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256" r:id="rId2"/>
    <p:sldId id="322" r:id="rId3"/>
    <p:sldId id="401" r:id="rId4"/>
    <p:sldId id="403" r:id="rId5"/>
    <p:sldId id="402" r:id="rId6"/>
    <p:sldId id="406" r:id="rId7"/>
    <p:sldId id="424" r:id="rId8"/>
    <p:sldId id="404" r:id="rId9"/>
    <p:sldId id="419" r:id="rId10"/>
    <p:sldId id="426" r:id="rId11"/>
    <p:sldId id="405" r:id="rId12"/>
    <p:sldId id="407" r:id="rId13"/>
    <p:sldId id="420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5" r:id="rId23"/>
    <p:sldId id="436" r:id="rId24"/>
    <p:sldId id="437" r:id="rId25"/>
    <p:sldId id="438" r:id="rId26"/>
    <p:sldId id="439" r:id="rId27"/>
    <p:sldId id="453" r:id="rId28"/>
    <p:sldId id="440" r:id="rId29"/>
    <p:sldId id="441" r:id="rId30"/>
    <p:sldId id="442" r:id="rId31"/>
    <p:sldId id="443" r:id="rId32"/>
    <p:sldId id="444" r:id="rId33"/>
    <p:sldId id="445" r:id="rId34"/>
    <p:sldId id="446" r:id="rId35"/>
    <p:sldId id="447" r:id="rId36"/>
    <p:sldId id="448" r:id="rId37"/>
    <p:sldId id="449" r:id="rId38"/>
    <p:sldId id="452" r:id="rId39"/>
    <p:sldId id="454" r:id="rId40"/>
  </p:sldIdLst>
  <p:sldSz cx="9144000" cy="6858000" type="screen4x3"/>
  <p:notesSz cx="7099300" cy="10234613"/>
  <p:custDataLst>
    <p:tags r:id="rId4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9999"/>
    <a:srgbClr val="FF66FF"/>
    <a:srgbClr val="FF00FF"/>
    <a:srgbClr val="CC00CC"/>
    <a:srgbClr val="66FFFF"/>
    <a:srgbClr val="FF6161"/>
    <a:srgbClr val="FF6600"/>
    <a:srgbClr val="FF0000"/>
    <a:srgbClr val="FF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7" autoAdjust="0"/>
  </p:normalViewPr>
  <p:slideViewPr>
    <p:cSldViewPr>
      <p:cViewPr varScale="1">
        <p:scale>
          <a:sx n="46" d="100"/>
          <a:sy n="46" d="100"/>
        </p:scale>
        <p:origin x="-96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92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DD215F-6865-447F-B535-943DA912B5E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9439F69-C63A-4033-A0C8-CDB40260D17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04B5878-08F1-4933-BB5C-2955CE534F60}" type="parTrans" cxnId="{C7F68767-9445-49C6-B8D3-C71E9B4A5D7C}">
      <dgm:prSet/>
      <dgm:spPr/>
      <dgm:t>
        <a:bodyPr/>
        <a:lstStyle/>
        <a:p>
          <a:endParaRPr lang="en-NZ"/>
        </a:p>
      </dgm:t>
    </dgm:pt>
    <dgm:pt modelId="{767E4AC4-0B99-4C24-A297-ED49CECECD3F}" type="sibTrans" cxnId="{C7F68767-9445-49C6-B8D3-C71E9B4A5D7C}">
      <dgm:prSet/>
      <dgm:spPr/>
      <dgm:t>
        <a:bodyPr/>
        <a:lstStyle/>
        <a:p>
          <a:endParaRPr lang="en-NZ"/>
        </a:p>
      </dgm:t>
    </dgm:pt>
    <dgm:pt modelId="{9E6E33C7-F1E8-49D3-9324-44678C2AD4D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</a:t>
          </a:r>
        </a:p>
      </dgm:t>
    </dgm:pt>
    <dgm:pt modelId="{B2903309-F70A-45DB-9E76-A56C609BBD97}" type="parTrans" cxnId="{0A6D173D-F424-4F03-8551-328862E82769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6304038-8AE2-4A2F-A3D5-D8F3DDA564C4}" type="sibTrans" cxnId="{0A6D173D-F424-4F03-8551-328862E82769}">
      <dgm:prSet/>
      <dgm:spPr/>
      <dgm:t>
        <a:bodyPr/>
        <a:lstStyle/>
        <a:p>
          <a:endParaRPr lang="en-NZ"/>
        </a:p>
      </dgm:t>
    </dgm:pt>
    <dgm:pt modelId="{400B3B96-62F8-4CDD-9643-27289F31B02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50E6406-F0EC-4866-884E-FE4DEE1D47B8}" type="parTrans" cxnId="{A8371FFF-240B-4585-925F-5BF8A6C153B3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58D4BBF3-6446-4A42-AC9A-8F0DC575A39F}" type="sibTrans" cxnId="{A8371FFF-240B-4585-925F-5BF8A6C153B3}">
      <dgm:prSet/>
      <dgm:spPr/>
      <dgm:t>
        <a:bodyPr/>
        <a:lstStyle/>
        <a:p>
          <a:endParaRPr lang="en-NZ"/>
        </a:p>
      </dgm:t>
    </dgm:pt>
    <dgm:pt modelId="{7EAE07E3-640F-4B20-921B-CF80916CD79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B06134A-976E-4452-86DD-4A239C8F371E}" type="parTrans" cxnId="{A38FE34D-70FD-4B21-8977-8C5C8D7E8CFC}">
      <dgm:prSet/>
      <dgm:spPr/>
      <dgm:t>
        <a:bodyPr/>
        <a:lstStyle/>
        <a:p>
          <a:endParaRPr lang="en-NZ"/>
        </a:p>
      </dgm:t>
    </dgm:pt>
    <dgm:pt modelId="{6EF63B3B-9E92-4BB8-8D9B-FEB6093DA969}" type="sibTrans" cxnId="{A38FE34D-70FD-4B21-8977-8C5C8D7E8CFC}">
      <dgm:prSet/>
      <dgm:spPr/>
      <dgm:t>
        <a:bodyPr/>
        <a:lstStyle/>
        <a:p>
          <a:endParaRPr lang="en-NZ"/>
        </a:p>
      </dgm:t>
    </dgm:pt>
    <dgm:pt modelId="{B8DAC267-BC52-438E-944B-AFBCFDDB651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5852053-2084-4219-AAF2-AD57496986EB}" type="parTrans" cxnId="{0E20F555-4E1B-4D93-B60F-38F553A79DF0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7A442004-71E7-4BB2-A7BC-B0581EF8220F}" type="sibTrans" cxnId="{0E20F555-4E1B-4D93-B60F-38F553A79DF0}">
      <dgm:prSet/>
      <dgm:spPr/>
      <dgm:t>
        <a:bodyPr/>
        <a:lstStyle/>
        <a:p>
          <a:endParaRPr lang="en-NZ"/>
        </a:p>
      </dgm:t>
    </dgm:pt>
    <dgm:pt modelId="{3B82DAFB-43D5-4D61-A3FF-5DAEF39285B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1812285-93F7-4A98-A7E9-DA18CFCE3B15}" type="parTrans" cxnId="{7B8E71D0-2124-4D6E-B817-EE1E0FE8A64A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6DB2AF5D-B2BB-4CC2-BE3D-7D6B852125D9}" type="sibTrans" cxnId="{7B8E71D0-2124-4D6E-B817-EE1E0FE8A64A}">
      <dgm:prSet/>
      <dgm:spPr/>
      <dgm:t>
        <a:bodyPr/>
        <a:lstStyle/>
        <a:p>
          <a:endParaRPr lang="en-NZ"/>
        </a:p>
      </dgm:t>
    </dgm:pt>
    <dgm:pt modelId="{7190B8FD-9E77-4E87-B233-3C925423A51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D045294-96AE-468F-BAE5-F88B164F79CD}" type="parTrans" cxnId="{24F86C5D-BCE7-4DEF-AF8C-58BB540C120D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28AE131E-3A4C-4FA7-8511-85927EF6F9CA}" type="sibTrans" cxnId="{24F86C5D-BCE7-4DEF-AF8C-58BB540C120D}">
      <dgm:prSet/>
      <dgm:spPr/>
      <dgm:t>
        <a:bodyPr/>
        <a:lstStyle/>
        <a:p>
          <a:endParaRPr lang="en-NZ"/>
        </a:p>
      </dgm:t>
    </dgm:pt>
    <dgm:pt modelId="{6A4264E1-00CA-4822-85E3-1B2BCAFAE7F4}" type="pres">
      <dgm:prSet presAssocID="{2BDD215F-6865-447F-B535-943DA912B5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BF44FC9-7063-4341-BAD0-BC44823BD6CE}" type="pres">
      <dgm:prSet presAssocID="{C9439F69-C63A-4033-A0C8-CDB40260D17A}" presName="hierRoot1" presStyleCnt="0">
        <dgm:presLayoutVars>
          <dgm:hierBranch/>
        </dgm:presLayoutVars>
      </dgm:prSet>
      <dgm:spPr/>
    </dgm:pt>
    <dgm:pt modelId="{2283FEF6-36C9-4A40-B8F9-57E4DD35410B}" type="pres">
      <dgm:prSet presAssocID="{C9439F69-C63A-4033-A0C8-CDB40260D17A}" presName="rootComposite1" presStyleCnt="0"/>
      <dgm:spPr/>
    </dgm:pt>
    <dgm:pt modelId="{98474E7F-41C3-4094-8F08-E8080BF077AB}" type="pres">
      <dgm:prSet presAssocID="{C9439F69-C63A-4033-A0C8-CDB40260D17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CE83739-65E8-4105-AED9-A60DB1F000D5}" type="pres">
      <dgm:prSet presAssocID="{C9439F69-C63A-4033-A0C8-CDB40260D17A}" presName="rootConnector1" presStyleLbl="node1" presStyleIdx="0" presStyleCnt="0"/>
      <dgm:spPr/>
      <dgm:t>
        <a:bodyPr/>
        <a:lstStyle/>
        <a:p>
          <a:endParaRPr lang="en-NZ"/>
        </a:p>
      </dgm:t>
    </dgm:pt>
    <dgm:pt modelId="{D70147B0-9C09-4F00-913C-00878FC7FBE2}" type="pres">
      <dgm:prSet presAssocID="{C9439F69-C63A-4033-A0C8-CDB40260D17A}" presName="hierChild2" presStyleCnt="0"/>
      <dgm:spPr/>
    </dgm:pt>
    <dgm:pt modelId="{3E709D7E-468C-4070-9856-2395089ABD83}" type="pres">
      <dgm:prSet presAssocID="{B2903309-F70A-45DB-9E76-A56C609BBD97}" presName="Name35" presStyleLbl="parChTrans1D2" presStyleIdx="0" presStyleCnt="2"/>
      <dgm:spPr/>
      <dgm:t>
        <a:bodyPr/>
        <a:lstStyle/>
        <a:p>
          <a:endParaRPr lang="en-NZ"/>
        </a:p>
      </dgm:t>
    </dgm:pt>
    <dgm:pt modelId="{6405A0F6-A3BC-478E-BA77-66D0EC133F42}" type="pres">
      <dgm:prSet presAssocID="{9E6E33C7-F1E8-49D3-9324-44678C2AD4D4}" presName="hierRoot2" presStyleCnt="0">
        <dgm:presLayoutVars>
          <dgm:hierBranch/>
        </dgm:presLayoutVars>
      </dgm:prSet>
      <dgm:spPr/>
    </dgm:pt>
    <dgm:pt modelId="{A64A25C4-4A58-4217-AB75-4943A641DED9}" type="pres">
      <dgm:prSet presAssocID="{9E6E33C7-F1E8-49D3-9324-44678C2AD4D4}" presName="rootComposite" presStyleCnt="0"/>
      <dgm:spPr/>
    </dgm:pt>
    <dgm:pt modelId="{5E2C03F9-14A2-410A-B9E5-A6B36695BE69}" type="pres">
      <dgm:prSet presAssocID="{9E6E33C7-F1E8-49D3-9324-44678C2AD4D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762FC4C9-F98B-4EB1-9160-3BA8C7B039A6}" type="pres">
      <dgm:prSet presAssocID="{9E6E33C7-F1E8-49D3-9324-44678C2AD4D4}" presName="rootConnector" presStyleLbl="node2" presStyleIdx="0" presStyleCnt="2"/>
      <dgm:spPr/>
      <dgm:t>
        <a:bodyPr/>
        <a:lstStyle/>
        <a:p>
          <a:endParaRPr lang="en-NZ"/>
        </a:p>
      </dgm:t>
    </dgm:pt>
    <dgm:pt modelId="{68E3B90E-6273-49E0-8066-445F32BAA67D}" type="pres">
      <dgm:prSet presAssocID="{9E6E33C7-F1E8-49D3-9324-44678C2AD4D4}" presName="hierChild4" presStyleCnt="0"/>
      <dgm:spPr/>
    </dgm:pt>
    <dgm:pt modelId="{046180F1-EBF5-4CEC-AAD7-A9EAB9386DCA}" type="pres">
      <dgm:prSet presAssocID="{450E6406-F0EC-4866-884E-FE4DEE1D47B8}" presName="Name35" presStyleLbl="parChTrans1D3" presStyleIdx="0" presStyleCnt="4"/>
      <dgm:spPr/>
      <dgm:t>
        <a:bodyPr/>
        <a:lstStyle/>
        <a:p>
          <a:endParaRPr lang="en-NZ"/>
        </a:p>
      </dgm:t>
    </dgm:pt>
    <dgm:pt modelId="{3BE5362C-7DAD-4115-B235-25B70E24CBA8}" type="pres">
      <dgm:prSet presAssocID="{400B3B96-62F8-4CDD-9643-27289F31B023}" presName="hierRoot2" presStyleCnt="0">
        <dgm:presLayoutVars>
          <dgm:hierBranch val="r"/>
        </dgm:presLayoutVars>
      </dgm:prSet>
      <dgm:spPr/>
    </dgm:pt>
    <dgm:pt modelId="{B51D6364-4B2F-439B-826C-D5B82768A2F5}" type="pres">
      <dgm:prSet presAssocID="{400B3B96-62F8-4CDD-9643-27289F31B023}" presName="rootComposite" presStyleCnt="0"/>
      <dgm:spPr/>
    </dgm:pt>
    <dgm:pt modelId="{ED22D187-117E-4A38-947D-1D64D7D5A4FA}" type="pres">
      <dgm:prSet presAssocID="{400B3B96-62F8-4CDD-9643-27289F31B02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25BE18AB-6009-41F2-8011-6712DA084ACB}" type="pres">
      <dgm:prSet presAssocID="{400B3B96-62F8-4CDD-9643-27289F31B023}" presName="rootConnector" presStyleLbl="node3" presStyleIdx="0" presStyleCnt="4"/>
      <dgm:spPr/>
      <dgm:t>
        <a:bodyPr/>
        <a:lstStyle/>
        <a:p>
          <a:endParaRPr lang="en-NZ"/>
        </a:p>
      </dgm:t>
    </dgm:pt>
    <dgm:pt modelId="{63A40C2B-7A5E-495B-AF54-0027B5D32B9F}" type="pres">
      <dgm:prSet presAssocID="{400B3B96-62F8-4CDD-9643-27289F31B023}" presName="hierChild4" presStyleCnt="0"/>
      <dgm:spPr/>
    </dgm:pt>
    <dgm:pt modelId="{709DDD23-A190-49C6-BEA2-6CE93F08178C}" type="pres">
      <dgm:prSet presAssocID="{400B3B96-62F8-4CDD-9643-27289F31B023}" presName="hierChild5" presStyleCnt="0"/>
      <dgm:spPr/>
    </dgm:pt>
    <dgm:pt modelId="{181BF1A8-10ED-4EFC-BDEA-6BC880365B7A}" type="pres">
      <dgm:prSet presAssocID="{BB06134A-976E-4452-86DD-4A239C8F371E}" presName="Name35" presStyleLbl="parChTrans1D3" presStyleIdx="1" presStyleCnt="4"/>
      <dgm:spPr/>
      <dgm:t>
        <a:bodyPr/>
        <a:lstStyle/>
        <a:p>
          <a:endParaRPr lang="en-NZ"/>
        </a:p>
      </dgm:t>
    </dgm:pt>
    <dgm:pt modelId="{EF05666E-2DA8-4D90-A4B4-973EF606C8AF}" type="pres">
      <dgm:prSet presAssocID="{7EAE07E3-640F-4B20-921B-CF80916CD798}" presName="hierRoot2" presStyleCnt="0">
        <dgm:presLayoutVars>
          <dgm:hierBranch val="r"/>
        </dgm:presLayoutVars>
      </dgm:prSet>
      <dgm:spPr/>
    </dgm:pt>
    <dgm:pt modelId="{C9E05C22-AAD7-4F76-9ECD-240622F29FB1}" type="pres">
      <dgm:prSet presAssocID="{7EAE07E3-640F-4B20-921B-CF80916CD798}" presName="rootComposite" presStyleCnt="0"/>
      <dgm:spPr/>
    </dgm:pt>
    <dgm:pt modelId="{C7ADDFB2-8097-4D8A-995C-80C805687D77}" type="pres">
      <dgm:prSet presAssocID="{7EAE07E3-640F-4B20-921B-CF80916CD798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0F131352-85DF-4BCD-8FFC-DE166FF2D8A8}" type="pres">
      <dgm:prSet presAssocID="{7EAE07E3-640F-4B20-921B-CF80916CD798}" presName="rootConnector" presStyleLbl="node3" presStyleIdx="1" presStyleCnt="4"/>
      <dgm:spPr/>
      <dgm:t>
        <a:bodyPr/>
        <a:lstStyle/>
        <a:p>
          <a:endParaRPr lang="en-NZ"/>
        </a:p>
      </dgm:t>
    </dgm:pt>
    <dgm:pt modelId="{5E77CBD8-ACD0-48E4-8A1C-1EE892D2A9D5}" type="pres">
      <dgm:prSet presAssocID="{7EAE07E3-640F-4B20-921B-CF80916CD798}" presName="hierChild4" presStyleCnt="0"/>
      <dgm:spPr/>
    </dgm:pt>
    <dgm:pt modelId="{AF3A4BA9-91F6-4722-A12C-A194B40F3223}" type="pres">
      <dgm:prSet presAssocID="{7EAE07E3-640F-4B20-921B-CF80916CD798}" presName="hierChild5" presStyleCnt="0"/>
      <dgm:spPr/>
    </dgm:pt>
    <dgm:pt modelId="{788E2BE6-C9E5-4A1C-84C3-057594C91411}" type="pres">
      <dgm:prSet presAssocID="{B5852053-2084-4219-AAF2-AD57496986EB}" presName="Name35" presStyleLbl="parChTrans1D3" presStyleIdx="2" presStyleCnt="4"/>
      <dgm:spPr/>
      <dgm:t>
        <a:bodyPr/>
        <a:lstStyle/>
        <a:p>
          <a:endParaRPr lang="en-NZ"/>
        </a:p>
      </dgm:t>
    </dgm:pt>
    <dgm:pt modelId="{DA22E566-7F00-4411-88A6-6DC39FBC4D65}" type="pres">
      <dgm:prSet presAssocID="{B8DAC267-BC52-438E-944B-AFBCFDDB6512}" presName="hierRoot2" presStyleCnt="0">
        <dgm:presLayoutVars>
          <dgm:hierBranch val="r"/>
        </dgm:presLayoutVars>
      </dgm:prSet>
      <dgm:spPr/>
    </dgm:pt>
    <dgm:pt modelId="{C101B82D-5608-4803-BFBA-FD4D413166CF}" type="pres">
      <dgm:prSet presAssocID="{B8DAC267-BC52-438E-944B-AFBCFDDB6512}" presName="rootComposite" presStyleCnt="0"/>
      <dgm:spPr/>
    </dgm:pt>
    <dgm:pt modelId="{773A59FE-DBAE-44D6-A58D-F2489A3F6447}" type="pres">
      <dgm:prSet presAssocID="{B8DAC267-BC52-438E-944B-AFBCFDDB6512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B6AF82B4-D951-408E-8E8A-336C0B390C07}" type="pres">
      <dgm:prSet presAssocID="{B8DAC267-BC52-438E-944B-AFBCFDDB6512}" presName="rootConnector" presStyleLbl="node3" presStyleIdx="2" presStyleCnt="4"/>
      <dgm:spPr/>
      <dgm:t>
        <a:bodyPr/>
        <a:lstStyle/>
        <a:p>
          <a:endParaRPr lang="en-NZ"/>
        </a:p>
      </dgm:t>
    </dgm:pt>
    <dgm:pt modelId="{B37BBD9C-A8A3-4938-A243-1E53016BB02D}" type="pres">
      <dgm:prSet presAssocID="{B8DAC267-BC52-438E-944B-AFBCFDDB6512}" presName="hierChild4" presStyleCnt="0"/>
      <dgm:spPr/>
    </dgm:pt>
    <dgm:pt modelId="{8C02B94C-ED86-4FFE-93D5-212CB09E0157}" type="pres">
      <dgm:prSet presAssocID="{B8DAC267-BC52-438E-944B-AFBCFDDB6512}" presName="hierChild5" presStyleCnt="0"/>
      <dgm:spPr/>
    </dgm:pt>
    <dgm:pt modelId="{9A600DDF-1BA8-4016-BC2D-4637CA651788}" type="pres">
      <dgm:prSet presAssocID="{9E6E33C7-F1E8-49D3-9324-44678C2AD4D4}" presName="hierChild5" presStyleCnt="0"/>
      <dgm:spPr/>
    </dgm:pt>
    <dgm:pt modelId="{77DEAA98-DE34-4B36-A026-AF6328BB528B}" type="pres">
      <dgm:prSet presAssocID="{81812285-93F7-4A98-A7E9-DA18CFCE3B15}" presName="Name35" presStyleLbl="parChTrans1D2" presStyleIdx="1" presStyleCnt="2"/>
      <dgm:spPr/>
      <dgm:t>
        <a:bodyPr/>
        <a:lstStyle/>
        <a:p>
          <a:endParaRPr lang="en-NZ"/>
        </a:p>
      </dgm:t>
    </dgm:pt>
    <dgm:pt modelId="{F7ECFA4E-2525-4BA0-96DF-E9947D5C9BFA}" type="pres">
      <dgm:prSet presAssocID="{3B82DAFB-43D5-4D61-A3FF-5DAEF39285B8}" presName="hierRoot2" presStyleCnt="0">
        <dgm:presLayoutVars>
          <dgm:hierBranch/>
        </dgm:presLayoutVars>
      </dgm:prSet>
      <dgm:spPr/>
    </dgm:pt>
    <dgm:pt modelId="{A6E78C8D-3BCA-4C58-82B6-AB05E3C8A72D}" type="pres">
      <dgm:prSet presAssocID="{3B82DAFB-43D5-4D61-A3FF-5DAEF39285B8}" presName="rootComposite" presStyleCnt="0"/>
      <dgm:spPr/>
    </dgm:pt>
    <dgm:pt modelId="{11813C4E-E3D0-4ED5-B785-746086530B28}" type="pres">
      <dgm:prSet presAssocID="{3B82DAFB-43D5-4D61-A3FF-5DAEF39285B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A8882D4-AB03-4A21-8BCB-B3CC5C7B93DA}" type="pres">
      <dgm:prSet presAssocID="{3B82DAFB-43D5-4D61-A3FF-5DAEF39285B8}" presName="rootConnector" presStyleLbl="node2" presStyleIdx="1" presStyleCnt="2"/>
      <dgm:spPr/>
      <dgm:t>
        <a:bodyPr/>
        <a:lstStyle/>
        <a:p>
          <a:endParaRPr lang="en-NZ"/>
        </a:p>
      </dgm:t>
    </dgm:pt>
    <dgm:pt modelId="{93C92BF5-ACBD-46DA-86D7-8B6BC5EFFBE0}" type="pres">
      <dgm:prSet presAssocID="{3B82DAFB-43D5-4D61-A3FF-5DAEF39285B8}" presName="hierChild4" presStyleCnt="0"/>
      <dgm:spPr/>
    </dgm:pt>
    <dgm:pt modelId="{11D43CDF-96FD-4139-AD5F-F92D70233089}" type="pres">
      <dgm:prSet presAssocID="{5D045294-96AE-468F-BAE5-F88B164F79CD}" presName="Name35" presStyleLbl="parChTrans1D3" presStyleIdx="3" presStyleCnt="4"/>
      <dgm:spPr/>
      <dgm:t>
        <a:bodyPr/>
        <a:lstStyle/>
        <a:p>
          <a:endParaRPr lang="en-NZ"/>
        </a:p>
      </dgm:t>
    </dgm:pt>
    <dgm:pt modelId="{D9F82F92-9A67-4713-961C-9F7CE1AF86D4}" type="pres">
      <dgm:prSet presAssocID="{7190B8FD-9E77-4E87-B233-3C925423A517}" presName="hierRoot2" presStyleCnt="0">
        <dgm:presLayoutVars>
          <dgm:hierBranch val="r"/>
        </dgm:presLayoutVars>
      </dgm:prSet>
      <dgm:spPr/>
    </dgm:pt>
    <dgm:pt modelId="{8DB0D9E9-CC18-4261-87CB-C60F8CA55B9D}" type="pres">
      <dgm:prSet presAssocID="{7190B8FD-9E77-4E87-B233-3C925423A517}" presName="rootComposite" presStyleCnt="0"/>
      <dgm:spPr/>
    </dgm:pt>
    <dgm:pt modelId="{2EFDC1A5-3DD7-4531-917D-26765191835F}" type="pres">
      <dgm:prSet presAssocID="{7190B8FD-9E77-4E87-B233-3C925423A517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D9F3305E-202A-445B-B0A1-36C6F67B766A}" type="pres">
      <dgm:prSet presAssocID="{7190B8FD-9E77-4E87-B233-3C925423A517}" presName="rootConnector" presStyleLbl="node3" presStyleIdx="3" presStyleCnt="4"/>
      <dgm:spPr/>
      <dgm:t>
        <a:bodyPr/>
        <a:lstStyle/>
        <a:p>
          <a:endParaRPr lang="en-NZ"/>
        </a:p>
      </dgm:t>
    </dgm:pt>
    <dgm:pt modelId="{C161E67C-A5EC-47B7-B0BE-B9850AF31DF3}" type="pres">
      <dgm:prSet presAssocID="{7190B8FD-9E77-4E87-B233-3C925423A517}" presName="hierChild4" presStyleCnt="0"/>
      <dgm:spPr/>
    </dgm:pt>
    <dgm:pt modelId="{79D2C973-D739-4E64-8D8C-307EBE588D98}" type="pres">
      <dgm:prSet presAssocID="{7190B8FD-9E77-4E87-B233-3C925423A517}" presName="hierChild5" presStyleCnt="0"/>
      <dgm:spPr/>
    </dgm:pt>
    <dgm:pt modelId="{F91B1341-EB8E-45AB-A14E-7BB8CB4CA417}" type="pres">
      <dgm:prSet presAssocID="{3B82DAFB-43D5-4D61-A3FF-5DAEF39285B8}" presName="hierChild5" presStyleCnt="0"/>
      <dgm:spPr/>
    </dgm:pt>
    <dgm:pt modelId="{3598089D-8BF3-4ADC-8735-5580E4BA3662}" type="pres">
      <dgm:prSet presAssocID="{C9439F69-C63A-4033-A0C8-CDB40260D17A}" presName="hierChild3" presStyleCnt="0"/>
      <dgm:spPr/>
    </dgm:pt>
  </dgm:ptLst>
  <dgm:cxnLst>
    <dgm:cxn modelId="{5BBE9015-E550-4BAB-AC70-21F86F6E7B35}" type="presOf" srcId="{400B3B96-62F8-4CDD-9643-27289F31B023}" destId="{ED22D187-117E-4A38-947D-1D64D7D5A4FA}" srcOrd="0" destOrd="0" presId="urn:microsoft.com/office/officeart/2005/8/layout/orgChart1"/>
    <dgm:cxn modelId="{9ADED21B-3B07-4B9F-A7D0-532AA068E79C}" type="presOf" srcId="{7EAE07E3-640F-4B20-921B-CF80916CD798}" destId="{0F131352-85DF-4BCD-8FFC-DE166FF2D8A8}" srcOrd="1" destOrd="0" presId="urn:microsoft.com/office/officeart/2005/8/layout/orgChart1"/>
    <dgm:cxn modelId="{24F86C5D-BCE7-4DEF-AF8C-58BB540C120D}" srcId="{3B82DAFB-43D5-4D61-A3FF-5DAEF39285B8}" destId="{7190B8FD-9E77-4E87-B233-3C925423A517}" srcOrd="0" destOrd="0" parTransId="{5D045294-96AE-468F-BAE5-F88B164F79CD}" sibTransId="{28AE131E-3A4C-4FA7-8511-85927EF6F9CA}"/>
    <dgm:cxn modelId="{C762B5ED-6212-4678-92B7-FADD7AC17489}" type="presOf" srcId="{7190B8FD-9E77-4E87-B233-3C925423A517}" destId="{D9F3305E-202A-445B-B0A1-36C6F67B766A}" srcOrd="1" destOrd="0" presId="urn:microsoft.com/office/officeart/2005/8/layout/orgChart1"/>
    <dgm:cxn modelId="{BE707857-2D3F-4864-BE52-F09B5D3516A4}" type="presOf" srcId="{5D045294-96AE-468F-BAE5-F88B164F79CD}" destId="{11D43CDF-96FD-4139-AD5F-F92D70233089}" srcOrd="0" destOrd="0" presId="urn:microsoft.com/office/officeart/2005/8/layout/orgChart1"/>
    <dgm:cxn modelId="{A38FE34D-70FD-4B21-8977-8C5C8D7E8CFC}" srcId="{9E6E33C7-F1E8-49D3-9324-44678C2AD4D4}" destId="{7EAE07E3-640F-4B20-921B-CF80916CD798}" srcOrd="1" destOrd="0" parTransId="{BB06134A-976E-4452-86DD-4A239C8F371E}" sibTransId="{6EF63B3B-9E92-4BB8-8D9B-FEB6093DA969}"/>
    <dgm:cxn modelId="{8AFAF741-8809-4E62-9302-71DC0F1E2FF2}" type="presOf" srcId="{2BDD215F-6865-447F-B535-943DA912B5E4}" destId="{6A4264E1-00CA-4822-85E3-1B2BCAFAE7F4}" srcOrd="0" destOrd="0" presId="urn:microsoft.com/office/officeart/2005/8/layout/orgChart1"/>
    <dgm:cxn modelId="{A8371FFF-240B-4585-925F-5BF8A6C153B3}" srcId="{9E6E33C7-F1E8-49D3-9324-44678C2AD4D4}" destId="{400B3B96-62F8-4CDD-9643-27289F31B023}" srcOrd="0" destOrd="0" parTransId="{450E6406-F0EC-4866-884E-FE4DEE1D47B8}" sibTransId="{58D4BBF3-6446-4A42-AC9A-8F0DC575A39F}"/>
    <dgm:cxn modelId="{CCE65814-2E74-494A-BE05-79DB21B6DE45}" type="presOf" srcId="{9E6E33C7-F1E8-49D3-9324-44678C2AD4D4}" destId="{5E2C03F9-14A2-410A-B9E5-A6B36695BE69}" srcOrd="0" destOrd="0" presId="urn:microsoft.com/office/officeart/2005/8/layout/orgChart1"/>
    <dgm:cxn modelId="{A8204E0D-5AA0-4011-8143-56F35A988C29}" type="presOf" srcId="{3B82DAFB-43D5-4D61-A3FF-5DAEF39285B8}" destId="{1A8882D4-AB03-4A21-8BCB-B3CC5C7B93DA}" srcOrd="1" destOrd="0" presId="urn:microsoft.com/office/officeart/2005/8/layout/orgChart1"/>
    <dgm:cxn modelId="{E7F4B808-4AB3-4BF0-88C5-C312CABEB67B}" type="presOf" srcId="{7190B8FD-9E77-4E87-B233-3C925423A517}" destId="{2EFDC1A5-3DD7-4531-917D-26765191835F}" srcOrd="0" destOrd="0" presId="urn:microsoft.com/office/officeart/2005/8/layout/orgChart1"/>
    <dgm:cxn modelId="{38EC71DC-988B-4299-B559-63C86867E44A}" type="presOf" srcId="{BB06134A-976E-4452-86DD-4A239C8F371E}" destId="{181BF1A8-10ED-4EFC-BDEA-6BC880365B7A}" srcOrd="0" destOrd="0" presId="urn:microsoft.com/office/officeart/2005/8/layout/orgChart1"/>
    <dgm:cxn modelId="{1731D83A-1663-45DA-A1B6-6B386BC7A74A}" type="presOf" srcId="{B8DAC267-BC52-438E-944B-AFBCFDDB6512}" destId="{773A59FE-DBAE-44D6-A58D-F2489A3F6447}" srcOrd="0" destOrd="0" presId="urn:microsoft.com/office/officeart/2005/8/layout/orgChart1"/>
    <dgm:cxn modelId="{60BBFDAB-B906-4660-90D2-DD6DFC23E157}" type="presOf" srcId="{7EAE07E3-640F-4B20-921B-CF80916CD798}" destId="{C7ADDFB2-8097-4D8A-995C-80C805687D77}" srcOrd="0" destOrd="0" presId="urn:microsoft.com/office/officeart/2005/8/layout/orgChart1"/>
    <dgm:cxn modelId="{7DF0A9BC-6DFD-4C06-BAB8-BC476635EB79}" type="presOf" srcId="{3B82DAFB-43D5-4D61-A3FF-5DAEF39285B8}" destId="{11813C4E-E3D0-4ED5-B785-746086530B28}" srcOrd="0" destOrd="0" presId="urn:microsoft.com/office/officeart/2005/8/layout/orgChart1"/>
    <dgm:cxn modelId="{0A6D173D-F424-4F03-8551-328862E82769}" srcId="{C9439F69-C63A-4033-A0C8-CDB40260D17A}" destId="{9E6E33C7-F1E8-49D3-9324-44678C2AD4D4}" srcOrd="0" destOrd="0" parTransId="{B2903309-F70A-45DB-9E76-A56C609BBD97}" sibTransId="{26304038-8AE2-4A2F-A3D5-D8F3DDA564C4}"/>
    <dgm:cxn modelId="{C7F68767-9445-49C6-B8D3-C71E9B4A5D7C}" srcId="{2BDD215F-6865-447F-B535-943DA912B5E4}" destId="{C9439F69-C63A-4033-A0C8-CDB40260D17A}" srcOrd="0" destOrd="0" parTransId="{B04B5878-08F1-4933-BB5C-2955CE534F60}" sibTransId="{767E4AC4-0B99-4C24-A297-ED49CECECD3F}"/>
    <dgm:cxn modelId="{15D5DBBD-B0C5-4948-BD2F-301CCF9DCCDE}" type="presOf" srcId="{9E6E33C7-F1E8-49D3-9324-44678C2AD4D4}" destId="{762FC4C9-F98B-4EB1-9160-3BA8C7B039A6}" srcOrd="1" destOrd="0" presId="urn:microsoft.com/office/officeart/2005/8/layout/orgChart1"/>
    <dgm:cxn modelId="{95363D83-095E-4CD3-86DF-FF79C7CD8462}" type="presOf" srcId="{C9439F69-C63A-4033-A0C8-CDB40260D17A}" destId="{98474E7F-41C3-4094-8F08-E8080BF077AB}" srcOrd="0" destOrd="0" presId="urn:microsoft.com/office/officeart/2005/8/layout/orgChart1"/>
    <dgm:cxn modelId="{7E9F4E3B-E4C9-4615-8B20-0D2A2606E75C}" type="presOf" srcId="{B2903309-F70A-45DB-9E76-A56C609BBD97}" destId="{3E709D7E-468C-4070-9856-2395089ABD83}" srcOrd="0" destOrd="0" presId="urn:microsoft.com/office/officeart/2005/8/layout/orgChart1"/>
    <dgm:cxn modelId="{0E20F555-4E1B-4D93-B60F-38F553A79DF0}" srcId="{9E6E33C7-F1E8-49D3-9324-44678C2AD4D4}" destId="{B8DAC267-BC52-438E-944B-AFBCFDDB6512}" srcOrd="2" destOrd="0" parTransId="{B5852053-2084-4219-AAF2-AD57496986EB}" sibTransId="{7A442004-71E7-4BB2-A7BC-B0581EF8220F}"/>
    <dgm:cxn modelId="{B1204655-225F-4002-90F8-AF13D5495A0E}" type="presOf" srcId="{C9439F69-C63A-4033-A0C8-CDB40260D17A}" destId="{0CE83739-65E8-4105-AED9-A60DB1F000D5}" srcOrd="1" destOrd="0" presId="urn:microsoft.com/office/officeart/2005/8/layout/orgChart1"/>
    <dgm:cxn modelId="{81EC1385-ABD3-40FF-A38E-6A693B097729}" type="presOf" srcId="{81812285-93F7-4A98-A7E9-DA18CFCE3B15}" destId="{77DEAA98-DE34-4B36-A026-AF6328BB528B}" srcOrd="0" destOrd="0" presId="urn:microsoft.com/office/officeart/2005/8/layout/orgChart1"/>
    <dgm:cxn modelId="{3EEC151E-83D3-4E68-AE2F-1060931DB3C3}" type="presOf" srcId="{450E6406-F0EC-4866-884E-FE4DEE1D47B8}" destId="{046180F1-EBF5-4CEC-AAD7-A9EAB9386DCA}" srcOrd="0" destOrd="0" presId="urn:microsoft.com/office/officeart/2005/8/layout/orgChart1"/>
    <dgm:cxn modelId="{7B8E71D0-2124-4D6E-B817-EE1E0FE8A64A}" srcId="{C9439F69-C63A-4033-A0C8-CDB40260D17A}" destId="{3B82DAFB-43D5-4D61-A3FF-5DAEF39285B8}" srcOrd="1" destOrd="0" parTransId="{81812285-93F7-4A98-A7E9-DA18CFCE3B15}" sibTransId="{6DB2AF5D-B2BB-4CC2-BE3D-7D6B852125D9}"/>
    <dgm:cxn modelId="{A223FCF9-CC1E-49C7-9E94-CEE62D22CF84}" type="presOf" srcId="{B8DAC267-BC52-438E-944B-AFBCFDDB6512}" destId="{B6AF82B4-D951-408E-8E8A-336C0B390C07}" srcOrd="1" destOrd="0" presId="urn:microsoft.com/office/officeart/2005/8/layout/orgChart1"/>
    <dgm:cxn modelId="{4E5027E2-F22B-4F3B-8E13-F4084EC93C19}" type="presOf" srcId="{400B3B96-62F8-4CDD-9643-27289F31B023}" destId="{25BE18AB-6009-41F2-8011-6712DA084ACB}" srcOrd="1" destOrd="0" presId="urn:microsoft.com/office/officeart/2005/8/layout/orgChart1"/>
    <dgm:cxn modelId="{12137D17-4F06-4567-9B97-160B684E3D60}" type="presOf" srcId="{B5852053-2084-4219-AAF2-AD57496986EB}" destId="{788E2BE6-C9E5-4A1C-84C3-057594C91411}" srcOrd="0" destOrd="0" presId="urn:microsoft.com/office/officeart/2005/8/layout/orgChart1"/>
    <dgm:cxn modelId="{69DD9F4D-0149-4785-B7C0-9E2F6069F216}" type="presParOf" srcId="{6A4264E1-00CA-4822-85E3-1B2BCAFAE7F4}" destId="{DBF44FC9-7063-4341-BAD0-BC44823BD6CE}" srcOrd="0" destOrd="0" presId="urn:microsoft.com/office/officeart/2005/8/layout/orgChart1"/>
    <dgm:cxn modelId="{28F48693-F8F9-49E3-80CD-5E17A185683F}" type="presParOf" srcId="{DBF44FC9-7063-4341-BAD0-BC44823BD6CE}" destId="{2283FEF6-36C9-4A40-B8F9-57E4DD35410B}" srcOrd="0" destOrd="0" presId="urn:microsoft.com/office/officeart/2005/8/layout/orgChart1"/>
    <dgm:cxn modelId="{E2173467-9F66-4CC6-A210-E7D43847398D}" type="presParOf" srcId="{2283FEF6-36C9-4A40-B8F9-57E4DD35410B}" destId="{98474E7F-41C3-4094-8F08-E8080BF077AB}" srcOrd="0" destOrd="0" presId="urn:microsoft.com/office/officeart/2005/8/layout/orgChart1"/>
    <dgm:cxn modelId="{AFE36EAD-980D-4E3E-8D5F-2BEF42E1EE9A}" type="presParOf" srcId="{2283FEF6-36C9-4A40-B8F9-57E4DD35410B}" destId="{0CE83739-65E8-4105-AED9-A60DB1F000D5}" srcOrd="1" destOrd="0" presId="urn:microsoft.com/office/officeart/2005/8/layout/orgChart1"/>
    <dgm:cxn modelId="{64B6C1CC-8907-46DC-89D4-000E915BCA06}" type="presParOf" srcId="{DBF44FC9-7063-4341-BAD0-BC44823BD6CE}" destId="{D70147B0-9C09-4F00-913C-00878FC7FBE2}" srcOrd="1" destOrd="0" presId="urn:microsoft.com/office/officeart/2005/8/layout/orgChart1"/>
    <dgm:cxn modelId="{04700AA4-DD26-4083-BC31-F802830AAF59}" type="presParOf" srcId="{D70147B0-9C09-4F00-913C-00878FC7FBE2}" destId="{3E709D7E-468C-4070-9856-2395089ABD83}" srcOrd="0" destOrd="0" presId="urn:microsoft.com/office/officeart/2005/8/layout/orgChart1"/>
    <dgm:cxn modelId="{FE56E8F8-4857-4AE0-8326-50612E5794D7}" type="presParOf" srcId="{D70147B0-9C09-4F00-913C-00878FC7FBE2}" destId="{6405A0F6-A3BC-478E-BA77-66D0EC133F42}" srcOrd="1" destOrd="0" presId="urn:microsoft.com/office/officeart/2005/8/layout/orgChart1"/>
    <dgm:cxn modelId="{69CB2339-DE4D-4BE3-91FB-8AEC3186E8E0}" type="presParOf" srcId="{6405A0F6-A3BC-478E-BA77-66D0EC133F42}" destId="{A64A25C4-4A58-4217-AB75-4943A641DED9}" srcOrd="0" destOrd="0" presId="urn:microsoft.com/office/officeart/2005/8/layout/orgChart1"/>
    <dgm:cxn modelId="{811C42A2-1307-4722-8D61-A297CBDBF880}" type="presParOf" srcId="{A64A25C4-4A58-4217-AB75-4943A641DED9}" destId="{5E2C03F9-14A2-410A-B9E5-A6B36695BE69}" srcOrd="0" destOrd="0" presId="urn:microsoft.com/office/officeart/2005/8/layout/orgChart1"/>
    <dgm:cxn modelId="{7DC1BBCD-6D9D-46A5-8B70-C55C603D0BE7}" type="presParOf" srcId="{A64A25C4-4A58-4217-AB75-4943A641DED9}" destId="{762FC4C9-F98B-4EB1-9160-3BA8C7B039A6}" srcOrd="1" destOrd="0" presId="urn:microsoft.com/office/officeart/2005/8/layout/orgChart1"/>
    <dgm:cxn modelId="{2F900043-077E-4F00-8B4B-6A4CECE1AB5D}" type="presParOf" srcId="{6405A0F6-A3BC-478E-BA77-66D0EC133F42}" destId="{68E3B90E-6273-49E0-8066-445F32BAA67D}" srcOrd="1" destOrd="0" presId="urn:microsoft.com/office/officeart/2005/8/layout/orgChart1"/>
    <dgm:cxn modelId="{51756B52-DEF3-4567-891F-B5DC5E3663FA}" type="presParOf" srcId="{68E3B90E-6273-49E0-8066-445F32BAA67D}" destId="{046180F1-EBF5-4CEC-AAD7-A9EAB9386DCA}" srcOrd="0" destOrd="0" presId="urn:microsoft.com/office/officeart/2005/8/layout/orgChart1"/>
    <dgm:cxn modelId="{1DEBF0A2-5BD7-4EA9-8800-40DEFE5F6FF9}" type="presParOf" srcId="{68E3B90E-6273-49E0-8066-445F32BAA67D}" destId="{3BE5362C-7DAD-4115-B235-25B70E24CBA8}" srcOrd="1" destOrd="0" presId="urn:microsoft.com/office/officeart/2005/8/layout/orgChart1"/>
    <dgm:cxn modelId="{FE89D1DD-8531-48AC-AE54-F0731EDB2D00}" type="presParOf" srcId="{3BE5362C-7DAD-4115-B235-25B70E24CBA8}" destId="{B51D6364-4B2F-439B-826C-D5B82768A2F5}" srcOrd="0" destOrd="0" presId="urn:microsoft.com/office/officeart/2005/8/layout/orgChart1"/>
    <dgm:cxn modelId="{B19284EC-220D-459D-BDB8-86C82344D30A}" type="presParOf" srcId="{B51D6364-4B2F-439B-826C-D5B82768A2F5}" destId="{ED22D187-117E-4A38-947D-1D64D7D5A4FA}" srcOrd="0" destOrd="0" presId="urn:microsoft.com/office/officeart/2005/8/layout/orgChart1"/>
    <dgm:cxn modelId="{C6054D06-34B9-4A42-8AC5-A62AC71F6B3F}" type="presParOf" srcId="{B51D6364-4B2F-439B-826C-D5B82768A2F5}" destId="{25BE18AB-6009-41F2-8011-6712DA084ACB}" srcOrd="1" destOrd="0" presId="urn:microsoft.com/office/officeart/2005/8/layout/orgChart1"/>
    <dgm:cxn modelId="{35BBA2AF-DC5A-4CDC-B82E-33F99BF3B46C}" type="presParOf" srcId="{3BE5362C-7DAD-4115-B235-25B70E24CBA8}" destId="{63A40C2B-7A5E-495B-AF54-0027B5D32B9F}" srcOrd="1" destOrd="0" presId="urn:microsoft.com/office/officeart/2005/8/layout/orgChart1"/>
    <dgm:cxn modelId="{AF42F6A0-18D4-4141-8BC4-3D1A6EE25E7C}" type="presParOf" srcId="{3BE5362C-7DAD-4115-B235-25B70E24CBA8}" destId="{709DDD23-A190-49C6-BEA2-6CE93F08178C}" srcOrd="2" destOrd="0" presId="urn:microsoft.com/office/officeart/2005/8/layout/orgChart1"/>
    <dgm:cxn modelId="{5AB70C0A-BD7C-4059-8C11-9C7B5BC02502}" type="presParOf" srcId="{68E3B90E-6273-49E0-8066-445F32BAA67D}" destId="{181BF1A8-10ED-4EFC-BDEA-6BC880365B7A}" srcOrd="2" destOrd="0" presId="urn:microsoft.com/office/officeart/2005/8/layout/orgChart1"/>
    <dgm:cxn modelId="{47194F50-A81B-4295-BD53-C177342A21AA}" type="presParOf" srcId="{68E3B90E-6273-49E0-8066-445F32BAA67D}" destId="{EF05666E-2DA8-4D90-A4B4-973EF606C8AF}" srcOrd="3" destOrd="0" presId="urn:microsoft.com/office/officeart/2005/8/layout/orgChart1"/>
    <dgm:cxn modelId="{D2BC2E39-8986-433B-AB4E-48DD223BEF6A}" type="presParOf" srcId="{EF05666E-2DA8-4D90-A4B4-973EF606C8AF}" destId="{C9E05C22-AAD7-4F76-9ECD-240622F29FB1}" srcOrd="0" destOrd="0" presId="urn:microsoft.com/office/officeart/2005/8/layout/orgChart1"/>
    <dgm:cxn modelId="{EDB62AC8-804B-4676-B82C-C8CEF1D0B5F2}" type="presParOf" srcId="{C9E05C22-AAD7-4F76-9ECD-240622F29FB1}" destId="{C7ADDFB2-8097-4D8A-995C-80C805687D77}" srcOrd="0" destOrd="0" presId="urn:microsoft.com/office/officeart/2005/8/layout/orgChart1"/>
    <dgm:cxn modelId="{7FF212D1-E7CC-4033-9C43-24BCEB80A5D5}" type="presParOf" srcId="{C9E05C22-AAD7-4F76-9ECD-240622F29FB1}" destId="{0F131352-85DF-4BCD-8FFC-DE166FF2D8A8}" srcOrd="1" destOrd="0" presId="urn:microsoft.com/office/officeart/2005/8/layout/orgChart1"/>
    <dgm:cxn modelId="{E9EB5424-7D76-4053-88D6-FF153D11F19A}" type="presParOf" srcId="{EF05666E-2DA8-4D90-A4B4-973EF606C8AF}" destId="{5E77CBD8-ACD0-48E4-8A1C-1EE892D2A9D5}" srcOrd="1" destOrd="0" presId="urn:microsoft.com/office/officeart/2005/8/layout/orgChart1"/>
    <dgm:cxn modelId="{4AA6736B-462B-4948-81B8-1265EB2C59DB}" type="presParOf" srcId="{EF05666E-2DA8-4D90-A4B4-973EF606C8AF}" destId="{AF3A4BA9-91F6-4722-A12C-A194B40F3223}" srcOrd="2" destOrd="0" presId="urn:microsoft.com/office/officeart/2005/8/layout/orgChart1"/>
    <dgm:cxn modelId="{853BCB5F-5936-4590-81D2-6FFDB8452A45}" type="presParOf" srcId="{68E3B90E-6273-49E0-8066-445F32BAA67D}" destId="{788E2BE6-C9E5-4A1C-84C3-057594C91411}" srcOrd="4" destOrd="0" presId="urn:microsoft.com/office/officeart/2005/8/layout/orgChart1"/>
    <dgm:cxn modelId="{4F79EB0A-FE2D-47B0-A9DC-9E7E5C715572}" type="presParOf" srcId="{68E3B90E-6273-49E0-8066-445F32BAA67D}" destId="{DA22E566-7F00-4411-88A6-6DC39FBC4D65}" srcOrd="5" destOrd="0" presId="urn:microsoft.com/office/officeart/2005/8/layout/orgChart1"/>
    <dgm:cxn modelId="{96807EA4-9365-4B5D-98E3-274CA6145A71}" type="presParOf" srcId="{DA22E566-7F00-4411-88A6-6DC39FBC4D65}" destId="{C101B82D-5608-4803-BFBA-FD4D413166CF}" srcOrd="0" destOrd="0" presId="urn:microsoft.com/office/officeart/2005/8/layout/orgChart1"/>
    <dgm:cxn modelId="{F2ADDCDC-3655-42D3-AFFE-DBAB92F6B1E2}" type="presParOf" srcId="{C101B82D-5608-4803-BFBA-FD4D413166CF}" destId="{773A59FE-DBAE-44D6-A58D-F2489A3F6447}" srcOrd="0" destOrd="0" presId="urn:microsoft.com/office/officeart/2005/8/layout/orgChart1"/>
    <dgm:cxn modelId="{5E5883A4-FC41-40F9-A0F3-FEA2684FF81A}" type="presParOf" srcId="{C101B82D-5608-4803-BFBA-FD4D413166CF}" destId="{B6AF82B4-D951-408E-8E8A-336C0B390C07}" srcOrd="1" destOrd="0" presId="urn:microsoft.com/office/officeart/2005/8/layout/orgChart1"/>
    <dgm:cxn modelId="{D655C9FA-6679-4C89-B239-35A41C430105}" type="presParOf" srcId="{DA22E566-7F00-4411-88A6-6DC39FBC4D65}" destId="{B37BBD9C-A8A3-4938-A243-1E53016BB02D}" srcOrd="1" destOrd="0" presId="urn:microsoft.com/office/officeart/2005/8/layout/orgChart1"/>
    <dgm:cxn modelId="{3F9025E0-9B96-4741-B3CA-F16C05FB9F01}" type="presParOf" srcId="{DA22E566-7F00-4411-88A6-6DC39FBC4D65}" destId="{8C02B94C-ED86-4FFE-93D5-212CB09E0157}" srcOrd="2" destOrd="0" presId="urn:microsoft.com/office/officeart/2005/8/layout/orgChart1"/>
    <dgm:cxn modelId="{739883EF-D46C-405E-89B6-45178F13B1E2}" type="presParOf" srcId="{6405A0F6-A3BC-478E-BA77-66D0EC133F42}" destId="{9A600DDF-1BA8-4016-BC2D-4637CA651788}" srcOrd="2" destOrd="0" presId="urn:microsoft.com/office/officeart/2005/8/layout/orgChart1"/>
    <dgm:cxn modelId="{43097AB6-EA61-4D04-8747-5F8DB5F7EDCC}" type="presParOf" srcId="{D70147B0-9C09-4F00-913C-00878FC7FBE2}" destId="{77DEAA98-DE34-4B36-A026-AF6328BB528B}" srcOrd="2" destOrd="0" presId="urn:microsoft.com/office/officeart/2005/8/layout/orgChart1"/>
    <dgm:cxn modelId="{2380110B-514D-429E-A222-11352F5F9883}" type="presParOf" srcId="{D70147B0-9C09-4F00-913C-00878FC7FBE2}" destId="{F7ECFA4E-2525-4BA0-96DF-E9947D5C9BFA}" srcOrd="3" destOrd="0" presId="urn:microsoft.com/office/officeart/2005/8/layout/orgChart1"/>
    <dgm:cxn modelId="{CBF54BB3-DA8F-40EB-A507-6DA4030E8211}" type="presParOf" srcId="{F7ECFA4E-2525-4BA0-96DF-E9947D5C9BFA}" destId="{A6E78C8D-3BCA-4C58-82B6-AB05E3C8A72D}" srcOrd="0" destOrd="0" presId="urn:microsoft.com/office/officeart/2005/8/layout/orgChart1"/>
    <dgm:cxn modelId="{B32A9E4E-F550-43E7-B54C-6810D4C00A97}" type="presParOf" srcId="{A6E78C8D-3BCA-4C58-82B6-AB05E3C8A72D}" destId="{11813C4E-E3D0-4ED5-B785-746086530B28}" srcOrd="0" destOrd="0" presId="urn:microsoft.com/office/officeart/2005/8/layout/orgChart1"/>
    <dgm:cxn modelId="{554F2BF8-D633-4C45-8684-EDC124F1A4C5}" type="presParOf" srcId="{A6E78C8D-3BCA-4C58-82B6-AB05E3C8A72D}" destId="{1A8882D4-AB03-4A21-8BCB-B3CC5C7B93DA}" srcOrd="1" destOrd="0" presId="urn:microsoft.com/office/officeart/2005/8/layout/orgChart1"/>
    <dgm:cxn modelId="{03E6CEB1-69D0-4394-8634-9883E3BE1894}" type="presParOf" srcId="{F7ECFA4E-2525-4BA0-96DF-E9947D5C9BFA}" destId="{93C92BF5-ACBD-46DA-86D7-8B6BC5EFFBE0}" srcOrd="1" destOrd="0" presId="urn:microsoft.com/office/officeart/2005/8/layout/orgChart1"/>
    <dgm:cxn modelId="{1416FCB1-3C00-4699-9F12-653801FFF6DC}" type="presParOf" srcId="{93C92BF5-ACBD-46DA-86D7-8B6BC5EFFBE0}" destId="{11D43CDF-96FD-4139-AD5F-F92D70233089}" srcOrd="0" destOrd="0" presId="urn:microsoft.com/office/officeart/2005/8/layout/orgChart1"/>
    <dgm:cxn modelId="{3BA16C53-E144-4991-980F-C0D9E12F6523}" type="presParOf" srcId="{93C92BF5-ACBD-46DA-86D7-8B6BC5EFFBE0}" destId="{D9F82F92-9A67-4713-961C-9F7CE1AF86D4}" srcOrd="1" destOrd="0" presId="urn:microsoft.com/office/officeart/2005/8/layout/orgChart1"/>
    <dgm:cxn modelId="{8E8FB95F-A6A0-414E-9030-17E73E1BB632}" type="presParOf" srcId="{D9F82F92-9A67-4713-961C-9F7CE1AF86D4}" destId="{8DB0D9E9-CC18-4261-87CB-C60F8CA55B9D}" srcOrd="0" destOrd="0" presId="urn:microsoft.com/office/officeart/2005/8/layout/orgChart1"/>
    <dgm:cxn modelId="{B86072B4-9544-4BCF-AEBE-02F019B35CC2}" type="presParOf" srcId="{8DB0D9E9-CC18-4261-87CB-C60F8CA55B9D}" destId="{2EFDC1A5-3DD7-4531-917D-26765191835F}" srcOrd="0" destOrd="0" presId="urn:microsoft.com/office/officeart/2005/8/layout/orgChart1"/>
    <dgm:cxn modelId="{C5C08880-81FC-4A49-BF55-4AF3F10EAFBE}" type="presParOf" srcId="{8DB0D9E9-CC18-4261-87CB-C60F8CA55B9D}" destId="{D9F3305E-202A-445B-B0A1-36C6F67B766A}" srcOrd="1" destOrd="0" presId="urn:microsoft.com/office/officeart/2005/8/layout/orgChart1"/>
    <dgm:cxn modelId="{462F7F72-E7B2-4AC7-B956-033C448C989C}" type="presParOf" srcId="{D9F82F92-9A67-4713-961C-9F7CE1AF86D4}" destId="{C161E67C-A5EC-47B7-B0BE-B9850AF31DF3}" srcOrd="1" destOrd="0" presId="urn:microsoft.com/office/officeart/2005/8/layout/orgChart1"/>
    <dgm:cxn modelId="{E6C012BD-1F2A-4E57-9835-5B9EE56D760C}" type="presParOf" srcId="{D9F82F92-9A67-4713-961C-9F7CE1AF86D4}" destId="{79D2C973-D739-4E64-8D8C-307EBE588D98}" srcOrd="2" destOrd="0" presId="urn:microsoft.com/office/officeart/2005/8/layout/orgChart1"/>
    <dgm:cxn modelId="{B19BE935-0D81-4150-8700-7C0763CAA54E}" type="presParOf" srcId="{F7ECFA4E-2525-4BA0-96DF-E9947D5C9BFA}" destId="{F91B1341-EB8E-45AB-A14E-7BB8CB4CA417}" srcOrd="2" destOrd="0" presId="urn:microsoft.com/office/officeart/2005/8/layout/orgChart1"/>
    <dgm:cxn modelId="{CBB4ED89-3B16-4394-B9E2-250128A560D4}" type="presParOf" srcId="{DBF44FC9-7063-4341-BAD0-BC44823BD6CE}" destId="{3598089D-8BF3-4ADC-8735-5580E4BA36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7C9FDA-2FBF-4F58-807B-7AB527A2B1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42BC935-9AA9-4A75-9E34-A6ACC16D94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A6CF539-0BD2-48B8-89B6-7C5614DA47D8}" type="parTrans" cxnId="{198611D3-DD58-4355-A48D-D52CC1299BE6}">
      <dgm:prSet/>
      <dgm:spPr/>
      <dgm:t>
        <a:bodyPr/>
        <a:lstStyle/>
        <a:p>
          <a:endParaRPr lang="en-NZ"/>
        </a:p>
      </dgm:t>
    </dgm:pt>
    <dgm:pt modelId="{E8AC67E2-F9F1-4A6F-A081-836434DC32DF}" type="sibTrans" cxnId="{198611D3-DD58-4355-A48D-D52CC1299BE6}">
      <dgm:prSet/>
      <dgm:spPr/>
      <dgm:t>
        <a:bodyPr/>
        <a:lstStyle/>
        <a:p>
          <a:endParaRPr lang="en-NZ"/>
        </a:p>
      </dgm:t>
    </dgm:pt>
    <dgm:pt modelId="{595FCEB4-78DA-4539-BE13-AA11417A0F5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B04739B-28A5-4E4F-94DF-0457DD54FDDC}" type="parTrans" cxnId="{C232083B-2541-4F07-AC42-DB5C04CCB75F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4E2922B5-2C2D-42CE-90FF-12D65097971F}" type="sibTrans" cxnId="{C232083B-2541-4F07-AC42-DB5C04CCB75F}">
      <dgm:prSet/>
      <dgm:spPr/>
      <dgm:t>
        <a:bodyPr/>
        <a:lstStyle/>
        <a:p>
          <a:endParaRPr lang="en-NZ"/>
        </a:p>
      </dgm:t>
    </dgm:pt>
    <dgm:pt modelId="{D03A3F76-F580-4C55-AF5F-318AA48B83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B0F8F60-99CE-4177-B512-461EC2D90BC0}" type="parTrans" cxnId="{2F15692C-9EA2-464A-8353-4C36409BD79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F89CC3AD-12F3-44F8-8072-53E91E8B8DA0}" type="sibTrans" cxnId="{2F15692C-9EA2-464A-8353-4C36409BD798}">
      <dgm:prSet/>
      <dgm:spPr/>
      <dgm:t>
        <a:bodyPr/>
        <a:lstStyle/>
        <a:p>
          <a:endParaRPr lang="en-NZ"/>
        </a:p>
      </dgm:t>
    </dgm:pt>
    <dgm:pt modelId="{C6F999CC-9CA3-44E9-B556-A4F64ACFBF5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A17ECD2-95D9-495F-89C6-C7C98525B195}" type="parTrans" cxnId="{E294B42B-7B8C-4F8D-9ED8-B7E3168E20C8}">
      <dgm:prSet/>
      <dgm:spPr>
        <a:ln>
          <a:solidFill>
            <a:schemeClr val="tx1"/>
          </a:solidFill>
        </a:ln>
      </dgm:spPr>
      <dgm:t>
        <a:bodyPr/>
        <a:lstStyle/>
        <a:p>
          <a:endParaRPr lang="en-NZ"/>
        </a:p>
      </dgm:t>
    </dgm:pt>
    <dgm:pt modelId="{BA9392D9-C1A3-4EF8-AFC5-34C63B391DCA}" type="sibTrans" cxnId="{E294B42B-7B8C-4F8D-9ED8-B7E3168E20C8}">
      <dgm:prSet/>
      <dgm:spPr/>
      <dgm:t>
        <a:bodyPr/>
        <a:lstStyle/>
        <a:p>
          <a:endParaRPr lang="en-NZ"/>
        </a:p>
      </dgm:t>
    </dgm:pt>
    <dgm:pt modelId="{5680E775-96A6-4F91-B1AA-14CC5FE32256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</a:p>
      </dgm:t>
    </dgm:pt>
    <dgm:pt modelId="{C176523C-1098-4B3E-9317-89BF6E4C6614}" type="parTrans" cxnId="{80351084-8C38-4191-8EFB-DBF29C7FB777}">
      <dgm:prSet/>
      <dgm:spPr/>
      <dgm:t>
        <a:bodyPr/>
        <a:lstStyle/>
        <a:p>
          <a:endParaRPr lang="en-NZ"/>
        </a:p>
      </dgm:t>
    </dgm:pt>
    <dgm:pt modelId="{1C7C5BDC-C16F-4849-8CF2-E3D80AD00F28}" type="sibTrans" cxnId="{80351084-8C38-4191-8EFB-DBF29C7FB777}">
      <dgm:prSet/>
      <dgm:spPr/>
      <dgm:t>
        <a:bodyPr/>
        <a:lstStyle/>
        <a:p>
          <a:endParaRPr lang="en-NZ"/>
        </a:p>
      </dgm:t>
    </dgm:pt>
    <dgm:pt modelId="{A2149CFB-7372-45C4-A4B4-A30AD88AACA0}" type="pres">
      <dgm:prSet presAssocID="{627C9FDA-2FBF-4F58-807B-7AB527A2B1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29E5F-315C-43ED-9EA8-9D38CDAB303B}" type="pres">
      <dgm:prSet presAssocID="{B42BC935-9AA9-4A75-9E34-A6ACC16D9444}" presName="hierRoot1" presStyleCnt="0">
        <dgm:presLayoutVars>
          <dgm:hierBranch/>
        </dgm:presLayoutVars>
      </dgm:prSet>
      <dgm:spPr/>
    </dgm:pt>
    <dgm:pt modelId="{C4E3763E-DE21-41E4-BAE8-1AF7ED40DA39}" type="pres">
      <dgm:prSet presAssocID="{B42BC935-9AA9-4A75-9E34-A6ACC16D9444}" presName="rootComposite1" presStyleCnt="0"/>
      <dgm:spPr/>
    </dgm:pt>
    <dgm:pt modelId="{A1FF8036-B19B-4E61-9D0D-AE0A559C67A6}" type="pres">
      <dgm:prSet presAssocID="{B42BC935-9AA9-4A75-9E34-A6ACC16D94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A2C30422-7136-4A55-BBD4-7D0DE5761EA5}" type="pres">
      <dgm:prSet presAssocID="{B42BC935-9AA9-4A75-9E34-A6ACC16D9444}" presName="rootConnector1" presStyleLbl="node1" presStyleIdx="0" presStyleCnt="0"/>
      <dgm:spPr/>
      <dgm:t>
        <a:bodyPr/>
        <a:lstStyle/>
        <a:p>
          <a:endParaRPr lang="en-NZ"/>
        </a:p>
      </dgm:t>
    </dgm:pt>
    <dgm:pt modelId="{44255BE2-FF59-48FA-9854-AC4023CA2C30}" type="pres">
      <dgm:prSet presAssocID="{B42BC935-9AA9-4A75-9E34-A6ACC16D9444}" presName="hierChild2" presStyleCnt="0"/>
      <dgm:spPr/>
    </dgm:pt>
    <dgm:pt modelId="{873F5EFC-9E22-4E8F-B550-9C3145C03B58}" type="pres">
      <dgm:prSet presAssocID="{0B04739B-28A5-4E4F-94DF-0457DD54FDDC}" presName="Name35" presStyleLbl="parChTrans1D2" presStyleIdx="0" presStyleCnt="4"/>
      <dgm:spPr/>
      <dgm:t>
        <a:bodyPr/>
        <a:lstStyle/>
        <a:p>
          <a:endParaRPr lang="en-NZ"/>
        </a:p>
      </dgm:t>
    </dgm:pt>
    <dgm:pt modelId="{4DDFBD03-8F12-4182-97F4-B5AABE53B611}" type="pres">
      <dgm:prSet presAssocID="{595FCEB4-78DA-4539-BE13-AA11417A0F55}" presName="hierRoot2" presStyleCnt="0">
        <dgm:presLayoutVars>
          <dgm:hierBranch val="r"/>
        </dgm:presLayoutVars>
      </dgm:prSet>
      <dgm:spPr/>
    </dgm:pt>
    <dgm:pt modelId="{3DA61C46-1471-442E-A6F9-97647F6D44CD}" type="pres">
      <dgm:prSet presAssocID="{595FCEB4-78DA-4539-BE13-AA11417A0F55}" presName="rootComposite" presStyleCnt="0"/>
      <dgm:spPr/>
    </dgm:pt>
    <dgm:pt modelId="{DADB6E6D-8EA2-4A1D-920E-0D20A742B8A6}" type="pres">
      <dgm:prSet presAssocID="{595FCEB4-78DA-4539-BE13-AA11417A0F5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14E213B-E755-4D12-851F-8BB576580578}" type="pres">
      <dgm:prSet presAssocID="{595FCEB4-78DA-4539-BE13-AA11417A0F55}" presName="rootConnector" presStyleLbl="node2" presStyleIdx="0" presStyleCnt="4"/>
      <dgm:spPr/>
      <dgm:t>
        <a:bodyPr/>
        <a:lstStyle/>
        <a:p>
          <a:endParaRPr lang="en-NZ"/>
        </a:p>
      </dgm:t>
    </dgm:pt>
    <dgm:pt modelId="{CF114C5C-4794-4686-B6FA-1FBCF0384307}" type="pres">
      <dgm:prSet presAssocID="{595FCEB4-78DA-4539-BE13-AA11417A0F55}" presName="hierChild4" presStyleCnt="0"/>
      <dgm:spPr/>
    </dgm:pt>
    <dgm:pt modelId="{8294BE2B-9EC8-4B6B-93ED-78FC38C5FFAC}" type="pres">
      <dgm:prSet presAssocID="{595FCEB4-78DA-4539-BE13-AA11417A0F55}" presName="hierChild5" presStyleCnt="0"/>
      <dgm:spPr/>
    </dgm:pt>
    <dgm:pt modelId="{2333B85F-BAFB-4807-9D04-FF11C77457B6}" type="pres">
      <dgm:prSet presAssocID="{C176523C-1098-4B3E-9317-89BF6E4C6614}" presName="Name35" presStyleLbl="parChTrans1D2" presStyleIdx="1" presStyleCnt="4"/>
      <dgm:spPr/>
      <dgm:t>
        <a:bodyPr/>
        <a:lstStyle/>
        <a:p>
          <a:endParaRPr lang="en-NZ"/>
        </a:p>
      </dgm:t>
    </dgm:pt>
    <dgm:pt modelId="{256A576A-1CCF-4496-A841-4D65DE4FC08D}" type="pres">
      <dgm:prSet presAssocID="{5680E775-96A6-4F91-B1AA-14CC5FE32256}" presName="hierRoot2" presStyleCnt="0">
        <dgm:presLayoutVars>
          <dgm:hierBranch val="init"/>
        </dgm:presLayoutVars>
      </dgm:prSet>
      <dgm:spPr/>
    </dgm:pt>
    <dgm:pt modelId="{2AA4C142-BC95-4CF1-9749-40C71963020A}" type="pres">
      <dgm:prSet presAssocID="{5680E775-96A6-4F91-B1AA-14CC5FE32256}" presName="rootComposite" presStyleCnt="0"/>
      <dgm:spPr/>
    </dgm:pt>
    <dgm:pt modelId="{55D92E01-5FF7-417C-8F11-D6AFE9F43A71}" type="pres">
      <dgm:prSet presAssocID="{5680E775-96A6-4F91-B1AA-14CC5FE32256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6EB04EDC-694A-4D42-8F8E-CAFBE0D03C46}" type="pres">
      <dgm:prSet presAssocID="{5680E775-96A6-4F91-B1AA-14CC5FE32256}" presName="rootConnector" presStyleLbl="node2" presStyleIdx="1" presStyleCnt="4"/>
      <dgm:spPr/>
      <dgm:t>
        <a:bodyPr/>
        <a:lstStyle/>
        <a:p>
          <a:endParaRPr lang="en-NZ"/>
        </a:p>
      </dgm:t>
    </dgm:pt>
    <dgm:pt modelId="{DFAAF771-1CD1-4DDF-A707-09656BE7066C}" type="pres">
      <dgm:prSet presAssocID="{5680E775-96A6-4F91-B1AA-14CC5FE32256}" presName="hierChild4" presStyleCnt="0"/>
      <dgm:spPr/>
    </dgm:pt>
    <dgm:pt modelId="{F56B7EFE-E319-4980-B1B7-048DB9CD1F4A}" type="pres">
      <dgm:prSet presAssocID="{5680E775-96A6-4F91-B1AA-14CC5FE32256}" presName="hierChild5" presStyleCnt="0"/>
      <dgm:spPr/>
    </dgm:pt>
    <dgm:pt modelId="{3DC62EA9-2702-4E7F-8AE6-87128869EDD9}" type="pres">
      <dgm:prSet presAssocID="{5B0F8F60-99CE-4177-B512-461EC2D90BC0}" presName="Name35" presStyleLbl="parChTrans1D2" presStyleIdx="2" presStyleCnt="4"/>
      <dgm:spPr/>
      <dgm:t>
        <a:bodyPr/>
        <a:lstStyle/>
        <a:p>
          <a:endParaRPr lang="en-NZ"/>
        </a:p>
      </dgm:t>
    </dgm:pt>
    <dgm:pt modelId="{6A9803F1-C7EA-48E8-A6D0-CEE7AECC3DBE}" type="pres">
      <dgm:prSet presAssocID="{D03A3F76-F580-4C55-AF5F-318AA48B8344}" presName="hierRoot2" presStyleCnt="0">
        <dgm:presLayoutVars>
          <dgm:hierBranch val="r"/>
        </dgm:presLayoutVars>
      </dgm:prSet>
      <dgm:spPr/>
    </dgm:pt>
    <dgm:pt modelId="{BF96C94B-D130-4619-9DB6-65B81F347EA3}" type="pres">
      <dgm:prSet presAssocID="{D03A3F76-F580-4C55-AF5F-318AA48B8344}" presName="rootComposite" presStyleCnt="0"/>
      <dgm:spPr/>
    </dgm:pt>
    <dgm:pt modelId="{53C81E14-81B6-4EAC-9F55-238F9D7A7766}" type="pres">
      <dgm:prSet presAssocID="{D03A3F76-F580-4C55-AF5F-318AA48B834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49313D4B-1680-4A97-9181-D9B7CEFD2958}" type="pres">
      <dgm:prSet presAssocID="{D03A3F76-F580-4C55-AF5F-318AA48B8344}" presName="rootConnector" presStyleLbl="node2" presStyleIdx="2" presStyleCnt="4"/>
      <dgm:spPr/>
      <dgm:t>
        <a:bodyPr/>
        <a:lstStyle/>
        <a:p>
          <a:endParaRPr lang="en-NZ"/>
        </a:p>
      </dgm:t>
    </dgm:pt>
    <dgm:pt modelId="{9F5EC0BE-4046-4A5C-9448-E82EA0BDABAE}" type="pres">
      <dgm:prSet presAssocID="{D03A3F76-F580-4C55-AF5F-318AA48B8344}" presName="hierChild4" presStyleCnt="0"/>
      <dgm:spPr/>
    </dgm:pt>
    <dgm:pt modelId="{25327642-9E0B-4E6F-A997-DFDA2709EE72}" type="pres">
      <dgm:prSet presAssocID="{D03A3F76-F580-4C55-AF5F-318AA48B8344}" presName="hierChild5" presStyleCnt="0"/>
      <dgm:spPr/>
    </dgm:pt>
    <dgm:pt modelId="{F5EF082B-D878-4679-A60C-4A76B2B44989}" type="pres">
      <dgm:prSet presAssocID="{5A17ECD2-95D9-495F-89C6-C7C98525B195}" presName="Name35" presStyleLbl="parChTrans1D2" presStyleIdx="3" presStyleCnt="4"/>
      <dgm:spPr/>
      <dgm:t>
        <a:bodyPr/>
        <a:lstStyle/>
        <a:p>
          <a:endParaRPr lang="en-NZ"/>
        </a:p>
      </dgm:t>
    </dgm:pt>
    <dgm:pt modelId="{F9F51BE2-D9F8-42E5-802F-8C5B440D7A4D}" type="pres">
      <dgm:prSet presAssocID="{C6F999CC-9CA3-44E9-B556-A4F64ACFBF58}" presName="hierRoot2" presStyleCnt="0">
        <dgm:presLayoutVars>
          <dgm:hierBranch val="r"/>
        </dgm:presLayoutVars>
      </dgm:prSet>
      <dgm:spPr/>
    </dgm:pt>
    <dgm:pt modelId="{161533C4-9B1C-4AFC-A781-4D630A542F6F}" type="pres">
      <dgm:prSet presAssocID="{C6F999CC-9CA3-44E9-B556-A4F64ACFBF58}" presName="rootComposite" presStyleCnt="0"/>
      <dgm:spPr/>
    </dgm:pt>
    <dgm:pt modelId="{33A17B9E-8772-4BA3-AFEA-F4C8E2D03075}" type="pres">
      <dgm:prSet presAssocID="{C6F999CC-9CA3-44E9-B556-A4F64ACFBF5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NZ"/>
        </a:p>
      </dgm:t>
    </dgm:pt>
    <dgm:pt modelId="{170C4F8B-C318-4D0F-8389-97AE7D20E2A1}" type="pres">
      <dgm:prSet presAssocID="{C6F999CC-9CA3-44E9-B556-A4F64ACFBF58}" presName="rootConnector" presStyleLbl="node2" presStyleIdx="3" presStyleCnt="4"/>
      <dgm:spPr/>
      <dgm:t>
        <a:bodyPr/>
        <a:lstStyle/>
        <a:p>
          <a:endParaRPr lang="en-NZ"/>
        </a:p>
      </dgm:t>
    </dgm:pt>
    <dgm:pt modelId="{0EFA90ED-9104-4DEE-8CC3-9DAEC10AD8E2}" type="pres">
      <dgm:prSet presAssocID="{C6F999CC-9CA3-44E9-B556-A4F64ACFBF58}" presName="hierChild4" presStyleCnt="0"/>
      <dgm:spPr/>
    </dgm:pt>
    <dgm:pt modelId="{DD9AD5AF-C9EF-40D6-A797-20890DD30318}" type="pres">
      <dgm:prSet presAssocID="{C6F999CC-9CA3-44E9-B556-A4F64ACFBF58}" presName="hierChild5" presStyleCnt="0"/>
      <dgm:spPr/>
    </dgm:pt>
    <dgm:pt modelId="{15CDE360-5183-461B-89B4-5B31D8FC8D68}" type="pres">
      <dgm:prSet presAssocID="{B42BC935-9AA9-4A75-9E34-A6ACC16D9444}" presName="hierChild3" presStyleCnt="0"/>
      <dgm:spPr/>
    </dgm:pt>
  </dgm:ptLst>
  <dgm:cxnLst>
    <dgm:cxn modelId="{F2C53925-F691-41B5-A724-D57C850F15CD}" type="presOf" srcId="{0B04739B-28A5-4E4F-94DF-0457DD54FDDC}" destId="{873F5EFC-9E22-4E8F-B550-9C3145C03B58}" srcOrd="0" destOrd="0" presId="urn:microsoft.com/office/officeart/2005/8/layout/orgChart1"/>
    <dgm:cxn modelId="{F7F8755D-17DF-4E05-B300-20A09F072CA5}" type="presOf" srcId="{5680E775-96A6-4F91-B1AA-14CC5FE32256}" destId="{55D92E01-5FF7-417C-8F11-D6AFE9F43A71}" srcOrd="0" destOrd="0" presId="urn:microsoft.com/office/officeart/2005/8/layout/orgChart1"/>
    <dgm:cxn modelId="{BAA1D32D-8E1C-4835-B90E-1580E2E2ECBB}" type="presOf" srcId="{595FCEB4-78DA-4539-BE13-AA11417A0F55}" destId="{DADB6E6D-8EA2-4A1D-920E-0D20A742B8A6}" srcOrd="0" destOrd="0" presId="urn:microsoft.com/office/officeart/2005/8/layout/orgChart1"/>
    <dgm:cxn modelId="{E294B42B-7B8C-4F8D-9ED8-B7E3168E20C8}" srcId="{B42BC935-9AA9-4A75-9E34-A6ACC16D9444}" destId="{C6F999CC-9CA3-44E9-B556-A4F64ACFBF58}" srcOrd="3" destOrd="0" parTransId="{5A17ECD2-95D9-495F-89C6-C7C98525B195}" sibTransId="{BA9392D9-C1A3-4EF8-AFC5-34C63B391DCA}"/>
    <dgm:cxn modelId="{6090B051-234F-4BD5-8A4C-76441D307EA8}" type="presOf" srcId="{D03A3F76-F580-4C55-AF5F-318AA48B8344}" destId="{53C81E14-81B6-4EAC-9F55-238F9D7A7766}" srcOrd="0" destOrd="0" presId="urn:microsoft.com/office/officeart/2005/8/layout/orgChart1"/>
    <dgm:cxn modelId="{62E4F5FF-7A8B-4A91-ADE3-7F86A7C5878D}" type="presOf" srcId="{C176523C-1098-4B3E-9317-89BF6E4C6614}" destId="{2333B85F-BAFB-4807-9D04-FF11C77457B6}" srcOrd="0" destOrd="0" presId="urn:microsoft.com/office/officeart/2005/8/layout/orgChart1"/>
    <dgm:cxn modelId="{D1C12DD4-8F3C-419B-BD03-AA2690346B3D}" type="presOf" srcId="{5A17ECD2-95D9-495F-89C6-C7C98525B195}" destId="{F5EF082B-D878-4679-A60C-4A76B2B44989}" srcOrd="0" destOrd="0" presId="urn:microsoft.com/office/officeart/2005/8/layout/orgChart1"/>
    <dgm:cxn modelId="{2F15692C-9EA2-464A-8353-4C36409BD798}" srcId="{B42BC935-9AA9-4A75-9E34-A6ACC16D9444}" destId="{D03A3F76-F580-4C55-AF5F-318AA48B8344}" srcOrd="2" destOrd="0" parTransId="{5B0F8F60-99CE-4177-B512-461EC2D90BC0}" sibTransId="{F89CC3AD-12F3-44F8-8072-53E91E8B8DA0}"/>
    <dgm:cxn modelId="{198611D3-DD58-4355-A48D-D52CC1299BE6}" srcId="{627C9FDA-2FBF-4F58-807B-7AB527A2B11E}" destId="{B42BC935-9AA9-4A75-9E34-A6ACC16D9444}" srcOrd="0" destOrd="0" parTransId="{4A6CF539-0BD2-48B8-89B6-7C5614DA47D8}" sibTransId="{E8AC67E2-F9F1-4A6F-A081-836434DC32DF}"/>
    <dgm:cxn modelId="{2FC18D58-6F43-4650-85C2-B86A1B966438}" type="presOf" srcId="{627C9FDA-2FBF-4F58-807B-7AB527A2B11E}" destId="{A2149CFB-7372-45C4-A4B4-A30AD88AACA0}" srcOrd="0" destOrd="0" presId="urn:microsoft.com/office/officeart/2005/8/layout/orgChart1"/>
    <dgm:cxn modelId="{7E31FFC3-3485-485F-9DDA-317261F4A054}" type="presOf" srcId="{B42BC935-9AA9-4A75-9E34-A6ACC16D9444}" destId="{A1FF8036-B19B-4E61-9D0D-AE0A559C67A6}" srcOrd="0" destOrd="0" presId="urn:microsoft.com/office/officeart/2005/8/layout/orgChart1"/>
    <dgm:cxn modelId="{3BA347D2-8DF0-44AE-83B0-0D2F7236E560}" type="presOf" srcId="{5680E775-96A6-4F91-B1AA-14CC5FE32256}" destId="{6EB04EDC-694A-4D42-8F8E-CAFBE0D03C46}" srcOrd="1" destOrd="0" presId="urn:microsoft.com/office/officeart/2005/8/layout/orgChart1"/>
    <dgm:cxn modelId="{C232083B-2541-4F07-AC42-DB5C04CCB75F}" srcId="{B42BC935-9AA9-4A75-9E34-A6ACC16D9444}" destId="{595FCEB4-78DA-4539-BE13-AA11417A0F55}" srcOrd="0" destOrd="0" parTransId="{0B04739B-28A5-4E4F-94DF-0457DD54FDDC}" sibTransId="{4E2922B5-2C2D-42CE-90FF-12D65097971F}"/>
    <dgm:cxn modelId="{88FEF7C7-39BB-402E-87A0-13E793898FE1}" type="presOf" srcId="{C6F999CC-9CA3-44E9-B556-A4F64ACFBF58}" destId="{170C4F8B-C318-4D0F-8389-97AE7D20E2A1}" srcOrd="1" destOrd="0" presId="urn:microsoft.com/office/officeart/2005/8/layout/orgChart1"/>
    <dgm:cxn modelId="{B4C3EFEB-D5BA-415C-A1BD-FF8CF679631B}" type="presOf" srcId="{C6F999CC-9CA3-44E9-B556-A4F64ACFBF58}" destId="{33A17B9E-8772-4BA3-AFEA-F4C8E2D03075}" srcOrd="0" destOrd="0" presId="urn:microsoft.com/office/officeart/2005/8/layout/orgChart1"/>
    <dgm:cxn modelId="{4D12D6D6-4A08-4206-B657-AF78F488B9DC}" type="presOf" srcId="{5B0F8F60-99CE-4177-B512-461EC2D90BC0}" destId="{3DC62EA9-2702-4E7F-8AE6-87128869EDD9}" srcOrd="0" destOrd="0" presId="urn:microsoft.com/office/officeart/2005/8/layout/orgChart1"/>
    <dgm:cxn modelId="{80351084-8C38-4191-8EFB-DBF29C7FB777}" srcId="{B42BC935-9AA9-4A75-9E34-A6ACC16D9444}" destId="{5680E775-96A6-4F91-B1AA-14CC5FE32256}" srcOrd="1" destOrd="0" parTransId="{C176523C-1098-4B3E-9317-89BF6E4C6614}" sibTransId="{1C7C5BDC-C16F-4849-8CF2-E3D80AD00F28}"/>
    <dgm:cxn modelId="{05D005B6-D415-4EC4-9D78-40F8D65209E7}" type="presOf" srcId="{B42BC935-9AA9-4A75-9E34-A6ACC16D9444}" destId="{A2C30422-7136-4A55-BBD4-7D0DE5761EA5}" srcOrd="1" destOrd="0" presId="urn:microsoft.com/office/officeart/2005/8/layout/orgChart1"/>
    <dgm:cxn modelId="{CBFB8D3C-A190-4EE5-9F2C-88981E242687}" type="presOf" srcId="{595FCEB4-78DA-4539-BE13-AA11417A0F55}" destId="{114E213B-E755-4D12-851F-8BB576580578}" srcOrd="1" destOrd="0" presId="urn:microsoft.com/office/officeart/2005/8/layout/orgChart1"/>
    <dgm:cxn modelId="{1D4C4E79-BF22-4D16-9556-F0E55E86FF6E}" type="presOf" srcId="{D03A3F76-F580-4C55-AF5F-318AA48B8344}" destId="{49313D4B-1680-4A97-9181-D9B7CEFD2958}" srcOrd="1" destOrd="0" presId="urn:microsoft.com/office/officeart/2005/8/layout/orgChart1"/>
    <dgm:cxn modelId="{DBBD1291-47D5-4007-91E6-B036E3046D06}" type="presParOf" srcId="{A2149CFB-7372-45C4-A4B4-A30AD88AACA0}" destId="{5FF29E5F-315C-43ED-9EA8-9D38CDAB303B}" srcOrd="0" destOrd="0" presId="urn:microsoft.com/office/officeart/2005/8/layout/orgChart1"/>
    <dgm:cxn modelId="{DBFE1F03-C26D-4723-8A7F-D87741132B4F}" type="presParOf" srcId="{5FF29E5F-315C-43ED-9EA8-9D38CDAB303B}" destId="{C4E3763E-DE21-41E4-BAE8-1AF7ED40DA39}" srcOrd="0" destOrd="0" presId="urn:microsoft.com/office/officeart/2005/8/layout/orgChart1"/>
    <dgm:cxn modelId="{FC04E7E0-F814-44D6-9957-C8A6EF88917A}" type="presParOf" srcId="{C4E3763E-DE21-41E4-BAE8-1AF7ED40DA39}" destId="{A1FF8036-B19B-4E61-9D0D-AE0A559C67A6}" srcOrd="0" destOrd="0" presId="urn:microsoft.com/office/officeart/2005/8/layout/orgChart1"/>
    <dgm:cxn modelId="{0FAE3685-7386-4CDB-8728-1ECF7F45F046}" type="presParOf" srcId="{C4E3763E-DE21-41E4-BAE8-1AF7ED40DA39}" destId="{A2C30422-7136-4A55-BBD4-7D0DE5761EA5}" srcOrd="1" destOrd="0" presId="urn:microsoft.com/office/officeart/2005/8/layout/orgChart1"/>
    <dgm:cxn modelId="{B2C254B3-28F8-4E74-B00E-F731547AF449}" type="presParOf" srcId="{5FF29E5F-315C-43ED-9EA8-9D38CDAB303B}" destId="{44255BE2-FF59-48FA-9854-AC4023CA2C30}" srcOrd="1" destOrd="0" presId="urn:microsoft.com/office/officeart/2005/8/layout/orgChart1"/>
    <dgm:cxn modelId="{55AC9DF4-492F-4040-BE84-56BF2375D66D}" type="presParOf" srcId="{44255BE2-FF59-48FA-9854-AC4023CA2C30}" destId="{873F5EFC-9E22-4E8F-B550-9C3145C03B58}" srcOrd="0" destOrd="0" presId="urn:microsoft.com/office/officeart/2005/8/layout/orgChart1"/>
    <dgm:cxn modelId="{349D4736-E619-42F6-AA32-F29E343B81A9}" type="presParOf" srcId="{44255BE2-FF59-48FA-9854-AC4023CA2C30}" destId="{4DDFBD03-8F12-4182-97F4-B5AABE53B611}" srcOrd="1" destOrd="0" presId="urn:microsoft.com/office/officeart/2005/8/layout/orgChart1"/>
    <dgm:cxn modelId="{8082C23C-F6AB-4751-89E2-451F48FC2096}" type="presParOf" srcId="{4DDFBD03-8F12-4182-97F4-B5AABE53B611}" destId="{3DA61C46-1471-442E-A6F9-97647F6D44CD}" srcOrd="0" destOrd="0" presId="urn:microsoft.com/office/officeart/2005/8/layout/orgChart1"/>
    <dgm:cxn modelId="{3B845237-01A9-4D75-804D-E5A80F2939BE}" type="presParOf" srcId="{3DA61C46-1471-442E-A6F9-97647F6D44CD}" destId="{DADB6E6D-8EA2-4A1D-920E-0D20A742B8A6}" srcOrd="0" destOrd="0" presId="urn:microsoft.com/office/officeart/2005/8/layout/orgChart1"/>
    <dgm:cxn modelId="{35C87282-9596-4C69-9DAA-CC91BB10DC66}" type="presParOf" srcId="{3DA61C46-1471-442E-A6F9-97647F6D44CD}" destId="{114E213B-E755-4D12-851F-8BB576580578}" srcOrd="1" destOrd="0" presId="urn:microsoft.com/office/officeart/2005/8/layout/orgChart1"/>
    <dgm:cxn modelId="{7ED87D0F-32F7-41B4-8759-69284295913A}" type="presParOf" srcId="{4DDFBD03-8F12-4182-97F4-B5AABE53B611}" destId="{CF114C5C-4794-4686-B6FA-1FBCF0384307}" srcOrd="1" destOrd="0" presId="urn:microsoft.com/office/officeart/2005/8/layout/orgChart1"/>
    <dgm:cxn modelId="{C283561C-D017-43B7-8284-D102865C1B6B}" type="presParOf" srcId="{4DDFBD03-8F12-4182-97F4-B5AABE53B611}" destId="{8294BE2B-9EC8-4B6B-93ED-78FC38C5FFAC}" srcOrd="2" destOrd="0" presId="urn:microsoft.com/office/officeart/2005/8/layout/orgChart1"/>
    <dgm:cxn modelId="{0F7EFCB2-ADC0-400C-A36D-DF76788251DD}" type="presParOf" srcId="{44255BE2-FF59-48FA-9854-AC4023CA2C30}" destId="{2333B85F-BAFB-4807-9D04-FF11C77457B6}" srcOrd="2" destOrd="0" presId="urn:microsoft.com/office/officeart/2005/8/layout/orgChart1"/>
    <dgm:cxn modelId="{CCC1A562-4647-4A4D-95F7-9C199EF604EC}" type="presParOf" srcId="{44255BE2-FF59-48FA-9854-AC4023CA2C30}" destId="{256A576A-1CCF-4496-A841-4D65DE4FC08D}" srcOrd="3" destOrd="0" presId="urn:microsoft.com/office/officeart/2005/8/layout/orgChart1"/>
    <dgm:cxn modelId="{BD2BF650-AF03-4EAB-A1AC-77359E6ABE13}" type="presParOf" srcId="{256A576A-1CCF-4496-A841-4D65DE4FC08D}" destId="{2AA4C142-BC95-4CF1-9749-40C71963020A}" srcOrd="0" destOrd="0" presId="urn:microsoft.com/office/officeart/2005/8/layout/orgChart1"/>
    <dgm:cxn modelId="{7113C217-C35A-49AE-ACF8-D6071CC79297}" type="presParOf" srcId="{2AA4C142-BC95-4CF1-9749-40C71963020A}" destId="{55D92E01-5FF7-417C-8F11-D6AFE9F43A71}" srcOrd="0" destOrd="0" presId="urn:microsoft.com/office/officeart/2005/8/layout/orgChart1"/>
    <dgm:cxn modelId="{0782A8EA-EE63-4E0E-97F8-B6E3197060A6}" type="presParOf" srcId="{2AA4C142-BC95-4CF1-9749-40C71963020A}" destId="{6EB04EDC-694A-4D42-8F8E-CAFBE0D03C46}" srcOrd="1" destOrd="0" presId="urn:microsoft.com/office/officeart/2005/8/layout/orgChart1"/>
    <dgm:cxn modelId="{CE47CEE4-CE35-4796-90BF-9D4094B90B74}" type="presParOf" srcId="{256A576A-1CCF-4496-A841-4D65DE4FC08D}" destId="{DFAAF771-1CD1-4DDF-A707-09656BE7066C}" srcOrd="1" destOrd="0" presId="urn:microsoft.com/office/officeart/2005/8/layout/orgChart1"/>
    <dgm:cxn modelId="{CA91CC3C-F0AD-469F-9D8A-36DE2800ACFF}" type="presParOf" srcId="{256A576A-1CCF-4496-A841-4D65DE4FC08D}" destId="{F56B7EFE-E319-4980-B1B7-048DB9CD1F4A}" srcOrd="2" destOrd="0" presId="urn:microsoft.com/office/officeart/2005/8/layout/orgChart1"/>
    <dgm:cxn modelId="{928DCA3E-7AF9-4547-A511-47E9379AE1B7}" type="presParOf" srcId="{44255BE2-FF59-48FA-9854-AC4023CA2C30}" destId="{3DC62EA9-2702-4E7F-8AE6-87128869EDD9}" srcOrd="4" destOrd="0" presId="urn:microsoft.com/office/officeart/2005/8/layout/orgChart1"/>
    <dgm:cxn modelId="{41ADE648-EA9F-4107-9806-BA099EF311A9}" type="presParOf" srcId="{44255BE2-FF59-48FA-9854-AC4023CA2C30}" destId="{6A9803F1-C7EA-48E8-A6D0-CEE7AECC3DBE}" srcOrd="5" destOrd="0" presId="urn:microsoft.com/office/officeart/2005/8/layout/orgChart1"/>
    <dgm:cxn modelId="{DAC7D2D6-44B2-4766-B9CD-281DCF30015E}" type="presParOf" srcId="{6A9803F1-C7EA-48E8-A6D0-CEE7AECC3DBE}" destId="{BF96C94B-D130-4619-9DB6-65B81F347EA3}" srcOrd="0" destOrd="0" presId="urn:microsoft.com/office/officeart/2005/8/layout/orgChart1"/>
    <dgm:cxn modelId="{78394D86-D201-4AA9-BA18-16DD17FB6CDE}" type="presParOf" srcId="{BF96C94B-D130-4619-9DB6-65B81F347EA3}" destId="{53C81E14-81B6-4EAC-9F55-238F9D7A7766}" srcOrd="0" destOrd="0" presId="urn:microsoft.com/office/officeart/2005/8/layout/orgChart1"/>
    <dgm:cxn modelId="{BD6A2D55-9D55-4149-A497-674AC7A343EE}" type="presParOf" srcId="{BF96C94B-D130-4619-9DB6-65B81F347EA3}" destId="{49313D4B-1680-4A97-9181-D9B7CEFD2958}" srcOrd="1" destOrd="0" presId="urn:microsoft.com/office/officeart/2005/8/layout/orgChart1"/>
    <dgm:cxn modelId="{65FF7B2F-98F5-4330-9B39-72C16EA1BB50}" type="presParOf" srcId="{6A9803F1-C7EA-48E8-A6D0-CEE7AECC3DBE}" destId="{9F5EC0BE-4046-4A5C-9448-E82EA0BDABAE}" srcOrd="1" destOrd="0" presId="urn:microsoft.com/office/officeart/2005/8/layout/orgChart1"/>
    <dgm:cxn modelId="{344C9924-4EB7-43AD-9E53-7BA7045BB519}" type="presParOf" srcId="{6A9803F1-C7EA-48E8-A6D0-CEE7AECC3DBE}" destId="{25327642-9E0B-4E6F-A997-DFDA2709EE72}" srcOrd="2" destOrd="0" presId="urn:microsoft.com/office/officeart/2005/8/layout/orgChart1"/>
    <dgm:cxn modelId="{1BBB09AA-4DB7-40C2-A8E9-08323F4EEA2D}" type="presParOf" srcId="{44255BE2-FF59-48FA-9854-AC4023CA2C30}" destId="{F5EF082B-D878-4679-A60C-4A76B2B44989}" srcOrd="6" destOrd="0" presId="urn:microsoft.com/office/officeart/2005/8/layout/orgChart1"/>
    <dgm:cxn modelId="{BDF8ED48-4B28-4EEA-B00C-8CFEF2AF5519}" type="presParOf" srcId="{44255BE2-FF59-48FA-9854-AC4023CA2C30}" destId="{F9F51BE2-D9F8-42E5-802F-8C5B440D7A4D}" srcOrd="7" destOrd="0" presId="urn:microsoft.com/office/officeart/2005/8/layout/orgChart1"/>
    <dgm:cxn modelId="{7BDB6FCA-8010-4F2C-8685-3850B404E9CE}" type="presParOf" srcId="{F9F51BE2-D9F8-42E5-802F-8C5B440D7A4D}" destId="{161533C4-9B1C-4AFC-A781-4D630A542F6F}" srcOrd="0" destOrd="0" presId="urn:microsoft.com/office/officeart/2005/8/layout/orgChart1"/>
    <dgm:cxn modelId="{50BCDA93-CB77-4FCA-80BF-F4D6EAF0DC51}" type="presParOf" srcId="{161533C4-9B1C-4AFC-A781-4D630A542F6F}" destId="{33A17B9E-8772-4BA3-AFEA-F4C8E2D03075}" srcOrd="0" destOrd="0" presId="urn:microsoft.com/office/officeart/2005/8/layout/orgChart1"/>
    <dgm:cxn modelId="{EAE30F71-564F-4E89-A346-80A3DCFE89EE}" type="presParOf" srcId="{161533C4-9B1C-4AFC-A781-4D630A542F6F}" destId="{170C4F8B-C318-4D0F-8389-97AE7D20E2A1}" srcOrd="1" destOrd="0" presId="urn:microsoft.com/office/officeart/2005/8/layout/orgChart1"/>
    <dgm:cxn modelId="{8B8F4778-4630-4216-A712-67622DA1B039}" type="presParOf" srcId="{F9F51BE2-D9F8-42E5-802F-8C5B440D7A4D}" destId="{0EFA90ED-9104-4DEE-8CC3-9DAEC10AD8E2}" srcOrd="1" destOrd="0" presId="urn:microsoft.com/office/officeart/2005/8/layout/orgChart1"/>
    <dgm:cxn modelId="{8BE0D514-8978-4DB3-A954-9A69452BC3F1}" type="presParOf" srcId="{F9F51BE2-D9F8-42E5-802F-8C5B440D7A4D}" destId="{DD9AD5AF-C9EF-40D6-A797-20890DD30318}" srcOrd="2" destOrd="0" presId="urn:microsoft.com/office/officeart/2005/8/layout/orgChart1"/>
    <dgm:cxn modelId="{56F4562D-3166-4196-BE59-31BD995A04F4}" type="presParOf" srcId="{5FF29E5F-315C-43ED-9EA8-9D38CDAB303B}" destId="{15CDE360-5183-461B-89B4-5B31D8FC8D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D43CDF-96FD-4139-AD5F-F92D70233089}">
      <dsp:nvSpPr>
        <dsp:cNvPr id="0" name=""/>
        <dsp:cNvSpPr/>
      </dsp:nvSpPr>
      <dsp:spPr>
        <a:xfrm>
          <a:off x="2660554" y="1034461"/>
          <a:ext cx="91440" cy="1375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5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DEAA98-DE34-4B36-A026-AF6328BB528B}">
      <dsp:nvSpPr>
        <dsp:cNvPr id="0" name=""/>
        <dsp:cNvSpPr/>
      </dsp:nvSpPr>
      <dsp:spPr>
        <a:xfrm>
          <a:off x="1913855" y="569488"/>
          <a:ext cx="792419" cy="137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63"/>
              </a:lnTo>
              <a:lnTo>
                <a:pt x="792419" y="68763"/>
              </a:lnTo>
              <a:lnTo>
                <a:pt x="792419" y="1375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8E2BE6-C9E5-4A1C-84C3-057594C91411}">
      <dsp:nvSpPr>
        <dsp:cNvPr id="0" name=""/>
        <dsp:cNvSpPr/>
      </dsp:nvSpPr>
      <dsp:spPr>
        <a:xfrm>
          <a:off x="1121435" y="1034461"/>
          <a:ext cx="792419" cy="137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63"/>
              </a:lnTo>
              <a:lnTo>
                <a:pt x="792419" y="68763"/>
              </a:lnTo>
              <a:lnTo>
                <a:pt x="792419" y="1375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BF1A8-10ED-4EFC-BDEA-6BC880365B7A}">
      <dsp:nvSpPr>
        <dsp:cNvPr id="0" name=""/>
        <dsp:cNvSpPr/>
      </dsp:nvSpPr>
      <dsp:spPr>
        <a:xfrm>
          <a:off x="1075715" y="1034461"/>
          <a:ext cx="91440" cy="1375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5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180F1-EBF5-4CEC-AAD7-A9EAB9386DCA}">
      <dsp:nvSpPr>
        <dsp:cNvPr id="0" name=""/>
        <dsp:cNvSpPr/>
      </dsp:nvSpPr>
      <dsp:spPr>
        <a:xfrm>
          <a:off x="329016" y="1034461"/>
          <a:ext cx="792419" cy="137527"/>
        </a:xfrm>
        <a:custGeom>
          <a:avLst/>
          <a:gdLst/>
          <a:ahLst/>
          <a:cxnLst/>
          <a:rect l="0" t="0" r="0" b="0"/>
          <a:pathLst>
            <a:path>
              <a:moveTo>
                <a:pt x="792419" y="0"/>
              </a:moveTo>
              <a:lnTo>
                <a:pt x="792419" y="68763"/>
              </a:lnTo>
              <a:lnTo>
                <a:pt x="0" y="68763"/>
              </a:lnTo>
              <a:lnTo>
                <a:pt x="0" y="1375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09D7E-468C-4070-9856-2395089ABD83}">
      <dsp:nvSpPr>
        <dsp:cNvPr id="0" name=""/>
        <dsp:cNvSpPr/>
      </dsp:nvSpPr>
      <dsp:spPr>
        <a:xfrm>
          <a:off x="1121435" y="569488"/>
          <a:ext cx="792419" cy="137527"/>
        </a:xfrm>
        <a:custGeom>
          <a:avLst/>
          <a:gdLst/>
          <a:ahLst/>
          <a:cxnLst/>
          <a:rect l="0" t="0" r="0" b="0"/>
          <a:pathLst>
            <a:path>
              <a:moveTo>
                <a:pt x="792419" y="0"/>
              </a:moveTo>
              <a:lnTo>
                <a:pt x="792419" y="68763"/>
              </a:lnTo>
              <a:lnTo>
                <a:pt x="0" y="68763"/>
              </a:lnTo>
              <a:lnTo>
                <a:pt x="0" y="13752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74E7F-41C3-4094-8F08-E8080BF077AB}">
      <dsp:nvSpPr>
        <dsp:cNvPr id="0" name=""/>
        <dsp:cNvSpPr/>
      </dsp:nvSpPr>
      <dsp:spPr>
        <a:xfrm>
          <a:off x="1586409" y="242041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86409" y="242041"/>
        <a:ext cx="654892" cy="327446"/>
      </dsp:txXfrm>
    </dsp:sp>
    <dsp:sp modelId="{5E2C03F9-14A2-410A-B9E5-A6B36695BE69}">
      <dsp:nvSpPr>
        <dsp:cNvPr id="0" name=""/>
        <dsp:cNvSpPr/>
      </dsp:nvSpPr>
      <dsp:spPr>
        <a:xfrm>
          <a:off x="793989" y="707015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</a:t>
          </a:r>
        </a:p>
      </dsp:txBody>
      <dsp:txXfrm>
        <a:off x="793989" y="707015"/>
        <a:ext cx="654892" cy="327446"/>
      </dsp:txXfrm>
    </dsp:sp>
    <dsp:sp modelId="{ED22D187-117E-4A38-947D-1D64D7D5A4FA}">
      <dsp:nvSpPr>
        <dsp:cNvPr id="0" name=""/>
        <dsp:cNvSpPr/>
      </dsp:nvSpPr>
      <dsp:spPr>
        <a:xfrm>
          <a:off x="1570" y="1171988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70" y="1171988"/>
        <a:ext cx="654892" cy="327446"/>
      </dsp:txXfrm>
    </dsp:sp>
    <dsp:sp modelId="{C7ADDFB2-8097-4D8A-995C-80C805687D77}">
      <dsp:nvSpPr>
        <dsp:cNvPr id="0" name=""/>
        <dsp:cNvSpPr/>
      </dsp:nvSpPr>
      <dsp:spPr>
        <a:xfrm>
          <a:off x="793989" y="1171988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93989" y="1171988"/>
        <a:ext cx="654892" cy="327446"/>
      </dsp:txXfrm>
    </dsp:sp>
    <dsp:sp modelId="{773A59FE-DBAE-44D6-A58D-F2489A3F6447}">
      <dsp:nvSpPr>
        <dsp:cNvPr id="0" name=""/>
        <dsp:cNvSpPr/>
      </dsp:nvSpPr>
      <dsp:spPr>
        <a:xfrm>
          <a:off x="1586409" y="1171988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86409" y="1171988"/>
        <a:ext cx="654892" cy="327446"/>
      </dsp:txXfrm>
    </dsp:sp>
    <dsp:sp modelId="{11813C4E-E3D0-4ED5-B785-746086530B28}">
      <dsp:nvSpPr>
        <dsp:cNvPr id="0" name=""/>
        <dsp:cNvSpPr/>
      </dsp:nvSpPr>
      <dsp:spPr>
        <a:xfrm>
          <a:off x="2378828" y="707015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Per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378828" y="707015"/>
        <a:ext cx="654892" cy="327446"/>
      </dsp:txXfrm>
    </dsp:sp>
    <dsp:sp modelId="{2EFDC1A5-3DD7-4531-917D-26765191835F}">
      <dsp:nvSpPr>
        <dsp:cNvPr id="0" name=""/>
        <dsp:cNvSpPr/>
      </dsp:nvSpPr>
      <dsp:spPr>
        <a:xfrm>
          <a:off x="2378828" y="1171988"/>
          <a:ext cx="654892" cy="327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378828" y="1171988"/>
        <a:ext cx="654892" cy="3274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EF082B-D878-4679-A60C-4A76B2B44989}">
      <dsp:nvSpPr>
        <dsp:cNvPr id="0" name=""/>
        <dsp:cNvSpPr/>
      </dsp:nvSpPr>
      <dsp:spPr>
        <a:xfrm>
          <a:off x="1500197" y="574956"/>
          <a:ext cx="1174964" cy="13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73"/>
              </a:lnTo>
              <a:lnTo>
                <a:pt x="1174964" y="67973"/>
              </a:lnTo>
              <a:lnTo>
                <a:pt x="1174964" y="1359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62EA9-2702-4E7F-8AE6-87128869EDD9}">
      <dsp:nvSpPr>
        <dsp:cNvPr id="0" name=""/>
        <dsp:cNvSpPr/>
      </dsp:nvSpPr>
      <dsp:spPr>
        <a:xfrm>
          <a:off x="1500197" y="574956"/>
          <a:ext cx="391654" cy="135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73"/>
              </a:lnTo>
              <a:lnTo>
                <a:pt x="391654" y="67973"/>
              </a:lnTo>
              <a:lnTo>
                <a:pt x="391654" y="1359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3B85F-BAFB-4807-9D04-FF11C77457B6}">
      <dsp:nvSpPr>
        <dsp:cNvPr id="0" name=""/>
        <dsp:cNvSpPr/>
      </dsp:nvSpPr>
      <dsp:spPr>
        <a:xfrm>
          <a:off x="1108543" y="574956"/>
          <a:ext cx="391654" cy="135946"/>
        </a:xfrm>
        <a:custGeom>
          <a:avLst/>
          <a:gdLst/>
          <a:ahLst/>
          <a:cxnLst/>
          <a:rect l="0" t="0" r="0" b="0"/>
          <a:pathLst>
            <a:path>
              <a:moveTo>
                <a:pt x="391654" y="0"/>
              </a:moveTo>
              <a:lnTo>
                <a:pt x="391654" y="67973"/>
              </a:lnTo>
              <a:lnTo>
                <a:pt x="0" y="67973"/>
              </a:lnTo>
              <a:lnTo>
                <a:pt x="0" y="1359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F5EFC-9E22-4E8F-B550-9C3145C03B58}">
      <dsp:nvSpPr>
        <dsp:cNvPr id="0" name=""/>
        <dsp:cNvSpPr/>
      </dsp:nvSpPr>
      <dsp:spPr>
        <a:xfrm>
          <a:off x="325233" y="574956"/>
          <a:ext cx="1174964" cy="135946"/>
        </a:xfrm>
        <a:custGeom>
          <a:avLst/>
          <a:gdLst/>
          <a:ahLst/>
          <a:cxnLst/>
          <a:rect l="0" t="0" r="0" b="0"/>
          <a:pathLst>
            <a:path>
              <a:moveTo>
                <a:pt x="1174964" y="0"/>
              </a:moveTo>
              <a:lnTo>
                <a:pt x="1174964" y="67973"/>
              </a:lnTo>
              <a:lnTo>
                <a:pt x="0" y="67973"/>
              </a:lnTo>
              <a:lnTo>
                <a:pt x="0" y="13594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F8036-B19B-4E61-9D0D-AE0A559C67A6}">
      <dsp:nvSpPr>
        <dsp:cNvPr id="0" name=""/>
        <dsp:cNvSpPr/>
      </dsp:nvSpPr>
      <dsp:spPr>
        <a:xfrm>
          <a:off x="1176516" y="251275"/>
          <a:ext cx="647363" cy="32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SS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176516" y="251275"/>
        <a:ext cx="647363" cy="323681"/>
      </dsp:txXfrm>
    </dsp:sp>
    <dsp:sp modelId="{DADB6E6D-8EA2-4A1D-920E-0D20A742B8A6}">
      <dsp:nvSpPr>
        <dsp:cNvPr id="0" name=""/>
        <dsp:cNvSpPr/>
      </dsp:nvSpPr>
      <dsp:spPr>
        <a:xfrm>
          <a:off x="1552" y="710903"/>
          <a:ext cx="647363" cy="32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52" y="710903"/>
        <a:ext cx="647363" cy="323681"/>
      </dsp:txXfrm>
    </dsp:sp>
    <dsp:sp modelId="{55D92E01-5FF7-417C-8F11-D6AFE9F43A71}">
      <dsp:nvSpPr>
        <dsp:cNvPr id="0" name=""/>
        <dsp:cNvSpPr/>
      </dsp:nvSpPr>
      <dsp:spPr>
        <a:xfrm>
          <a:off x="784861" y="710903"/>
          <a:ext cx="647363" cy="32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</a:t>
          </a:r>
        </a:p>
      </dsp:txBody>
      <dsp:txXfrm>
        <a:off x="784861" y="710903"/>
        <a:ext cx="647363" cy="323681"/>
      </dsp:txXfrm>
    </dsp:sp>
    <dsp:sp modelId="{53C81E14-81B6-4EAC-9F55-238F9D7A7766}">
      <dsp:nvSpPr>
        <dsp:cNvPr id="0" name=""/>
        <dsp:cNvSpPr/>
      </dsp:nvSpPr>
      <dsp:spPr>
        <a:xfrm>
          <a:off x="1568171" y="710903"/>
          <a:ext cx="647363" cy="32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X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68171" y="710903"/>
        <a:ext cx="647363" cy="323681"/>
      </dsp:txXfrm>
    </dsp:sp>
    <dsp:sp modelId="{33A17B9E-8772-4BA3-AFEA-F4C8E2D03075}">
      <dsp:nvSpPr>
        <dsp:cNvPr id="0" name=""/>
        <dsp:cNvSpPr/>
      </dsp:nvSpPr>
      <dsp:spPr>
        <a:xfrm>
          <a:off x="2351480" y="710903"/>
          <a:ext cx="647363" cy="323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NZ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</a:t>
          </a:r>
          <a:endParaRPr kumimoji="0" lang="en-US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351480" y="710903"/>
        <a:ext cx="647363" cy="323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3/12/2010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780C19-7016-4788-A8BD-8518342278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EEEA28-7741-4536-84A1-CDD0ADAFE95F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873BA-D40E-4044-976E-B202D216B939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C199-1073-4CAC-9309-0764B7047D74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1E0DD-2CBD-4636-9746-C6DE90AF6BB7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92504175-11C8-469E-B8BC-189428FA0AF7}" type="datetime1">
              <a:rPr lang="en-AU" smtClean="0"/>
              <a:pPr/>
              <a:t>12/03/2010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BA542EB4-6FA4-46E3-9DE4-946A2D0C7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3965-B158-4699-B2C5-03178E5D6D79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191D-69D0-4D4B-806A-1F4A52CDE7F2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01701-606B-4F42-A844-B4843D3D9B62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E935F-EB08-4B57-9C8B-152D10D796E2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9965-2835-4F1F-9938-98256603A3F9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5A20-4842-4231-9622-5782C99AEC7A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7DE0-DFFC-4DEA-A589-0166A7B3D1BA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8720-CCF8-4A05-A7EC-559B3138F0CE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95D892-7C03-4AD5-82EE-1F8CE8AD95B0}" type="datetime1">
              <a:rPr lang="en-AU" smtClean="0"/>
              <a:pPr>
                <a:defRPr/>
              </a:pPr>
              <a:t>12/03/2010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8875" y="357188"/>
            <a:ext cx="6391275" cy="1693862"/>
          </a:xfrm>
        </p:spPr>
        <p:txBody>
          <a:bodyPr/>
          <a:lstStyle/>
          <a:p>
            <a:pPr eaLnBrk="1" hangingPunct="1"/>
            <a:r>
              <a:rPr kumimoji="1" lang="en-US" dirty="0" smtClean="0"/>
              <a:t>Security </a:t>
            </a:r>
            <a:r>
              <a:rPr kumimoji="1" lang="en-US" dirty="0" err="1" smtClean="0"/>
              <a:t>Modelling</a:t>
            </a:r>
            <a:r>
              <a:rPr kumimoji="1" lang="en-US" dirty="0" smtClean="0"/>
              <a:t>: </a:t>
            </a:r>
            <a:br>
              <a:rPr kumimoji="1" lang="en-US" dirty="0" smtClean="0"/>
            </a:br>
            <a:r>
              <a:rPr kumimoji="1" lang="en-US" dirty="0" smtClean="0"/>
              <a:t>What is Security?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3071813"/>
            <a:ext cx="4968875" cy="3376612"/>
          </a:xfrm>
        </p:spPr>
        <p:txBody>
          <a:bodyPr/>
          <a:lstStyle/>
          <a:p>
            <a:pPr eaLnBrk="1" hangingPunct="1"/>
            <a:r>
              <a:rPr kumimoji="1" lang="en-NZ" dirty="0" smtClean="0"/>
              <a:t>for</a:t>
            </a:r>
          </a:p>
          <a:p>
            <a:pPr eaLnBrk="1" hangingPunct="1"/>
            <a:r>
              <a:rPr kumimoji="1" lang="en-NZ" dirty="0" err="1" smtClean="0"/>
              <a:t>Tsinghua</a:t>
            </a:r>
            <a:r>
              <a:rPr kumimoji="1" lang="en-NZ" dirty="0" smtClean="0"/>
              <a:t> University</a:t>
            </a:r>
          </a:p>
          <a:p>
            <a:pPr eaLnBrk="1" hangingPunct="1"/>
            <a:endParaRPr kumimoji="1" lang="en-US" dirty="0" smtClean="0"/>
          </a:p>
          <a:p>
            <a:pPr eaLnBrk="1" hangingPunct="1"/>
            <a:r>
              <a:rPr kumimoji="1" lang="en-NZ" sz="2400" dirty="0" smtClean="0"/>
              <a:t>Clark Thomborson</a:t>
            </a:r>
          </a:p>
          <a:p>
            <a:pPr eaLnBrk="1" hangingPunct="1"/>
            <a:endParaRPr kumimoji="1" lang="en-US" sz="2400" dirty="0" smtClean="0"/>
          </a:p>
          <a:p>
            <a:pPr eaLnBrk="1" hangingPunct="1"/>
            <a:r>
              <a:rPr kumimoji="1" lang="en-US" sz="2600" dirty="0" smtClean="0"/>
              <a:t>12 March 2010</a:t>
            </a:r>
            <a:endParaRPr kumimoji="1" lang="en-US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Modelling a </a:t>
            </a:r>
            <a:r>
              <a:rPr lang="en-NZ" dirty="0" err="1" smtClean="0"/>
              <a:t>Caja</a:t>
            </a:r>
            <a:r>
              <a:rPr lang="en-NZ" dirty="0" smtClean="0"/>
              <a:t> Guard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142984"/>
            <a:ext cx="4071966" cy="5572140"/>
          </a:xfrm>
        </p:spPr>
        <p:txBody>
          <a:bodyPr/>
          <a:lstStyle/>
          <a:p>
            <a:r>
              <a:rPr lang="en-NZ" sz="2000" dirty="0" smtClean="0"/>
              <a:t>Alice has authority to call </a:t>
            </a:r>
            <a:r>
              <a:rPr lang="en-NZ" sz="2000" dirty="0" err="1" smtClean="0"/>
              <a:t>foo</a:t>
            </a:r>
            <a:r>
              <a:rPr lang="en-NZ" sz="2000" dirty="0" smtClean="0"/>
              <a:t>(Carol).</a:t>
            </a:r>
          </a:p>
          <a:p>
            <a:pPr marL="800100" lvl="3" indent="-342900"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dirty="0" smtClean="0"/>
              <a:t>Carol is an external service provider.</a:t>
            </a:r>
          </a:p>
          <a:p>
            <a:pPr marL="800100" lvl="3" indent="-342900"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dirty="0" err="1" smtClean="0"/>
              <a:t>foo</a:t>
            </a:r>
            <a:r>
              <a:rPr lang="en-NZ" dirty="0" smtClean="0"/>
              <a:t>() is a JavaScript object in Alice’s secure browser.</a:t>
            </a:r>
          </a:p>
          <a:p>
            <a:pPr marL="800100" lvl="3" indent="-342900"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dirty="0" smtClean="0"/>
              <a:t>Bob is an </a:t>
            </a:r>
            <a:r>
              <a:rPr lang="en-NZ" dirty="0" err="1" smtClean="0"/>
              <a:t>untrusted</a:t>
            </a:r>
            <a:r>
              <a:rPr lang="en-NZ" dirty="0" smtClean="0"/>
              <a:t> JavaScript object.</a:t>
            </a:r>
            <a:endParaRPr lang="en-NZ" sz="2400" dirty="0" smtClean="0"/>
          </a:p>
          <a:p>
            <a:pPr marL="342900" lvl="2" indent="-342900"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000" dirty="0" smtClean="0"/>
              <a:t>Alice uses </a:t>
            </a:r>
            <a:r>
              <a:rPr lang="en-NZ" sz="2000" dirty="0" err="1" smtClean="0"/>
              <a:t>Caja</a:t>
            </a:r>
            <a:r>
              <a:rPr lang="en-NZ" sz="2000" dirty="0" smtClean="0"/>
              <a:t> to build </a:t>
            </a:r>
            <a:r>
              <a:rPr lang="en-NZ" sz="2000" dirty="0" err="1" smtClean="0"/>
              <a:t>gfoo</a:t>
            </a:r>
            <a:r>
              <a:rPr lang="en-NZ" sz="2000" dirty="0" smtClean="0"/>
              <a:t>(</a:t>
            </a:r>
            <a:r>
              <a:rPr lang="en-NZ" sz="2000" dirty="0" err="1" smtClean="0"/>
              <a:t>foo</a:t>
            </a:r>
            <a:r>
              <a:rPr lang="en-NZ" sz="2000" dirty="0" smtClean="0"/>
              <a:t>(Carol)).</a:t>
            </a:r>
          </a:p>
          <a:p>
            <a:r>
              <a:rPr lang="en-NZ" sz="2000" dirty="0" smtClean="0"/>
              <a:t>Alice gives </a:t>
            </a:r>
            <a:r>
              <a:rPr lang="en-NZ" sz="2000" dirty="0" err="1" smtClean="0"/>
              <a:t>gfoo</a:t>
            </a:r>
            <a:r>
              <a:rPr lang="en-NZ" sz="2000" dirty="0" smtClean="0"/>
              <a:t>() to Carol.</a:t>
            </a:r>
          </a:p>
          <a:p>
            <a:r>
              <a:rPr lang="en-NZ" sz="2000" dirty="0" smtClean="0"/>
              <a:t>Bob is unable to access </a:t>
            </a:r>
            <a:r>
              <a:rPr lang="en-NZ" sz="2000" dirty="0" err="1" smtClean="0"/>
              <a:t>foo</a:t>
            </a:r>
            <a:r>
              <a:rPr lang="en-NZ" sz="2000" dirty="0" smtClean="0"/>
              <a:t>(Carol) except by calling </a:t>
            </a:r>
            <a:r>
              <a:rPr lang="en-NZ" sz="2000" dirty="0" err="1" smtClean="0"/>
              <a:t>gfoo</a:t>
            </a:r>
            <a:r>
              <a:rPr lang="en-NZ" sz="2000" dirty="0" smtClean="0"/>
              <a:t>(), because</a:t>
            </a:r>
          </a:p>
          <a:p>
            <a:pPr lvl="1"/>
            <a:r>
              <a:rPr lang="en-NZ" sz="2000" dirty="0" err="1" smtClean="0"/>
              <a:t>Caja</a:t>
            </a:r>
            <a:r>
              <a:rPr lang="en-NZ" sz="2000" dirty="0" smtClean="0"/>
              <a:t> uses a capability-safe subset of JavaScript.</a:t>
            </a:r>
            <a:endParaRPr lang="en-NZ" sz="2400" dirty="0" smtClean="0"/>
          </a:p>
          <a:p>
            <a:endParaRPr lang="en-NZ" sz="2000" dirty="0" smtClean="0"/>
          </a:p>
          <a:p>
            <a:pPr lvl="1"/>
            <a:endParaRPr lang="en-NZ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loud 4"/>
          <p:cNvSpPr/>
          <p:nvPr/>
        </p:nvSpPr>
        <p:spPr bwMode="auto">
          <a:xfrm>
            <a:off x="4572000" y="3714752"/>
            <a:ext cx="1143008" cy="964413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715272" y="3857628"/>
            <a:ext cx="9286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/>
              <a:t>gfoo</a:t>
            </a:r>
            <a:r>
              <a:rPr lang="en-US" b="1" dirty="0" smtClean="0"/>
              <a:t>()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86314" y="2857496"/>
            <a:ext cx="720725" cy="431800"/>
          </a:xfrm>
          <a:prstGeom prst="ellipse">
            <a:avLst/>
          </a:prstGeom>
          <a:solidFill>
            <a:srgbClr val="CC00CC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85584" y="1562090"/>
            <a:ext cx="909659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Alice</a:t>
            </a:r>
            <a:endParaRPr lang="en-US" b="1" dirty="0"/>
          </a:p>
        </p:txBody>
      </p:sp>
      <p:cxnSp>
        <p:nvCxnSpPr>
          <p:cNvPr id="12" name="AutoShape 14"/>
          <p:cNvCxnSpPr>
            <a:cxnSpLocks noChangeShapeType="1"/>
            <a:stCxn id="5" idx="3"/>
            <a:endCxn id="7" idx="4"/>
          </p:cNvCxnSpPr>
          <p:nvPr/>
        </p:nvCxnSpPr>
        <p:spPr bwMode="auto">
          <a:xfrm rot="5400000" flipH="1" flipV="1">
            <a:off x="4904792" y="3528009"/>
            <a:ext cx="480597" cy="31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5786446" y="4214818"/>
            <a:ext cx="785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Carol</a:t>
            </a:r>
            <a:endParaRPr lang="en-US" dirty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072330" y="3854456"/>
            <a:ext cx="720725" cy="431800"/>
          </a:xfrm>
          <a:prstGeom prst="ellipse">
            <a:avLst/>
          </a:prstGeom>
          <a:solidFill>
            <a:srgbClr val="FF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429256" y="2845354"/>
            <a:ext cx="785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/>
              <a:t>foo</a:t>
            </a:r>
            <a:r>
              <a:rPr lang="en-US" b="1" dirty="0" smtClean="0"/>
              <a:t>()</a:t>
            </a:r>
            <a:endParaRPr lang="en-US" b="1" dirty="0"/>
          </a:p>
        </p:txBody>
      </p:sp>
      <p:cxnSp>
        <p:nvCxnSpPr>
          <p:cNvPr id="19" name="AutoShape 25"/>
          <p:cNvCxnSpPr>
            <a:cxnSpLocks noChangeShapeType="1"/>
            <a:stCxn id="17" idx="2"/>
            <a:endCxn id="7" idx="7"/>
          </p:cNvCxnSpPr>
          <p:nvPr/>
        </p:nvCxnSpPr>
        <p:spPr bwMode="auto">
          <a:xfrm rot="10800000">
            <a:off x="5401492" y="2920732"/>
            <a:ext cx="1670839" cy="1149624"/>
          </a:xfrm>
          <a:prstGeom prst="curvedConnector4">
            <a:avLst>
              <a:gd name="adj1" fmla="val 46841"/>
              <a:gd name="adj2" fmla="val 119885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20" name="AutoShape 14"/>
          <p:cNvCxnSpPr>
            <a:cxnSpLocks noChangeShapeType="1"/>
            <a:stCxn id="7" idx="0"/>
            <a:endCxn id="24" idx="4"/>
          </p:cNvCxnSpPr>
          <p:nvPr/>
        </p:nvCxnSpPr>
        <p:spPr bwMode="auto">
          <a:xfrm rot="5400000" flipH="1" flipV="1">
            <a:off x="4718049" y="2428868"/>
            <a:ext cx="857256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21" name="Curved Connector 51"/>
          <p:cNvCxnSpPr>
            <a:stCxn id="24" idx="2"/>
            <a:endCxn id="24" idx="0"/>
          </p:cNvCxnSpPr>
          <p:nvPr/>
        </p:nvCxnSpPr>
        <p:spPr bwMode="auto">
          <a:xfrm rot="10800000" flipH="1">
            <a:off x="4786313" y="1568440"/>
            <a:ext cx="360363" cy="215900"/>
          </a:xfrm>
          <a:prstGeom prst="curvedConnector4">
            <a:avLst>
              <a:gd name="adj1" fmla="val -63436"/>
              <a:gd name="adj2" fmla="val 20588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4786314" y="1568440"/>
            <a:ext cx="720725" cy="431800"/>
          </a:xfrm>
          <a:prstGeom prst="ellipse">
            <a:avLst/>
          </a:prstGeom>
          <a:solidFill>
            <a:srgbClr val="66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 dirty="0"/>
          </a:p>
        </p:txBody>
      </p:sp>
      <p:cxnSp>
        <p:nvCxnSpPr>
          <p:cNvPr id="27" name="AutoShape 14"/>
          <p:cNvCxnSpPr>
            <a:cxnSpLocks noChangeShapeType="1"/>
            <a:stCxn id="17" idx="0"/>
            <a:endCxn id="28" idx="4"/>
          </p:cNvCxnSpPr>
          <p:nvPr/>
        </p:nvCxnSpPr>
        <p:spPr bwMode="auto">
          <a:xfrm rot="5400000" flipH="1" flipV="1">
            <a:off x="6898494" y="3320257"/>
            <a:ext cx="106839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7072330" y="2354258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7715272" y="2357430"/>
            <a:ext cx="9286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Bob</a:t>
            </a:r>
            <a:endParaRPr lang="en-US" b="1" dirty="0"/>
          </a:p>
        </p:txBody>
      </p:sp>
      <p:cxnSp>
        <p:nvCxnSpPr>
          <p:cNvPr id="103" name="AutoShape 14"/>
          <p:cNvCxnSpPr>
            <a:cxnSpLocks noChangeShapeType="1"/>
            <a:stCxn id="28" idx="1"/>
            <a:endCxn id="24" idx="5"/>
          </p:cNvCxnSpPr>
          <p:nvPr/>
        </p:nvCxnSpPr>
        <p:spPr bwMode="auto">
          <a:xfrm rot="16200000" flipV="1">
            <a:off x="6049440" y="1289055"/>
            <a:ext cx="480490" cy="1776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pic>
        <p:nvPicPr>
          <p:cNvPr id="106" name="Picture 105" descr="granovet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5072074"/>
            <a:ext cx="2153141" cy="1505293"/>
          </a:xfrm>
          <a:prstGeom prst="rect">
            <a:avLst/>
          </a:prstGeom>
        </p:spPr>
      </p:pic>
      <p:sp>
        <p:nvSpPr>
          <p:cNvPr id="110" name="Text Box 21"/>
          <p:cNvSpPr txBox="1">
            <a:spLocks noChangeArrowheads="1"/>
          </p:cNvSpPr>
          <p:nvPr/>
        </p:nvSpPr>
        <p:spPr bwMode="auto">
          <a:xfrm>
            <a:off x="6072198" y="1845222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Gift(</a:t>
            </a:r>
            <a:r>
              <a:rPr lang="en-US" b="1" dirty="0" err="1" smtClean="0"/>
              <a:t>gfoo</a:t>
            </a:r>
            <a:r>
              <a:rPr lang="en-US" b="1" dirty="0" smtClean="0"/>
              <a:t>())</a:t>
            </a:r>
            <a:endParaRPr lang="en-US" dirty="0"/>
          </a:p>
        </p:txBody>
      </p:sp>
      <p:cxnSp>
        <p:nvCxnSpPr>
          <p:cNvPr id="111" name="AutoShape 14"/>
          <p:cNvCxnSpPr>
            <a:cxnSpLocks noChangeShapeType="1"/>
            <a:stCxn id="17" idx="0"/>
            <a:endCxn id="24" idx="5"/>
          </p:cNvCxnSpPr>
          <p:nvPr/>
        </p:nvCxnSpPr>
        <p:spPr bwMode="auto">
          <a:xfrm rot="16200000" flipV="1">
            <a:off x="5458366" y="1880129"/>
            <a:ext cx="1917452" cy="20312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5643570" y="471488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 smtClean="0"/>
              <a:t>Granovetter</a:t>
            </a:r>
            <a:r>
              <a:rPr lang="en-NZ" dirty="0" smtClean="0"/>
              <a:t> Diagram: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10" grpId="0"/>
      <p:bldP spid="1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Owners and Sentience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89930" cy="5286412"/>
          </a:xfrm>
        </p:spPr>
        <p:txBody>
          <a:bodyPr/>
          <a:lstStyle/>
          <a:p>
            <a:r>
              <a:rPr lang="en-NZ" dirty="0" smtClean="0"/>
              <a:t>Axiom 4: Every system has an </a:t>
            </a:r>
            <a:r>
              <a:rPr lang="en-NZ" dirty="0" smtClean="0">
                <a:solidFill>
                  <a:srgbClr val="FF0000"/>
                </a:solidFill>
              </a:rPr>
              <a:t>owner</a:t>
            </a:r>
            <a:r>
              <a:rPr lang="en-NZ" dirty="0" smtClean="0"/>
              <a:t>, and every owner is a system.</a:t>
            </a:r>
          </a:p>
          <a:p>
            <a:r>
              <a:rPr lang="en-NZ" dirty="0" smtClean="0"/>
              <a:t>If a constitutional actor </a:t>
            </a:r>
            <a:r>
              <a:rPr lang="en-NZ" i="1" dirty="0" smtClean="0"/>
              <a:t>C </a:t>
            </a:r>
            <a:r>
              <a:rPr lang="en-NZ" dirty="0" smtClean="0"/>
              <a:t>is a subsystem of itself (i.e. if </a:t>
            </a:r>
            <a:r>
              <a:rPr lang="en-NZ" i="1" dirty="0" smtClean="0"/>
              <a:t>C </a:t>
            </a:r>
            <a:r>
              <a:rPr lang="en-NZ" dirty="0" smtClean="0"/>
              <a:t>owns </a:t>
            </a:r>
            <a:r>
              <a:rPr lang="en-NZ" i="1" dirty="0" smtClean="0"/>
              <a:t>C</a:t>
            </a:r>
            <a:r>
              <a:rPr lang="en-NZ" dirty="0" smtClean="0"/>
              <a:t>,</a:t>
            </a:r>
            <a:r>
              <a:rPr lang="en-NZ" i="1" dirty="0" smtClean="0"/>
              <a:t> </a:t>
            </a:r>
            <a:r>
              <a:rPr lang="en-NZ" dirty="0" smtClean="0"/>
              <a:t>and |C| = 1), then we say that “</a:t>
            </a:r>
            <a:r>
              <a:rPr lang="en-NZ" i="1" dirty="0" smtClean="0"/>
              <a:t>C</a:t>
            </a:r>
            <a:r>
              <a:rPr lang="en-NZ" dirty="0" smtClean="0"/>
              <a:t> is a </a:t>
            </a:r>
            <a:r>
              <a:rPr lang="en-NZ" dirty="0" smtClean="0">
                <a:solidFill>
                  <a:srgbClr val="FF0000"/>
                </a:solidFill>
              </a:rPr>
              <a:t>sentient actor</a:t>
            </a:r>
            <a:r>
              <a:rPr lang="en-NZ" dirty="0" smtClean="0"/>
              <a:t>”. </a:t>
            </a:r>
            <a:endParaRPr lang="en-NZ" dirty="0" smtClean="0"/>
          </a:p>
          <a:p>
            <a:r>
              <a:rPr lang="en-NZ" dirty="0" smtClean="0"/>
              <a:t>We </a:t>
            </a:r>
            <a:r>
              <a:rPr lang="en-NZ" dirty="0" smtClean="0"/>
              <a:t>use sentient actors to model humans.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Judgement Actors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429288"/>
          </a:xfrm>
        </p:spPr>
        <p:txBody>
          <a:bodyPr/>
          <a:lstStyle/>
          <a:p>
            <a:r>
              <a:rPr lang="en-NZ" dirty="0" smtClean="0"/>
              <a:t>Axiom </a:t>
            </a:r>
            <a:r>
              <a:rPr lang="en-NZ" dirty="0" smtClean="0"/>
              <a:t>A5</a:t>
            </a:r>
            <a:r>
              <a:rPr lang="en-NZ" dirty="0" smtClean="0"/>
              <a:t>: Every system has a distinguished actor called its “</a:t>
            </a:r>
            <a:r>
              <a:rPr lang="en-NZ" dirty="0" smtClean="0">
                <a:solidFill>
                  <a:srgbClr val="FF0000"/>
                </a:solidFill>
              </a:rPr>
              <a:t>judgement actor</a:t>
            </a:r>
            <a:r>
              <a:rPr lang="en-NZ" dirty="0" smtClean="0"/>
              <a:t>”, which specifies its security and functionality requirements.</a:t>
            </a:r>
          </a:p>
          <a:p>
            <a:pPr lvl="1"/>
            <a:r>
              <a:rPr lang="en-NZ" dirty="0" smtClean="0"/>
              <a:t>When a judgement actor is sent a message containing a list of actions, it may reply to the sender with a </a:t>
            </a:r>
            <a:r>
              <a:rPr lang="en-NZ" dirty="0" smtClean="0">
                <a:solidFill>
                  <a:srgbClr val="FF0000"/>
                </a:solidFill>
              </a:rPr>
              <a:t>judgement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list of actions resulting in a positive judgement is a </a:t>
            </a:r>
            <a:r>
              <a:rPr lang="en-NZ" dirty="0" smtClean="0">
                <a:solidFill>
                  <a:srgbClr val="FF0000"/>
                </a:solidFill>
              </a:rPr>
              <a:t>functional behaviour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list of actions resulting in a negative judgement is a </a:t>
            </a:r>
            <a:r>
              <a:rPr lang="en-NZ" dirty="0" smtClean="0">
                <a:solidFill>
                  <a:srgbClr val="FF0000"/>
                </a:solidFill>
              </a:rPr>
              <a:t>security fault</a:t>
            </a:r>
            <a:r>
              <a:rPr lang="en-NZ" dirty="0" smtClean="0"/>
              <a:t>.</a:t>
            </a:r>
            <a:endParaRPr lang="en-NZ" dirty="0" smtClean="0">
              <a:solidFill>
                <a:srgbClr val="FF0000"/>
              </a:solidFill>
            </a:endParaRPr>
          </a:p>
          <a:p>
            <a:pPr lvl="1"/>
            <a:endParaRPr lang="en-NZ" dirty="0" smtClean="0">
              <a:solidFill>
                <a:srgbClr val="FF0000"/>
              </a:solidFill>
            </a:endParaRPr>
          </a:p>
          <a:p>
            <a:pPr lvl="1"/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Analyses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descriptive and interpretive report of a judgement actor's (likely) responses to a (possible) series of system events is called an </a:t>
            </a:r>
            <a:r>
              <a:rPr lang="en-NZ" dirty="0" smtClean="0">
                <a:solidFill>
                  <a:srgbClr val="FF0000"/>
                </a:solidFill>
              </a:rPr>
              <a:t>analysis</a:t>
            </a:r>
            <a:r>
              <a:rPr lang="en-NZ" dirty="0" smtClean="0"/>
              <a:t> of this system. </a:t>
            </a:r>
          </a:p>
          <a:p>
            <a:pPr lvl="1"/>
            <a:r>
              <a:rPr lang="en-NZ" dirty="0" smtClean="0"/>
              <a:t>If an analysis considers only security faults, then it is a </a:t>
            </a:r>
            <a:r>
              <a:rPr lang="en-NZ" dirty="0" smtClean="0">
                <a:solidFill>
                  <a:srgbClr val="FF0000"/>
                </a:solidFill>
              </a:rPr>
              <a:t>security analysis</a:t>
            </a:r>
            <a:r>
              <a:rPr lang="en-NZ" dirty="0" smtClean="0"/>
              <a:t>. </a:t>
            </a:r>
          </a:p>
          <a:p>
            <a:pPr lvl="1"/>
            <a:r>
              <a:rPr lang="en-NZ" dirty="0" smtClean="0"/>
              <a:t>If an analysis considers only functional behaviour, then it is a </a:t>
            </a:r>
            <a:r>
              <a:rPr lang="en-NZ" dirty="0" smtClean="0">
                <a:solidFill>
                  <a:srgbClr val="FF0000"/>
                </a:solidFill>
              </a:rPr>
              <a:t>functional analysis</a:t>
            </a:r>
            <a:r>
              <a:rPr lang="en-NZ" dirty="0" smtClean="0"/>
              <a:t>. </a:t>
            </a:r>
            <a:endParaRPr lang="en-NZ" dirty="0" smtClean="0"/>
          </a:p>
          <a:p>
            <a:r>
              <a:rPr lang="en-NZ" dirty="0" smtClean="0"/>
              <a:t>We can model an analyst as an actor in our systems!</a:t>
            </a: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1071-ED1E-45BC-BADB-CBAF5DC4475E}" type="slidenum">
              <a:rPr lang="en-US"/>
              <a:pPr/>
              <a:t>14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Hierarchy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3748084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Control is exerted by a superior power.</a:t>
            </a:r>
            <a:endParaRPr lang="en-US" sz="2400" dirty="0" smtClean="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/>
              <a:t>Prospective controls are not easy to evade.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Retrospective controls are punishments.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Hierarch grants allowances to inferiors.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5510213" y="1844675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6373813" y="1700213"/>
            <a:ext cx="2519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King, President, Chief Justice, Pope, or …</a:t>
            </a: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6373813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27" name="AutoShape 7"/>
          <p:cNvCxnSpPr>
            <a:cxnSpLocks noChangeShapeType="1"/>
            <a:stCxn id="158733" idx="0"/>
            <a:endCxn id="158724" idx="3"/>
          </p:cNvCxnSpPr>
          <p:nvPr/>
        </p:nvCxnSpPr>
        <p:spPr bwMode="auto">
          <a:xfrm flipV="1">
            <a:off x="5005388" y="2212975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28" name="AutoShape 8"/>
          <p:cNvCxnSpPr>
            <a:cxnSpLocks noChangeShapeType="1"/>
            <a:stCxn id="158726" idx="0"/>
            <a:endCxn id="158724" idx="5"/>
          </p:cNvCxnSpPr>
          <p:nvPr/>
        </p:nvCxnSpPr>
        <p:spPr bwMode="auto">
          <a:xfrm flipH="1" flipV="1">
            <a:off x="6126163" y="2212975"/>
            <a:ext cx="608012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29" name="Oval 9"/>
          <p:cNvSpPr>
            <a:spLocks noChangeArrowheads="1"/>
          </p:cNvSpPr>
          <p:nvPr/>
        </p:nvSpPr>
        <p:spPr bwMode="auto">
          <a:xfrm>
            <a:off x="601345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6877050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1" name="AutoShape 11"/>
          <p:cNvCxnSpPr>
            <a:cxnSpLocks noChangeShapeType="1"/>
            <a:stCxn id="158729" idx="0"/>
            <a:endCxn id="158726" idx="3"/>
          </p:cNvCxnSpPr>
          <p:nvPr/>
        </p:nvCxnSpPr>
        <p:spPr bwMode="auto">
          <a:xfrm flipV="1">
            <a:off x="6373813" y="30051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32" name="AutoShape 12"/>
          <p:cNvCxnSpPr>
            <a:cxnSpLocks noChangeShapeType="1"/>
            <a:stCxn id="158730" idx="0"/>
            <a:endCxn id="158726" idx="5"/>
          </p:cNvCxnSpPr>
          <p:nvPr/>
        </p:nvCxnSpPr>
        <p:spPr bwMode="auto">
          <a:xfrm flipH="1" flipV="1">
            <a:off x="6989763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33" name="Oval 13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4" name="Oval 14"/>
          <p:cNvSpPr>
            <a:spLocks noChangeArrowheads="1"/>
          </p:cNvSpPr>
          <p:nvPr/>
        </p:nvSpPr>
        <p:spPr bwMode="auto">
          <a:xfrm>
            <a:off x="4214810" y="3365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5148263" y="33559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8736" name="AutoShape 16"/>
          <p:cNvCxnSpPr>
            <a:cxnSpLocks noChangeShapeType="1"/>
            <a:stCxn id="158734" idx="0"/>
            <a:endCxn id="158733" idx="3"/>
          </p:cNvCxnSpPr>
          <p:nvPr/>
        </p:nvCxnSpPr>
        <p:spPr bwMode="auto">
          <a:xfrm rot="5400000" flipH="1" flipV="1">
            <a:off x="4482824" y="3097751"/>
            <a:ext cx="360098" cy="17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58737" name="AutoShape 17"/>
          <p:cNvCxnSpPr>
            <a:cxnSpLocks noChangeShapeType="1"/>
            <a:stCxn id="158735" idx="0"/>
            <a:endCxn id="158733" idx="5"/>
          </p:cNvCxnSpPr>
          <p:nvPr/>
        </p:nvCxnSpPr>
        <p:spPr bwMode="auto">
          <a:xfrm flipH="1" flipV="1">
            <a:off x="5260975" y="30051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4286250" y="3860800"/>
            <a:ext cx="426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Peons, illegal immigrants, felons, </a:t>
            </a:r>
            <a:r>
              <a:rPr lang="en-US" dirty="0" err="1"/>
              <a:t>excommunicants</a:t>
            </a:r>
            <a:r>
              <a:rPr lang="en-US" dirty="0"/>
              <a:t>, or …</a:t>
            </a:r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22263" y="4556147"/>
            <a:ext cx="860745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The Hierarch can impose and enforce obligations.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latin typeface="Helvetica" pitchFamily="34" charset="0"/>
              </a:rPr>
              <a:t>In the Bell-</a:t>
            </a:r>
            <a:r>
              <a:rPr lang="en-US" sz="2400" dirty="0" err="1" smtClean="0">
                <a:latin typeface="Helvetica" pitchFamily="34" charset="0"/>
              </a:rPr>
              <a:t>LaPadula</a:t>
            </a:r>
            <a:r>
              <a:rPr lang="en-US" sz="2400" dirty="0" smtClean="0">
                <a:latin typeface="Helvetica" pitchFamily="34" charset="0"/>
              </a:rPr>
              <a:t> model, the Hierarch is concerned with confidentiality.  Inferiors are prohibited from reading superior’s data.  Superiors are allowed to read their inferior’s data.</a:t>
            </a:r>
            <a:endParaRPr lang="en-US" sz="2400" dirty="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82BB-926C-4995-8DD1-F48023D90807}" type="slidenum">
              <a:rPr lang="en-US"/>
              <a:pPr/>
              <a:t>15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 dirty="0"/>
              <a:t>The Alias (in an email use case)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3168650" cy="5040312"/>
          </a:xfrm>
        </p:spPr>
        <p:txBody>
          <a:bodyPr/>
          <a:lstStyle/>
          <a:p>
            <a:pPr marL="357188" indent="-357188">
              <a:lnSpc>
                <a:spcPct val="80000"/>
              </a:lnSpc>
            </a:pPr>
            <a:r>
              <a:rPr lang="en-US" sz="2400" dirty="0"/>
              <a:t>We use </a:t>
            </a:r>
            <a:r>
              <a:rPr lang="en-US" sz="2400" dirty="0" smtClean="0">
                <a:solidFill>
                  <a:schemeClr val="folHlink"/>
                </a:solidFill>
                <a:latin typeface="Arial" charset="0"/>
              </a:rPr>
              <a:t>aliases</a:t>
            </a:r>
            <a:r>
              <a:rPr lang="en-US" sz="2400" dirty="0" smtClean="0"/>
              <a:t> </a:t>
            </a:r>
            <a:r>
              <a:rPr lang="en-US" sz="2400" dirty="0"/>
              <a:t>every time we send personal email from our work computer.</a:t>
            </a:r>
          </a:p>
          <a:p>
            <a:pPr marL="357188" indent="-357188">
              <a:lnSpc>
                <a:spcPct val="80000"/>
              </a:lnSpc>
            </a:pPr>
            <a:r>
              <a:rPr lang="en-NZ" sz="2400" dirty="0"/>
              <a:t>We have a different alias in each organisation.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/>
              <a:t>We </a:t>
            </a:r>
            <a:r>
              <a:rPr lang="en-US" sz="2400" dirty="0" smtClean="0"/>
              <a:t>are prohibited from revealing “too much” about </a:t>
            </a:r>
            <a:r>
              <a:rPr lang="en-US" sz="2400" dirty="0"/>
              <a:t>our </a:t>
            </a:r>
            <a:r>
              <a:rPr lang="en-US" sz="2400" dirty="0" err="1" smtClean="0"/>
              <a:t>organisations</a:t>
            </a:r>
            <a:r>
              <a:rPr lang="en-US" sz="2400" dirty="0" smtClean="0"/>
              <a:t>.</a:t>
            </a:r>
          </a:p>
          <a:p>
            <a:pPr marL="357188" indent="-357188">
              <a:lnSpc>
                <a:spcPct val="80000"/>
              </a:lnSpc>
            </a:pPr>
            <a:r>
              <a:rPr lang="en-US" sz="2400" dirty="0" smtClean="0"/>
              <a:t>We are prohibited from accepting dangerous goods and services.</a:t>
            </a:r>
            <a:endParaRPr lang="en-US" sz="2400" dirty="0"/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4284663" y="17732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Agency</a:t>
            </a:r>
            <a:r>
              <a:rPr lang="en-US"/>
              <a:t> </a:t>
            </a:r>
            <a:r>
              <a:rPr lang="en-US" b="1"/>
              <a:t>X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645025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284663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5148263" y="2924175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2" name="AutoShape 8"/>
          <p:cNvCxnSpPr>
            <a:cxnSpLocks noChangeShapeType="1"/>
            <a:stCxn id="164870" idx="0"/>
            <a:endCxn id="164869" idx="3"/>
          </p:cNvCxnSpPr>
          <p:nvPr/>
        </p:nvCxnSpPr>
        <p:spPr bwMode="auto">
          <a:xfrm flipV="1">
            <a:off x="4645025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64873" name="AutoShape 9"/>
          <p:cNvCxnSpPr>
            <a:cxnSpLocks noChangeShapeType="1"/>
            <a:stCxn id="164871" idx="0"/>
            <a:endCxn id="164869" idx="5"/>
          </p:cNvCxnSpPr>
          <p:nvPr/>
        </p:nvCxnSpPr>
        <p:spPr bwMode="auto">
          <a:xfrm flipH="1" flipV="1">
            <a:off x="5260975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6805613" y="1836738"/>
            <a:ext cx="1438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Gmail</a:t>
            </a:r>
            <a:endParaRPr lang="en-US" b="1" dirty="0"/>
          </a:p>
        </p:txBody>
      </p:sp>
      <p:sp>
        <p:nvSpPr>
          <p:cNvPr id="164875" name="Oval 11"/>
          <p:cNvSpPr>
            <a:spLocks noChangeArrowheads="1"/>
          </p:cNvSpPr>
          <p:nvPr/>
        </p:nvSpPr>
        <p:spPr bwMode="auto">
          <a:xfrm>
            <a:off x="7164388" y="220503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6" name="Oval 12"/>
          <p:cNvSpPr>
            <a:spLocks noChangeArrowheads="1"/>
          </p:cNvSpPr>
          <p:nvPr/>
        </p:nvSpPr>
        <p:spPr bwMode="auto">
          <a:xfrm>
            <a:off x="6804025" y="29337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4877" name="Oval 13"/>
          <p:cNvSpPr>
            <a:spLocks noChangeArrowheads="1"/>
          </p:cNvSpPr>
          <p:nvPr/>
        </p:nvSpPr>
        <p:spPr bwMode="auto">
          <a:xfrm>
            <a:off x="7667625" y="2924175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78" name="AutoShape 14"/>
          <p:cNvCxnSpPr>
            <a:cxnSpLocks noChangeShapeType="1"/>
            <a:stCxn id="164876" idx="0"/>
            <a:endCxn id="164875" idx="3"/>
          </p:cNvCxnSpPr>
          <p:nvPr/>
        </p:nvCxnSpPr>
        <p:spPr bwMode="auto">
          <a:xfrm flipV="1">
            <a:off x="7164388" y="2573338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64879" name="AutoShape 15"/>
          <p:cNvCxnSpPr>
            <a:cxnSpLocks noChangeShapeType="1"/>
            <a:stCxn id="164877" idx="0"/>
            <a:endCxn id="164875" idx="5"/>
          </p:cNvCxnSpPr>
          <p:nvPr/>
        </p:nvCxnSpPr>
        <p:spPr bwMode="auto">
          <a:xfrm flipH="1" flipV="1">
            <a:off x="7780338" y="2573338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80" name="Oval 16"/>
          <p:cNvSpPr>
            <a:spLocks noChangeArrowheads="1"/>
          </p:cNvSpPr>
          <p:nvPr/>
        </p:nvSpPr>
        <p:spPr bwMode="auto">
          <a:xfrm>
            <a:off x="6659563" y="3789363"/>
            <a:ext cx="720725" cy="431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4881" name="AutoShape 17"/>
          <p:cNvCxnSpPr>
            <a:cxnSpLocks noChangeShapeType="1"/>
            <a:stCxn id="164880" idx="0"/>
            <a:endCxn id="164876" idx="4"/>
          </p:cNvCxnSpPr>
          <p:nvPr/>
        </p:nvCxnSpPr>
        <p:spPr bwMode="auto">
          <a:xfrm flipV="1">
            <a:off x="7019925" y="3365500"/>
            <a:ext cx="144463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4884" name="Text Box 20"/>
          <p:cNvSpPr txBox="1">
            <a:spLocks noChangeArrowheads="1"/>
          </p:cNvSpPr>
          <p:nvPr/>
        </p:nvSpPr>
        <p:spPr bwMode="auto">
          <a:xfrm>
            <a:off x="4933950" y="3284538"/>
            <a:ext cx="17986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C</a:t>
            </a:r>
            <a:r>
              <a:rPr lang="en-US"/>
              <a:t>, acting as a governmental agent</a:t>
            </a:r>
          </a:p>
        </p:txBody>
      </p:sp>
      <p:sp>
        <p:nvSpPr>
          <p:cNvPr id="164885" name="Text Box 21"/>
          <p:cNvSpPr txBox="1">
            <a:spLocks noChangeArrowheads="1"/>
          </p:cNvSpPr>
          <p:nvPr/>
        </p:nvSpPr>
        <p:spPr bwMode="auto">
          <a:xfrm>
            <a:off x="7451725" y="3789363"/>
            <a:ext cx="14398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C</a:t>
            </a:r>
            <a:r>
              <a:rPr lang="en-US" dirty="0"/>
              <a:t>, acting as a </a:t>
            </a:r>
            <a:r>
              <a:rPr lang="en-US" dirty="0" smtClean="0"/>
              <a:t>Gmail </a:t>
            </a:r>
            <a:r>
              <a:rPr lang="en-US" dirty="0"/>
              <a:t>client</a:t>
            </a: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3708400" y="5013325"/>
            <a:ext cx="5111750" cy="1643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Each </a:t>
            </a:r>
            <a:r>
              <a:rPr lang="en-US" sz="2400" dirty="0"/>
              <a:t>of our aliases is in a different security environment</a:t>
            </a:r>
            <a:r>
              <a:rPr lang="en-US" sz="2400" dirty="0" smtClean="0"/>
              <a:t>.</a:t>
            </a:r>
          </a:p>
          <a:p>
            <a:pPr marL="358775" indent="-358775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Managing aliases is difficult, and our computer systems aren’t very helpful…</a:t>
            </a:r>
            <a:endParaRPr lang="en-US" sz="2400" dirty="0"/>
          </a:p>
        </p:txBody>
      </p:sp>
      <p:cxnSp>
        <p:nvCxnSpPr>
          <p:cNvPr id="164889" name="AutoShape 25"/>
          <p:cNvCxnSpPr>
            <a:cxnSpLocks noChangeShapeType="1"/>
            <a:stCxn id="164880" idx="1"/>
            <a:endCxn id="164871" idx="7"/>
          </p:cNvCxnSpPr>
          <p:nvPr/>
        </p:nvCxnSpPr>
        <p:spPr bwMode="auto">
          <a:xfrm rot="5400000" flipH="1">
            <a:off x="5831682" y="2920206"/>
            <a:ext cx="865188" cy="1000125"/>
          </a:xfrm>
          <a:prstGeom prst="curvedConnector3">
            <a:avLst>
              <a:gd name="adj1" fmla="val 133759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FCED-D0BC-4840-8BED-BA23E9BE5037}" type="slidenum">
              <a:rPr lang="en-US"/>
              <a:pPr/>
              <a:t>16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/>
              <a:t>The Peerage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725615"/>
            <a:ext cx="4000528" cy="334645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peers define the goals of their peerage.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If a peer misbehaves, their peers may punish them </a:t>
            </a:r>
            <a:r>
              <a:rPr lang="en-US" sz="2400" dirty="0" smtClean="0"/>
              <a:t>only by ignoring them (shunning).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Peers can trade goods and services.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285720" y="4929198"/>
            <a:ext cx="85011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of a peerage do not exert control over peers.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may be aliases of peers, or they may be automata.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US" sz="2400" dirty="0">
              <a:latin typeface="Helvetica" pitchFamily="34" charset="0"/>
            </a:endParaRP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580063" y="4005263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6299200" y="3860800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Facilitator, Moderator, Democratic Leader, …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64436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8968" name="AutoShape 8"/>
          <p:cNvCxnSpPr>
            <a:cxnSpLocks noChangeShapeType="1"/>
            <a:stCxn id="168971" idx="0"/>
            <a:endCxn id="168977" idx="1"/>
          </p:cNvCxnSpPr>
          <p:nvPr/>
        </p:nvCxnSpPr>
        <p:spPr bwMode="auto">
          <a:xfrm flipV="1">
            <a:off x="50768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69" name="Oval 9"/>
          <p:cNvSpPr>
            <a:spLocks noChangeArrowheads="1"/>
          </p:cNvSpPr>
          <p:nvPr/>
        </p:nvSpPr>
        <p:spPr bwMode="auto">
          <a:xfrm>
            <a:off x="6156325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70913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4716463" y="314166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2" name="Oval 12"/>
          <p:cNvSpPr>
            <a:spLocks noChangeArrowheads="1"/>
          </p:cNvSpPr>
          <p:nvPr/>
        </p:nvSpPr>
        <p:spPr bwMode="auto">
          <a:xfrm>
            <a:off x="4284663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3" name="Oval 13"/>
          <p:cNvSpPr>
            <a:spLocks noChangeArrowheads="1"/>
          </p:cNvSpPr>
          <p:nvPr/>
        </p:nvSpPr>
        <p:spPr bwMode="auto">
          <a:xfrm>
            <a:off x="5219700" y="234950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4356100" y="1563688"/>
            <a:ext cx="352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Peers, Group members, Citizens of an ideal democracy, …</a:t>
            </a:r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46434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79" name="Line 19"/>
          <p:cNvSpPr>
            <a:spLocks noChangeShapeType="1"/>
          </p:cNvSpPr>
          <p:nvPr/>
        </p:nvSpPr>
        <p:spPr bwMode="auto">
          <a:xfrm>
            <a:off x="5508625" y="29257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1" name="Line 21"/>
          <p:cNvSpPr>
            <a:spLocks noChangeShapeType="1"/>
          </p:cNvSpPr>
          <p:nvPr/>
        </p:nvSpPr>
        <p:spPr bwMode="auto">
          <a:xfrm>
            <a:off x="5076825" y="29257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2" name="AutoShape 22"/>
          <p:cNvCxnSpPr>
            <a:cxnSpLocks noChangeShapeType="1"/>
            <a:stCxn id="168967" idx="0"/>
            <a:endCxn id="168983" idx="1"/>
          </p:cNvCxnSpPr>
          <p:nvPr/>
        </p:nvCxnSpPr>
        <p:spPr bwMode="auto">
          <a:xfrm flipV="1">
            <a:off x="6804025" y="29257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83" name="Line 23"/>
          <p:cNvSpPr>
            <a:spLocks noChangeShapeType="1"/>
          </p:cNvSpPr>
          <p:nvPr/>
        </p:nvSpPr>
        <p:spPr bwMode="auto">
          <a:xfrm>
            <a:off x="6370638" y="2925763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6804025" y="29257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5" name="AutoShape 25"/>
          <p:cNvCxnSpPr>
            <a:cxnSpLocks noChangeShapeType="1"/>
          </p:cNvCxnSpPr>
          <p:nvPr/>
        </p:nvCxnSpPr>
        <p:spPr bwMode="auto">
          <a:xfrm flipV="1">
            <a:off x="5929322" y="3789363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68988" name="Line 28"/>
          <p:cNvSpPr>
            <a:spLocks noChangeShapeType="1"/>
          </p:cNvSpPr>
          <p:nvPr/>
        </p:nvSpPr>
        <p:spPr bwMode="auto">
          <a:xfrm>
            <a:off x="5500694" y="3786190"/>
            <a:ext cx="1143008" cy="3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9" name="Line 29"/>
          <p:cNvSpPr>
            <a:spLocks noChangeShapeType="1"/>
          </p:cNvSpPr>
          <p:nvPr/>
        </p:nvSpPr>
        <p:spPr bwMode="auto">
          <a:xfrm>
            <a:off x="6635770" y="37893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91" name="AutoShape 31"/>
          <p:cNvCxnSpPr>
            <a:cxnSpLocks noChangeShapeType="1"/>
            <a:endCxn id="168970" idx="6"/>
          </p:cNvCxnSpPr>
          <p:nvPr/>
        </p:nvCxnSpPr>
        <p:spPr bwMode="auto">
          <a:xfrm rot="5400000" flipH="1">
            <a:off x="7703344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2" name="AutoShape 32"/>
          <p:cNvCxnSpPr>
            <a:cxnSpLocks noChangeShapeType="1"/>
            <a:endCxn id="168969" idx="6"/>
          </p:cNvCxnSpPr>
          <p:nvPr/>
        </p:nvCxnSpPr>
        <p:spPr bwMode="auto">
          <a:xfrm rot="5400000" flipH="1">
            <a:off x="6767512" y="2674938"/>
            <a:ext cx="360363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3" name="AutoShape 33"/>
          <p:cNvCxnSpPr>
            <a:cxnSpLocks noChangeShapeType="1"/>
            <a:endCxn id="168972" idx="6"/>
          </p:cNvCxnSpPr>
          <p:nvPr/>
        </p:nvCxnSpPr>
        <p:spPr bwMode="auto">
          <a:xfrm rot="5400000" flipH="1">
            <a:off x="4895850" y="2674938"/>
            <a:ext cx="360363" cy="141287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168994" name="AutoShape 34"/>
          <p:cNvCxnSpPr>
            <a:cxnSpLocks noChangeShapeType="1"/>
            <a:endCxn id="168973" idx="6"/>
          </p:cNvCxnSpPr>
          <p:nvPr/>
        </p:nvCxnSpPr>
        <p:spPr bwMode="auto">
          <a:xfrm rot="5400000" flipH="1">
            <a:off x="5831681" y="2674144"/>
            <a:ext cx="360363" cy="142875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32" name="AutoShape 31"/>
          <p:cNvCxnSpPr>
            <a:cxnSpLocks noChangeShapeType="1"/>
            <a:endCxn id="168967" idx="6"/>
          </p:cNvCxnSpPr>
          <p:nvPr/>
        </p:nvCxnSpPr>
        <p:spPr bwMode="auto">
          <a:xfrm rot="16200000" flipV="1">
            <a:off x="7046922" y="3475030"/>
            <a:ext cx="428627" cy="193694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33" name="AutoShape 31"/>
          <p:cNvCxnSpPr>
            <a:cxnSpLocks noChangeShapeType="1"/>
            <a:endCxn id="168971" idx="6"/>
          </p:cNvCxnSpPr>
          <p:nvPr/>
        </p:nvCxnSpPr>
        <p:spPr bwMode="auto">
          <a:xfrm rot="16200000" flipV="1">
            <a:off x="5326065" y="3468686"/>
            <a:ext cx="428628" cy="206382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18B5-FA08-4083-99E7-BCE2D94DCC1D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05725" cy="1071546"/>
          </a:xfrm>
        </p:spPr>
        <p:txBody>
          <a:bodyPr/>
          <a:lstStyle/>
          <a:p>
            <a:r>
              <a:rPr lang="en-US" sz="3600" dirty="0"/>
              <a:t>Example: A Peerage Exerting Audit Control on a Hierarchy</a:t>
            </a:r>
            <a:endParaRPr lang="en-AU" sz="3600" dirty="0"/>
          </a:p>
        </p:txBody>
      </p:sp>
      <p:sp>
        <p:nvSpPr>
          <p:cNvPr id="181251" name="Oval 3"/>
          <p:cNvSpPr>
            <a:spLocks noChangeArrowheads="1"/>
          </p:cNvSpPr>
          <p:nvPr/>
        </p:nvSpPr>
        <p:spPr bwMode="auto">
          <a:xfrm>
            <a:off x="162083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2627313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3" name="AutoShape 5"/>
          <p:cNvCxnSpPr>
            <a:cxnSpLocks noChangeShapeType="1"/>
            <a:stCxn id="181259" idx="0"/>
            <a:endCxn id="181251" idx="3"/>
          </p:cNvCxnSpPr>
          <p:nvPr/>
        </p:nvCxnSpPr>
        <p:spPr bwMode="auto">
          <a:xfrm flipV="1">
            <a:off x="1116013" y="2151048"/>
            <a:ext cx="609600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54" name="AutoShape 6"/>
          <p:cNvCxnSpPr>
            <a:cxnSpLocks noChangeShapeType="1"/>
            <a:stCxn id="181252" idx="0"/>
            <a:endCxn id="181251" idx="5"/>
          </p:cNvCxnSpPr>
          <p:nvPr/>
        </p:nvCxnSpPr>
        <p:spPr bwMode="auto">
          <a:xfrm flipH="1" flipV="1">
            <a:off x="2236788" y="2151048"/>
            <a:ext cx="750887" cy="423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55" name="Oval 7"/>
          <p:cNvSpPr>
            <a:spLocks noChangeArrowheads="1"/>
          </p:cNvSpPr>
          <p:nvPr/>
        </p:nvSpPr>
        <p:spPr bwMode="auto">
          <a:xfrm>
            <a:off x="2195513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56" name="Oval 8"/>
          <p:cNvSpPr>
            <a:spLocks noChangeArrowheads="1"/>
          </p:cNvSpPr>
          <p:nvPr/>
        </p:nvSpPr>
        <p:spPr bwMode="auto">
          <a:xfrm>
            <a:off x="3130550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57" name="AutoShape 9"/>
          <p:cNvCxnSpPr>
            <a:cxnSpLocks noChangeShapeType="1"/>
            <a:stCxn id="181255" idx="0"/>
            <a:endCxn id="181252" idx="3"/>
          </p:cNvCxnSpPr>
          <p:nvPr/>
        </p:nvCxnSpPr>
        <p:spPr bwMode="auto">
          <a:xfrm flipV="1">
            <a:off x="2555875" y="2943211"/>
            <a:ext cx="176213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58" name="AutoShape 10"/>
          <p:cNvCxnSpPr>
            <a:cxnSpLocks noChangeShapeType="1"/>
            <a:stCxn id="181256" idx="0"/>
            <a:endCxn id="181252" idx="5"/>
          </p:cNvCxnSpPr>
          <p:nvPr/>
        </p:nvCxnSpPr>
        <p:spPr bwMode="auto">
          <a:xfrm flipH="1" flipV="1">
            <a:off x="3243263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59" name="Oval 11"/>
          <p:cNvSpPr>
            <a:spLocks noChangeArrowheads="1"/>
          </p:cNvSpPr>
          <p:nvPr/>
        </p:nvSpPr>
        <p:spPr bwMode="auto">
          <a:xfrm>
            <a:off x="755650" y="2574911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0" name="Oval 12"/>
          <p:cNvSpPr>
            <a:spLocks noChangeArrowheads="1"/>
          </p:cNvSpPr>
          <p:nvPr/>
        </p:nvSpPr>
        <p:spPr bwMode="auto">
          <a:xfrm>
            <a:off x="323850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1" name="Oval 13"/>
          <p:cNvSpPr>
            <a:spLocks noChangeArrowheads="1"/>
          </p:cNvSpPr>
          <p:nvPr/>
        </p:nvSpPr>
        <p:spPr bwMode="auto">
          <a:xfrm>
            <a:off x="1258888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62" name="AutoShape 14"/>
          <p:cNvCxnSpPr>
            <a:cxnSpLocks noChangeShapeType="1"/>
            <a:stCxn id="181260" idx="0"/>
            <a:endCxn id="181259" idx="3"/>
          </p:cNvCxnSpPr>
          <p:nvPr/>
        </p:nvCxnSpPr>
        <p:spPr bwMode="auto">
          <a:xfrm flipV="1">
            <a:off x="684213" y="2943211"/>
            <a:ext cx="176212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63" name="AutoShape 15"/>
          <p:cNvCxnSpPr>
            <a:cxnSpLocks noChangeShapeType="1"/>
            <a:stCxn id="181261" idx="0"/>
            <a:endCxn id="181259" idx="5"/>
          </p:cNvCxnSpPr>
          <p:nvPr/>
        </p:nvCxnSpPr>
        <p:spPr bwMode="auto">
          <a:xfrm flipH="1" flipV="1">
            <a:off x="1371600" y="2943211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64" name="Oval 16"/>
          <p:cNvSpPr>
            <a:spLocks noChangeArrowheads="1"/>
          </p:cNvSpPr>
          <p:nvPr/>
        </p:nvSpPr>
        <p:spPr bwMode="auto">
          <a:xfrm>
            <a:off x="1619250" y="592615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3635375" y="1357298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Auditor</a:t>
            </a:r>
          </a:p>
        </p:txBody>
      </p:sp>
      <p:sp>
        <p:nvSpPr>
          <p:cNvPr id="181266" name="Oval 18"/>
          <p:cNvSpPr>
            <a:spLocks noChangeArrowheads="1"/>
          </p:cNvSpPr>
          <p:nvPr/>
        </p:nvSpPr>
        <p:spPr bwMode="auto">
          <a:xfrm>
            <a:off x="2493953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IG2</a:t>
            </a:r>
            <a:endParaRPr lang="en-AU"/>
          </a:p>
        </p:txBody>
      </p:sp>
      <p:cxnSp>
        <p:nvCxnSpPr>
          <p:cNvPr id="181267" name="AutoShape 19"/>
          <p:cNvCxnSpPr>
            <a:cxnSpLocks noChangeShapeType="1"/>
            <a:stCxn id="181270" idx="0"/>
            <a:endCxn id="181306" idx="1"/>
          </p:cNvCxnSpPr>
          <p:nvPr/>
        </p:nvCxnSpPr>
        <p:spPr bwMode="auto">
          <a:xfrm rot="5400000" flipH="1" flipV="1">
            <a:off x="953279" y="4836317"/>
            <a:ext cx="38732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70" name="Oval 22"/>
          <p:cNvSpPr>
            <a:spLocks noChangeArrowheads="1"/>
          </p:cNvSpPr>
          <p:nvPr/>
        </p:nvSpPr>
        <p:spPr bwMode="auto">
          <a:xfrm>
            <a:off x="785786" y="5030773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IG1</a:t>
            </a:r>
            <a:endParaRPr lang="en-AU" dirty="0"/>
          </a:p>
        </p:txBody>
      </p:sp>
      <p:cxnSp>
        <p:nvCxnSpPr>
          <p:cNvPr id="181280" name="AutoShape 32"/>
          <p:cNvCxnSpPr>
            <a:cxnSpLocks noChangeShapeType="1"/>
            <a:stCxn id="181266" idx="0"/>
            <a:endCxn id="181309" idx="1"/>
          </p:cNvCxnSpPr>
          <p:nvPr/>
        </p:nvCxnSpPr>
        <p:spPr bwMode="auto">
          <a:xfrm rot="5400000" flipH="1" flipV="1">
            <a:off x="2662238" y="4835525"/>
            <a:ext cx="387327" cy="31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83" name="AutoShape 35"/>
          <p:cNvCxnSpPr>
            <a:cxnSpLocks noChangeShapeType="1"/>
            <a:stCxn id="181264" idx="0"/>
          </p:cNvCxnSpPr>
          <p:nvPr/>
        </p:nvCxnSpPr>
        <p:spPr bwMode="auto">
          <a:xfrm flipV="1">
            <a:off x="1979613" y="5710258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611188" y="1357298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OS Root Administrator</a:t>
            </a:r>
          </a:p>
        </p:txBody>
      </p:sp>
      <p:sp>
        <p:nvSpPr>
          <p:cNvPr id="181289" name="Oval 41"/>
          <p:cNvSpPr>
            <a:spLocks noChangeArrowheads="1"/>
          </p:cNvSpPr>
          <p:nvPr/>
        </p:nvSpPr>
        <p:spPr bwMode="auto">
          <a:xfrm>
            <a:off x="3773488" y="178274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90" name="AutoShape 42"/>
          <p:cNvCxnSpPr>
            <a:cxnSpLocks noChangeShapeType="1"/>
            <a:stCxn id="181251" idx="6"/>
            <a:endCxn id="181289" idx="2"/>
          </p:cNvCxnSpPr>
          <p:nvPr/>
        </p:nvCxnSpPr>
        <p:spPr bwMode="auto">
          <a:xfrm>
            <a:off x="2341563" y="1998648"/>
            <a:ext cx="14319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/>
            <a:tailEnd type="none" w="lg" len="lg"/>
          </a:ln>
          <a:effectLst/>
        </p:spPr>
      </p:cxnSp>
      <p:cxnSp>
        <p:nvCxnSpPr>
          <p:cNvPr id="181291" name="AutoShape 43"/>
          <p:cNvCxnSpPr>
            <a:cxnSpLocks noChangeShapeType="1"/>
            <a:stCxn id="181289" idx="7"/>
          </p:cNvCxnSpPr>
          <p:nvPr/>
        </p:nvCxnSpPr>
        <p:spPr bwMode="auto">
          <a:xfrm rot="16200000">
            <a:off x="4844257" y="1256492"/>
            <a:ext cx="134937" cy="1044575"/>
          </a:xfrm>
          <a:prstGeom prst="curvedConnector3">
            <a:avLst>
              <a:gd name="adj1" fmla="val 269412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pic>
        <p:nvPicPr>
          <p:cNvPr id="181292" name="Picture 44" descr="in0111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1550" y="1711311"/>
            <a:ext cx="1303338" cy="1785937"/>
          </a:xfrm>
          <a:prstGeom prst="rect">
            <a:avLst/>
          </a:prstGeom>
          <a:noFill/>
        </p:spPr>
      </p:pic>
      <p:cxnSp>
        <p:nvCxnSpPr>
          <p:cNvPr id="181293" name="AutoShape 45"/>
          <p:cNvCxnSpPr>
            <a:cxnSpLocks noChangeShapeType="1"/>
            <a:stCxn id="181266" idx="7"/>
          </p:cNvCxnSpPr>
          <p:nvPr/>
        </p:nvCxnSpPr>
        <p:spPr bwMode="auto">
          <a:xfrm rot="16200000">
            <a:off x="3478997" y="3128154"/>
            <a:ext cx="1597025" cy="2335213"/>
          </a:xfrm>
          <a:prstGeom prst="curvedConnector3">
            <a:avLst>
              <a:gd name="adj1" fmla="val 23755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181298" name="Text Box 50"/>
          <p:cNvSpPr txBox="1">
            <a:spLocks noChangeArrowheads="1"/>
          </p:cNvSpPr>
          <p:nvPr/>
        </p:nvSpPr>
        <p:spPr bwMode="auto">
          <a:xfrm>
            <a:off x="3851275" y="3517886"/>
            <a:ext cx="100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/>
              <a:t>Users/</a:t>
            </a:r>
          </a:p>
          <a:p>
            <a:pPr algn="ctr"/>
            <a:r>
              <a:rPr lang="en-US"/>
              <a:t>Peers</a:t>
            </a:r>
          </a:p>
        </p:txBody>
      </p:sp>
      <p:sp>
        <p:nvSpPr>
          <p:cNvPr id="181299" name="Text Box 51"/>
          <p:cNvSpPr txBox="1">
            <a:spLocks noChangeArrowheads="1"/>
          </p:cNvSpPr>
          <p:nvPr/>
        </p:nvSpPr>
        <p:spPr bwMode="auto">
          <a:xfrm>
            <a:off x="2413000" y="5821348"/>
            <a:ext cx="2735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Chair of User Assurance Group</a:t>
            </a:r>
          </a:p>
        </p:txBody>
      </p:sp>
      <p:sp>
        <p:nvSpPr>
          <p:cNvPr id="181300" name="Text Box 52"/>
          <p:cNvSpPr txBox="1">
            <a:spLocks noChangeArrowheads="1"/>
          </p:cNvSpPr>
          <p:nvPr/>
        </p:nvSpPr>
        <p:spPr bwMode="auto">
          <a:xfrm>
            <a:off x="3482984" y="5029186"/>
            <a:ext cx="237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Inspector-General (an elected officer)</a:t>
            </a:r>
          </a:p>
        </p:txBody>
      </p:sp>
      <p:sp>
        <p:nvSpPr>
          <p:cNvPr id="181301" name="Text Box 53"/>
          <p:cNvSpPr txBox="1">
            <a:spLocks noChangeArrowheads="1"/>
          </p:cNvSpPr>
          <p:nvPr/>
        </p:nvSpPr>
        <p:spPr bwMode="auto">
          <a:xfrm>
            <a:off x="6084888" y="1557338"/>
            <a:ext cx="2987675" cy="45797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Peers </a:t>
            </a:r>
            <a:r>
              <a:rPr lang="en-US" dirty="0" smtClean="0"/>
              <a:t>elect one or more Inspector-Generals.</a:t>
            </a:r>
            <a:endParaRPr lang="en-US" dirty="0"/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US" dirty="0"/>
              <a:t>The OS Administrator makes a </a:t>
            </a:r>
            <a:r>
              <a:rPr lang="en-US" dirty="0">
                <a:solidFill>
                  <a:schemeClr val="folHlink"/>
                </a:solidFill>
              </a:rPr>
              <a:t>Trusting</a:t>
            </a:r>
            <a:r>
              <a:rPr lang="en-US" dirty="0"/>
              <a:t> appointment when granting auditor-level </a:t>
            </a:r>
            <a:r>
              <a:rPr lang="en-US" dirty="0">
                <a:solidFill>
                  <a:schemeClr val="hlink"/>
                </a:solidFill>
              </a:rPr>
              <a:t>Privilege</a:t>
            </a:r>
            <a:r>
              <a:rPr lang="en-US" dirty="0"/>
              <a:t> to an alias of an Inspector-General.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Auditor </a:t>
            </a:r>
            <a:r>
              <a:rPr lang="en-NZ" dirty="0" smtClean="0"/>
              <a:t>discloses an audit </a:t>
            </a:r>
            <a:r>
              <a:rPr lang="en-NZ" dirty="0"/>
              <a:t>report to their Inspector-General alias.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The audit report can be read by any Peer.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/>
              <a:t>Peers </a:t>
            </a:r>
            <a:r>
              <a:rPr lang="en-NZ" dirty="0" smtClean="0"/>
              <a:t>may </a:t>
            </a:r>
            <a:r>
              <a:rPr lang="en-NZ" dirty="0"/>
              <a:t>disclose the report to non-Peers.  </a:t>
            </a:r>
            <a:endParaRPr lang="en-US" dirty="0"/>
          </a:p>
        </p:txBody>
      </p:sp>
      <p:sp>
        <p:nvSpPr>
          <p:cNvPr id="181302" name="Oval 54"/>
          <p:cNvSpPr>
            <a:spLocks noChangeArrowheads="1"/>
          </p:cNvSpPr>
          <p:nvPr/>
        </p:nvSpPr>
        <p:spPr bwMode="auto">
          <a:xfrm>
            <a:off x="2195513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3" name="Oval 55"/>
          <p:cNvSpPr>
            <a:spLocks noChangeArrowheads="1"/>
          </p:cNvSpPr>
          <p:nvPr/>
        </p:nvSpPr>
        <p:spPr bwMode="auto">
          <a:xfrm>
            <a:off x="3130550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4" name="Oval 56"/>
          <p:cNvSpPr>
            <a:spLocks noChangeArrowheads="1"/>
          </p:cNvSpPr>
          <p:nvPr/>
        </p:nvSpPr>
        <p:spPr bwMode="auto">
          <a:xfrm>
            <a:off x="323850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5" name="Oval 57"/>
          <p:cNvSpPr>
            <a:spLocks noChangeArrowheads="1"/>
          </p:cNvSpPr>
          <p:nvPr/>
        </p:nvSpPr>
        <p:spPr bwMode="auto">
          <a:xfrm>
            <a:off x="1258888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6" name="Line 58"/>
          <p:cNvSpPr>
            <a:spLocks noChangeShapeType="1"/>
          </p:cNvSpPr>
          <p:nvPr/>
        </p:nvSpPr>
        <p:spPr bwMode="auto">
          <a:xfrm>
            <a:off x="714348" y="4643446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7" name="Line 59"/>
          <p:cNvSpPr>
            <a:spLocks noChangeShapeType="1"/>
          </p:cNvSpPr>
          <p:nvPr/>
        </p:nvSpPr>
        <p:spPr bwMode="auto">
          <a:xfrm>
            <a:off x="1547813" y="4643446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8" name="Line 60"/>
          <p:cNvSpPr>
            <a:spLocks noChangeShapeType="1"/>
          </p:cNvSpPr>
          <p:nvPr/>
        </p:nvSpPr>
        <p:spPr bwMode="auto">
          <a:xfrm>
            <a:off x="1142976" y="4643446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9" name="Line 61"/>
          <p:cNvSpPr>
            <a:spLocks noChangeShapeType="1"/>
          </p:cNvSpPr>
          <p:nvPr/>
        </p:nvSpPr>
        <p:spPr bwMode="auto">
          <a:xfrm>
            <a:off x="2409824" y="4643446"/>
            <a:ext cx="4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10" name="Line 62"/>
          <p:cNvSpPr>
            <a:spLocks noChangeShapeType="1"/>
          </p:cNvSpPr>
          <p:nvPr/>
        </p:nvSpPr>
        <p:spPr bwMode="auto">
          <a:xfrm>
            <a:off x="2857489" y="4643446"/>
            <a:ext cx="13573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81311" name="AutoShape 63"/>
          <p:cNvCxnSpPr>
            <a:cxnSpLocks noChangeShapeType="1"/>
            <a:endCxn id="181303" idx="6"/>
          </p:cNvCxnSpPr>
          <p:nvPr/>
        </p:nvCxnSpPr>
        <p:spPr bwMode="auto">
          <a:xfrm rot="16200000" flipV="1">
            <a:off x="3759187" y="4402136"/>
            <a:ext cx="333398" cy="14922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2" name="AutoShape 64"/>
          <p:cNvCxnSpPr>
            <a:cxnSpLocks noChangeShapeType="1"/>
            <a:endCxn id="181302" idx="6"/>
          </p:cNvCxnSpPr>
          <p:nvPr/>
        </p:nvCxnSpPr>
        <p:spPr bwMode="auto">
          <a:xfrm rot="16200000" flipV="1">
            <a:off x="2827321" y="4398965"/>
            <a:ext cx="333398" cy="15556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3" name="AutoShape 65"/>
          <p:cNvCxnSpPr>
            <a:cxnSpLocks noChangeShapeType="1"/>
            <a:stCxn id="181306" idx="1"/>
            <a:endCxn id="181304" idx="6"/>
          </p:cNvCxnSpPr>
          <p:nvPr/>
        </p:nvCxnSpPr>
        <p:spPr bwMode="auto">
          <a:xfrm rot="16200000" flipV="1">
            <a:off x="929457" y="4425166"/>
            <a:ext cx="333398" cy="1031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4" name="AutoShape 66"/>
          <p:cNvCxnSpPr>
            <a:cxnSpLocks noChangeShapeType="1"/>
            <a:endCxn id="181305" idx="6"/>
          </p:cNvCxnSpPr>
          <p:nvPr/>
        </p:nvCxnSpPr>
        <p:spPr bwMode="auto">
          <a:xfrm rot="16200000" flipV="1">
            <a:off x="1894662" y="4394999"/>
            <a:ext cx="333398" cy="16349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7" name="AutoShape 69"/>
          <p:cNvCxnSpPr>
            <a:cxnSpLocks noChangeShapeType="1"/>
            <a:endCxn id="181256" idx="7"/>
          </p:cNvCxnSpPr>
          <p:nvPr/>
        </p:nvCxnSpPr>
        <p:spPr bwMode="auto">
          <a:xfrm rot="16200000">
            <a:off x="3347244" y="3756804"/>
            <a:ext cx="800100" cy="1588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8" name="AutoShape 70"/>
          <p:cNvCxnSpPr>
            <a:cxnSpLocks noChangeShapeType="1"/>
            <a:endCxn id="181260" idx="7"/>
          </p:cNvCxnSpPr>
          <p:nvPr/>
        </p:nvCxnSpPr>
        <p:spPr bwMode="auto">
          <a:xfrm rot="16200000">
            <a:off x="545306" y="3761567"/>
            <a:ext cx="790575" cy="1588"/>
          </a:xfrm>
          <a:prstGeom prst="curvedConnector5">
            <a:avLst>
              <a:gd name="adj1" fmla="val 30722"/>
              <a:gd name="adj2" fmla="val 132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19" name="AutoShape 71"/>
          <p:cNvCxnSpPr>
            <a:cxnSpLocks noChangeShapeType="1"/>
            <a:endCxn id="181261" idx="7"/>
          </p:cNvCxnSpPr>
          <p:nvPr/>
        </p:nvCxnSpPr>
        <p:spPr bwMode="auto">
          <a:xfrm rot="16200000">
            <a:off x="1475582" y="3756804"/>
            <a:ext cx="800100" cy="1587"/>
          </a:xfrm>
          <a:prstGeom prst="curvedConnector5">
            <a:avLst>
              <a:gd name="adj1" fmla="val 30954"/>
              <a:gd name="adj2" fmla="val 13200000"/>
              <a:gd name="adj3" fmla="val 13650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cxnSp>
        <p:nvCxnSpPr>
          <p:cNvPr id="181320" name="AutoShape 72"/>
          <p:cNvCxnSpPr>
            <a:cxnSpLocks noChangeShapeType="1"/>
            <a:endCxn id="181255" idx="7"/>
          </p:cNvCxnSpPr>
          <p:nvPr/>
        </p:nvCxnSpPr>
        <p:spPr bwMode="auto">
          <a:xfrm rot="16200000">
            <a:off x="2416969" y="3761567"/>
            <a:ext cx="790575" cy="1587"/>
          </a:xfrm>
          <a:prstGeom prst="curvedConnector5">
            <a:avLst>
              <a:gd name="adj1" fmla="val 30722"/>
              <a:gd name="adj2" fmla="val 13300000"/>
              <a:gd name="adj3" fmla="val 136949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61" name="Line 28"/>
          <p:cNvSpPr>
            <a:spLocks noChangeShapeType="1"/>
          </p:cNvSpPr>
          <p:nvPr/>
        </p:nvSpPr>
        <p:spPr bwMode="auto">
          <a:xfrm>
            <a:off x="1563672" y="5711843"/>
            <a:ext cx="1143008" cy="3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2698748" y="5715016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63" name="AutoShape 31"/>
          <p:cNvCxnSpPr>
            <a:cxnSpLocks noChangeShapeType="1"/>
            <a:endCxn id="181266" idx="6"/>
          </p:cNvCxnSpPr>
          <p:nvPr/>
        </p:nvCxnSpPr>
        <p:spPr bwMode="auto">
          <a:xfrm rot="16200000" flipV="1">
            <a:off x="3090836" y="5370516"/>
            <a:ext cx="465171" cy="217486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  <p:cxnSp>
        <p:nvCxnSpPr>
          <p:cNvPr id="64" name="AutoShape 31"/>
          <p:cNvCxnSpPr>
            <a:cxnSpLocks noChangeShapeType="1"/>
            <a:endCxn id="181270" idx="6"/>
          </p:cNvCxnSpPr>
          <p:nvPr/>
        </p:nvCxnSpPr>
        <p:spPr bwMode="auto">
          <a:xfrm rot="16200000" flipV="1">
            <a:off x="1389013" y="5364172"/>
            <a:ext cx="465171" cy="230173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Owner-Centric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286412"/>
          </a:xfrm>
        </p:spPr>
        <p:txBody>
          <a:bodyPr/>
          <a:lstStyle/>
          <a:p>
            <a:r>
              <a:rPr lang="en-NZ" sz="2400" dirty="0" smtClean="0"/>
              <a:t>Axiom </a:t>
            </a:r>
            <a:r>
              <a:rPr lang="en-NZ" sz="2400" dirty="0" smtClean="0"/>
              <a:t>A6</a:t>
            </a:r>
            <a:r>
              <a:rPr lang="en-NZ" sz="2400" dirty="0" smtClean="0"/>
              <a:t>.  The judgement actor of a system is a representation of the desires and fears of its owner. </a:t>
            </a:r>
          </a:p>
          <a:p>
            <a:r>
              <a:rPr lang="en-NZ" sz="2400" dirty="0" smtClean="0"/>
              <a:t>Requirements are poorly defined, if the analyst’s point of view isn’t stated.</a:t>
            </a:r>
          </a:p>
          <a:p>
            <a:pPr lvl="1"/>
            <a:r>
              <a:rPr lang="en-NZ" sz="2400" b="1" dirty="0" smtClean="0"/>
              <a:t>Stakeholder analysis</a:t>
            </a:r>
            <a:r>
              <a:rPr lang="en-NZ" sz="2400" dirty="0" smtClean="0"/>
              <a:t>: The analyst should consider the (likely) security requirements of anyone who is (likely to be) affected by a system, </a:t>
            </a:r>
            <a:r>
              <a:rPr lang="en-NZ" sz="2400" dirty="0" smtClean="0"/>
              <a:t>when helping an owner define the judgement actor for their system.</a:t>
            </a:r>
          </a:p>
          <a:p>
            <a:pPr lvl="1"/>
            <a:r>
              <a:rPr lang="en-NZ" sz="2400" dirty="0" smtClean="0"/>
              <a:t>The </a:t>
            </a:r>
            <a:r>
              <a:rPr lang="en-NZ" sz="2400" dirty="0" smtClean="0"/>
              <a:t>stakeholder analysis may reveal that the owner has some </a:t>
            </a:r>
            <a:r>
              <a:rPr lang="en-NZ" sz="2400" b="1" dirty="0" smtClean="0"/>
              <a:t>privacy</a:t>
            </a:r>
            <a:r>
              <a:rPr lang="en-NZ" sz="2400" dirty="0" smtClean="0"/>
              <a:t> </a:t>
            </a:r>
            <a:r>
              <a:rPr lang="en-NZ" sz="2400" dirty="0" smtClean="0"/>
              <a:t>requirements – if the owner fears that their system will reveal private information about its users.</a:t>
            </a:r>
            <a:endParaRPr lang="en-NZ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can an owner do?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5000660"/>
          </a:xfrm>
        </p:spPr>
        <p:txBody>
          <a:bodyPr/>
          <a:lstStyle/>
          <a:p>
            <a:r>
              <a:rPr lang="en-NZ" sz="2800" dirty="0" smtClean="0"/>
              <a:t>An owner might </a:t>
            </a:r>
            <a:r>
              <a:rPr lang="en-NZ" sz="2800" dirty="0" smtClean="0"/>
              <a:t>pursue </a:t>
            </a:r>
            <a:r>
              <a:rPr lang="en-NZ" sz="2800" dirty="0" smtClean="0"/>
              <a:t>their desires by modifying their </a:t>
            </a:r>
            <a:r>
              <a:rPr lang="en-NZ" sz="2800" dirty="0" smtClean="0"/>
              <a:t>system, </a:t>
            </a:r>
            <a:r>
              <a:rPr lang="en-NZ" sz="2800" dirty="0" smtClean="0"/>
              <a:t>or by controlling its environment.</a:t>
            </a:r>
          </a:p>
          <a:p>
            <a:pPr lvl="1"/>
            <a:r>
              <a:rPr lang="en-NZ" sz="2400" dirty="0" smtClean="0"/>
              <a:t>These are functional enhancements.</a:t>
            </a:r>
          </a:p>
          <a:p>
            <a:r>
              <a:rPr lang="en-NZ" sz="2800" dirty="0" smtClean="0"/>
              <a:t>A fearful owner may seek security </a:t>
            </a:r>
            <a:r>
              <a:rPr lang="en-NZ" sz="2800" dirty="0" smtClean="0"/>
              <a:t>enhancements </a:t>
            </a:r>
            <a:endParaRPr lang="en-NZ" sz="2800" dirty="0" smtClean="0"/>
          </a:p>
          <a:p>
            <a:pPr lvl="1"/>
            <a:r>
              <a:rPr lang="en-NZ" sz="2400" dirty="0" smtClean="0"/>
              <a:t>by modifying their own system, or </a:t>
            </a:r>
          </a:p>
          <a:p>
            <a:pPr lvl="1"/>
            <a:r>
              <a:rPr lang="en-NZ" sz="2400" dirty="0" smtClean="0"/>
              <a:t>by exerting control over other systems.</a:t>
            </a:r>
          </a:p>
          <a:p>
            <a:r>
              <a:rPr lang="en-NZ" sz="2800" dirty="0" smtClean="0"/>
              <a:t>Security enhancements may cause functional degradations, and vice versa</a:t>
            </a:r>
            <a:r>
              <a:rPr lang="en-NZ" sz="2800" dirty="0" smtClean="0"/>
              <a:t>.</a:t>
            </a:r>
          </a:p>
          <a:p>
            <a:pPr lvl="1"/>
            <a:r>
              <a:rPr lang="en-NZ" sz="2400" dirty="0" smtClean="0"/>
              <a:t>Separating the two analyses may help an owner understand their options. </a:t>
            </a:r>
          </a:p>
          <a:p>
            <a:pPr lvl="1"/>
            <a:r>
              <a:rPr lang="en-NZ" sz="2400" dirty="0" smtClean="0"/>
              <a:t>Technologically-oriented analysts may not consider a full range of control options.</a:t>
            </a:r>
            <a:endParaRPr lang="en-N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Questions to be (Partially) Answered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557338"/>
            <a:ext cx="7835900" cy="4872058"/>
          </a:xfrm>
        </p:spPr>
        <p:txBody>
          <a:bodyPr/>
          <a:lstStyle/>
          <a:p>
            <a:pPr eaLnBrk="1" hangingPunct="1"/>
            <a:r>
              <a:rPr lang="en-US" dirty="0" smtClean="0"/>
              <a:t>What is security?  What is trust?  </a:t>
            </a:r>
          </a:p>
          <a:p>
            <a:pPr eaLnBrk="1" hangingPunct="1"/>
            <a:r>
              <a:rPr lang="en-NZ" dirty="0" smtClean="0"/>
              <a:t>“What would be the shape of an organisational theory applied to security?” [Anderson, 2008] </a:t>
            </a:r>
          </a:p>
          <a:p>
            <a:pPr lvl="1" eaLnBrk="1" hangingPunct="1"/>
            <a:r>
              <a:rPr lang="en-NZ" dirty="0" smtClean="0"/>
              <a:t>How can an organisation control itself, and its environment, to increase its functionality and security?</a:t>
            </a:r>
          </a:p>
          <a:p>
            <a:pPr lvl="1" eaLnBrk="1" hangingPunct="1"/>
            <a:r>
              <a:rPr lang="en-NZ" dirty="0" smtClean="0"/>
              <a:t>How can an organisation exploit, and nurture, its trusting relationships?</a:t>
            </a:r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3" y="5516563"/>
            <a:ext cx="259238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Computers make things easy or difficult.</a:t>
            </a:r>
            <a:endParaRPr 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00213"/>
            <a:ext cx="5543550" cy="2808287"/>
            <a:chOff x="2109" y="1071"/>
            <a:chExt cx="3492" cy="1769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2744" y="1071"/>
              <a:ext cx="285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Governments make things legal or illegal.</a:t>
              </a:r>
              <a:endParaRPr lang="en-US"/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The world’s economy makes things inexpensive or expensive.</a:t>
            </a:r>
            <a:endParaRPr lang="en-US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2716212"/>
            <a:chOff x="295" y="2069"/>
            <a:chExt cx="2630" cy="1711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Our culture makes things moral or immoral.</a:t>
              </a:r>
              <a:endParaRPr lang="en-US"/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8601"/>
            <a:ext cx="8140729" cy="842946"/>
          </a:xfrm>
        </p:spPr>
        <p:txBody>
          <a:bodyPr/>
          <a:lstStyle/>
          <a:p>
            <a:r>
              <a:rPr lang="en-NZ" sz="3600" dirty="0" smtClean="0"/>
              <a:t>Temporal &amp; Organisational Dimensions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Prospective controls:</a:t>
            </a:r>
          </a:p>
          <a:p>
            <a:pPr lvl="1"/>
            <a:r>
              <a:rPr lang="en-NZ" sz="2400" dirty="0" smtClean="0"/>
              <a:t>Architectural security (easy/hard)</a:t>
            </a:r>
          </a:p>
          <a:p>
            <a:pPr lvl="1"/>
            <a:r>
              <a:rPr lang="en-NZ" sz="2400" dirty="0" smtClean="0"/>
              <a:t>Economic security (inexpensive/expensive)</a:t>
            </a:r>
          </a:p>
          <a:p>
            <a:r>
              <a:rPr lang="en-NZ" sz="2800" dirty="0" smtClean="0"/>
              <a:t>Retrospective controls:</a:t>
            </a:r>
          </a:p>
          <a:p>
            <a:pPr lvl="1"/>
            <a:r>
              <a:rPr lang="en-NZ" sz="2400" dirty="0" smtClean="0"/>
              <a:t>Legal security (legal/illegal)</a:t>
            </a:r>
          </a:p>
          <a:p>
            <a:pPr lvl="1"/>
            <a:r>
              <a:rPr lang="en-NZ" sz="2400" dirty="0" smtClean="0"/>
              <a:t>Normative security (moral/immoral)</a:t>
            </a:r>
          </a:p>
          <a:p>
            <a:r>
              <a:rPr lang="en-NZ" sz="2800" b="1" dirty="0" smtClean="0"/>
              <a:t>Temporality </a:t>
            </a:r>
            <a:r>
              <a:rPr lang="en-NZ" sz="2800" dirty="0" smtClean="0"/>
              <a:t>= {prospective, retrospective}.</a:t>
            </a:r>
          </a:p>
          <a:p>
            <a:r>
              <a:rPr lang="en-NZ" sz="2800" b="1" dirty="0" smtClean="0"/>
              <a:t>Organisation </a:t>
            </a:r>
            <a:r>
              <a:rPr lang="en-NZ" sz="2800" dirty="0" smtClean="0"/>
              <a:t>= {hierarchy, peerage}.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215370" cy="78581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Security </a:t>
            </a:r>
            <a:r>
              <a:rPr lang="en-US" sz="4000" dirty="0" smtClean="0"/>
              <a:t>Requirements </a:t>
            </a:r>
            <a:r>
              <a:rPr lang="en-US" sz="4000" dirty="0" smtClean="0"/>
              <a:t>(Traditional)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08963" cy="5111750"/>
          </a:xfrm>
        </p:spPr>
        <p:txBody>
          <a:bodyPr/>
          <a:lstStyle/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CC0000"/>
                </a:solidFill>
              </a:rPr>
              <a:t>Confidentiality</a:t>
            </a:r>
            <a:r>
              <a:rPr lang="en-US" sz="2400" dirty="0" smtClean="0"/>
              <a:t>: no one is allowed to read, unless they are </a:t>
            </a:r>
            <a:r>
              <a:rPr lang="en-US" sz="2400" dirty="0" err="1" smtClean="0"/>
              <a:t>authorised</a:t>
            </a:r>
            <a:r>
              <a:rPr lang="en-US" sz="2400" dirty="0" smtClean="0"/>
              <a:t>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CC0000"/>
                </a:solidFill>
              </a:rPr>
              <a:t>Integrity</a:t>
            </a:r>
            <a:r>
              <a:rPr lang="en-US" sz="2400" dirty="0" smtClean="0"/>
              <a:t>: no one is allowed to write, unless they are </a:t>
            </a:r>
            <a:r>
              <a:rPr lang="en-US" sz="2400" dirty="0" err="1" smtClean="0"/>
              <a:t>authorised</a:t>
            </a:r>
            <a:r>
              <a:rPr lang="en-US" sz="2400" dirty="0" smtClean="0"/>
              <a:t>.</a:t>
            </a:r>
          </a:p>
          <a:p>
            <a:pPr marL="609600" indent="-609600" eaLnBrk="1" hangingPunct="1">
              <a:buSzTx/>
              <a:buFontTx/>
              <a:buAutoNum type="arabicPeriod"/>
            </a:pPr>
            <a:r>
              <a:rPr lang="en-US" sz="2400" b="1" dirty="0" smtClean="0">
                <a:solidFill>
                  <a:srgbClr val="CC0000"/>
                </a:solidFill>
              </a:rPr>
              <a:t>Availability</a:t>
            </a:r>
            <a:r>
              <a:rPr lang="en-US" sz="2400" dirty="0" smtClean="0"/>
              <a:t>: all </a:t>
            </a:r>
            <a:r>
              <a:rPr lang="en-US" sz="2400" dirty="0" err="1" smtClean="0"/>
              <a:t>authorised</a:t>
            </a:r>
            <a:r>
              <a:rPr lang="en-US" sz="2400" dirty="0" smtClean="0"/>
              <a:t> reads and writes will be performed by the system.</a:t>
            </a:r>
          </a:p>
          <a:p>
            <a:pPr marL="609600" indent="-609600" eaLnBrk="1" hangingPunct="1"/>
            <a:r>
              <a:rPr lang="en-US" sz="2400" b="1" dirty="0" err="1" smtClean="0"/>
              <a:t>Authorisation</a:t>
            </a:r>
            <a:r>
              <a:rPr lang="en-US" sz="2400" dirty="0" smtClean="0"/>
              <a:t>: giving someone the authority to do something.</a:t>
            </a:r>
          </a:p>
          <a:p>
            <a:pPr marL="609600" indent="-609600" eaLnBrk="1" hangingPunct="1"/>
            <a:r>
              <a:rPr lang="en-NZ" sz="2400" b="1" dirty="0" smtClean="0"/>
              <a:t>Authentication</a:t>
            </a:r>
            <a:r>
              <a:rPr lang="en-NZ" sz="2400" dirty="0" smtClean="0"/>
              <a:t>: being assured of someone’s identity.</a:t>
            </a:r>
          </a:p>
          <a:p>
            <a:pPr marL="609600" indent="-609600" eaLnBrk="1" hangingPunct="1"/>
            <a:r>
              <a:rPr lang="en-NZ" sz="2400" b="1" dirty="0" smtClean="0"/>
              <a:t>Identification</a:t>
            </a:r>
            <a:r>
              <a:rPr lang="en-NZ" sz="2400" dirty="0" smtClean="0"/>
              <a:t>: knowing someone’s name or ID#.</a:t>
            </a:r>
          </a:p>
          <a:p>
            <a:pPr marL="609600" indent="-609600" eaLnBrk="1" hangingPunct="1"/>
            <a:r>
              <a:rPr lang="en-NZ" sz="2400" b="1" dirty="0" smtClean="0"/>
              <a:t>Auditing</a:t>
            </a:r>
            <a:r>
              <a:rPr lang="en-NZ" sz="2400" dirty="0" smtClean="0"/>
              <a:t>: maintaining (and reviewing) records of security decisions.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Micro to Macro </a:t>
            </a:r>
            <a:r>
              <a:rPr lang="en-US" dirty="0" smtClean="0"/>
              <a:t>Security </a:t>
            </a:r>
            <a:r>
              <a:rPr lang="en-US" dirty="0" err="1" smtClean="0"/>
              <a:t>Req’ts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963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“Static security”: system properties (confidentiality, integrity, availability).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“Dynamic security”: system processes (</a:t>
            </a:r>
            <a:r>
              <a:rPr lang="en-NZ" sz="2800" b="1" dirty="0" smtClean="0"/>
              <a:t>Au</a:t>
            </a:r>
            <a:r>
              <a:rPr lang="en-NZ" sz="2800" dirty="0" smtClean="0"/>
              <a:t>thentication, </a:t>
            </a:r>
            <a:r>
              <a:rPr lang="en-NZ" sz="2800" b="1" dirty="0" smtClean="0"/>
              <a:t>Au</a:t>
            </a:r>
            <a:r>
              <a:rPr lang="en-NZ" sz="2800" dirty="0" smtClean="0"/>
              <a:t>thorisation, </a:t>
            </a:r>
            <a:r>
              <a:rPr lang="en-NZ" sz="2800" b="1" dirty="0" smtClean="0"/>
              <a:t>Au</a:t>
            </a:r>
            <a:r>
              <a:rPr lang="en-NZ" sz="2800" dirty="0" smtClean="0"/>
              <a:t>dit). 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Beware the “gold-plated” system design!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“Security Governance”: human oversight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Specification</a:t>
            </a:r>
            <a:r>
              <a:rPr lang="en-US" sz="2400" dirty="0" smtClean="0"/>
              <a:t>, or Policy (answering the question of what the system is supposed to do),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Implementation</a:t>
            </a:r>
            <a:r>
              <a:rPr lang="en-US" sz="2400" dirty="0" smtClean="0"/>
              <a:t> (answering the question of how to make the system do what it is supposed to do),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Assurance</a:t>
            </a:r>
            <a:r>
              <a:rPr lang="en-US" sz="2400" dirty="0" smtClean="0"/>
              <a:t> (answering the question of whether the system is meeting its specifications).</a:t>
            </a:r>
            <a:r>
              <a:rPr lang="en-US" sz="2800" dirty="0" smtClean="0"/>
              <a:t>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Clarifying Static Security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74041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Confidentiality, Integrity, and Availability are appropriate for read/write data.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What about security for executables?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Unix directories have “</a:t>
            </a:r>
            <a:r>
              <a:rPr lang="en-US" sz="2000" dirty="0" err="1" smtClean="0"/>
              <a:t>rwx</a:t>
            </a:r>
            <a:r>
              <a:rPr lang="en-US" sz="2000" dirty="0" smtClean="0"/>
              <a:t>” permission bits: </a:t>
            </a:r>
            <a:r>
              <a:rPr lang="en-US" sz="2000" dirty="0" err="1" smtClean="0"/>
              <a:t>XXXity</a:t>
            </a:r>
            <a:r>
              <a:rPr lang="en-US" sz="2000" dirty="0" smtClean="0"/>
              <a:t>!  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What about security for directories, services, ...?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level of a taxonomy should have a </a:t>
            </a:r>
            <a:r>
              <a:rPr lang="en-US" sz="2000" i="1" dirty="0" smtClean="0"/>
              <a:t>few</a:t>
            </a:r>
            <a:r>
              <a:rPr lang="en-US" sz="2000" dirty="0" smtClean="0"/>
              <a:t> categories which cover </a:t>
            </a:r>
            <a:r>
              <a:rPr lang="en-US" sz="2000" i="1" dirty="0" smtClean="0"/>
              <a:t>all</a:t>
            </a:r>
            <a:r>
              <a:rPr lang="en-US" sz="2000" dirty="0" smtClean="0"/>
              <a:t> the possible cases.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case should belong to </a:t>
            </a:r>
            <a:r>
              <a:rPr lang="en-US" sz="2000" i="1" dirty="0" smtClean="0"/>
              <a:t>one</a:t>
            </a:r>
            <a:r>
              <a:rPr lang="en-US" sz="2000" dirty="0" smtClean="0"/>
              <a:t> category.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Confidentiality, Integrity, </a:t>
            </a:r>
            <a:r>
              <a:rPr lang="en-NZ" sz="2400" dirty="0" err="1" smtClean="0"/>
              <a:t>XXXity</a:t>
            </a:r>
            <a:r>
              <a:rPr lang="en-NZ" sz="2400" dirty="0" smtClean="0"/>
              <a:t>, “</a:t>
            </a:r>
            <a:r>
              <a:rPr lang="en-NZ" sz="2400" dirty="0" err="1" smtClean="0"/>
              <a:t>etc”ity</a:t>
            </a:r>
            <a:r>
              <a:rPr lang="en-NZ" sz="2400" dirty="0" smtClean="0"/>
              <a:t> are all </a:t>
            </a:r>
            <a:r>
              <a:rPr lang="en-NZ" sz="2400" b="1" i="1" dirty="0" smtClean="0"/>
              <a:t>Prohibitions</a:t>
            </a:r>
            <a:r>
              <a:rPr lang="en-NZ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NZ" sz="2400" dirty="0" smtClean="0"/>
              <a:t>Availability is a </a:t>
            </a:r>
            <a:r>
              <a:rPr lang="en-NZ" sz="2400" b="1" i="1" dirty="0" smtClean="0"/>
              <a:t>Permission.</a:t>
            </a:r>
            <a:endParaRPr lang="en-US" sz="2400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5072066" y="5000636"/>
          <a:ext cx="3035291" cy="1741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1545" name="AutoShape 57"/>
          <p:cNvSpPr>
            <a:spLocks noChangeArrowheads="1"/>
          </p:cNvSpPr>
          <p:nvPr/>
        </p:nvSpPr>
        <p:spPr bwMode="auto">
          <a:xfrm>
            <a:off x="4286248" y="5929331"/>
            <a:ext cx="428628" cy="214314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NZ"/>
          </a:p>
        </p:txBody>
      </p:sp>
      <p:graphicFrame>
        <p:nvGraphicFramePr>
          <p:cNvPr id="7" name="Diagram 6"/>
          <p:cNvGraphicFramePr/>
          <p:nvPr/>
        </p:nvGraphicFramePr>
        <p:xfrm>
          <a:off x="928662" y="5429264"/>
          <a:ext cx="3000396" cy="128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D874E-C0F9-4F85-8D2C-EB3C65E8712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91545" grpId="0" animBg="1"/>
      <p:bldGraphic spid="7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Prohibitions and Permissions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96300" cy="470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Prohibition</a:t>
            </a:r>
            <a:r>
              <a:rPr lang="en-US" sz="2800" dirty="0" smtClean="0"/>
              <a:t>: forbid something from happening.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Permission</a:t>
            </a:r>
            <a:r>
              <a:rPr lang="en-US" sz="2800" dirty="0" smtClean="0"/>
              <a:t>: allow something to happen.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There are two types of </a:t>
            </a:r>
            <a:r>
              <a:rPr lang="en-NZ" sz="2800" i="1" dirty="0" smtClean="0"/>
              <a:t>P-secure</a:t>
            </a:r>
            <a:r>
              <a:rPr lang="en-NZ" sz="2800" dirty="0" smtClean="0"/>
              <a:t> systems: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prohibitive system</a:t>
            </a:r>
            <a:r>
              <a:rPr lang="en-NZ" sz="2400" dirty="0" smtClean="0"/>
              <a:t>, all operations are forbidden by default.  Permissions are granted in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In a </a:t>
            </a:r>
            <a:r>
              <a:rPr lang="en-NZ" sz="2400" b="1" dirty="0" smtClean="0"/>
              <a:t>permissive system</a:t>
            </a:r>
            <a:r>
              <a:rPr lang="en-NZ" sz="2400" dirty="0" smtClean="0"/>
              <a:t>, all operations are allowed by default.  Prohibitions are special cases.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Prohibitive systems have permissive subsystems.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Permissive systems have prohibitive subsystems.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Prohibitions and permissions are properties of </a:t>
            </a:r>
            <a:r>
              <a:rPr lang="en-NZ" sz="2800" b="1" dirty="0" smtClean="0"/>
              <a:t>hierarchies</a:t>
            </a:r>
            <a:r>
              <a:rPr lang="en-NZ" sz="2800" dirty="0" smtClean="0"/>
              <a:t>, such as a judicial system.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Most legal controls (“laws”) are prohibitive.  A few are permissive.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85728"/>
            <a:ext cx="8247092" cy="771507"/>
          </a:xfrm>
        </p:spPr>
        <p:txBody>
          <a:bodyPr/>
          <a:lstStyle/>
          <a:p>
            <a:pPr eaLnBrk="1" hangingPunct="1"/>
            <a:r>
              <a:rPr lang="en-US" sz="3600" dirty="0" smtClean="0"/>
              <a:t>Extending our Requirements Taxonomy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57298"/>
            <a:ext cx="8424863" cy="5000660"/>
          </a:xfrm>
        </p:spPr>
        <p:txBody>
          <a:bodyPr/>
          <a:lstStyle/>
          <a:p>
            <a:pPr eaLnBrk="1" hangingPunct="1"/>
            <a:r>
              <a:rPr lang="en-NZ" sz="2400" dirty="0" smtClean="0"/>
              <a:t>Contracts are non-hierarchical: agreed between </a:t>
            </a:r>
            <a:r>
              <a:rPr lang="en-NZ" sz="2400" b="1" dirty="0" smtClean="0"/>
              <a:t>peers</a:t>
            </a:r>
            <a:r>
              <a:rPr lang="en-NZ" sz="2400" dirty="0" smtClean="0"/>
              <a:t>. </a:t>
            </a:r>
          </a:p>
          <a:p>
            <a:pPr lvl="1" eaLnBrk="1" hangingPunct="1"/>
            <a:r>
              <a:rPr lang="en-NZ" sz="2000" b="1" dirty="0" smtClean="0"/>
              <a:t>Obligations</a:t>
            </a:r>
            <a:r>
              <a:rPr lang="en-NZ" sz="2000" dirty="0" smtClean="0"/>
              <a:t> are promises to do something in the future.</a:t>
            </a:r>
          </a:p>
          <a:p>
            <a:pPr lvl="1" eaLnBrk="1" hangingPunct="1"/>
            <a:r>
              <a:rPr lang="en-NZ" sz="2000" b="1" dirty="0" smtClean="0"/>
              <a:t>Exemptions</a:t>
            </a:r>
            <a:r>
              <a:rPr lang="en-NZ" sz="2000" dirty="0" smtClean="0"/>
              <a:t> are exceptions to an obligation.</a:t>
            </a:r>
          </a:p>
          <a:p>
            <a:pPr eaLnBrk="1" hangingPunct="1"/>
            <a:r>
              <a:rPr lang="en-NZ" sz="2400" dirty="0" smtClean="0"/>
              <a:t>There are two types of </a:t>
            </a:r>
            <a:r>
              <a:rPr lang="en-NZ" sz="2400" i="1" dirty="0" smtClean="0"/>
              <a:t>O-secure</a:t>
            </a:r>
            <a:r>
              <a:rPr lang="en-NZ" sz="2400" dirty="0" smtClean="0"/>
              <a:t> systems.</a:t>
            </a:r>
          </a:p>
          <a:p>
            <a:pPr lvl="1" eaLnBrk="1" hangingPunct="1"/>
            <a:r>
              <a:rPr lang="en-NZ" sz="2000" b="1" dirty="0" smtClean="0"/>
              <a:t>Obligatory systems</a:t>
            </a:r>
            <a:r>
              <a:rPr lang="en-NZ" sz="2000" dirty="0" smtClean="0"/>
              <a:t> have </a:t>
            </a:r>
            <a:r>
              <a:rPr lang="en-NZ" sz="2000" dirty="0" err="1" smtClean="0"/>
              <a:t>exemptive</a:t>
            </a:r>
            <a:r>
              <a:rPr lang="en-NZ" sz="2000" dirty="0" smtClean="0"/>
              <a:t> subsystems.</a:t>
            </a:r>
          </a:p>
          <a:p>
            <a:pPr lvl="1" eaLnBrk="1" hangingPunct="1"/>
            <a:r>
              <a:rPr lang="en-NZ" sz="2000" b="1" dirty="0" err="1" smtClean="0"/>
              <a:t>Exemptive</a:t>
            </a:r>
            <a:r>
              <a:rPr lang="en-NZ" sz="2000" b="1" dirty="0" smtClean="0"/>
              <a:t> systems</a:t>
            </a:r>
            <a:r>
              <a:rPr lang="en-NZ" sz="2000" dirty="0" smtClean="0"/>
              <a:t> have obligatory subsystems.</a:t>
            </a:r>
          </a:p>
          <a:p>
            <a:pPr eaLnBrk="1" hangingPunct="1"/>
            <a:r>
              <a:rPr lang="en-NZ" sz="2400" dirty="0" smtClean="0"/>
              <a:t>If a party alleges that another party has not met an obligation, then the contract’s enforcement clauses are invoked.   Typically...</a:t>
            </a:r>
          </a:p>
          <a:p>
            <a:pPr marL="712788" lvl="1" indent="-255588" eaLnBrk="1" hangingPunct="1"/>
            <a:r>
              <a:rPr lang="en-NZ" sz="2000" b="1" dirty="0" smtClean="0"/>
              <a:t>Arbitration</a:t>
            </a:r>
            <a:r>
              <a:rPr lang="en-NZ" sz="2000" dirty="0" smtClean="0"/>
              <a:t>: a mutually-trusted peer attempts to find a mutually-acceptable resolution to the contractual difficulty.</a:t>
            </a:r>
          </a:p>
          <a:p>
            <a:pPr marL="712788" lvl="1" indent="-255588" eaLnBrk="1" hangingPunct="1"/>
            <a:r>
              <a:rPr lang="en-NZ" sz="2000" b="1" dirty="0" smtClean="0"/>
              <a:t>Litigation</a:t>
            </a:r>
            <a:r>
              <a:rPr lang="en-NZ" sz="2000" dirty="0" smtClean="0"/>
              <a:t>: the contract specifies a legal person (i.e. an alias of the obligated peer) who is ultimately responsible for contract fulfilment.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C18B5-FA08-4083-99E7-BCE2D94DCC1D}" type="slidenum">
              <a:rPr lang="en-US"/>
              <a:pPr/>
              <a:t>27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90"/>
            <a:ext cx="8032779" cy="642918"/>
          </a:xfrm>
        </p:spPr>
        <p:txBody>
          <a:bodyPr/>
          <a:lstStyle/>
          <a:p>
            <a:r>
              <a:rPr lang="en-US" sz="3600" dirty="0" smtClean="0"/>
              <a:t>Enforceable Contracts are OP-secure!</a:t>
            </a:r>
            <a:endParaRPr lang="en-AU" sz="3600" dirty="0"/>
          </a:p>
        </p:txBody>
      </p:sp>
      <p:sp>
        <p:nvSpPr>
          <p:cNvPr id="181259" name="Oval 11"/>
          <p:cNvSpPr>
            <a:spLocks noChangeArrowheads="1"/>
          </p:cNvSpPr>
          <p:nvPr/>
        </p:nvSpPr>
        <p:spPr bwMode="auto">
          <a:xfrm>
            <a:off x="1350945" y="207167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0" name="Oval 12"/>
          <p:cNvSpPr>
            <a:spLocks noChangeArrowheads="1"/>
          </p:cNvSpPr>
          <p:nvPr/>
        </p:nvSpPr>
        <p:spPr bwMode="auto">
          <a:xfrm>
            <a:off x="323850" y="3303573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261" name="Oval 13"/>
          <p:cNvSpPr>
            <a:spLocks noChangeArrowheads="1"/>
          </p:cNvSpPr>
          <p:nvPr/>
        </p:nvSpPr>
        <p:spPr bwMode="auto">
          <a:xfrm>
            <a:off x="2143108" y="32940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62" name="AutoShape 14"/>
          <p:cNvCxnSpPr>
            <a:cxnSpLocks noChangeShapeType="1"/>
            <a:stCxn id="181260" idx="0"/>
            <a:endCxn id="181259" idx="3"/>
          </p:cNvCxnSpPr>
          <p:nvPr/>
        </p:nvCxnSpPr>
        <p:spPr bwMode="auto">
          <a:xfrm rot="5400000" flipH="1" flipV="1">
            <a:off x="638688" y="2485768"/>
            <a:ext cx="863331" cy="772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cxnSp>
        <p:nvCxnSpPr>
          <p:cNvPr id="181263" name="AutoShape 15"/>
          <p:cNvCxnSpPr>
            <a:cxnSpLocks noChangeShapeType="1"/>
            <a:stCxn id="181261" idx="0"/>
            <a:endCxn id="181259" idx="5"/>
          </p:cNvCxnSpPr>
          <p:nvPr/>
        </p:nvCxnSpPr>
        <p:spPr bwMode="auto">
          <a:xfrm rot="16200000" flipV="1">
            <a:off x="1807894" y="2598470"/>
            <a:ext cx="853806" cy="5373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64" name="Oval 16"/>
          <p:cNvSpPr>
            <a:spLocks noChangeArrowheads="1"/>
          </p:cNvSpPr>
          <p:nvPr/>
        </p:nvSpPr>
        <p:spPr bwMode="auto">
          <a:xfrm>
            <a:off x="1136631" y="493078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81283" name="AutoShape 35"/>
          <p:cNvCxnSpPr>
            <a:cxnSpLocks noChangeShapeType="1"/>
            <a:stCxn id="181264" idx="0"/>
            <a:endCxn id="181308" idx="1"/>
          </p:cNvCxnSpPr>
          <p:nvPr/>
        </p:nvCxnSpPr>
        <p:spPr bwMode="auto">
          <a:xfrm rot="5400000" flipH="1" flipV="1">
            <a:off x="1354911" y="4785529"/>
            <a:ext cx="287338" cy="317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2000232" y="2062155"/>
            <a:ext cx="117473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Judge</a:t>
            </a:r>
            <a:endParaRPr lang="en-US" dirty="0"/>
          </a:p>
        </p:txBody>
      </p:sp>
      <p:sp>
        <p:nvSpPr>
          <p:cNvPr id="181299" name="Text Box 51"/>
          <p:cNvSpPr txBox="1">
            <a:spLocks noChangeArrowheads="1"/>
          </p:cNvSpPr>
          <p:nvPr/>
        </p:nvSpPr>
        <p:spPr bwMode="auto">
          <a:xfrm>
            <a:off x="571472" y="5429264"/>
            <a:ext cx="10874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181301" name="Text Box 53"/>
          <p:cNvSpPr txBox="1">
            <a:spLocks noChangeArrowheads="1"/>
          </p:cNvSpPr>
          <p:nvPr/>
        </p:nvSpPr>
        <p:spPr bwMode="auto">
          <a:xfrm>
            <a:off x="5715008" y="1285860"/>
            <a:ext cx="3214709" cy="5410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 smtClean="0"/>
              <a:t>A legal person can petition the Judge.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 smtClean="0"/>
              <a:t>The Judge controls all legal persons, and may require or prohibit specific actions and inactions: P-secure</a:t>
            </a:r>
            <a:r>
              <a:rPr lang="en-NZ" dirty="0" smtClean="0"/>
              <a:t>.</a:t>
            </a:r>
            <a:endParaRPr lang="en-NZ" dirty="0" smtClean="0"/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 smtClean="0"/>
              <a:t>A typical contract includes an obligation to submit to a binding arbitration, during the dispute-resolution process: O-secure.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 smtClean="0"/>
              <a:t>Contracts are based on trust between peers, with OP-security as a backstop.</a:t>
            </a:r>
          </a:p>
          <a:p>
            <a:pPr marL="180975" indent="-180975">
              <a:spcBef>
                <a:spcPct val="30000"/>
              </a:spcBef>
              <a:buFontTx/>
              <a:buChar char="•"/>
            </a:pPr>
            <a:r>
              <a:rPr lang="en-NZ" dirty="0" smtClean="0"/>
              <a:t>Cloud security is currently problematic, in part because of a lack of contractual trust.</a:t>
            </a:r>
          </a:p>
        </p:txBody>
      </p:sp>
      <p:sp>
        <p:nvSpPr>
          <p:cNvPr id="181305" name="Oval 57"/>
          <p:cNvSpPr>
            <a:spLocks noChangeArrowheads="1"/>
          </p:cNvSpPr>
          <p:nvPr/>
        </p:nvSpPr>
        <p:spPr bwMode="auto">
          <a:xfrm>
            <a:off x="2143108" y="4094148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81307" name="Line 59"/>
          <p:cNvSpPr>
            <a:spLocks noChangeShapeType="1"/>
          </p:cNvSpPr>
          <p:nvPr/>
        </p:nvSpPr>
        <p:spPr bwMode="auto">
          <a:xfrm>
            <a:off x="2741575" y="4643446"/>
            <a:ext cx="2857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81308" name="Line 60"/>
          <p:cNvSpPr>
            <a:spLocks noChangeShapeType="1"/>
          </p:cNvSpPr>
          <p:nvPr/>
        </p:nvSpPr>
        <p:spPr bwMode="auto">
          <a:xfrm>
            <a:off x="1285852" y="4643446"/>
            <a:ext cx="2143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81314" name="AutoShape 66"/>
          <p:cNvCxnSpPr>
            <a:cxnSpLocks noChangeShapeType="1"/>
            <a:stCxn id="181307" idx="1"/>
            <a:endCxn id="181305" idx="6"/>
          </p:cNvCxnSpPr>
          <p:nvPr/>
        </p:nvCxnSpPr>
        <p:spPr bwMode="auto">
          <a:xfrm rot="16200000" flipV="1">
            <a:off x="2778882" y="4394999"/>
            <a:ext cx="333398" cy="16349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cxnSp>
        <p:nvCxnSpPr>
          <p:cNvPr id="181318" name="AutoShape 70"/>
          <p:cNvCxnSpPr>
            <a:cxnSpLocks noChangeShapeType="1"/>
            <a:stCxn id="83" idx="7"/>
            <a:endCxn id="181260" idx="7"/>
          </p:cNvCxnSpPr>
          <p:nvPr/>
        </p:nvCxnSpPr>
        <p:spPr bwMode="auto">
          <a:xfrm rot="16200000" flipV="1">
            <a:off x="571497" y="3734340"/>
            <a:ext cx="768369" cy="33308"/>
          </a:xfrm>
          <a:prstGeom prst="curvedConnector5">
            <a:avLst>
              <a:gd name="adj1" fmla="val 21901"/>
              <a:gd name="adj2" fmla="val -903206"/>
              <a:gd name="adj3" fmla="val 12975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  <p:sp>
        <p:nvSpPr>
          <p:cNvPr id="55" name="Text Box 51"/>
          <p:cNvSpPr txBox="1">
            <a:spLocks noChangeArrowheads="1"/>
          </p:cNvSpPr>
          <p:nvPr/>
        </p:nvSpPr>
        <p:spPr bwMode="auto">
          <a:xfrm>
            <a:off x="3214678" y="3273982"/>
            <a:ext cx="16589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Legal persons</a:t>
            </a:r>
            <a:endParaRPr lang="en-US" dirty="0"/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3071802" y="4131238"/>
            <a:ext cx="801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Peers</a:t>
            </a:r>
            <a:endParaRPr lang="en-US" dirty="0"/>
          </a:p>
        </p:txBody>
      </p:sp>
      <p:sp>
        <p:nvSpPr>
          <p:cNvPr id="58" name="Oval 16"/>
          <p:cNvSpPr>
            <a:spLocks noChangeArrowheads="1"/>
          </p:cNvSpPr>
          <p:nvPr/>
        </p:nvSpPr>
        <p:spPr bwMode="auto">
          <a:xfrm>
            <a:off x="2389209" y="4918642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59" name="AutoShape 35"/>
          <p:cNvCxnSpPr>
            <a:cxnSpLocks noChangeShapeType="1"/>
            <a:stCxn id="58" idx="0"/>
            <a:endCxn id="181307" idx="0"/>
          </p:cNvCxnSpPr>
          <p:nvPr/>
        </p:nvCxnSpPr>
        <p:spPr bwMode="auto">
          <a:xfrm rot="16200000" flipV="1">
            <a:off x="2607976" y="4777045"/>
            <a:ext cx="275196" cy="79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</p:spPr>
      </p:cxnSp>
      <p:sp>
        <p:nvSpPr>
          <p:cNvPr id="60" name="Text Box 51"/>
          <p:cNvSpPr txBox="1">
            <a:spLocks noChangeArrowheads="1"/>
          </p:cNvSpPr>
          <p:nvPr/>
        </p:nvSpPr>
        <p:spPr bwMode="auto">
          <a:xfrm>
            <a:off x="2198687" y="5417122"/>
            <a:ext cx="3516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Arbitrator (a Trusted Third Party)</a:t>
            </a:r>
            <a:endParaRPr lang="en-US" dirty="0"/>
          </a:p>
        </p:txBody>
      </p:sp>
      <p:sp>
        <p:nvSpPr>
          <p:cNvPr id="83" name="Oval 57"/>
          <p:cNvSpPr>
            <a:spLocks noChangeArrowheads="1"/>
          </p:cNvSpPr>
          <p:nvPr/>
        </p:nvSpPr>
        <p:spPr bwMode="auto">
          <a:xfrm>
            <a:off x="357158" y="4071942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 type="none"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4" name="AutoShape 66"/>
          <p:cNvCxnSpPr>
            <a:cxnSpLocks noChangeShapeType="1"/>
          </p:cNvCxnSpPr>
          <p:nvPr/>
        </p:nvCxnSpPr>
        <p:spPr bwMode="auto">
          <a:xfrm rot="16200000" flipV="1">
            <a:off x="997719" y="4360075"/>
            <a:ext cx="355606" cy="20796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med" len="med"/>
          </a:ln>
          <a:effectLst/>
        </p:spPr>
      </p:cxnSp>
      <p:sp>
        <p:nvSpPr>
          <p:cNvPr id="93" name="Line 60"/>
          <p:cNvSpPr>
            <a:spLocks noChangeShapeType="1"/>
          </p:cNvSpPr>
          <p:nvPr/>
        </p:nvSpPr>
        <p:spPr bwMode="auto">
          <a:xfrm>
            <a:off x="1428728" y="4643446"/>
            <a:ext cx="13573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94" name="Line 60"/>
          <p:cNvSpPr>
            <a:spLocks noChangeShapeType="1"/>
          </p:cNvSpPr>
          <p:nvPr/>
        </p:nvSpPr>
        <p:spPr bwMode="auto">
          <a:xfrm>
            <a:off x="1071538" y="4643446"/>
            <a:ext cx="2143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95" name="Line 60"/>
          <p:cNvSpPr>
            <a:spLocks noChangeShapeType="1"/>
          </p:cNvSpPr>
          <p:nvPr/>
        </p:nvSpPr>
        <p:spPr bwMode="auto">
          <a:xfrm>
            <a:off x="3000364" y="4643446"/>
            <a:ext cx="21431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96" name="AutoShape 70"/>
          <p:cNvCxnSpPr>
            <a:cxnSpLocks noChangeShapeType="1"/>
            <a:stCxn id="181305" idx="7"/>
            <a:endCxn id="181261" idx="7"/>
          </p:cNvCxnSpPr>
          <p:nvPr/>
        </p:nvCxnSpPr>
        <p:spPr bwMode="auto">
          <a:xfrm rot="5400000" flipH="1" flipV="1">
            <a:off x="2358235" y="3757334"/>
            <a:ext cx="800100" cy="1588"/>
          </a:xfrm>
          <a:prstGeom prst="curvedConnector5">
            <a:avLst>
              <a:gd name="adj1" fmla="val 23016"/>
              <a:gd name="adj2" fmla="val 22144339"/>
              <a:gd name="adj3" fmla="val 12857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358246" cy="47990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Four types of static security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Obligations </a:t>
            </a:r>
            <a:r>
              <a:rPr lang="en-NZ" sz="2400" dirty="0" smtClean="0"/>
              <a:t>are forbidden inactions, e.g. “I.O.U. $1000.”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Exemptions</a:t>
            </a:r>
            <a:r>
              <a:rPr lang="en-NZ" sz="2400" dirty="0" smtClean="0"/>
              <a:t> are allowed inactions, e.g. “You need not repay me if you have a tragic accident.”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Prohibitions</a:t>
            </a:r>
            <a:r>
              <a:rPr lang="en-NZ" sz="2400" dirty="0" smtClean="0"/>
              <a:t> are forbidden actions.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Permissions</a:t>
            </a:r>
            <a:r>
              <a:rPr lang="en-NZ" sz="2400" dirty="0" smtClean="0"/>
              <a:t> are allowed actions.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Two classification axes: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Strictness</a:t>
            </a:r>
            <a:r>
              <a:rPr lang="en-NZ" sz="2400" dirty="0" smtClean="0"/>
              <a:t> = {forbidden, allowed},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Activity</a:t>
            </a:r>
            <a:r>
              <a:rPr lang="en-NZ" sz="2400" dirty="0" smtClean="0"/>
              <a:t> = {action, inaction}.</a:t>
            </a:r>
          </a:p>
          <a:p>
            <a:pPr eaLnBrk="1" hangingPunct="1">
              <a:lnSpc>
                <a:spcPct val="80000"/>
              </a:lnSpc>
            </a:pPr>
            <a:r>
              <a:rPr lang="en-NZ" sz="2400" dirty="0" smtClean="0"/>
              <a:t>“Natural habitat” of these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Peerages typically forbid and allow inactions,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Hierarchies typically forbid and allow actions.</a:t>
            </a:r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355011" cy="747697"/>
          </a:xfrm>
        </p:spPr>
        <p:txBody>
          <a:bodyPr/>
          <a:lstStyle/>
          <a:p>
            <a:pPr eaLnBrk="1" hangingPunct="1"/>
            <a:r>
              <a:rPr lang="en-NZ" sz="4000" dirty="0" smtClean="0"/>
              <a:t>Review: Inactions </a:t>
            </a:r>
            <a:r>
              <a:rPr lang="en-NZ" sz="4000" dirty="0" smtClean="0"/>
              <a:t>and Actions</a:t>
            </a:r>
            <a:endParaRPr lang="en-US" sz="400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28600"/>
            <a:ext cx="8140729" cy="1090613"/>
          </a:xfrm>
        </p:spPr>
        <p:txBody>
          <a:bodyPr/>
          <a:lstStyle/>
          <a:p>
            <a:pPr eaLnBrk="1" hangingPunct="1"/>
            <a:r>
              <a:rPr lang="en-NZ" dirty="0" smtClean="0"/>
              <a:t>Review: Today’s Questions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3" y="1557338"/>
            <a:ext cx="8464579" cy="511175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sz="2800" dirty="0" smtClean="0"/>
              <a:t>What is security?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Three layers: static, dynamic, governance.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Static security requirements: (forbidden, allowed) </a:t>
            </a:r>
            <a:r>
              <a:rPr lang="en-NZ" sz="2400" b="1" dirty="0" smtClean="0"/>
              <a:t>x</a:t>
            </a:r>
            <a:r>
              <a:rPr lang="en-NZ" sz="2400" dirty="0" smtClean="0"/>
              <a:t> (action, inaction).</a:t>
            </a:r>
          </a:p>
          <a:p>
            <a:pPr marL="990600" lvl="1" indent="-533400" eaLnBrk="1" hangingPunct="1">
              <a:buSzTx/>
            </a:pPr>
            <a:r>
              <a:rPr lang="en-NZ" sz="2400" dirty="0" smtClean="0"/>
              <a:t>Unanswered: </a:t>
            </a:r>
            <a:r>
              <a:rPr lang="en-NZ" sz="2400" dirty="0" smtClean="0"/>
              <a:t>how to characterise dynamic and governance requirements?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How can owners </a:t>
            </a:r>
            <a:r>
              <a:rPr lang="en-NZ" sz="2800" dirty="0" smtClean="0"/>
              <a:t>understand and improve the security and functionality of their systems?</a:t>
            </a:r>
            <a:endParaRPr lang="en-NZ" sz="2800" dirty="0" smtClean="0"/>
          </a:p>
          <a:p>
            <a:pPr marL="990600" lvl="1" indent="-533400" eaLnBrk="1" hangingPunct="1">
              <a:buSzTx/>
            </a:pPr>
            <a:r>
              <a:rPr lang="en-NZ" sz="2400" dirty="0" smtClean="0"/>
              <a:t>Controls: (prospective, retrospective) x (hierarchy, peerage).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NZ" sz="2800" dirty="0" smtClean="0"/>
              <a:t>What is trust?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Importance of Modelling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14974"/>
          </a:xfrm>
        </p:spPr>
        <p:txBody>
          <a:bodyPr/>
          <a:lstStyle/>
          <a:p>
            <a:pPr marL="514350" indent="-514350"/>
            <a:r>
              <a:rPr lang="en-NZ" dirty="0" smtClean="0"/>
              <a:t>Assertion: A human can analyse simple systems (≤ 7 elements or concepts).</a:t>
            </a:r>
          </a:p>
          <a:p>
            <a:pPr marL="514350" indent="-514350"/>
            <a:r>
              <a:rPr lang="en-NZ" dirty="0" smtClean="0"/>
              <a:t>Implications: </a:t>
            </a:r>
          </a:p>
          <a:p>
            <a:pPr marL="914400" lvl="1" indent="-514350"/>
            <a:r>
              <a:rPr lang="en-NZ" dirty="0" smtClean="0"/>
              <a:t>If we want to analyse complex systems, we must use </a:t>
            </a:r>
            <a:r>
              <a:rPr lang="en-NZ" dirty="0" smtClean="0">
                <a:solidFill>
                  <a:srgbClr val="FF0000"/>
                </a:solidFill>
              </a:rPr>
              <a:t>models</a:t>
            </a:r>
            <a:r>
              <a:rPr lang="en-NZ" dirty="0" smtClean="0"/>
              <a:t> (simplifications).</a:t>
            </a:r>
          </a:p>
          <a:p>
            <a:pPr marL="914400" lvl="1" indent="-514350"/>
            <a:r>
              <a:rPr lang="en-NZ" dirty="0" smtClean="0"/>
              <a:t>If we want to have confidence in our analyses, we must </a:t>
            </a:r>
            <a:r>
              <a:rPr lang="en-NZ" dirty="0" smtClean="0">
                <a:solidFill>
                  <a:srgbClr val="FF0000"/>
                </a:solidFill>
              </a:rPr>
              <a:t>validate</a:t>
            </a:r>
            <a:r>
              <a:rPr lang="en-NZ" dirty="0" smtClean="0"/>
              <a:t> our models.</a:t>
            </a:r>
          </a:p>
          <a:p>
            <a:pPr marL="514350" indent="-514350"/>
            <a:r>
              <a:rPr lang="en-NZ" dirty="0" smtClean="0"/>
              <a:t>Validation: Do our analytic results (predictions) match our observations?</a:t>
            </a:r>
          </a:p>
          <a:p>
            <a:pPr marL="914400" lvl="1" indent="-514350"/>
            <a:r>
              <a:rPr lang="en-NZ" dirty="0" smtClean="0"/>
              <a:t>Error sources: model, application, observation.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Niklas</a:t>
            </a:r>
            <a:r>
              <a:rPr lang="en-NZ" dirty="0" smtClean="0"/>
              <a:t> </a:t>
            </a:r>
            <a:r>
              <a:rPr lang="en-NZ" dirty="0" err="1" smtClean="0"/>
              <a:t>Luhmann</a:t>
            </a:r>
            <a:r>
              <a:rPr lang="en-NZ" dirty="0" smtClean="0"/>
              <a:t>, on Trust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A prominent, and controversial, sociologist.</a:t>
            </a:r>
          </a:p>
          <a:p>
            <a:r>
              <a:rPr lang="en-NZ" sz="2800" dirty="0" smtClean="0"/>
              <a:t>Thesis: Modern systems are so complex that we must use them, or avoid using them, without carefully examining all risks, benefits, and alternatives.</a:t>
            </a:r>
          </a:p>
          <a:p>
            <a:r>
              <a:rPr lang="en-NZ" sz="2800" b="1" dirty="0" smtClean="0"/>
              <a:t>Trust</a:t>
            </a:r>
            <a:r>
              <a:rPr lang="en-NZ" sz="2800" dirty="0" smtClean="0"/>
              <a:t> is a reliance without an assessment.</a:t>
            </a:r>
          </a:p>
          <a:p>
            <a:pPr lvl="1"/>
            <a:r>
              <a:rPr lang="en-NZ" sz="2400" dirty="0" smtClean="0"/>
              <a:t>We cannot control any risk we haven’t assessed </a:t>
            </a:r>
            <a:r>
              <a:rPr lang="en-NZ" sz="2400" b="1" dirty="0" smtClean="0">
                <a:sym typeface="Symbol"/>
              </a:rPr>
              <a:t></a:t>
            </a:r>
            <a:r>
              <a:rPr lang="en-NZ" sz="2400" dirty="0" smtClean="0"/>
              <a:t> We trust any system which might harm us.  (This is the usual definition.)</a:t>
            </a:r>
          </a:p>
          <a:p>
            <a:r>
              <a:rPr lang="en-NZ" sz="2800" b="1" dirty="0" smtClean="0"/>
              <a:t>Distrust </a:t>
            </a:r>
            <a:r>
              <a:rPr lang="en-NZ" sz="2800" dirty="0" smtClean="0"/>
              <a:t>is an avoidance without an assessment.</a:t>
            </a:r>
            <a:endParaRPr lang="en-NZ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Security, Trust, Distrust, 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161368" cy="4810140"/>
          </a:xfrm>
        </p:spPr>
        <p:txBody>
          <a:bodyPr/>
          <a:lstStyle/>
          <a:p>
            <a:pPr marL="342900" lvl="1" indent="-342900">
              <a:buSzPct val="75000"/>
            </a:pPr>
            <a:r>
              <a:rPr lang="en-NZ" dirty="0" smtClean="0"/>
              <a:t>Dimensions 1-2 are the </a:t>
            </a:r>
            <a:r>
              <a:rPr lang="en-NZ" sz="2400" dirty="0" smtClean="0"/>
              <a:t>requirements</a:t>
            </a:r>
            <a:r>
              <a:rPr lang="en-NZ" sz="2400" dirty="0" smtClean="0"/>
              <a:t>: (forbidden, allowed) </a:t>
            </a:r>
            <a:r>
              <a:rPr lang="en-NZ" sz="2400" b="1" dirty="0" smtClean="0"/>
              <a:t>x</a:t>
            </a:r>
            <a:r>
              <a:rPr lang="en-NZ" sz="2400" dirty="0" smtClean="0"/>
              <a:t> (action, inaction).</a:t>
            </a:r>
          </a:p>
          <a:p>
            <a:pPr marL="342900" lvl="1" indent="-342900">
              <a:buSzPct val="75000"/>
            </a:pPr>
            <a:r>
              <a:rPr lang="en-NZ" dirty="0" smtClean="0"/>
              <a:t>Dimensions 3-4 are the c</a:t>
            </a:r>
            <a:r>
              <a:rPr lang="en-NZ" sz="2400" dirty="0" smtClean="0"/>
              <a:t>ontrols</a:t>
            </a:r>
            <a:r>
              <a:rPr lang="en-NZ" sz="2400" dirty="0" smtClean="0"/>
              <a:t>: (prospective, retrospective) x (hierarchy, peerage).</a:t>
            </a:r>
          </a:p>
          <a:p>
            <a:r>
              <a:rPr lang="en-NZ" sz="2800" dirty="0" smtClean="0"/>
              <a:t>The fifth dimension in our framework is </a:t>
            </a:r>
            <a:r>
              <a:rPr lang="en-NZ" sz="2800" b="1" dirty="0" smtClean="0"/>
              <a:t>assessment</a:t>
            </a:r>
            <a:r>
              <a:rPr lang="en-NZ" sz="2800" dirty="0" smtClean="0"/>
              <a:t>, with three cases:</a:t>
            </a:r>
          </a:p>
          <a:p>
            <a:pPr lvl="1"/>
            <a:r>
              <a:rPr lang="en-NZ" sz="2400" dirty="0" smtClean="0"/>
              <a:t>Cognitive assessment (of security &amp; functionality),</a:t>
            </a:r>
          </a:p>
          <a:p>
            <a:pPr lvl="1"/>
            <a:r>
              <a:rPr lang="en-NZ" sz="2400" dirty="0" smtClean="0"/>
              <a:t>Optimistic non-assessment (of trust &amp; coolness),</a:t>
            </a:r>
          </a:p>
          <a:p>
            <a:pPr lvl="1"/>
            <a:r>
              <a:rPr lang="en-NZ" sz="2400" dirty="0" smtClean="0"/>
              <a:t>Pessimistic non-assessment (of distrust &amp; </a:t>
            </a:r>
            <a:r>
              <a:rPr lang="en-NZ" sz="2400" dirty="0" err="1" smtClean="0"/>
              <a:t>uncoolness</a:t>
            </a:r>
            <a:r>
              <a:rPr lang="en-NZ" sz="240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vs. Functionality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86412"/>
          </a:xfrm>
        </p:spPr>
        <p:txBody>
          <a:bodyPr/>
          <a:lstStyle/>
          <a:p>
            <a:r>
              <a:rPr lang="en-NZ" dirty="0" smtClean="0"/>
              <a:t>Sixth dimension: Feedback (negative vs. positive) to the owner of the system.</a:t>
            </a:r>
          </a:p>
          <a:p>
            <a:pPr lvl="1"/>
            <a:r>
              <a:rPr lang="en-NZ" dirty="0" smtClean="0"/>
              <a:t>We treat security as a property right.</a:t>
            </a:r>
          </a:p>
          <a:p>
            <a:pPr lvl="1"/>
            <a:r>
              <a:rPr lang="en-NZ" dirty="0" smtClean="0"/>
              <a:t>Every system </a:t>
            </a:r>
            <a:r>
              <a:rPr lang="en-NZ" dirty="0" smtClean="0"/>
              <a:t>has an owner, otherwise </a:t>
            </a:r>
            <a:r>
              <a:rPr lang="en-NZ" dirty="0" smtClean="0"/>
              <a:t>we cannot define its </a:t>
            </a:r>
            <a:r>
              <a:rPr lang="en-NZ" dirty="0" smtClean="0"/>
              <a:t>security </a:t>
            </a:r>
            <a:r>
              <a:rPr lang="en-NZ" dirty="0" smtClean="0"/>
              <a:t>or functionality.</a:t>
            </a:r>
          </a:p>
          <a:p>
            <a:pPr lvl="1"/>
            <a:r>
              <a:rPr lang="en-NZ" dirty="0" smtClean="0"/>
              <a:t>The owner reaps the benefits from </a:t>
            </a:r>
            <a:r>
              <a:rPr lang="en-NZ" i="1" dirty="0" smtClean="0"/>
              <a:t>functional</a:t>
            </a:r>
            <a:r>
              <a:rPr lang="en-NZ" dirty="0" smtClean="0"/>
              <a:t> behaviour, and pays the penalties for </a:t>
            </a:r>
            <a:r>
              <a:rPr lang="en-NZ" i="1" dirty="0" smtClean="0"/>
              <a:t>security faults</a:t>
            </a:r>
            <a:r>
              <a:rPr lang="en-NZ" dirty="0" smtClean="0"/>
              <a:t>.  (Controls are applied to the owner, ultimately.)</a:t>
            </a:r>
          </a:p>
          <a:p>
            <a:pPr lvl="1"/>
            <a:r>
              <a:rPr lang="en-NZ" dirty="0" smtClean="0"/>
              <a:t>The analyst must understand the owner’s desires and fears.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 of our Taxonomy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14422"/>
            <a:ext cx="7835900" cy="4810140"/>
          </a:xfrm>
        </p:spPr>
        <p:txBody>
          <a:bodyPr/>
          <a:lstStyle/>
          <a:p>
            <a:r>
              <a:rPr lang="en-NZ" dirty="0" smtClean="0"/>
              <a:t>Requirements:</a:t>
            </a:r>
          </a:p>
          <a:p>
            <a:pPr lvl="1"/>
            <a:r>
              <a:rPr lang="en-NZ" dirty="0" smtClean="0"/>
              <a:t>Strictness = {forbidden, allowed},</a:t>
            </a:r>
          </a:p>
          <a:p>
            <a:pPr lvl="1"/>
            <a:r>
              <a:rPr lang="en-NZ" dirty="0" smtClean="0"/>
              <a:t>Activity = {action, inaction},</a:t>
            </a:r>
          </a:p>
          <a:p>
            <a:pPr lvl="1"/>
            <a:r>
              <a:rPr lang="en-NZ" dirty="0" smtClean="0"/>
              <a:t>Feedback = {negative, positive},</a:t>
            </a:r>
          </a:p>
          <a:p>
            <a:pPr lvl="1"/>
            <a:r>
              <a:rPr lang="en-NZ" dirty="0" smtClean="0"/>
              <a:t>Assessment = {cognitive, optimistic, pessimistic}.</a:t>
            </a:r>
          </a:p>
          <a:p>
            <a:r>
              <a:rPr lang="en-NZ" dirty="0" smtClean="0"/>
              <a:t>Controls:</a:t>
            </a:r>
          </a:p>
          <a:p>
            <a:pPr lvl="1"/>
            <a:r>
              <a:rPr lang="en-NZ" dirty="0" smtClean="0"/>
              <a:t>Temporality = {prospective, retrospective},</a:t>
            </a:r>
          </a:p>
          <a:p>
            <a:pPr lvl="1"/>
            <a:r>
              <a:rPr lang="en-NZ" dirty="0" smtClean="0"/>
              <a:t>Organisation = {hierarchy, peerage}.</a:t>
            </a:r>
          </a:p>
          <a:p>
            <a:r>
              <a:rPr lang="en-NZ" dirty="0" smtClean="0"/>
              <a:t>Layers = {static, dynamic, governance}.</a:t>
            </a:r>
          </a:p>
          <a:p>
            <a:pPr lvl="1"/>
            <a:endParaRPr lang="en-NZ" dirty="0" smtClean="0"/>
          </a:p>
          <a:p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Application: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 owner may fear losses as a result of unauthorised use of their system.</a:t>
            </a:r>
          </a:p>
          <a:p>
            <a:pPr marL="342900" lvl="1" indent="-342900">
              <a:buSzPct val="75000"/>
            </a:pPr>
            <a:r>
              <a:rPr lang="en-NZ" sz="3200" dirty="0" smtClean="0">
                <a:ea typeface="+mn-ea"/>
                <a:cs typeface="+mn-cs"/>
              </a:rPr>
              <a:t>This fear induces an architectural requirement (prospective, hierarchical): </a:t>
            </a:r>
          </a:p>
          <a:p>
            <a:pPr lvl="1"/>
            <a:r>
              <a:rPr lang="en-NZ" sz="2400" dirty="0" smtClean="0"/>
              <a:t>Accesses are forbidden, with allowances for specified users.</a:t>
            </a:r>
          </a:p>
          <a:p>
            <a:pPr marL="342900" lvl="1" indent="-342900">
              <a:buSzPct val="75000"/>
            </a:pPr>
            <a:r>
              <a:rPr lang="en-NZ" dirty="0" smtClean="0"/>
              <a:t>It also induces an economic requirement, if access rights are traded in a market economy.</a:t>
            </a:r>
          </a:p>
          <a:p>
            <a:pPr lvl="1"/>
            <a:r>
              <a:rPr lang="en-NZ" sz="2400" dirty="0" smtClean="0"/>
              <a:t>If the peers are highly trusted, then the architecture need not be very secure.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Access Control (cont.)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Legal requirement (retrospective, hierarchical): Unauthorised users are prosecuted.</a:t>
            </a:r>
          </a:p>
          <a:p>
            <a:pPr lvl="1"/>
            <a:r>
              <a:rPr lang="en-NZ" dirty="0" smtClean="0"/>
              <a:t>Must collect evidence – this is another architectural requirement.</a:t>
            </a:r>
          </a:p>
          <a:p>
            <a:r>
              <a:rPr lang="en-NZ" dirty="0" smtClean="0"/>
              <a:t>Normative requirement (retrospective, peering): Unauthorised users are penalised.</a:t>
            </a:r>
          </a:p>
          <a:p>
            <a:pPr lvl="1"/>
            <a:r>
              <a:rPr lang="en-NZ" dirty="0" smtClean="0"/>
              <a:t>Must collect deposits and evidence, if peers are not trusted.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Functions of Access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14422"/>
            <a:ext cx="8104216" cy="5286412"/>
          </a:xfrm>
        </p:spPr>
        <p:txBody>
          <a:bodyPr/>
          <a:lstStyle/>
          <a:p>
            <a:r>
              <a:rPr lang="en-NZ" sz="2800" dirty="0" smtClean="0"/>
              <a:t>If an owner desires authorised accesses, then there will be functional requirements.</a:t>
            </a:r>
          </a:p>
          <a:p>
            <a:pPr lvl="1"/>
            <a:r>
              <a:rPr lang="en-NZ" sz="2400" dirty="0" smtClean="0"/>
              <a:t>Forbidden inaction, positive feedback (</a:t>
            </a:r>
            <a:r>
              <a:rPr lang="en-NZ" sz="2400" b="1" dirty="0" smtClean="0"/>
              <a:t>reliability</a:t>
            </a:r>
            <a:r>
              <a:rPr lang="en-NZ" sz="2400" dirty="0" smtClean="0"/>
              <a:t>)</a:t>
            </a:r>
          </a:p>
          <a:p>
            <a:pPr marL="342900" lvl="1" indent="-342900">
              <a:buSzPct val="75000"/>
            </a:pPr>
            <a:r>
              <a:rPr lang="en-NZ" sz="2800" dirty="0" smtClean="0"/>
              <a:t>If an owner fears losses from downtime, then there are also security requirements.</a:t>
            </a:r>
            <a:endParaRPr lang="en-NZ" sz="2400" dirty="0" smtClean="0"/>
          </a:p>
          <a:p>
            <a:pPr lvl="1"/>
            <a:r>
              <a:rPr lang="en-NZ" sz="2400" dirty="0" smtClean="0"/>
              <a:t>Forbidden inaction, negative </a:t>
            </a:r>
            <a:r>
              <a:rPr lang="en-NZ" sz="2400" smtClean="0"/>
              <a:t>feedback (</a:t>
            </a:r>
            <a:r>
              <a:rPr lang="en-NZ" sz="2400" b="1" smtClean="0"/>
              <a:t>availability</a:t>
            </a:r>
            <a:r>
              <a:rPr lang="en-NZ" sz="2400" smtClean="0"/>
              <a:t>)</a:t>
            </a:r>
            <a:endParaRPr lang="en-NZ" sz="2800" dirty="0" smtClean="0"/>
          </a:p>
          <a:p>
            <a:r>
              <a:rPr lang="en-NZ" sz="2800" dirty="0" smtClean="0"/>
              <a:t>Security and functionality are intertwined!</a:t>
            </a:r>
          </a:p>
          <a:p>
            <a:pPr lvl="1"/>
            <a:r>
              <a:rPr lang="en-NZ" sz="2400" dirty="0" smtClean="0"/>
              <a:t>The analyst must understand the owner’s motivation, before writing the requirements.</a:t>
            </a:r>
          </a:p>
          <a:p>
            <a:pPr lvl="1"/>
            <a:r>
              <a:rPr lang="en-NZ" sz="2400" dirty="0" smtClean="0"/>
              <a:t>The analyst must understand the likely attackers’ motivation and resources, before prioritising the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Summary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14422"/>
            <a:ext cx="7875616" cy="480062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is security?  What is trust?</a:t>
            </a:r>
          </a:p>
          <a:p>
            <a:pPr lvl="1" eaLnBrk="1" hangingPunct="1"/>
            <a:r>
              <a:rPr lang="en-US" sz="2400" dirty="0" smtClean="0"/>
              <a:t>Four qualitative dimensions in requirements: Strictness, Activity, Feedback, and Assessment.</a:t>
            </a:r>
          </a:p>
          <a:p>
            <a:pPr lvl="1" eaLnBrk="1" hangingPunct="1"/>
            <a:r>
              <a:rPr lang="en-US" sz="2400" dirty="0" smtClean="0"/>
              <a:t>Two qualitative dimensions in control: Temporality, and Power.</a:t>
            </a:r>
          </a:p>
          <a:p>
            <a:pPr eaLnBrk="1" hangingPunct="1"/>
            <a:r>
              <a:rPr lang="en-US" dirty="0" smtClean="0"/>
              <a:t>Can security be </a:t>
            </a:r>
            <a:r>
              <a:rPr lang="en-US" dirty="0" err="1" smtClean="0"/>
              <a:t>organised</a:t>
            </a:r>
            <a:r>
              <a:rPr lang="en-US" dirty="0" smtClean="0"/>
              <a:t>?  Can </a:t>
            </a:r>
            <a:r>
              <a:rPr lang="en-US" dirty="0" err="1" smtClean="0"/>
              <a:t>organisations</a:t>
            </a:r>
            <a:r>
              <a:rPr lang="en-US" dirty="0" smtClean="0"/>
              <a:t> be secured?</a:t>
            </a:r>
          </a:p>
          <a:p>
            <a:pPr lvl="1" eaLnBrk="1" hangingPunct="1"/>
            <a:r>
              <a:rPr lang="en-US" sz="2400" dirty="0" smtClean="0"/>
              <a:t>Yes: Static, Dynamic, and Governance levels.</a:t>
            </a:r>
          </a:p>
          <a:p>
            <a:pPr lvl="1" eaLnBrk="1" hangingPunct="1"/>
            <a:r>
              <a:rPr lang="en-US" sz="2400" dirty="0" smtClean="0"/>
              <a:t>Hybrids of peerages and hierarchies seem very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:</a:t>
            </a:r>
            <a:fld id="{25531DFC-A1EE-420D-B943-EE74E669DA4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Open Questions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072098"/>
          </a:xfrm>
        </p:spPr>
        <p:txBody>
          <a:bodyPr/>
          <a:lstStyle/>
          <a:p>
            <a:r>
              <a:rPr lang="en-NZ" sz="2800" dirty="0" smtClean="0"/>
              <a:t>Can our framework be extended to dynamic systems, e.g. Clark-Wilson? </a:t>
            </a:r>
            <a:r>
              <a:rPr lang="en-NZ" dirty="0" smtClean="0"/>
              <a:t> </a:t>
            </a:r>
          </a:p>
          <a:p>
            <a:pPr lvl="1"/>
            <a:r>
              <a:rPr lang="en-NZ" sz="2400" dirty="0" smtClean="0"/>
              <a:t>How should we model introspection?</a:t>
            </a:r>
          </a:p>
          <a:p>
            <a:pPr lvl="1"/>
            <a:r>
              <a:rPr lang="en-NZ" sz="2400" dirty="0" smtClean="0"/>
              <a:t>How should </a:t>
            </a:r>
            <a:r>
              <a:rPr lang="en-NZ" sz="2400" dirty="0" smtClean="0"/>
              <a:t>changes to architectures, and to judgement actors, </a:t>
            </a:r>
            <a:r>
              <a:rPr lang="en-NZ" sz="2400" dirty="0" smtClean="0"/>
              <a:t>be </a:t>
            </a:r>
            <a:r>
              <a:rPr lang="en-NZ" sz="2400" dirty="0" smtClean="0"/>
              <a:t>specified and controlled?</a:t>
            </a:r>
          </a:p>
          <a:p>
            <a:r>
              <a:rPr lang="en-NZ" sz="2800" dirty="0" smtClean="0"/>
              <a:t>Would an analysis, in our framework, be helpful in </a:t>
            </a:r>
            <a:r>
              <a:rPr lang="en-NZ" sz="2800" dirty="0" smtClean="0"/>
              <a:t>the debate over ECMA (JavaScript) harmonisation?</a:t>
            </a:r>
          </a:p>
          <a:p>
            <a:pPr lvl="1"/>
            <a:r>
              <a:rPr lang="en-NZ" sz="2400" dirty="0" smtClean="0"/>
              <a:t>Capabilities (as in </a:t>
            </a:r>
            <a:r>
              <a:rPr lang="en-NZ" sz="2400" dirty="0" err="1" smtClean="0"/>
              <a:t>Caja</a:t>
            </a:r>
            <a:r>
              <a:rPr lang="en-NZ" sz="2400" dirty="0" smtClean="0"/>
              <a:t>) are natural in our models, but will be difficult to specify if analysts aren’t able to describe them to owners...</a:t>
            </a:r>
            <a:endParaRPr lang="en-NZ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Lecture </a:t>
            </a:r>
            <a:r>
              <a:rPr lang="en-NZ" smtClean="0"/>
              <a:t>Plan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4714908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Techniques for software watermarking and fingerprinting.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Techniques for software obfuscation and </a:t>
            </a:r>
            <a:r>
              <a:rPr lang="en-NZ" dirty="0" err="1" smtClean="0"/>
              <a:t>tamperproofing</a:t>
            </a:r>
            <a:r>
              <a:rPr lang="en-NZ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err="1" smtClean="0"/>
              <a:t>Steganography</a:t>
            </a:r>
            <a:r>
              <a:rPr lang="en-NZ" dirty="0" smtClean="0"/>
              <a:t>: functions and threats.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dirty="0" smtClean="0"/>
              <a:t>Axiomatic and behavioural trust.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Still more questions...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What are the most important parts of a security model?</a:t>
            </a:r>
          </a:p>
          <a:p>
            <a:r>
              <a:rPr lang="en-NZ" dirty="0" smtClean="0"/>
              <a:t>How can we validate a security model?</a:t>
            </a:r>
          </a:p>
          <a:p>
            <a:r>
              <a:rPr lang="en-NZ" dirty="0" smtClean="0"/>
              <a:t>How can we validate an application of a security model?</a:t>
            </a:r>
          </a:p>
          <a:p>
            <a:r>
              <a:rPr lang="en-NZ" dirty="0" smtClean="0"/>
              <a:t>How can we validate our observations of a secure system?</a:t>
            </a:r>
          </a:p>
          <a:p>
            <a:endParaRPr lang="en-NZ" dirty="0" smtClean="0"/>
          </a:p>
          <a:p>
            <a:r>
              <a:rPr lang="en-NZ" dirty="0" smtClean="0"/>
              <a:t>A journey of a thousand miles!  We’ll take some initial steps...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Human-based security!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86808" cy="5072098"/>
          </a:xfrm>
        </p:spPr>
        <p:txBody>
          <a:bodyPr/>
          <a:lstStyle/>
          <a:p>
            <a:r>
              <a:rPr lang="en-NZ" dirty="0" smtClean="0"/>
              <a:t>Axioms: </a:t>
            </a:r>
          </a:p>
          <a:p>
            <a:pPr marL="971550" lvl="1" indent="-514350">
              <a:buSzPct val="100000"/>
              <a:buNone/>
            </a:pPr>
            <a:r>
              <a:rPr lang="en-NZ" dirty="0" smtClean="0"/>
              <a:t>A1.  Security and distrust are determined by human </a:t>
            </a:r>
            <a:r>
              <a:rPr lang="en-NZ" dirty="0" smtClean="0">
                <a:solidFill>
                  <a:srgbClr val="FF0000"/>
                </a:solidFill>
              </a:rPr>
              <a:t>fears</a:t>
            </a:r>
            <a:r>
              <a:rPr lang="en-NZ" dirty="0" smtClean="0"/>
              <a:t>.</a:t>
            </a:r>
          </a:p>
          <a:p>
            <a:pPr marL="971550" lvl="1" indent="-514350">
              <a:buSzPct val="100000"/>
              <a:buNone/>
            </a:pPr>
            <a:r>
              <a:rPr lang="en-NZ" dirty="0" smtClean="0"/>
              <a:t>A2.  Functionality and trust are determined by human </a:t>
            </a:r>
            <a:r>
              <a:rPr lang="en-NZ" dirty="0" smtClean="0">
                <a:solidFill>
                  <a:srgbClr val="FF0000"/>
                </a:solidFill>
              </a:rPr>
              <a:t>desires</a:t>
            </a:r>
            <a:r>
              <a:rPr lang="en-NZ" dirty="0" smtClean="0"/>
              <a:t>.</a:t>
            </a:r>
          </a:p>
          <a:p>
            <a:r>
              <a:rPr lang="en-NZ" dirty="0" smtClean="0"/>
              <a:t>If nobody could be harmed or helped by a system, then ... </a:t>
            </a:r>
          </a:p>
          <a:p>
            <a:pPr lvl="1"/>
            <a:r>
              <a:rPr lang="en-NZ" dirty="0" smtClean="0"/>
              <a:t>How could this system be secure or insecure?  </a:t>
            </a:r>
          </a:p>
          <a:p>
            <a:pPr lvl="1"/>
            <a:r>
              <a:rPr lang="en-NZ" dirty="0" smtClean="0"/>
              <a:t>How could it be functional or non-functional?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dirty="0" smtClean="0"/>
              <a:t>Systems and Actors: Definitions</a:t>
            </a:r>
            <a:endParaRPr lang="en-N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501122" cy="5143536"/>
          </a:xfrm>
        </p:spPr>
        <p:txBody>
          <a:bodyPr/>
          <a:lstStyle/>
          <a:p>
            <a:r>
              <a:rPr lang="en-NZ" sz="2800" dirty="0" smtClean="0"/>
              <a:t>A </a:t>
            </a:r>
            <a:r>
              <a:rPr lang="en-NZ" sz="2800" dirty="0" smtClean="0">
                <a:solidFill>
                  <a:srgbClr val="FF0000"/>
                </a:solidFill>
              </a:rPr>
              <a:t>system</a:t>
            </a:r>
            <a:r>
              <a:rPr lang="en-NZ" sz="2800" dirty="0" smtClean="0"/>
              <a:t> is a structured entity that interacts with other systems.</a:t>
            </a:r>
          </a:p>
          <a:p>
            <a:r>
              <a:rPr lang="en-NZ" sz="2800" dirty="0" smtClean="0"/>
              <a:t>Every system is composed of atomic units called </a:t>
            </a:r>
            <a:r>
              <a:rPr lang="en-NZ" sz="2800" dirty="0" smtClean="0">
                <a:solidFill>
                  <a:srgbClr val="FF0000"/>
                </a:solidFill>
              </a:rPr>
              <a:t>actors</a:t>
            </a:r>
            <a:r>
              <a:rPr lang="en-NZ" sz="2800" dirty="0" smtClean="0"/>
              <a:t>.</a:t>
            </a:r>
          </a:p>
          <a:p>
            <a:r>
              <a:rPr lang="en-NZ" sz="2800" dirty="0" smtClean="0"/>
              <a:t>Every system has a distinguished actor called its </a:t>
            </a:r>
            <a:r>
              <a:rPr lang="en-NZ" sz="2800" dirty="0" smtClean="0">
                <a:solidFill>
                  <a:srgbClr val="FF0000"/>
                </a:solidFill>
              </a:rPr>
              <a:t>constitution</a:t>
            </a:r>
            <a:r>
              <a:rPr lang="en-NZ" sz="2800" dirty="0" smtClean="0"/>
              <a:t>, which specifies</a:t>
            </a:r>
          </a:p>
          <a:p>
            <a:pPr lvl="1"/>
            <a:r>
              <a:rPr lang="en-NZ" sz="2400" dirty="0" smtClean="0"/>
              <a:t>its constituent actors and their relationships; its interactional behaviour; and how the constitution will change as a result of its system’s interactions.</a:t>
            </a:r>
          </a:p>
          <a:p>
            <a:r>
              <a:rPr lang="en-NZ" sz="2800" dirty="0" smtClean="0"/>
              <a:t>A constitution is rarely a complete specification.</a:t>
            </a:r>
          </a:p>
          <a:p>
            <a:pPr lvl="1"/>
            <a:r>
              <a:rPr lang="en-NZ" sz="2400" dirty="0" smtClean="0"/>
              <a:t>If we insisted on completeness, we could not include humans in our models.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System Architecture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Three types of relationships between actors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Hierarchical</a:t>
            </a:r>
            <a:r>
              <a:rPr lang="en-NZ" dirty="0" smtClean="0"/>
              <a:t>: a superior (owning) actor and its inferior actors (subsystems). 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Peering</a:t>
            </a:r>
            <a:r>
              <a:rPr lang="en-NZ" dirty="0" smtClean="0"/>
              <a:t>: anonymous equals, with voting rights.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>
                <a:solidFill>
                  <a:srgbClr val="FF0000"/>
                </a:solidFill>
              </a:rPr>
              <a:t>Aliased</a:t>
            </a:r>
            <a:r>
              <a:rPr lang="en-NZ" dirty="0" smtClean="0"/>
              <a:t>: to represent the different roles played by the same human or real-world system.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Interactions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175654" cy="4810140"/>
          </a:xfrm>
        </p:spPr>
        <p:txBody>
          <a:bodyPr/>
          <a:lstStyle/>
          <a:p>
            <a:r>
              <a:rPr lang="en-NZ" dirty="0" smtClean="0"/>
              <a:t>Axiom A3: System activity can be decomposed into </a:t>
            </a:r>
            <a:r>
              <a:rPr lang="en-NZ" dirty="0" smtClean="0">
                <a:solidFill>
                  <a:srgbClr val="FF0000"/>
                </a:solidFill>
              </a:rPr>
              <a:t>interactions</a:t>
            </a:r>
            <a:r>
              <a:rPr lang="en-NZ" dirty="0" smtClean="0"/>
              <a:t>:</a:t>
            </a:r>
          </a:p>
          <a:p>
            <a:pPr lvl="1" algn="ctr">
              <a:buNone/>
            </a:pPr>
            <a:r>
              <a:rPr lang="en-NZ" i="1" dirty="0" smtClean="0"/>
              <a:t>A: M(B) → C</a:t>
            </a:r>
          </a:p>
          <a:p>
            <a:r>
              <a:rPr lang="en-NZ" i="1" dirty="0" smtClean="0"/>
              <a:t>A</a:t>
            </a:r>
            <a:r>
              <a:rPr lang="en-NZ" dirty="0" smtClean="0"/>
              <a:t>, </a:t>
            </a:r>
            <a:r>
              <a:rPr lang="en-NZ" i="1" dirty="0" smtClean="0"/>
              <a:t>B</a:t>
            </a:r>
            <a:r>
              <a:rPr lang="en-NZ" dirty="0" smtClean="0"/>
              <a:t>, and </a:t>
            </a:r>
            <a:r>
              <a:rPr lang="en-NZ" i="1" dirty="0" smtClean="0"/>
              <a:t>C</a:t>
            </a:r>
            <a:r>
              <a:rPr lang="en-NZ" dirty="0" smtClean="0"/>
              <a:t> are systems.</a:t>
            </a:r>
          </a:p>
          <a:p>
            <a:pPr lvl="1"/>
            <a:r>
              <a:rPr lang="en-NZ" dirty="0" smtClean="0"/>
              <a:t>Note: </a:t>
            </a:r>
            <a:r>
              <a:rPr lang="en-NZ" i="1" dirty="0" smtClean="0"/>
              <a:t>A</a:t>
            </a:r>
            <a:r>
              <a:rPr lang="en-NZ" dirty="0" smtClean="0"/>
              <a:t>, </a:t>
            </a:r>
            <a:r>
              <a:rPr lang="en-NZ" i="1" dirty="0" smtClean="0"/>
              <a:t>B</a:t>
            </a:r>
            <a:r>
              <a:rPr lang="en-NZ" dirty="0" smtClean="0"/>
              <a:t>, or </a:t>
            </a:r>
            <a:r>
              <a:rPr lang="en-NZ" i="1" dirty="0" smtClean="0"/>
              <a:t>C</a:t>
            </a:r>
            <a:r>
              <a:rPr lang="en-NZ" dirty="0" smtClean="0"/>
              <a:t> may be null, e.g. </a:t>
            </a:r>
            <a:r>
              <a:rPr lang="en-NZ" i="1" dirty="0" smtClean="0"/>
              <a:t>M</a:t>
            </a:r>
            <a:r>
              <a:rPr lang="en-NZ" dirty="0" smtClean="0"/>
              <a:t> → </a:t>
            </a:r>
            <a:r>
              <a:rPr lang="en-NZ" i="1" dirty="0" smtClean="0"/>
              <a:t>C</a:t>
            </a:r>
            <a:r>
              <a:rPr lang="en-NZ" dirty="0" smtClean="0"/>
              <a:t>.</a:t>
            </a:r>
          </a:p>
          <a:p>
            <a:r>
              <a:rPr lang="en-NZ" i="1" dirty="0" smtClean="0"/>
              <a:t>M</a:t>
            </a:r>
            <a:r>
              <a:rPr lang="en-NZ" dirty="0" smtClean="0"/>
              <a:t> is a message: information (mass, or energy) that is transmitted from </a:t>
            </a:r>
            <a:r>
              <a:rPr lang="en-NZ" i="1" dirty="0" smtClean="0"/>
              <a:t>A</a:t>
            </a:r>
            <a:r>
              <a:rPr lang="en-NZ" dirty="0" smtClean="0"/>
              <a:t> to </a:t>
            </a:r>
            <a:r>
              <a:rPr lang="en-NZ" i="1" dirty="0" smtClean="0"/>
              <a:t>C</a:t>
            </a:r>
            <a:r>
              <a:rPr lang="en-NZ" dirty="0" smtClean="0"/>
              <a:t>, and which may be a function of </a:t>
            </a:r>
            <a:r>
              <a:rPr lang="en-NZ" i="1" dirty="0" smtClean="0"/>
              <a:t>B.</a:t>
            </a:r>
            <a:endParaRPr lang="en-NZ" dirty="0" smtClean="0"/>
          </a:p>
          <a:p>
            <a:r>
              <a:rPr lang="en-NZ" i="1" dirty="0" smtClean="0"/>
              <a:t>B</a:t>
            </a:r>
            <a:r>
              <a:rPr lang="en-NZ" dirty="0" smtClean="0"/>
              <a:t> is the subject of the message.  For example, “</a:t>
            </a:r>
            <a:r>
              <a:rPr lang="en-NZ" i="1" dirty="0" smtClean="0"/>
              <a:t>A</a:t>
            </a:r>
            <a:r>
              <a:rPr lang="en-NZ" dirty="0" smtClean="0"/>
              <a:t> introduces </a:t>
            </a:r>
            <a:r>
              <a:rPr lang="en-NZ" i="1" dirty="0" smtClean="0"/>
              <a:t>B</a:t>
            </a:r>
            <a:r>
              <a:rPr lang="en-NZ" dirty="0" smtClean="0"/>
              <a:t> to </a:t>
            </a:r>
            <a:r>
              <a:rPr lang="en-NZ" i="1" dirty="0" smtClean="0"/>
              <a:t>C</a:t>
            </a:r>
            <a:r>
              <a:rPr lang="en-NZ" dirty="0" smtClean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</a:t>
            </a:r>
            <a:r>
              <a:rPr lang="en-NZ" dirty="0" err="1" smtClean="0"/>
              <a:t>Caja</a:t>
            </a:r>
            <a:r>
              <a:rPr lang="en-NZ" dirty="0" smtClean="0"/>
              <a:t> Project at Google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0" y="1285860"/>
            <a:ext cx="8389968" cy="5214974"/>
          </a:xfrm>
        </p:spPr>
        <p:txBody>
          <a:bodyPr/>
          <a:lstStyle/>
          <a:p>
            <a:r>
              <a:rPr lang="en-NZ" dirty="0" smtClean="0"/>
              <a:t>R</a:t>
            </a:r>
            <a:r>
              <a:rPr lang="en-NZ" dirty="0" smtClean="0"/>
              <a:t>ewrite JavaScript, </a:t>
            </a:r>
            <a:r>
              <a:rPr lang="en-NZ" dirty="0" smtClean="0"/>
              <a:t>to enforce capabilities.</a:t>
            </a:r>
          </a:p>
          <a:p>
            <a:pPr algn="ctr">
              <a:buNone/>
            </a:pPr>
            <a:r>
              <a:rPr lang="en-NZ" dirty="0" smtClean="0"/>
              <a:t>Alice: </a:t>
            </a:r>
            <a:r>
              <a:rPr lang="en-NZ" dirty="0" err="1" smtClean="0"/>
              <a:t>foo</a:t>
            </a:r>
            <a:r>
              <a:rPr lang="en-NZ" dirty="0" smtClean="0"/>
              <a:t>(Carol) → Bob</a:t>
            </a:r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endParaRPr lang="en-NZ" dirty="0" smtClean="0"/>
          </a:p>
          <a:p>
            <a:pPr algn="ctr">
              <a:buNone/>
            </a:pPr>
            <a:r>
              <a:rPr lang="en-NZ" dirty="0" smtClean="0"/>
              <a:t>Alice authorises Carol to provide “</a:t>
            </a:r>
            <a:r>
              <a:rPr lang="en-NZ" dirty="0" err="1" smtClean="0"/>
              <a:t>foo</a:t>
            </a:r>
            <a:r>
              <a:rPr lang="en-NZ" dirty="0" smtClean="0"/>
              <a:t>” to Bob.</a:t>
            </a:r>
            <a:endParaRPr lang="en-NZ" dirty="0"/>
          </a:p>
        </p:txBody>
      </p:sp>
      <p:pic>
        <p:nvPicPr>
          <p:cNvPr id="7" name="Picture 6" descr="granovet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2643182"/>
            <a:ext cx="4306281" cy="3010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THO065@SYS0Y636SVWXY5ML" val="3527"/>
</p:tagLst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4049</TotalTime>
  <Words>2926</Words>
  <Application>Microsoft Office PowerPoint</Application>
  <PresentationFormat>On-screen Show (4:3)</PresentationFormat>
  <Paragraphs>364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Bold Stripes</vt:lpstr>
      <vt:lpstr>Security Modelling:  What is Security?</vt:lpstr>
      <vt:lpstr>Questions to be (Partially) Answered</vt:lpstr>
      <vt:lpstr>The Importance of Modelling</vt:lpstr>
      <vt:lpstr>Still more questions...</vt:lpstr>
      <vt:lpstr>Human-based security!</vt:lpstr>
      <vt:lpstr>Systems and Actors: Definitions</vt:lpstr>
      <vt:lpstr>System Architecture</vt:lpstr>
      <vt:lpstr>Interactions</vt:lpstr>
      <vt:lpstr>The Caja Project at Google</vt:lpstr>
      <vt:lpstr>Modelling a Caja Guard</vt:lpstr>
      <vt:lpstr>Owners and Sentience</vt:lpstr>
      <vt:lpstr>Judgement Actors</vt:lpstr>
      <vt:lpstr>Analyses</vt:lpstr>
      <vt:lpstr>The Hierarchy</vt:lpstr>
      <vt:lpstr>The Alias (in an email use case)</vt:lpstr>
      <vt:lpstr>The Peerage </vt:lpstr>
      <vt:lpstr>Example: A Peerage Exerting Audit Control on a Hierarchy</vt:lpstr>
      <vt:lpstr>Owner-Centric Security</vt:lpstr>
      <vt:lpstr>What can an owner do?</vt:lpstr>
      <vt:lpstr>Lessig’s Taxonomy of Control</vt:lpstr>
      <vt:lpstr>Temporal &amp; Organisational Dimensions</vt:lpstr>
      <vt:lpstr>Security Requirements (Traditional)</vt:lpstr>
      <vt:lpstr>Micro to Macro Security Req’ts</vt:lpstr>
      <vt:lpstr>Clarifying Static Security</vt:lpstr>
      <vt:lpstr>Prohibitions and Permissions</vt:lpstr>
      <vt:lpstr>Extending our Requirements Taxonomy</vt:lpstr>
      <vt:lpstr>Enforceable Contracts are OP-secure!</vt:lpstr>
      <vt:lpstr>Review: Inactions and Actions</vt:lpstr>
      <vt:lpstr>Review: Today’s Questions</vt:lpstr>
      <vt:lpstr>Niklas Luhmann, on Trust</vt:lpstr>
      <vt:lpstr>Security, Trust, Distrust, ...</vt:lpstr>
      <vt:lpstr>Security vs. Functionality</vt:lpstr>
      <vt:lpstr>Summary of our Taxonomy</vt:lpstr>
      <vt:lpstr>Application: Access Control</vt:lpstr>
      <vt:lpstr>Access Control (cont.)</vt:lpstr>
      <vt:lpstr>Functions of Access Control</vt:lpstr>
      <vt:lpstr>Summary</vt:lpstr>
      <vt:lpstr>Open Questions</vt:lpstr>
      <vt:lpstr>Lecture Plan</vt:lpstr>
    </vt:vector>
  </TitlesOfParts>
  <Company>Matt Barrett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Clark</cp:lastModifiedBy>
  <cp:revision>202</cp:revision>
  <cp:lastPrinted>1904-01-01T00:00:00Z</cp:lastPrinted>
  <dcterms:created xsi:type="dcterms:W3CDTF">2004-08-01T04:55:29Z</dcterms:created>
  <dcterms:modified xsi:type="dcterms:W3CDTF">2010-03-12T00:57:39Z</dcterms:modified>
</cp:coreProperties>
</file>