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55" r:id="rId2"/>
  </p:sldMasterIdLst>
  <p:notesMasterIdLst>
    <p:notesMasterId r:id="rId23"/>
  </p:notesMasterIdLst>
  <p:sldIdLst>
    <p:sldId id="256" r:id="rId3"/>
    <p:sldId id="377" r:id="rId4"/>
    <p:sldId id="378" r:id="rId5"/>
    <p:sldId id="379" r:id="rId6"/>
    <p:sldId id="358" r:id="rId7"/>
    <p:sldId id="348" r:id="rId8"/>
    <p:sldId id="380" r:id="rId9"/>
    <p:sldId id="349" r:id="rId10"/>
    <p:sldId id="350" r:id="rId11"/>
    <p:sldId id="351" r:id="rId12"/>
    <p:sldId id="383" r:id="rId13"/>
    <p:sldId id="359" r:id="rId14"/>
    <p:sldId id="364" r:id="rId15"/>
    <p:sldId id="360" r:id="rId16"/>
    <p:sldId id="339" r:id="rId17"/>
    <p:sldId id="344" r:id="rId18"/>
    <p:sldId id="345" r:id="rId19"/>
    <p:sldId id="314" r:id="rId20"/>
    <p:sldId id="375" r:id="rId21"/>
    <p:sldId id="376" r:id="rId22"/>
  </p:sldIdLst>
  <p:sldSz cx="9144000" cy="6858000" type="screen4x3"/>
  <p:notesSz cx="6858000" cy="9144000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711" autoAdjust="0"/>
    <p:restoredTop sz="94660"/>
  </p:normalViewPr>
  <p:slideViewPr>
    <p:cSldViewPr>
      <p:cViewPr varScale="1">
        <p:scale>
          <a:sx n="75" d="100"/>
          <a:sy n="75" d="100"/>
        </p:scale>
        <p:origin x="-15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5971E6CC-1AE5-493F-A6C3-43361EADD3F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Helvetica" pitchFamily="34" charset="0"/>
            </a:endParaRPr>
          </a:p>
        </p:txBody>
      </p:sp>
      <p:pic>
        <p:nvPicPr>
          <p:cNvPr id="5" name="Picture 5" descr="auckland 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700" y="0"/>
            <a:ext cx="1017588" cy="203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1258888" y="1484313"/>
            <a:ext cx="7678737" cy="1081087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4F975-CC9D-4F64-9ACA-CA72247CB4CE}" type="datetime1">
              <a:rPr lang="en-AU" smtClean="0"/>
              <a:pPr>
                <a:defRPr/>
              </a:pPr>
              <a:t>17/03/2010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SW WM Rules 11Mar08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B27CE-65D4-4B0C-BE10-AEA60DFB9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3850" y="228600"/>
            <a:ext cx="1966913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228600"/>
            <a:ext cx="57531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B5D94-6272-4D7C-B38C-6E829E1BF4FC}" type="datetime1">
              <a:rPr lang="en-AU" smtClean="0"/>
              <a:pPr>
                <a:defRPr/>
              </a:pPr>
              <a:t>17/03/2010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SW WM Rules 11Mar08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469AE-5F6D-4FCF-A5A9-FAEB00303B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Helvetica" pitchFamily="34" charset="0"/>
            </a:endParaRPr>
          </a:p>
        </p:txBody>
      </p:sp>
      <p:pic>
        <p:nvPicPr>
          <p:cNvPr id="5" name="Picture 5" descr="auckland 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700" y="0"/>
            <a:ext cx="1017588" cy="203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8483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1258888" y="1484313"/>
            <a:ext cx="7678737" cy="1081087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E5784-8A77-4763-A0A6-BEF750E9B903}" type="datetime1">
              <a:rPr lang="en-AU" smtClean="0"/>
              <a:pPr>
                <a:defRPr/>
              </a:pPr>
              <a:t>17/03/2010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SW WM Rules 11Mar08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0C76B-68A3-4905-9E66-DBC4EDCA57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630ED-B8FE-4999-9BD1-981A40AD576E}" type="datetime1">
              <a:rPr lang="en-AU" smtClean="0"/>
              <a:pPr>
                <a:defRPr/>
              </a:pPr>
              <a:t>17/03/2010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SW WM Rules 11Mar08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3F874-38AB-4D31-8744-45DCABDB6D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350" y="1557338"/>
            <a:ext cx="3841750" cy="4538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557338"/>
            <a:ext cx="3841750" cy="4538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02E44-B8AD-4241-97EF-D75EB8AE95AC}" type="datetime1">
              <a:rPr lang="en-AU" smtClean="0"/>
              <a:pPr>
                <a:defRPr/>
              </a:pPr>
              <a:t>17/03/2010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SW WM Rules 11Mar08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1565E-CE6B-4ABB-9173-C7C6A40C7F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6548B-C3A9-4FD0-890E-ACC92E1D783B}" type="datetime1">
              <a:rPr lang="en-AU" smtClean="0"/>
              <a:pPr>
                <a:defRPr/>
              </a:pPr>
              <a:t>17/03/2010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SW WM Rules 11Mar08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29EA0-7FE9-40F8-A32F-EEE50C5FF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B485A-E76E-464C-8520-4AD7C9B02A98}" type="datetime1">
              <a:rPr lang="en-AU" smtClean="0"/>
              <a:pPr>
                <a:defRPr/>
              </a:pPr>
              <a:t>17/03/2010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SW WM Rules 11Mar08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F037A-8F4F-4138-A23D-75249AC0B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1E2F7-27CE-4D77-89D9-93ACEE7F7703}" type="datetime1">
              <a:rPr lang="en-AU" smtClean="0"/>
              <a:pPr>
                <a:defRPr/>
              </a:pPr>
              <a:t>17/03/2010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SW WM Rules 11Mar08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4EFFC-7EE5-47FC-8A41-D4DF31FCA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2FBE5-FA22-4BA8-A21F-545A1A319724}" type="datetime1">
              <a:rPr lang="en-AU" smtClean="0"/>
              <a:pPr>
                <a:defRPr/>
              </a:pPr>
              <a:t>17/03/2010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SW WM Rules 11Mar08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C48B2-5B54-4CB7-9A5B-ADEECD04F5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CDE4B-CA66-435D-B6CB-3A61BFD8729F}" type="datetime1">
              <a:rPr lang="en-AU" smtClean="0"/>
              <a:pPr>
                <a:defRPr/>
              </a:pPr>
              <a:t>17/03/2010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SW WM Rules 11Mar08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D7206-A721-4213-86BB-8041EA9B03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9F754-4370-42D9-8EC7-05CC6AD6A337}" type="datetime1">
              <a:rPr lang="en-AU" smtClean="0"/>
              <a:pPr>
                <a:defRPr/>
              </a:pPr>
              <a:t>17/03/2010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SW WM Rules 11Mar08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60A02-958F-41F0-978D-5A1A3006EB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B3E60-A125-4B40-8F47-A5B61E531F61}" type="datetime1">
              <a:rPr lang="en-AU" smtClean="0"/>
              <a:pPr>
                <a:defRPr/>
              </a:pPr>
              <a:t>17/03/2010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SW WM Rules 11Mar08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11E74-049D-42E0-AB1D-7C0E869CCE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3850" y="228600"/>
            <a:ext cx="1966913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228600"/>
            <a:ext cx="57531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34333-6A21-422D-B8FA-484608E0D606}" type="datetime1">
              <a:rPr lang="en-AU" smtClean="0"/>
              <a:pPr>
                <a:defRPr/>
              </a:pPr>
              <a:t>17/03/2010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SW WM Rules 11Mar08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F6353-D2FD-4E65-9CB1-D27770C66F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228600"/>
            <a:ext cx="7813675" cy="10906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8350" y="1557338"/>
            <a:ext cx="3841750" cy="4538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2500" y="1557338"/>
            <a:ext cx="3841750" cy="2192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2500" y="3902075"/>
            <a:ext cx="3841750" cy="2193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CA775-CEB6-411D-A9D6-8E83F054F343}" type="datetime1">
              <a:rPr lang="en-AU" smtClean="0"/>
              <a:pPr>
                <a:defRPr/>
              </a:pPr>
              <a:t>17/03/2010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SW WM Rules 11Mar08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36337-C69D-42E5-A8ED-EFF1ACD5A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228600"/>
            <a:ext cx="7813675" cy="10906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768350" y="1557338"/>
            <a:ext cx="3841750" cy="4538662"/>
          </a:xfrm>
        </p:spPr>
        <p:txBody>
          <a:bodyPr/>
          <a:lstStyle/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2500" y="1557338"/>
            <a:ext cx="3841750" cy="4538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1AE28-5321-45D6-8735-7ECE1855FA24}" type="datetime1">
              <a:rPr lang="en-AU" smtClean="0"/>
              <a:pPr>
                <a:defRPr/>
              </a:pPr>
              <a:t>17/03/2010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SW WM Rules 11Mar08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E7A5C-C36D-43A3-A7FE-1F97B4D3EA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228600"/>
            <a:ext cx="7813675" cy="10906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768350" y="1557338"/>
            <a:ext cx="7835900" cy="4538662"/>
          </a:xfrm>
        </p:spPr>
        <p:txBody>
          <a:bodyPr/>
          <a:lstStyle/>
          <a:p>
            <a:pPr lvl="0"/>
            <a:endParaRPr lang="en-N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52FD1-04F5-4B3D-ADB6-711C8BF6F9B9}" type="datetime1">
              <a:rPr lang="en-AU" smtClean="0"/>
              <a:pPr>
                <a:defRPr/>
              </a:pPr>
              <a:t>17/03/2010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SW WM Rules 11Mar08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6A79C-239C-4AB5-8158-37ACD4A5C1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228600"/>
            <a:ext cx="7813675" cy="10906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8350" y="1557338"/>
            <a:ext cx="3841750" cy="4538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557338"/>
            <a:ext cx="3841750" cy="4538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013CB-80AD-465D-89A3-5C4F298E4FF1}" type="datetime1">
              <a:rPr lang="en-AU" smtClean="0"/>
              <a:pPr>
                <a:defRPr/>
              </a:pPr>
              <a:t>17/03/2010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SW WM Rules 11Mar08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00AE3-3670-4608-A440-F784A17C6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321C7-4B25-4FDB-B164-94F551741E77}" type="datetime1">
              <a:rPr lang="en-AU" smtClean="0"/>
              <a:pPr>
                <a:defRPr/>
              </a:pPr>
              <a:t>17/03/2010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SW WM Rules 11Mar08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68A70-A5D8-41E9-984F-BEC66C854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350" y="1557338"/>
            <a:ext cx="3841750" cy="4538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557338"/>
            <a:ext cx="3841750" cy="4538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C8ED4-73B6-4C58-8EED-115CF2E0E6EA}" type="datetime1">
              <a:rPr lang="en-AU" smtClean="0"/>
              <a:pPr>
                <a:defRPr/>
              </a:pPr>
              <a:t>17/03/2010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SW WM Rules 11Mar08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06AE2-280D-4940-A754-6B82E8F79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FAAA9-45EA-4D62-9ADC-3088AA41A8AE}" type="datetime1">
              <a:rPr lang="en-AU" smtClean="0"/>
              <a:pPr>
                <a:defRPr/>
              </a:pPr>
              <a:t>17/03/2010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SW WM Rules 11Mar08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C8CA5-6EF7-495D-B3D0-2F8851B2D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157DC-4462-456A-9C80-C8C89E8FD84C}" type="datetime1">
              <a:rPr lang="en-AU" smtClean="0"/>
              <a:pPr>
                <a:defRPr/>
              </a:pPr>
              <a:t>17/03/2010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SW WM Rules 11Mar08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ED834-7183-4653-8E04-05E969D2F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8FE07-DCBF-4400-8862-EBD13DA759D1}" type="datetime1">
              <a:rPr lang="en-AU" smtClean="0"/>
              <a:pPr>
                <a:defRPr/>
              </a:pPr>
              <a:t>17/03/2010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SW WM Rules 11Mar08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D9E82-3F05-41C4-BB3C-B5B7C10CB7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C85BA-FE89-440A-ABA6-EDC16B0206BD}" type="datetime1">
              <a:rPr lang="en-AU" smtClean="0"/>
              <a:pPr>
                <a:defRPr/>
              </a:pPr>
              <a:t>17/03/2010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SW WM Rules 11Mar08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B5610-2D37-407B-84FA-B07937FFC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D888D-BDBC-4A1C-ADE6-296D6C93FB89}" type="datetime1">
              <a:rPr lang="en-AU" smtClean="0"/>
              <a:pPr>
                <a:defRPr/>
              </a:pPr>
              <a:t>17/03/2010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SW WM Rules 11Mar08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0F75C-B8AB-4F55-85E7-882BA33A1E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228600"/>
            <a:ext cx="7813675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8350" y="1557338"/>
            <a:ext cx="783590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66775" y="6594475"/>
            <a:ext cx="19050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fld id="{D5390FCF-63F4-49F4-AFE4-4AB8F3067FC4}" type="datetime1">
              <a:rPr lang="en-AU" smtClean="0"/>
              <a:pPr>
                <a:defRPr/>
              </a:pPr>
              <a:t>17/03/2010</a:t>
            </a:fld>
            <a:endParaRPr lang="en-U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0250" y="652462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800" smtClean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SW WM Rules 11Mar08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99250" y="6524625"/>
            <a:ext cx="19050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fld id="{8472783A-F8D1-43F0-B908-F9A83E6ACF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228600"/>
            <a:ext cx="7813675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8350" y="1557338"/>
            <a:ext cx="783590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66775" y="6594475"/>
            <a:ext cx="19050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fld id="{EA7B7D5F-0EB1-4350-8F74-EC9F954E7910}" type="datetime1">
              <a:rPr lang="en-AU" smtClean="0"/>
              <a:pPr>
                <a:defRPr/>
              </a:pPr>
              <a:t>17/03/2010</a:t>
            </a:fld>
            <a:endParaRPr lang="en-US"/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0250" y="652462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800" smtClean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SW WM Rules 11Mar08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99250" y="6524625"/>
            <a:ext cx="19050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fld id="{5C2CBB61-47F5-4272-872D-18A245B2B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7463" name="Rectangle 7"/>
          <p:cNvSpPr>
            <a:spLocks noChangeArrowheads="1"/>
          </p:cNvSpPr>
          <p:nvPr/>
        </p:nvSpPr>
        <p:spPr bwMode="auto">
          <a:xfrm>
            <a:off x="3276600" y="1408113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Helvetic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arizona.edu/sandmark/" TargetMode="Externa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1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8888" y="857233"/>
            <a:ext cx="7678737" cy="1582756"/>
          </a:xfrm>
        </p:spPr>
        <p:txBody>
          <a:bodyPr/>
          <a:lstStyle/>
          <a:p>
            <a:pPr eaLnBrk="1" hangingPunct="1"/>
            <a:r>
              <a:rPr lang="en-US" sz="4000" dirty="0" smtClean="0"/>
              <a:t>Techniques for Software Watermarking and Fingerprinting</a:t>
            </a:r>
            <a:endParaRPr lang="en-AU" sz="40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1988" y="2860675"/>
            <a:ext cx="5834062" cy="344805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Prof. Clark Thomborson</a:t>
            </a:r>
          </a:p>
          <a:p>
            <a:pPr eaLnBrk="1" hangingPunct="1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NZ" sz="2800" dirty="0" smtClean="0"/>
              <a:t>Presentation at </a:t>
            </a:r>
            <a:r>
              <a:rPr lang="en-NZ" sz="2800" dirty="0" err="1" smtClean="0"/>
              <a:t>Tsinghua</a:t>
            </a:r>
            <a:r>
              <a:rPr lang="en-NZ" sz="2800" dirty="0" smtClean="0"/>
              <a:t> University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17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</a:t>
            </a:r>
            <a:r>
              <a:rPr lang="en-US" sz="2800" dirty="0" smtClean="0"/>
              <a:t>March 2010</a:t>
            </a:r>
            <a:endParaRPr lang="en-A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A90A63-8363-4A2F-A609-57A03CC6AE96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515938"/>
            <a:ext cx="7813675" cy="896937"/>
          </a:xfrm>
        </p:spPr>
        <p:txBody>
          <a:bodyPr/>
          <a:lstStyle/>
          <a:p>
            <a:pPr eaLnBrk="1" hangingPunct="1"/>
            <a:r>
              <a:rPr lang="en-US" smtClean="0"/>
              <a:t>Easter Eggs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756150" y="1557338"/>
            <a:ext cx="3848100" cy="4538662"/>
          </a:xfrm>
        </p:spPr>
        <p:txBody>
          <a:bodyPr/>
          <a:lstStyle/>
          <a:p>
            <a:pPr eaLnBrk="1" hangingPunct="1"/>
            <a:r>
              <a:rPr lang="en-US" sz="2800" smtClean="0"/>
              <a:t>The watermark is visible – if you know where to look!</a:t>
            </a:r>
          </a:p>
          <a:p>
            <a:pPr eaLnBrk="1" hangingPunct="1"/>
            <a:r>
              <a:rPr lang="en-US" sz="2800" smtClean="0"/>
              <a:t>Not very robust, after the secret is published.</a:t>
            </a:r>
          </a:p>
          <a:p>
            <a:pPr eaLnBrk="1" hangingPunct="1"/>
            <a:r>
              <a:rPr lang="en-US" sz="2800" smtClean="0"/>
              <a:t>See www.eeggs.com</a:t>
            </a:r>
          </a:p>
        </p:txBody>
      </p:sp>
      <p:pic>
        <p:nvPicPr>
          <p:cNvPr id="16390" name="Picture 4" descr="mozrc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5538" y="1731963"/>
            <a:ext cx="3116262" cy="421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1379_ful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9752" y="55967"/>
            <a:ext cx="8467090" cy="6730619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80C76B-68A3-4905-9E66-DBC4EDCA575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767919-42E7-406C-9AD8-17CDAEE3E8D0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588963"/>
            <a:ext cx="7813675" cy="823912"/>
          </a:xfrm>
        </p:spPr>
        <p:txBody>
          <a:bodyPr/>
          <a:lstStyle/>
          <a:p>
            <a:pPr eaLnBrk="1" hangingPunct="1"/>
            <a:r>
              <a:rPr lang="en-US" sz="3600" smtClean="0"/>
              <a:t>Dynamic Data Structure Watermarks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8280400" cy="48958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NZ" sz="2400" smtClean="0"/>
              <a:t>The embedder inserts code in the program, so that it creates a recognisable data structure when given specific input (the key).</a:t>
            </a: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Details are given in our POPL’99 paper, and in two published patent applications.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000" smtClean="0"/>
              <a:t>Assigned to Auckland UniServices Ltd.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000" smtClean="0"/>
              <a:t>I am still trying to find a good use for this technology! </a:t>
            </a: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Implemented at </a:t>
            </a:r>
            <a:r>
              <a:rPr lang="en-US" sz="2400" smtClean="0">
                <a:hlinkClick r:id="rId2"/>
              </a:rPr>
              <a:t>http://www.cs.arizona.edu/sandmark/</a:t>
            </a:r>
            <a:r>
              <a:rPr lang="en-US" sz="2400" smtClean="0"/>
              <a:t> (2000- 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Experimental findings by Palsberg et al. (2001):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solidFill>
                  <a:srgbClr val="000000"/>
                </a:solidFill>
              </a:rPr>
              <a:t>JavaWiz adds less than 10 kilobytes of code on average.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solidFill>
                  <a:srgbClr val="000000"/>
                </a:solidFill>
              </a:rPr>
              <a:t>Embedding a watermark takes less than 20 seconds.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solidFill>
                  <a:srgbClr val="000000"/>
                </a:solidFill>
              </a:rPr>
              <a:t>Watermarking increases a program’s execution time by less than 7%.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solidFill>
                  <a:srgbClr val="000000"/>
                </a:solidFill>
              </a:rPr>
              <a:t>Watermark retrieval takes about 1 minute per megabyte of heap.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71E9F9-6419-4AF0-96A8-F0BE64DF447A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517525"/>
            <a:ext cx="7813675" cy="823913"/>
          </a:xfrm>
        </p:spPr>
        <p:txBody>
          <a:bodyPr/>
          <a:lstStyle/>
          <a:p>
            <a:pPr eaLnBrk="1" hangingPunct="1"/>
            <a:r>
              <a:rPr lang="en-NZ" smtClean="0"/>
              <a:t>Thread-Based Watermarks</a:t>
            </a:r>
            <a:endParaRPr lang="en-US" smtClean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NZ" sz="2800" dirty="0" smtClean="0"/>
              <a:t>A dynamic watermark is expressed in the thread-switching behaviour of a program, when given a specific input (the key). 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dirty="0" smtClean="0"/>
              <a:t>The thread-switches are controlled by non-nested locks.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dirty="0" smtClean="0"/>
              <a:t>NZ Patent 533208, US Patent App 2005/0262490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dirty="0" smtClean="0"/>
              <a:t>Article in IH’04; Jas </a:t>
            </a:r>
            <a:r>
              <a:rPr lang="en-NZ" sz="2400" dirty="0" err="1" smtClean="0"/>
              <a:t>Nagra’s</a:t>
            </a:r>
            <a:r>
              <a:rPr lang="en-NZ" sz="2400" dirty="0" smtClean="0"/>
              <a:t> PhD thesis, 2006</a:t>
            </a:r>
          </a:p>
          <a:p>
            <a:pPr eaLnBrk="1" hangingPunct="1">
              <a:lnSpc>
                <a:spcPct val="80000"/>
              </a:lnSpc>
            </a:pPr>
            <a:r>
              <a:rPr lang="en-NZ" sz="2800" dirty="0" smtClean="0"/>
              <a:t>The </a:t>
            </a:r>
            <a:r>
              <a:rPr lang="en-NZ" sz="2800" dirty="0" err="1" smtClean="0"/>
              <a:t>embedder</a:t>
            </a:r>
            <a:r>
              <a:rPr lang="en-NZ" sz="2800" dirty="0" smtClean="0"/>
              <a:t> inserts tamper-proofing sequences which closely resemble the watermark sequences but which, if removed, will cause the program to behave incorrectly.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dirty="0" smtClean="0"/>
              <a:t>This is a “self-help” response system, integrated with the watermark.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B9E64-7625-4843-82DE-D4D947AEC3E6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515938"/>
            <a:ext cx="7813675" cy="896937"/>
          </a:xfrm>
        </p:spPr>
        <p:txBody>
          <a:bodyPr/>
          <a:lstStyle/>
          <a:p>
            <a:pPr eaLnBrk="1" hangingPunct="1"/>
            <a:r>
              <a:rPr lang="en-NZ" smtClean="0"/>
              <a:t>Active Watermarks</a:t>
            </a:r>
            <a:endParaRPr lang="en-US" smtClean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557338"/>
            <a:ext cx="7835900" cy="49672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A watermark can be embedded during a design step (“active watermarking”: </a:t>
            </a:r>
            <a:r>
              <a:rPr lang="en-US" sz="2800" dirty="0" err="1" smtClean="0"/>
              <a:t>Kahng</a:t>
            </a:r>
            <a:r>
              <a:rPr lang="en-US" sz="2800" dirty="0" smtClean="0"/>
              <a:t> et al., 2001).</a:t>
            </a:r>
          </a:p>
          <a:p>
            <a:pPr lvl="1" eaLnBrk="1" hangingPunct="1">
              <a:lnSpc>
                <a:spcPct val="90000"/>
              </a:lnSpc>
            </a:pPr>
            <a:r>
              <a:rPr lang="en-NZ" sz="2400" dirty="0" smtClean="0"/>
              <a:t>IC designs may carry watermarks in place-route constraints.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Register assignments during compilation can encode a software watermark, however such watermarks are insecure because they can be easily removed by an adversary.</a:t>
            </a:r>
          </a:p>
          <a:p>
            <a:pPr eaLnBrk="1" hangingPunct="1">
              <a:lnSpc>
                <a:spcPct val="90000"/>
              </a:lnSpc>
            </a:pPr>
            <a:r>
              <a:rPr lang="en-AU" sz="2800" dirty="0" smtClean="0"/>
              <a:t>Most software watermarks are “passive”, i.e. inserted at or near the end of the design process.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3B74A8-1DF7-4356-9659-EA5ED8D8AD85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188913"/>
            <a:ext cx="7315200" cy="1079500"/>
          </a:xfrm>
        </p:spPr>
        <p:txBody>
          <a:bodyPr/>
          <a:lstStyle/>
          <a:p>
            <a:pPr eaLnBrk="1" hangingPunct="1"/>
            <a:r>
              <a:rPr lang="en-US" smtClean="0"/>
              <a:t>Why Watermark Software? </a:t>
            </a:r>
            <a:r>
              <a:rPr lang="en-US" sz="2400" smtClean="0"/>
              <a:t>(Thomborson &amp; Nagra, 2002)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00200"/>
            <a:ext cx="8137525" cy="4924425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Invisible robust watermarks</a:t>
            </a:r>
            <a:r>
              <a:rPr lang="en-US" smtClean="0"/>
              <a:t>: useful for prohibition (of unlicensed use)</a:t>
            </a:r>
          </a:p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Invisible fragile watermarks</a:t>
            </a:r>
            <a:r>
              <a:rPr lang="en-US" smtClean="0"/>
              <a:t>: useful for permission (of licensed uses).</a:t>
            </a:r>
          </a:p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Visible robust watermarks</a:t>
            </a:r>
            <a:r>
              <a:rPr lang="en-US" smtClean="0"/>
              <a:t>: useful for assertion (of copyright or authorship).</a:t>
            </a:r>
          </a:p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Visible fragile watermarks</a:t>
            </a:r>
            <a:r>
              <a:rPr lang="en-US" smtClean="0"/>
              <a:t>: useful for affirmation (of authenticity or validity).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268AC4-725C-4312-A421-A5432BEDE18E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515938"/>
            <a:ext cx="7813675" cy="896937"/>
          </a:xfrm>
        </p:spPr>
        <p:txBody>
          <a:bodyPr/>
          <a:lstStyle/>
          <a:p>
            <a:pPr eaLnBrk="1" hangingPunct="1"/>
            <a:r>
              <a:rPr lang="en-US" smtClean="0"/>
              <a:t>The Fifth Function</a:t>
            </a:r>
            <a:endParaRPr lang="en-AU" smtClean="0"/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00200"/>
            <a:ext cx="7772400" cy="4800600"/>
          </a:xfrm>
        </p:spPr>
        <p:txBody>
          <a:bodyPr/>
          <a:lstStyle/>
          <a:p>
            <a:pPr eaLnBrk="1" hangingPunct="1"/>
            <a:r>
              <a:rPr lang="en-US" smtClean="0"/>
              <a:t>Any watermark is useful for the steganographic transmission of information irrelevant to security (espionage, humour, …).</a:t>
            </a:r>
          </a:p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Transmission Marks</a:t>
            </a:r>
            <a:r>
              <a:rPr lang="en-US" smtClean="0"/>
              <a:t> can transmit “calls for help” to other systems.</a:t>
            </a:r>
          </a:p>
          <a:p>
            <a:pPr lvl="1" eaLnBrk="1" hangingPunct="1"/>
            <a:r>
              <a:rPr lang="en-NZ" smtClean="0"/>
              <a:t>Useful in response mechanisms.</a:t>
            </a:r>
            <a:endParaRPr lang="en-US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8963C-3B0F-41F7-9B4C-1F018CCC3C47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4451"/>
            <a:ext cx="8462992" cy="1241410"/>
          </a:xfrm>
        </p:spPr>
        <p:txBody>
          <a:bodyPr/>
          <a:lstStyle/>
          <a:p>
            <a:pPr eaLnBrk="1" hangingPunct="1"/>
            <a:r>
              <a:rPr lang="en-AU" sz="4000" dirty="0" smtClean="0"/>
              <a:t>A Functional Taxonomy for Watermarks [2002/2010]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ph type="dgm" idx="1"/>
          </p:nvPr>
        </p:nvGraphicFramePr>
        <p:xfrm>
          <a:off x="142844" y="1714488"/>
          <a:ext cx="8643998" cy="3500462"/>
        </p:xfrm>
        <a:graphic>
          <a:graphicData uri="http://schemas.openxmlformats.org/presentationml/2006/ole">
            <p:oleObj spid="_x0000_s1026" name="Organization Chart" r:id="rId3" imgW="6070320" imgH="1733400" progId="OrgPlusWOPX.4">
              <p:embed followColorScheme="full"/>
            </p:oleObj>
          </a:graphicData>
        </a:graphic>
      </p:graphicFrame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85720" y="5384085"/>
            <a:ext cx="88582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/>
              <a:t>Watermark</a:t>
            </a:r>
            <a:r>
              <a:rPr lang="en-US" sz="2400" dirty="0"/>
              <a:t>: an additional message, embedded into a cover </a:t>
            </a:r>
            <a:r>
              <a:rPr lang="en-US" sz="2400" dirty="0" smtClean="0"/>
              <a:t>message or object.</a:t>
            </a:r>
          </a:p>
          <a:p>
            <a:r>
              <a:rPr lang="en-US" sz="2400" b="1" dirty="0" smtClean="0"/>
              <a:t>Non-protective: </a:t>
            </a:r>
            <a:r>
              <a:rPr lang="en-US" sz="2400" dirty="0" smtClean="0"/>
              <a:t>the watermark is more important than its cover.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BF4FFB-CAB3-4426-BB02-903ACF6C74C4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41325"/>
            <a:ext cx="7989887" cy="900113"/>
          </a:xfrm>
        </p:spPr>
        <p:txBody>
          <a:bodyPr/>
          <a:lstStyle/>
          <a:p>
            <a:pPr eaLnBrk="1" hangingPunct="1"/>
            <a:r>
              <a:rPr lang="en-US" smtClean="0"/>
              <a:t>Defense in Depth for Software</a:t>
            </a:r>
            <a:endParaRPr lang="en-AU" smtClean="0"/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424863" cy="5040312"/>
          </a:xfrm>
        </p:spPr>
        <p:txBody>
          <a:bodyPr/>
          <a:lstStyle/>
          <a:p>
            <a:pPr marL="609600" indent="-609600" eaLnBrk="1" hangingPunct="1">
              <a:lnSpc>
                <a:spcPct val="85000"/>
              </a:lnSpc>
              <a:buClr>
                <a:schemeClr val="tx1"/>
              </a:buClr>
              <a:buSzTx/>
              <a:buFontTx/>
              <a:buAutoNum type="arabicPeriod"/>
            </a:pPr>
            <a:r>
              <a:rPr lang="en-US" sz="2000" dirty="0" smtClean="0"/>
              <a:t>Prevention:</a:t>
            </a:r>
          </a:p>
          <a:p>
            <a:pPr marL="990600" lvl="1" indent="-533400" eaLnBrk="1" hangingPunct="1">
              <a:lnSpc>
                <a:spcPct val="85000"/>
              </a:lnSpc>
              <a:buClr>
                <a:schemeClr val="tx1"/>
              </a:buClr>
              <a:buSzTx/>
              <a:buFontTx/>
              <a:buAutoNum type="alphaLcParenR"/>
            </a:pPr>
            <a:r>
              <a:rPr lang="en-US" sz="2000" dirty="0" smtClean="0"/>
              <a:t>Deter attacks on forbiddances (use obfuscation, encryption, </a:t>
            </a:r>
            <a:r>
              <a:rPr lang="en-US" sz="2000" dirty="0" smtClean="0">
                <a:solidFill>
                  <a:schemeClr val="folHlink"/>
                </a:solidFill>
              </a:rPr>
              <a:t>robust watermarking</a:t>
            </a:r>
            <a:r>
              <a:rPr lang="en-US" sz="2000" dirty="0" smtClean="0"/>
              <a:t>, cryptographic hashes, or trustworthy computing).</a:t>
            </a:r>
          </a:p>
          <a:p>
            <a:pPr marL="990600" lvl="1" indent="-533400" eaLnBrk="1" hangingPunct="1">
              <a:lnSpc>
                <a:spcPct val="85000"/>
              </a:lnSpc>
              <a:buClr>
                <a:schemeClr val="tx1"/>
              </a:buClr>
              <a:buSzTx/>
              <a:buFontTx/>
              <a:buAutoNum type="alphaLcParenR"/>
            </a:pPr>
            <a:r>
              <a:rPr lang="en-NZ" sz="2000" dirty="0" smtClean="0"/>
              <a:t>Deter attacks on allowances (use replication, resilient algorithms, </a:t>
            </a:r>
            <a:r>
              <a:rPr lang="en-NZ" sz="2000" dirty="0" smtClean="0">
                <a:solidFill>
                  <a:schemeClr val="folHlink"/>
                </a:solidFill>
              </a:rPr>
              <a:t>fragile watermarking</a:t>
            </a:r>
            <a:r>
              <a:rPr lang="en-NZ" sz="2000" dirty="0" smtClean="0"/>
              <a:t>).</a:t>
            </a:r>
          </a:p>
          <a:p>
            <a:pPr marL="609600" indent="-609600" eaLnBrk="1" hangingPunct="1">
              <a:lnSpc>
                <a:spcPct val="85000"/>
              </a:lnSpc>
              <a:buClr>
                <a:schemeClr val="tx1"/>
              </a:buClr>
              <a:buSzTx/>
              <a:buFontTx/>
              <a:buAutoNum type="arabicPeriod"/>
            </a:pPr>
            <a:r>
              <a:rPr lang="en-US" sz="2000" dirty="0" smtClean="0"/>
              <a:t>Detection:</a:t>
            </a:r>
          </a:p>
          <a:p>
            <a:pPr marL="990600" lvl="1" indent="-533400" eaLnBrk="1" hangingPunct="1">
              <a:lnSpc>
                <a:spcPct val="85000"/>
              </a:lnSpc>
              <a:buClr>
                <a:schemeClr val="tx1"/>
              </a:buClr>
              <a:buSzTx/>
              <a:buFontTx/>
              <a:buAutoNum type="alphaLcParenR"/>
            </a:pPr>
            <a:r>
              <a:rPr lang="en-US" sz="2000" dirty="0" smtClean="0"/>
              <a:t>Monitor subjects (user logs), relative to a user ID.  Use biometrics, ID tokens, or passwords.</a:t>
            </a:r>
          </a:p>
          <a:p>
            <a:pPr marL="990600" lvl="1" indent="-533400" eaLnBrk="1" hangingPunct="1">
              <a:lnSpc>
                <a:spcPct val="85000"/>
              </a:lnSpc>
              <a:buClr>
                <a:schemeClr val="tx1"/>
              </a:buClr>
              <a:buSzTx/>
              <a:buFontTx/>
              <a:buAutoNum type="alphaLcParenR"/>
            </a:pPr>
            <a:r>
              <a:rPr lang="en-US" sz="2000" dirty="0" smtClean="0"/>
              <a:t>Monitor actions (execution logs, intrusion detectors), relative to a code ID: cryptographic hashing, </a:t>
            </a:r>
            <a:r>
              <a:rPr lang="en-US" sz="2000" dirty="0" smtClean="0">
                <a:solidFill>
                  <a:schemeClr val="folHlink"/>
                </a:solidFill>
              </a:rPr>
              <a:t>code watermarking</a:t>
            </a:r>
            <a:r>
              <a:rPr lang="en-US" sz="2000" dirty="0" smtClean="0"/>
              <a:t>.</a:t>
            </a:r>
          </a:p>
          <a:p>
            <a:pPr marL="990600" lvl="1" indent="-533400" eaLnBrk="1" hangingPunct="1">
              <a:lnSpc>
                <a:spcPct val="85000"/>
              </a:lnSpc>
              <a:buClr>
                <a:schemeClr val="tx1"/>
              </a:buClr>
              <a:buSzTx/>
              <a:buFontTx/>
              <a:buAutoNum type="alphaLcParenR"/>
            </a:pPr>
            <a:r>
              <a:rPr lang="en-US" sz="2000" dirty="0" smtClean="0"/>
              <a:t>Monitor objects (object logs), relative to an object ID: hashing, </a:t>
            </a:r>
            <a:r>
              <a:rPr lang="en-US" sz="2000" dirty="0" smtClean="0">
                <a:solidFill>
                  <a:schemeClr val="folHlink"/>
                </a:solidFill>
              </a:rPr>
              <a:t>data watermarking</a:t>
            </a:r>
            <a:r>
              <a:rPr lang="en-US" sz="2000" dirty="0" smtClean="0"/>
              <a:t>.</a:t>
            </a:r>
          </a:p>
          <a:p>
            <a:pPr marL="609600" indent="-609600" eaLnBrk="1" hangingPunct="1">
              <a:lnSpc>
                <a:spcPct val="85000"/>
              </a:lnSpc>
              <a:buClr>
                <a:schemeClr val="tx1"/>
              </a:buClr>
              <a:buSzTx/>
              <a:buFontTx/>
              <a:buAutoNum type="arabicPeriod"/>
            </a:pPr>
            <a:r>
              <a:rPr lang="en-US" sz="2000" dirty="0" smtClean="0"/>
              <a:t>Response:</a:t>
            </a:r>
          </a:p>
          <a:p>
            <a:pPr marL="990600" lvl="1" indent="-533400" eaLnBrk="1" hangingPunct="1">
              <a:lnSpc>
                <a:spcPct val="85000"/>
              </a:lnSpc>
              <a:buClr>
                <a:schemeClr val="tx1"/>
              </a:buClr>
              <a:buSzTx/>
              <a:buFontTx/>
              <a:buAutoNum type="alphaLcParenR"/>
            </a:pPr>
            <a:r>
              <a:rPr lang="en-US" sz="2000" dirty="0" smtClean="0"/>
              <a:t>Ask for help: Set off an alarm (which may be silent –</a:t>
            </a:r>
            <a:r>
              <a:rPr lang="en-US" sz="2000" dirty="0" err="1" smtClean="0">
                <a:solidFill>
                  <a:schemeClr val="folHlink"/>
                </a:solidFill>
              </a:rPr>
              <a:t>steganographic</a:t>
            </a:r>
            <a:r>
              <a:rPr lang="en-US" sz="2000" dirty="0" smtClean="0"/>
              <a:t>), then wait for an enforcement agent.</a:t>
            </a:r>
          </a:p>
          <a:p>
            <a:pPr marL="990600" lvl="1" indent="-533400" eaLnBrk="1" hangingPunct="1">
              <a:lnSpc>
                <a:spcPct val="85000"/>
              </a:lnSpc>
              <a:buClr>
                <a:schemeClr val="tx1"/>
              </a:buClr>
              <a:buSzTx/>
              <a:buFontTx/>
              <a:buAutoNum type="alphaLcParenR"/>
            </a:pPr>
            <a:r>
              <a:rPr lang="en-US" sz="2000" dirty="0" smtClean="0"/>
              <a:t>Self-help: Self-destructive or self-repairing systems.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CFAFB1-B05B-4444-85CE-B3DB7321A910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Use Cases</a:t>
            </a:r>
            <a:endParaRPr lang="en-US" dirty="0" smtClean="0"/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557338"/>
            <a:ext cx="7835900" cy="49672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NZ" sz="2000" dirty="0" smtClean="0"/>
              <a:t>We can find “use cases” for software watermarks at the dynamic layer of our framework.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1800" dirty="0" smtClean="0"/>
              <a:t>A rule (of static security, i.e. a permission) is not a use.</a:t>
            </a:r>
          </a:p>
          <a:p>
            <a:pPr eaLnBrk="1" hangingPunct="1">
              <a:lnSpc>
                <a:spcPct val="80000"/>
              </a:lnSpc>
            </a:pPr>
            <a:r>
              <a:rPr lang="en-NZ" sz="2000" dirty="0" smtClean="0"/>
              <a:t>Use cases have an actor, a requested action (or set of actions), and a desired response from the system.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1800" dirty="0" smtClean="0"/>
              <a:t>Example: Clark seeks permission to read a DRM-protected document.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1800" dirty="0" smtClean="0"/>
              <a:t>Actor = Clark; action = read; desired response = permission.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1800" dirty="0" smtClean="0"/>
              <a:t>The DRM information might be held in a software watermark, and this watermark may contain a rule permitting this action.</a:t>
            </a:r>
          </a:p>
          <a:p>
            <a:pPr eaLnBrk="1" hangingPunct="1">
              <a:lnSpc>
                <a:spcPct val="80000"/>
              </a:lnSpc>
            </a:pPr>
            <a:r>
              <a:rPr lang="en-NZ" sz="2000" dirty="0" smtClean="0"/>
              <a:t>We can also look for “misuse cases”: malicious actors who take advantage of a system.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1800" dirty="0" smtClean="0"/>
              <a:t>Misuse case: Pirate Pete seeks permission to read a document.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1800" dirty="0" smtClean="0"/>
              <a:t>Desired response: a forbiddance.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1800" dirty="0" smtClean="0"/>
              <a:t>Software watermarks have mostly been used for forbiddances.  (I’ll explain why, later in this talk.)</a:t>
            </a:r>
          </a:p>
          <a:p>
            <a:pPr eaLnBrk="1" hangingPunct="1">
              <a:lnSpc>
                <a:spcPct val="80000"/>
              </a:lnSpc>
            </a:pPr>
            <a:r>
              <a:rPr lang="en-NZ" sz="2000" dirty="0" smtClean="0"/>
              <a:t>There are also “confuses” – authorised users who cause damage by mistake.  Confuse cases should be forbidden.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89E4A7-5F7B-410F-B954-DE96D50FE83B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A Small, Immature Field...</a:t>
            </a:r>
            <a:endParaRPr lang="en-US" smtClean="0"/>
          </a:p>
        </p:txBody>
      </p:sp>
      <p:pic>
        <p:nvPicPr>
          <p:cNvPr id="6" name="Picture 5" descr="hl=en&amp;lr=&amp;q=software+waterm_Page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338" y="1785926"/>
            <a:ext cx="8825818" cy="3455392"/>
          </a:xfrm>
          <a:prstGeom prst="rect">
            <a:avLst/>
          </a:prstGeom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00034" y="5429264"/>
            <a:ext cx="7835900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N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search was conducted </a:t>
            </a:r>
            <a:r>
              <a:rPr lang="en-NZ" sz="2000" kern="0" dirty="0" smtClean="0">
                <a:latin typeface="+mn-lt"/>
              </a:rPr>
              <a:t>on 15 March 2010.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N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number of citations was “about 12,500” in March 2008.</a:t>
            </a:r>
            <a:endParaRPr lang="en-NZ" sz="2000" kern="0" dirty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en-NZ" sz="2000" kern="0" dirty="0" smtClean="0">
                <a:latin typeface="+mn-lt"/>
              </a:rPr>
              <a:t>Citations growing by 34%/year.</a:t>
            </a:r>
            <a:endParaRPr kumimoji="0" lang="en-NZ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B6CEC-5A3F-4FB6-BD62-92328760DE7A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Summary/Review</a:t>
            </a:r>
            <a:endParaRPr lang="en-US" smtClean="0"/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557338"/>
            <a:ext cx="7835900" cy="4751387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2400" dirty="0" smtClean="0"/>
              <a:t>What is a watermark?</a:t>
            </a:r>
          </a:p>
          <a:p>
            <a:pPr marL="990600" lvl="1" indent="-533400" eaLnBrk="1" hangingPunct="1">
              <a:lnSpc>
                <a:spcPct val="90000"/>
              </a:lnSpc>
              <a:buSzTx/>
            </a:pPr>
            <a:r>
              <a:rPr lang="en-NZ" sz="2000" dirty="0" smtClean="0"/>
              <a:t>We should also ask: who, when, where, how, why?</a:t>
            </a:r>
          </a:p>
          <a:p>
            <a:pPr marL="609600" indent="-609600" eaLnBrk="1" hangingPunct="1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NZ" sz="2400" dirty="0" smtClean="0"/>
              <a:t>What is a watermarking system?</a:t>
            </a:r>
          </a:p>
          <a:p>
            <a:pPr marL="990600" lvl="1" indent="-533400" eaLnBrk="1" hangingPunct="1">
              <a:lnSpc>
                <a:spcPct val="90000"/>
              </a:lnSpc>
              <a:buSzTx/>
            </a:pPr>
            <a:r>
              <a:rPr lang="en-NZ" sz="2000" dirty="0" err="1" smtClean="0"/>
              <a:t>Embedders</a:t>
            </a:r>
            <a:r>
              <a:rPr lang="en-NZ" sz="2000" dirty="0" smtClean="0"/>
              <a:t>, extractors, and (don’t forget ;-) responders.</a:t>
            </a:r>
          </a:p>
          <a:p>
            <a:pPr marL="609600" indent="-609600" eaLnBrk="1" hangingPunct="1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NZ" sz="2400" dirty="0" smtClean="0"/>
              <a:t>How can we embed software watermarks?</a:t>
            </a:r>
          </a:p>
          <a:p>
            <a:pPr marL="1009650" lvl="1" indent="-609600" eaLnBrk="1" hangingPunct="1">
              <a:lnSpc>
                <a:spcPct val="90000"/>
              </a:lnSpc>
              <a:buSzTx/>
            </a:pPr>
            <a:r>
              <a:rPr lang="en-NZ" sz="2000" dirty="0" smtClean="0"/>
              <a:t>Static or dynamic?  Active or passive?</a:t>
            </a:r>
          </a:p>
          <a:p>
            <a:pPr marL="1009650" lvl="1" indent="-609600" eaLnBrk="1" hangingPunct="1">
              <a:lnSpc>
                <a:spcPct val="90000"/>
              </a:lnSpc>
              <a:buSzTx/>
            </a:pPr>
            <a:r>
              <a:rPr lang="en-NZ" sz="2000" dirty="0" smtClean="0"/>
              <a:t>Case study: thread-based watermarks.</a:t>
            </a:r>
          </a:p>
          <a:p>
            <a:pPr marL="609600" indent="-609600" eaLnBrk="1" hangingPunct="1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NZ" sz="2400" dirty="0" smtClean="0"/>
              <a:t>Why would anyone want to embed a watermark?</a:t>
            </a:r>
          </a:p>
          <a:p>
            <a:pPr marL="1009650" lvl="1" indent="-609600" eaLnBrk="1" hangingPunct="1">
              <a:lnSpc>
                <a:spcPct val="90000"/>
              </a:lnSpc>
              <a:buSzTx/>
            </a:pPr>
            <a:r>
              <a:rPr lang="en-NZ" sz="2000" dirty="0" err="1" smtClean="0"/>
              <a:t>Defense</a:t>
            </a:r>
            <a:r>
              <a:rPr lang="en-NZ" sz="2000" dirty="0" smtClean="0"/>
              <a:t> in depth</a:t>
            </a:r>
          </a:p>
          <a:p>
            <a:pPr marL="1009650" lvl="1" indent="-609600" eaLnBrk="1" hangingPunct="1">
              <a:lnSpc>
                <a:spcPct val="90000"/>
              </a:lnSpc>
              <a:buSzTx/>
            </a:pPr>
            <a:r>
              <a:rPr lang="en-NZ" sz="2000" dirty="0" smtClean="0"/>
              <a:t>Use, misuse, and confuse case analysis</a:t>
            </a:r>
          </a:p>
          <a:p>
            <a:pPr marL="1009650" lvl="1" indent="-609600" eaLnBrk="1" hangingPunct="1">
              <a:lnSpc>
                <a:spcPct val="90000"/>
              </a:lnSpc>
              <a:buSzTx/>
            </a:pPr>
            <a:r>
              <a:rPr lang="en-NZ" sz="2000" dirty="0" smtClean="0"/>
              <a:t>Functional analysis (a taxonomy)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24A4DD-12EE-4259-8469-151FB7917374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A Mature Field...</a:t>
            </a:r>
            <a:endParaRPr 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00034" y="5429264"/>
            <a:ext cx="7835900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N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search was conducted </a:t>
            </a:r>
            <a:r>
              <a:rPr lang="en-NZ" sz="2000" kern="0" dirty="0" smtClean="0">
                <a:latin typeface="+mn-lt"/>
              </a:rPr>
              <a:t>on 15 March 2010.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N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number of citations was “about 559,000” in March 2008.</a:t>
            </a:r>
            <a:endParaRPr lang="en-NZ" sz="2000" kern="0" dirty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en-NZ" sz="2000" kern="0" dirty="0" smtClean="0">
                <a:latin typeface="+mn-lt"/>
              </a:rPr>
              <a:t>Citations growing by 28%/year.</a:t>
            </a:r>
            <a:endParaRPr kumimoji="0" lang="en-NZ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pic>
        <p:nvPicPr>
          <p:cNvPr id="8" name="Picture 7" descr="hl=en&amp;lr=&amp;q=fuzzy+sets&amp;btnG_Page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571612"/>
            <a:ext cx="9148220" cy="32988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438152"/>
            <a:ext cx="8429684" cy="847708"/>
          </a:xfrm>
        </p:spPr>
        <p:txBody>
          <a:bodyPr/>
          <a:lstStyle/>
          <a:p>
            <a:r>
              <a:rPr lang="en-US" dirty="0" smtClean="0"/>
              <a:t>Watermarking and Fingerprinting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786182" y="2043114"/>
            <a:ext cx="5129218" cy="460059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Messages may be images, audio, video, text, executables, …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0070C0"/>
                </a:solidFill>
              </a:rPr>
              <a:t>Visible</a:t>
            </a:r>
            <a:r>
              <a:rPr lang="en-US" sz="2400" dirty="0" smtClean="0"/>
              <a:t> or </a:t>
            </a:r>
            <a:r>
              <a:rPr lang="en-US" sz="2400" dirty="0" smtClean="0">
                <a:solidFill>
                  <a:srgbClr val="FF0000"/>
                </a:solidFill>
              </a:rPr>
              <a:t>invisible</a:t>
            </a:r>
            <a:r>
              <a:rPr lang="en-US" sz="2400" dirty="0" smtClean="0"/>
              <a:t> (</a:t>
            </a:r>
            <a:r>
              <a:rPr lang="en-US" sz="2400" dirty="0" err="1" smtClean="0"/>
              <a:t>steganographic</a:t>
            </a:r>
            <a:r>
              <a:rPr lang="en-US" sz="2400" dirty="0" smtClean="0"/>
              <a:t>) embeddings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00B050"/>
                </a:solidFill>
              </a:rPr>
              <a:t>Robust</a:t>
            </a:r>
            <a:r>
              <a:rPr lang="en-US" sz="2400" dirty="0" smtClean="0"/>
              <a:t> (difficult to remove) or </a:t>
            </a:r>
            <a:r>
              <a:rPr lang="en-US" sz="2400" dirty="0" smtClean="0">
                <a:solidFill>
                  <a:srgbClr val="7030A0"/>
                </a:solidFill>
              </a:rPr>
              <a:t>fragile</a:t>
            </a:r>
            <a:r>
              <a:rPr lang="en-US" sz="2400" dirty="0" smtClean="0"/>
              <a:t> (guaranteed to be removed) if cover is distorted.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C00000"/>
                </a:solidFill>
              </a:rPr>
              <a:t>Watermarking</a:t>
            </a:r>
            <a:r>
              <a:rPr lang="en-US" sz="2400" dirty="0" smtClean="0"/>
              <a:t> (only one extra message per cover) or </a:t>
            </a:r>
            <a:r>
              <a:rPr lang="en-US" sz="2400" dirty="0" smtClean="0">
                <a:solidFill>
                  <a:srgbClr val="00B0F0"/>
                </a:solidFill>
              </a:rPr>
              <a:t>fingerprinting</a:t>
            </a:r>
            <a:r>
              <a:rPr lang="en-US" sz="2400" dirty="0" smtClean="0"/>
              <a:t> (different versions of the cover carry different messages).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Messages may be encrypted.</a:t>
            </a:r>
            <a:endParaRPr lang="en-US" sz="2800" dirty="0" smtClean="0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500034" y="1488032"/>
            <a:ext cx="78137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/>
              <a:t>Watermark</a:t>
            </a:r>
            <a:r>
              <a:rPr lang="en-US" sz="2400" dirty="0"/>
              <a:t>: an additional message, embedded into a cover message.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4065588" y="1870075"/>
            <a:ext cx="171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AU"/>
          </a:p>
        </p:txBody>
      </p:sp>
      <p:pic>
        <p:nvPicPr>
          <p:cNvPr id="34822" name="Picture 6" descr="facepaint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643182"/>
            <a:ext cx="2944812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87CACD-42E2-49E7-B6C6-36E3005065D7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444500"/>
            <a:ext cx="8316912" cy="823913"/>
          </a:xfrm>
        </p:spPr>
        <p:txBody>
          <a:bodyPr/>
          <a:lstStyle/>
          <a:p>
            <a:pPr eaLnBrk="1" hangingPunct="1"/>
            <a:r>
              <a:rPr lang="en-US" sz="4000" smtClean="0"/>
              <a:t>Software Watermarking Techniques</a:t>
            </a:r>
            <a:endParaRPr lang="en-AU" sz="4000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557338"/>
            <a:ext cx="7835900" cy="4943496"/>
          </a:xfrm>
        </p:spPr>
        <p:txBody>
          <a:bodyPr/>
          <a:lstStyle/>
          <a:p>
            <a:pPr marL="352425" indent="-352425" eaLnBrk="1" hangingPunct="1">
              <a:buFont typeface="Wingdings" pitchFamily="2" charset="2"/>
              <a:buNone/>
            </a:pPr>
            <a:r>
              <a:rPr lang="en-US" sz="2800" dirty="0" smtClean="0"/>
              <a:t>Key questions:</a:t>
            </a:r>
          </a:p>
          <a:p>
            <a:pPr marL="352425" indent="-352425" eaLnBrk="1" hangingPunct="1"/>
            <a:r>
              <a:rPr lang="en-US" sz="2800" b="1" dirty="0" smtClean="0">
                <a:solidFill>
                  <a:srgbClr val="CC0000"/>
                </a:solidFill>
              </a:rPr>
              <a:t>Where</a:t>
            </a:r>
            <a:r>
              <a:rPr lang="en-US" sz="2800" dirty="0" smtClean="0"/>
              <a:t> is the watermark embedded?</a:t>
            </a:r>
          </a:p>
          <a:p>
            <a:pPr marL="979488" lvl="1" indent="-447675" eaLnBrk="1" hangingPunct="1">
              <a:buSzTx/>
              <a:buFont typeface="Symbol" pitchFamily="18" charset="2"/>
              <a:buChar char="Þ"/>
            </a:pPr>
            <a:r>
              <a:rPr lang="en-AU" b="1" dirty="0" smtClean="0">
                <a:solidFill>
                  <a:srgbClr val="CC0000"/>
                </a:solidFill>
              </a:rPr>
              <a:t>How</a:t>
            </a:r>
            <a:r>
              <a:rPr lang="en-AU" dirty="0" smtClean="0"/>
              <a:t> is the watermark embedded?</a:t>
            </a:r>
            <a:endParaRPr lang="en-US" dirty="0" smtClean="0"/>
          </a:p>
          <a:p>
            <a:pPr marL="352425" indent="-352425" eaLnBrk="1" hangingPunct="1"/>
            <a:r>
              <a:rPr lang="en-US" sz="2800" b="1" dirty="0" smtClean="0">
                <a:solidFill>
                  <a:srgbClr val="CC0000"/>
                </a:solidFill>
              </a:rPr>
              <a:t>Who </a:t>
            </a:r>
            <a:r>
              <a:rPr lang="en-US" sz="2800" dirty="0" smtClean="0"/>
              <a:t>wants the watermark to be embedded?</a:t>
            </a:r>
          </a:p>
          <a:p>
            <a:pPr marL="979488" lvl="1" indent="-447675" eaLnBrk="1" hangingPunct="1">
              <a:buSzTx/>
              <a:buFont typeface="Symbol" pitchFamily="18" charset="2"/>
              <a:buChar char="Þ"/>
            </a:pPr>
            <a:r>
              <a:rPr lang="en-US" b="1" dirty="0" smtClean="0">
                <a:solidFill>
                  <a:srgbClr val="CC0000"/>
                </a:solidFill>
              </a:rPr>
              <a:t>Why </a:t>
            </a:r>
            <a:r>
              <a:rPr lang="en-US" dirty="0" smtClean="0"/>
              <a:t>is the watermark embedded?</a:t>
            </a:r>
          </a:p>
          <a:p>
            <a:pPr marL="979488" lvl="1" indent="-447675" eaLnBrk="1" hangingPunct="1">
              <a:buSzTx/>
              <a:buFont typeface="Symbol" pitchFamily="18" charset="2"/>
              <a:buChar char="Þ"/>
            </a:pPr>
            <a:r>
              <a:rPr lang="en-US" b="1" dirty="0" smtClean="0">
                <a:solidFill>
                  <a:srgbClr val="CC0000"/>
                </a:solidFill>
              </a:rPr>
              <a:t>What</a:t>
            </a:r>
            <a:r>
              <a:rPr lang="en-US" dirty="0" smtClean="0"/>
              <a:t> are its desired properties?</a:t>
            </a:r>
          </a:p>
          <a:p>
            <a:pPr marL="979488" lvl="1" indent="-447675" eaLnBrk="1" hangingPunct="1">
              <a:buSzTx/>
              <a:buFont typeface="Symbol" pitchFamily="18" charset="2"/>
              <a:buChar char="Þ"/>
            </a:pPr>
            <a:r>
              <a:rPr lang="en-US" b="1" dirty="0" smtClean="0">
                <a:solidFill>
                  <a:srgbClr val="CC0000"/>
                </a:solidFill>
              </a:rPr>
              <a:t>When</a:t>
            </a:r>
            <a:r>
              <a:rPr lang="en-US" dirty="0" smtClean="0"/>
              <a:t> is the watermark embedded?</a:t>
            </a:r>
          </a:p>
          <a:p>
            <a:pPr marL="352425" indent="-352425" eaLnBrk="1" hangingPunct="1"/>
            <a:r>
              <a:rPr lang="en-US" sz="2800" b="1" dirty="0" smtClean="0">
                <a:solidFill>
                  <a:srgbClr val="CC0000"/>
                </a:solidFill>
              </a:rPr>
              <a:t>When</a:t>
            </a:r>
            <a:r>
              <a:rPr lang="en-US" sz="2800" dirty="0" smtClean="0"/>
              <a:t>, </a:t>
            </a:r>
            <a:r>
              <a:rPr lang="en-US" sz="2800" b="1" dirty="0" smtClean="0">
                <a:solidFill>
                  <a:srgbClr val="CC0000"/>
                </a:solidFill>
              </a:rPr>
              <a:t>where,</a:t>
            </a:r>
            <a:r>
              <a:rPr lang="en-US" sz="2800" dirty="0" smtClean="0"/>
              <a:t> and </a:t>
            </a:r>
            <a:r>
              <a:rPr lang="en-US" sz="2800" b="1" dirty="0" smtClean="0">
                <a:solidFill>
                  <a:srgbClr val="CC0000"/>
                </a:solidFill>
              </a:rPr>
              <a:t>how</a:t>
            </a:r>
            <a:r>
              <a:rPr lang="en-US" sz="2800" dirty="0" smtClean="0"/>
              <a:t> can the watermark be extracted?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A18DC-2C1F-44FC-85E5-F9F318A6882C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93725"/>
            <a:ext cx="8135938" cy="81915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Software Watermarking Systems</a:t>
            </a:r>
            <a:endParaRPr lang="en-AU" sz="4000" dirty="0" smtClean="0"/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00174"/>
            <a:ext cx="8497888" cy="5040313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25000"/>
              </a:spcBef>
            </a:pPr>
            <a:r>
              <a:rPr lang="en-AU" sz="2400" dirty="0" smtClean="0">
                <a:latin typeface="Arial Unicode MS" pitchFamily="34" charset="-128"/>
              </a:rPr>
              <a:t>An </a:t>
            </a:r>
            <a:r>
              <a:rPr lang="en-AU" sz="2400" dirty="0" err="1" smtClean="0">
                <a:solidFill>
                  <a:schemeClr val="folHlink"/>
                </a:solidFill>
                <a:latin typeface="Arial Unicode MS" pitchFamily="34" charset="-128"/>
              </a:rPr>
              <a:t>embedder</a:t>
            </a:r>
            <a:r>
              <a:rPr lang="en-AU" sz="2400" b="1" dirty="0" smtClean="0">
                <a:latin typeface="Arial Unicode MS" pitchFamily="34" charset="-128"/>
              </a:rPr>
              <a:t> E</a:t>
            </a:r>
            <a:r>
              <a:rPr lang="en-AU" sz="2400" dirty="0" smtClean="0">
                <a:latin typeface="Arial Unicode MS" pitchFamily="34" charset="-128"/>
              </a:rPr>
              <a:t>(</a:t>
            </a:r>
            <a:r>
              <a:rPr lang="en-AU" sz="2400" b="1" dirty="0" smtClean="0">
                <a:latin typeface="Arial Unicode MS" pitchFamily="34" charset="-128"/>
              </a:rPr>
              <a:t>P</a:t>
            </a:r>
            <a:r>
              <a:rPr lang="en-AU" sz="2400" dirty="0" smtClean="0">
                <a:latin typeface="Arial Unicode MS" pitchFamily="34" charset="-128"/>
              </a:rPr>
              <a:t>; </a:t>
            </a:r>
            <a:r>
              <a:rPr lang="en-AU" sz="2400" b="1" dirty="0" smtClean="0">
                <a:latin typeface="Arial Unicode MS" pitchFamily="34" charset="-128"/>
              </a:rPr>
              <a:t>W</a:t>
            </a:r>
            <a:r>
              <a:rPr lang="en-AU" sz="2400" dirty="0" smtClean="0">
                <a:latin typeface="Arial Unicode MS" pitchFamily="34" charset="-128"/>
              </a:rPr>
              <a:t>; </a:t>
            </a:r>
            <a:r>
              <a:rPr lang="en-AU" sz="2400" b="1" dirty="0" smtClean="0">
                <a:latin typeface="Arial Unicode MS" pitchFamily="34" charset="-128"/>
              </a:rPr>
              <a:t>k</a:t>
            </a:r>
            <a:r>
              <a:rPr lang="en-AU" sz="2400" dirty="0" smtClean="0">
                <a:latin typeface="Arial Unicode MS" pitchFamily="34" charset="-128"/>
              </a:rPr>
              <a:t>) </a:t>
            </a:r>
            <a:r>
              <a:rPr lang="en-AU" sz="2400" dirty="0" smtClean="0">
                <a:latin typeface="Arial Unicode MS" pitchFamily="34" charset="-128"/>
                <a:sym typeface="Symbol" pitchFamily="18" charset="2"/>
              </a:rPr>
              <a:t></a:t>
            </a:r>
            <a:r>
              <a:rPr lang="en-AU" sz="2400" dirty="0" smtClean="0">
                <a:latin typeface="Arial Unicode MS" pitchFamily="34" charset="-128"/>
              </a:rPr>
              <a:t> </a:t>
            </a:r>
            <a:r>
              <a:rPr lang="en-AU" sz="2400" b="1" dirty="0" smtClean="0">
                <a:latin typeface="Arial Unicode MS" pitchFamily="34" charset="-128"/>
              </a:rPr>
              <a:t>P</a:t>
            </a:r>
            <a:r>
              <a:rPr lang="en-AU" sz="2400" b="1" baseline="-25000" dirty="0" smtClean="0">
                <a:latin typeface="Arial Unicode MS" pitchFamily="34" charset="-128"/>
              </a:rPr>
              <a:t>w</a:t>
            </a:r>
            <a:r>
              <a:rPr lang="en-AU" sz="2400" baseline="-25000" dirty="0" smtClean="0">
                <a:latin typeface="Arial Unicode MS" pitchFamily="34" charset="-128"/>
              </a:rPr>
              <a:t> </a:t>
            </a:r>
            <a:r>
              <a:rPr lang="en-AU" sz="2400" dirty="0" smtClean="0">
                <a:latin typeface="Arial Unicode MS" pitchFamily="34" charset="-128"/>
              </a:rPr>
              <a:t>embeds a message (the watermark) </a:t>
            </a:r>
            <a:r>
              <a:rPr lang="en-AU" sz="2400" b="1" dirty="0" smtClean="0">
                <a:latin typeface="Arial Unicode MS" pitchFamily="34" charset="-128"/>
              </a:rPr>
              <a:t>W</a:t>
            </a:r>
            <a:r>
              <a:rPr lang="en-AU" sz="2400" dirty="0" smtClean="0">
                <a:latin typeface="Arial Unicode MS" pitchFamily="34" charset="-128"/>
              </a:rPr>
              <a:t>  into a program </a:t>
            </a:r>
            <a:r>
              <a:rPr lang="en-AU" sz="2400" b="1" dirty="0" smtClean="0">
                <a:latin typeface="Arial Unicode MS" pitchFamily="34" charset="-128"/>
              </a:rPr>
              <a:t>P</a:t>
            </a:r>
            <a:r>
              <a:rPr lang="en-AU" sz="2400" dirty="0" smtClean="0">
                <a:latin typeface="Arial Unicode MS" pitchFamily="34" charset="-128"/>
              </a:rPr>
              <a:t> using secret key </a:t>
            </a:r>
            <a:r>
              <a:rPr lang="en-AU" sz="2400" b="1" dirty="0" smtClean="0">
                <a:latin typeface="Arial Unicode MS" pitchFamily="34" charset="-128"/>
              </a:rPr>
              <a:t>k</a:t>
            </a:r>
            <a:r>
              <a:rPr lang="en-AU" sz="2400" dirty="0" smtClean="0">
                <a:latin typeface="Arial Unicode MS" pitchFamily="34" charset="-128"/>
              </a:rPr>
              <a:t>, yielding a watermarked program </a:t>
            </a:r>
            <a:r>
              <a:rPr lang="en-AU" sz="2400" b="1" dirty="0" smtClean="0">
                <a:latin typeface="Arial Unicode MS" pitchFamily="34" charset="-128"/>
              </a:rPr>
              <a:t>P</a:t>
            </a:r>
            <a:r>
              <a:rPr lang="en-AU" sz="2400" b="1" baseline="-25000" dirty="0" smtClean="0">
                <a:latin typeface="Arial Unicode MS" pitchFamily="34" charset="-128"/>
              </a:rPr>
              <a:t>w</a:t>
            </a:r>
            <a:endParaRPr lang="en-AU" sz="2400" b="1" dirty="0" smtClean="0">
              <a:latin typeface="Arial Unicode MS" pitchFamily="34" charset="-128"/>
            </a:endParaRPr>
          </a:p>
          <a:p>
            <a:pPr eaLnBrk="1" hangingPunct="1">
              <a:lnSpc>
                <a:spcPct val="85000"/>
              </a:lnSpc>
              <a:spcBef>
                <a:spcPct val="25000"/>
              </a:spcBef>
            </a:pPr>
            <a:r>
              <a:rPr lang="en-AU" sz="2400" dirty="0" smtClean="0">
                <a:latin typeface="Arial Unicode MS" pitchFamily="34" charset="-128"/>
              </a:rPr>
              <a:t>An </a:t>
            </a:r>
            <a:r>
              <a:rPr lang="en-AU" sz="2400" dirty="0" smtClean="0">
                <a:solidFill>
                  <a:schemeClr val="folHlink"/>
                </a:solidFill>
                <a:latin typeface="Arial Unicode MS" pitchFamily="34" charset="-128"/>
              </a:rPr>
              <a:t>extractor</a:t>
            </a:r>
            <a:r>
              <a:rPr lang="en-AU" sz="2400" b="1" dirty="0" smtClean="0">
                <a:latin typeface="Arial Unicode MS" pitchFamily="34" charset="-128"/>
              </a:rPr>
              <a:t> R</a:t>
            </a:r>
            <a:r>
              <a:rPr lang="en-AU" sz="2400" dirty="0" smtClean="0">
                <a:latin typeface="Arial Unicode MS" pitchFamily="34" charset="-128"/>
              </a:rPr>
              <a:t>(</a:t>
            </a:r>
            <a:r>
              <a:rPr lang="en-AU" sz="2400" b="1" dirty="0" smtClean="0">
                <a:latin typeface="Arial Unicode MS" pitchFamily="34" charset="-128"/>
              </a:rPr>
              <a:t>P</a:t>
            </a:r>
            <a:r>
              <a:rPr lang="en-AU" sz="2400" b="1" baseline="-25000" dirty="0" smtClean="0">
                <a:latin typeface="Arial Unicode MS" pitchFamily="34" charset="-128"/>
              </a:rPr>
              <a:t>w</a:t>
            </a:r>
            <a:r>
              <a:rPr lang="en-AU" sz="2400" baseline="-25000" dirty="0" smtClean="0">
                <a:latin typeface="Arial Unicode MS" pitchFamily="34" charset="-128"/>
              </a:rPr>
              <a:t> </a:t>
            </a:r>
            <a:r>
              <a:rPr lang="en-AU" sz="2400" dirty="0" smtClean="0">
                <a:latin typeface="Arial Unicode MS" pitchFamily="34" charset="-128"/>
              </a:rPr>
              <a:t>; ... ) </a:t>
            </a:r>
            <a:r>
              <a:rPr lang="en-AU" sz="2400" dirty="0" smtClean="0">
                <a:latin typeface="Arial Unicode MS" pitchFamily="34" charset="-128"/>
                <a:sym typeface="Symbol" pitchFamily="18" charset="2"/>
              </a:rPr>
              <a:t></a:t>
            </a:r>
            <a:r>
              <a:rPr lang="en-AU" sz="2400" dirty="0" smtClean="0">
                <a:latin typeface="Arial Unicode MS" pitchFamily="34" charset="-128"/>
              </a:rPr>
              <a:t> </a:t>
            </a:r>
            <a:r>
              <a:rPr lang="en-AU" sz="2400" b="1" dirty="0" smtClean="0">
                <a:latin typeface="Arial Unicode MS" pitchFamily="34" charset="-128"/>
              </a:rPr>
              <a:t>W</a:t>
            </a:r>
            <a:r>
              <a:rPr lang="en-AU" sz="2400" dirty="0" smtClean="0">
                <a:latin typeface="Arial Unicode MS" pitchFamily="34" charset="-128"/>
              </a:rPr>
              <a:t> extracts </a:t>
            </a:r>
            <a:r>
              <a:rPr lang="en-AU" sz="2400" b="1" dirty="0" smtClean="0">
                <a:latin typeface="Arial Unicode MS" pitchFamily="34" charset="-128"/>
              </a:rPr>
              <a:t>W</a:t>
            </a:r>
            <a:r>
              <a:rPr lang="en-AU" sz="2400" dirty="0" smtClean="0">
                <a:latin typeface="Arial Unicode MS" pitchFamily="34" charset="-128"/>
              </a:rPr>
              <a:t> from </a:t>
            </a:r>
            <a:r>
              <a:rPr lang="en-AU" sz="2400" b="1" dirty="0" smtClean="0">
                <a:latin typeface="Arial Unicode MS" pitchFamily="34" charset="-128"/>
              </a:rPr>
              <a:t>P</a:t>
            </a:r>
            <a:r>
              <a:rPr lang="en-AU" sz="2400" b="1" baseline="-25000" dirty="0" smtClean="0">
                <a:latin typeface="Arial Unicode MS" pitchFamily="34" charset="-128"/>
              </a:rPr>
              <a:t>w</a:t>
            </a:r>
            <a:endParaRPr lang="en-AU" sz="2400" dirty="0" smtClean="0">
              <a:latin typeface="Arial Unicode MS" pitchFamily="34" charset="-128"/>
            </a:endParaRPr>
          </a:p>
          <a:p>
            <a:pPr lvl="1" eaLnBrk="1" hangingPunct="1">
              <a:lnSpc>
                <a:spcPct val="85000"/>
              </a:lnSpc>
              <a:spcBef>
                <a:spcPct val="25000"/>
              </a:spcBef>
            </a:pPr>
            <a:r>
              <a:rPr lang="en-AU" sz="2000" dirty="0" smtClean="0">
                <a:latin typeface="Arial Unicode MS" pitchFamily="34" charset="-128"/>
              </a:rPr>
              <a:t>In an </a:t>
            </a:r>
            <a:r>
              <a:rPr lang="en-AU" sz="2000" dirty="0" smtClean="0">
                <a:solidFill>
                  <a:schemeClr val="folHlink"/>
                </a:solidFill>
                <a:latin typeface="Arial Unicode MS" pitchFamily="34" charset="-128"/>
              </a:rPr>
              <a:t>invisible watermarking system</a:t>
            </a:r>
            <a:r>
              <a:rPr lang="en-AU" sz="2000" dirty="0" smtClean="0">
                <a:latin typeface="Arial Unicode MS" pitchFamily="34" charset="-128"/>
              </a:rPr>
              <a:t>, </a:t>
            </a:r>
            <a:r>
              <a:rPr lang="en-AU" sz="2000" b="1" dirty="0" smtClean="0">
                <a:latin typeface="Arial Unicode MS" pitchFamily="34" charset="-128"/>
              </a:rPr>
              <a:t>R</a:t>
            </a:r>
            <a:r>
              <a:rPr lang="en-AU" sz="2000" dirty="0" smtClean="0">
                <a:latin typeface="Arial Unicode MS" pitchFamily="34" charset="-128"/>
              </a:rPr>
              <a:t> (or a parameter) is a secret.</a:t>
            </a:r>
          </a:p>
          <a:p>
            <a:pPr lvl="1" eaLnBrk="1" hangingPunct="1">
              <a:lnSpc>
                <a:spcPct val="85000"/>
              </a:lnSpc>
              <a:spcBef>
                <a:spcPct val="25000"/>
              </a:spcBef>
            </a:pPr>
            <a:r>
              <a:rPr lang="en-AU" sz="2000" dirty="0" smtClean="0">
                <a:latin typeface="Arial Unicode MS" pitchFamily="34" charset="-128"/>
              </a:rPr>
              <a:t>In </a:t>
            </a:r>
            <a:r>
              <a:rPr lang="en-AU" sz="2000" dirty="0" smtClean="0">
                <a:solidFill>
                  <a:schemeClr val="folHlink"/>
                </a:solidFill>
                <a:latin typeface="Arial Unicode MS" pitchFamily="34" charset="-128"/>
              </a:rPr>
              <a:t>visible watermarking</a:t>
            </a:r>
            <a:r>
              <a:rPr lang="en-AU" sz="2000" dirty="0" smtClean="0">
                <a:latin typeface="Arial Unicode MS" pitchFamily="34" charset="-128"/>
              </a:rPr>
              <a:t>, </a:t>
            </a:r>
            <a:r>
              <a:rPr lang="en-AU" sz="2000" b="1" dirty="0" smtClean="0">
                <a:latin typeface="Arial Unicode MS" pitchFamily="34" charset="-128"/>
              </a:rPr>
              <a:t>R</a:t>
            </a:r>
            <a:r>
              <a:rPr lang="en-AU" sz="2000" dirty="0" smtClean="0">
                <a:latin typeface="Arial Unicode MS" pitchFamily="34" charset="-128"/>
              </a:rPr>
              <a:t> is well-publicised (ideally obvious).</a:t>
            </a:r>
            <a:endParaRPr lang="en-AU" sz="2000" dirty="0" smtClean="0">
              <a:solidFill>
                <a:schemeClr val="folHlink"/>
              </a:solidFill>
              <a:latin typeface="Arial Unicode MS" pitchFamily="34" charset="-128"/>
            </a:endParaRPr>
          </a:p>
          <a:p>
            <a:pPr eaLnBrk="1" hangingPunct="1">
              <a:lnSpc>
                <a:spcPct val="85000"/>
              </a:lnSpc>
              <a:spcBef>
                <a:spcPct val="25000"/>
              </a:spcBef>
            </a:pPr>
            <a:r>
              <a:rPr lang="en-AU" sz="2400" dirty="0" smtClean="0">
                <a:latin typeface="Arial Unicode MS" pitchFamily="34" charset="-128"/>
              </a:rPr>
              <a:t>The </a:t>
            </a:r>
            <a:r>
              <a:rPr lang="en-AU" sz="2400" dirty="0" smtClean="0">
                <a:solidFill>
                  <a:schemeClr val="folHlink"/>
                </a:solidFill>
                <a:latin typeface="Arial Unicode MS" pitchFamily="34" charset="-128"/>
              </a:rPr>
              <a:t>attack set</a:t>
            </a:r>
            <a:r>
              <a:rPr lang="en-AU" sz="2400" b="1" dirty="0" smtClean="0">
                <a:latin typeface="Arial Unicode MS" pitchFamily="34" charset="-128"/>
              </a:rPr>
              <a:t> A</a:t>
            </a:r>
            <a:r>
              <a:rPr lang="en-AU" sz="2400" dirty="0" smtClean="0">
                <a:latin typeface="Arial Unicode MS" pitchFamily="34" charset="-128"/>
              </a:rPr>
              <a:t> and </a:t>
            </a:r>
            <a:r>
              <a:rPr lang="en-AU" sz="2400" dirty="0" smtClean="0">
                <a:solidFill>
                  <a:schemeClr val="folHlink"/>
                </a:solidFill>
                <a:latin typeface="Arial Unicode MS" pitchFamily="34" charset="-128"/>
              </a:rPr>
              <a:t>goal</a:t>
            </a:r>
            <a:r>
              <a:rPr lang="en-AU" sz="2400" dirty="0" smtClean="0">
                <a:latin typeface="Arial Unicode MS" pitchFamily="34" charset="-128"/>
              </a:rPr>
              <a:t> </a:t>
            </a:r>
            <a:r>
              <a:rPr lang="en-AU" sz="2400" b="1" dirty="0" smtClean="0">
                <a:latin typeface="Arial Unicode MS" pitchFamily="34" charset="-128"/>
              </a:rPr>
              <a:t>G</a:t>
            </a:r>
            <a:r>
              <a:rPr lang="en-AU" sz="2400" dirty="0" smtClean="0">
                <a:latin typeface="Arial Unicode MS" pitchFamily="34" charset="-128"/>
              </a:rPr>
              <a:t> model the security threat.</a:t>
            </a:r>
          </a:p>
          <a:p>
            <a:pPr lvl="1" eaLnBrk="1" hangingPunct="1">
              <a:lnSpc>
                <a:spcPct val="85000"/>
              </a:lnSpc>
              <a:spcBef>
                <a:spcPct val="25000"/>
              </a:spcBef>
            </a:pPr>
            <a:r>
              <a:rPr lang="en-AU" sz="2000" dirty="0" smtClean="0">
                <a:latin typeface="Arial Unicode MS" pitchFamily="34" charset="-128"/>
              </a:rPr>
              <a:t>For a </a:t>
            </a:r>
            <a:r>
              <a:rPr lang="en-AU" sz="2000" dirty="0" smtClean="0">
                <a:solidFill>
                  <a:schemeClr val="folHlink"/>
                </a:solidFill>
                <a:latin typeface="Arial Unicode MS" pitchFamily="34" charset="-128"/>
              </a:rPr>
              <a:t>robust watermark</a:t>
            </a:r>
            <a:r>
              <a:rPr lang="en-AU" sz="2000" dirty="0" smtClean="0">
                <a:latin typeface="Arial Unicode MS" pitchFamily="34" charset="-128"/>
              </a:rPr>
              <a:t>, the attacker’s goal </a:t>
            </a:r>
            <a:r>
              <a:rPr lang="en-AU" sz="2000" b="1" dirty="0" smtClean="0">
                <a:latin typeface="Arial Unicode MS" pitchFamily="34" charset="-128"/>
              </a:rPr>
              <a:t>G</a:t>
            </a:r>
            <a:r>
              <a:rPr lang="en-AU" sz="2000" dirty="0" smtClean="0">
                <a:latin typeface="Arial Unicode MS" pitchFamily="34" charset="-128"/>
              </a:rPr>
              <a:t> is typically </a:t>
            </a:r>
            <a:r>
              <a:rPr lang="en-A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 </a:t>
            </a:r>
            <a:r>
              <a:rPr lang="en-AU" sz="2000" dirty="0" smtClean="0">
                <a:solidFill>
                  <a:schemeClr val="fol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false-negative</a:t>
            </a:r>
            <a:r>
              <a:rPr lang="en-A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extraction, using an attack </a:t>
            </a:r>
            <a:r>
              <a:rPr lang="en-A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A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(</a:t>
            </a:r>
            <a:r>
              <a:rPr lang="en-AU" sz="2000" dirty="0" smtClean="0">
                <a:latin typeface="Arial Unicode MS" pitchFamily="34" charset="-128"/>
              </a:rPr>
              <a:t>) </a:t>
            </a:r>
            <a:r>
              <a:rPr lang="en-AU" sz="2000" dirty="0" smtClean="0">
                <a:latin typeface="Arial Unicode MS" pitchFamily="34" charset="-128"/>
                <a:sym typeface="Symbol"/>
              </a:rPr>
              <a:t></a:t>
            </a:r>
            <a:r>
              <a:rPr lang="en-AU" sz="2000" dirty="0" smtClean="0">
                <a:latin typeface="Arial Unicode MS" pitchFamily="34" charset="-128"/>
              </a:rPr>
              <a:t> </a:t>
            </a:r>
            <a:r>
              <a:rPr lang="en-AU" sz="2000" b="1" dirty="0" smtClean="0">
                <a:latin typeface="Arial Unicode MS" pitchFamily="34" charset="-128"/>
              </a:rPr>
              <a:t>A </a:t>
            </a:r>
            <a:r>
              <a:rPr lang="en-AU" sz="2000" dirty="0" smtClean="0">
                <a:latin typeface="Arial Unicode MS" pitchFamily="34" charset="-128"/>
              </a:rPr>
              <a:t>on a watermarked object </a:t>
            </a:r>
            <a:r>
              <a:rPr lang="en-AU" sz="2000" b="1" dirty="0" smtClean="0">
                <a:latin typeface="Arial Unicode MS" pitchFamily="34" charset="-128"/>
              </a:rPr>
              <a:t>P</a:t>
            </a:r>
            <a:r>
              <a:rPr lang="en-AU" sz="2000" b="1" baseline="-25000" dirty="0" smtClean="0">
                <a:latin typeface="Arial Unicode MS" pitchFamily="34" charset="-128"/>
              </a:rPr>
              <a:t>w</a:t>
            </a:r>
            <a:r>
              <a:rPr lang="en-A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to create an attacked object </a:t>
            </a:r>
            <a:r>
              <a:rPr lang="en-A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A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(</a:t>
            </a:r>
            <a:r>
              <a:rPr lang="en-AU" sz="2000" b="1" dirty="0" smtClean="0">
                <a:latin typeface="Arial Unicode MS" pitchFamily="34" charset="-128"/>
              </a:rPr>
              <a:t>P</a:t>
            </a:r>
            <a:r>
              <a:rPr lang="en-AU" sz="2000" b="1" baseline="-25000" dirty="0" smtClean="0">
                <a:latin typeface="Arial Unicode MS" pitchFamily="34" charset="-128"/>
              </a:rPr>
              <a:t>w</a:t>
            </a:r>
            <a:r>
              <a:rPr lang="en-AU" sz="2000" dirty="0" smtClean="0">
                <a:latin typeface="Arial Unicode MS" pitchFamily="34" charset="-128"/>
              </a:rPr>
              <a:t>)</a:t>
            </a:r>
            <a:r>
              <a:rPr lang="en-A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, with </a:t>
            </a:r>
            <a:r>
              <a:rPr lang="en-AU" sz="2000" b="1" dirty="0" smtClean="0">
                <a:latin typeface="Arial Unicode MS" pitchFamily="34" charset="-128"/>
              </a:rPr>
              <a:t>R</a:t>
            </a:r>
            <a:r>
              <a:rPr lang="en-AU" sz="2000" dirty="0" smtClean="0">
                <a:latin typeface="Arial Unicode MS" pitchFamily="34" charset="-128"/>
              </a:rPr>
              <a:t>(</a:t>
            </a:r>
            <a:r>
              <a:rPr lang="en-A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A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(</a:t>
            </a:r>
            <a:r>
              <a:rPr lang="en-AU" sz="2000" b="1" dirty="0" smtClean="0">
                <a:latin typeface="Arial Unicode MS" pitchFamily="34" charset="-128"/>
              </a:rPr>
              <a:t>P</a:t>
            </a:r>
            <a:r>
              <a:rPr lang="en-AU" sz="2000" b="1" baseline="-25000" dirty="0" smtClean="0">
                <a:latin typeface="Arial Unicode MS" pitchFamily="34" charset="-128"/>
              </a:rPr>
              <a:t>w</a:t>
            </a:r>
            <a:r>
              <a:rPr lang="en-AU" sz="2000" dirty="0" smtClean="0">
                <a:latin typeface="Arial Unicode MS" pitchFamily="34" charset="-128"/>
              </a:rPr>
              <a:t>); ... ) </a:t>
            </a:r>
            <a:r>
              <a:rPr lang="en-A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≠ </a:t>
            </a:r>
            <a:r>
              <a:rPr lang="en-AU" sz="2000" b="1" dirty="0" smtClean="0">
                <a:latin typeface="Arial Unicode MS" pitchFamily="34" charset="-128"/>
              </a:rPr>
              <a:t>W</a:t>
            </a:r>
            <a:r>
              <a:rPr lang="en-AU" sz="2000" dirty="0" smtClean="0">
                <a:latin typeface="Arial Unicode MS" pitchFamily="34" charset="-128"/>
              </a:rPr>
              <a:t> such that </a:t>
            </a:r>
            <a:r>
              <a:rPr lang="en-A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A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(</a:t>
            </a:r>
            <a:r>
              <a:rPr lang="en-AU" sz="2000" b="1" dirty="0" smtClean="0">
                <a:latin typeface="Arial Unicode MS" pitchFamily="34" charset="-128"/>
              </a:rPr>
              <a:t>P</a:t>
            </a:r>
            <a:r>
              <a:rPr lang="en-AU" sz="2000" b="1" baseline="-25000" dirty="0" smtClean="0">
                <a:latin typeface="Arial Unicode MS" pitchFamily="34" charset="-128"/>
              </a:rPr>
              <a:t>w</a:t>
            </a:r>
            <a:r>
              <a:rPr lang="en-AU" sz="2000" dirty="0" smtClean="0">
                <a:latin typeface="Arial Unicode MS" pitchFamily="34" charset="-128"/>
              </a:rPr>
              <a:t>) has most or all of the original function of </a:t>
            </a:r>
            <a:r>
              <a:rPr lang="en-AU" sz="2000" b="1" dirty="0" smtClean="0">
                <a:latin typeface="Arial Unicode MS" pitchFamily="34" charset="-128"/>
              </a:rPr>
              <a:t>P</a:t>
            </a:r>
            <a:r>
              <a:rPr lang="en-AU" sz="2000" dirty="0" smtClean="0">
                <a:latin typeface="Arial Unicode MS" pitchFamily="34" charset="-128"/>
              </a:rPr>
              <a:t>.</a:t>
            </a:r>
          </a:p>
          <a:p>
            <a:pPr lvl="1" eaLnBrk="1" hangingPunct="1">
              <a:lnSpc>
                <a:spcPct val="85000"/>
              </a:lnSpc>
              <a:spcBef>
                <a:spcPct val="25000"/>
              </a:spcBef>
            </a:pPr>
            <a:r>
              <a:rPr lang="en-AU" sz="2000" dirty="0" smtClean="0">
                <a:latin typeface="Arial Unicode MS" pitchFamily="34" charset="-128"/>
              </a:rPr>
              <a:t>For a </a:t>
            </a:r>
            <a:r>
              <a:rPr lang="en-AU" sz="2000" dirty="0" smtClean="0">
                <a:solidFill>
                  <a:schemeClr val="folHlink"/>
                </a:solidFill>
                <a:latin typeface="Arial Unicode MS" pitchFamily="34" charset="-128"/>
              </a:rPr>
              <a:t>fragile watermark</a:t>
            </a:r>
            <a:r>
              <a:rPr lang="en-AU" sz="2000" dirty="0" smtClean="0">
                <a:latin typeface="Arial Unicode MS" pitchFamily="34" charset="-128"/>
              </a:rPr>
              <a:t>, the attacker’s goal is a </a:t>
            </a:r>
            <a:r>
              <a:rPr lang="en-AU" sz="2000" dirty="0" smtClean="0">
                <a:solidFill>
                  <a:schemeClr val="folHlink"/>
                </a:solidFill>
                <a:latin typeface="Arial Unicode MS" pitchFamily="34" charset="-128"/>
              </a:rPr>
              <a:t>false-positive</a:t>
            </a:r>
            <a:r>
              <a:rPr lang="en-AU" sz="2000" dirty="0" smtClean="0">
                <a:latin typeface="Arial Unicode MS" pitchFamily="34" charset="-128"/>
              </a:rPr>
              <a:t>: </a:t>
            </a:r>
            <a:r>
              <a:rPr lang="en-AU" sz="2000" b="1" dirty="0" smtClean="0">
                <a:latin typeface="Arial Unicode MS" pitchFamily="34" charset="-128"/>
              </a:rPr>
              <a:t>R</a:t>
            </a:r>
            <a:r>
              <a:rPr lang="en-AU" sz="2000" dirty="0" smtClean="0">
                <a:latin typeface="Arial Unicode MS" pitchFamily="34" charset="-128"/>
              </a:rPr>
              <a:t>(</a:t>
            </a:r>
            <a:r>
              <a:rPr lang="en-A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A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(</a:t>
            </a:r>
            <a:r>
              <a:rPr lang="en-AU" sz="2000" b="1" dirty="0" smtClean="0">
                <a:latin typeface="Arial Unicode MS" pitchFamily="34" charset="-128"/>
              </a:rPr>
              <a:t>P</a:t>
            </a:r>
            <a:r>
              <a:rPr lang="en-AU" sz="2000" dirty="0" smtClean="0">
                <a:latin typeface="Arial Unicode MS" pitchFamily="34" charset="-128"/>
              </a:rPr>
              <a:t>); ... ) </a:t>
            </a:r>
            <a:r>
              <a:rPr lang="en-A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 </a:t>
            </a:r>
            <a:r>
              <a:rPr lang="en-AU" sz="2000" b="1" dirty="0" smtClean="0">
                <a:latin typeface="Arial Unicode MS" pitchFamily="34" charset="-128"/>
              </a:rPr>
              <a:t>W</a:t>
            </a:r>
            <a:r>
              <a:rPr lang="en-AU" sz="2000" dirty="0" smtClean="0">
                <a:latin typeface="Arial Unicode MS" pitchFamily="34" charset="-128"/>
              </a:rPr>
              <a:t> such that </a:t>
            </a:r>
            <a:r>
              <a:rPr lang="en-A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A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(</a:t>
            </a:r>
            <a:r>
              <a:rPr lang="en-AU" sz="2000" b="1" dirty="0" smtClean="0">
                <a:latin typeface="Arial Unicode MS" pitchFamily="34" charset="-128"/>
              </a:rPr>
              <a:t>P</a:t>
            </a:r>
            <a:r>
              <a:rPr lang="en-AU" sz="2000" dirty="0" smtClean="0">
                <a:latin typeface="Arial Unicode MS" pitchFamily="34" charset="-128"/>
              </a:rPr>
              <a:t>) </a:t>
            </a:r>
            <a:r>
              <a:rPr lang="en-A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has similar functionality to </a:t>
            </a:r>
            <a:r>
              <a:rPr lang="en-AU" sz="2000" b="1" dirty="0" smtClean="0">
                <a:latin typeface="Arial Unicode MS" pitchFamily="34" charset="-128"/>
              </a:rPr>
              <a:t>P</a:t>
            </a:r>
            <a:r>
              <a:rPr lang="en-AU" sz="2000" b="1" baseline="-25000" dirty="0" smtClean="0">
                <a:latin typeface="Arial Unicode MS" pitchFamily="34" charset="-128"/>
              </a:rPr>
              <a:t>w</a:t>
            </a:r>
            <a:r>
              <a:rPr lang="en-AU" sz="2000" dirty="0" smtClean="0">
                <a:latin typeface="Arial Unicode MS" pitchFamily="34" charset="-128"/>
              </a:rPr>
              <a:t>. </a:t>
            </a:r>
          </a:p>
          <a:p>
            <a:pPr lvl="1" eaLnBrk="1" hangingPunct="1">
              <a:lnSpc>
                <a:spcPct val="85000"/>
              </a:lnSpc>
              <a:spcBef>
                <a:spcPct val="25000"/>
              </a:spcBef>
            </a:pPr>
            <a:r>
              <a:rPr lang="en-AU" sz="2000" dirty="0" smtClean="0">
                <a:latin typeface="Arial Unicode MS" pitchFamily="34" charset="-128"/>
              </a:rPr>
              <a:t>A </a:t>
            </a:r>
            <a:r>
              <a:rPr lang="en-AU" sz="2000" dirty="0" smtClean="0">
                <a:solidFill>
                  <a:schemeClr val="folHlink"/>
                </a:solidFill>
                <a:latin typeface="Arial Unicode MS" pitchFamily="34" charset="-128"/>
              </a:rPr>
              <a:t>protocol attack </a:t>
            </a:r>
            <a:r>
              <a:rPr lang="en-AU" sz="2000" dirty="0" smtClean="0">
                <a:latin typeface="Arial Unicode MS" pitchFamily="34" charset="-128"/>
              </a:rPr>
              <a:t>is </a:t>
            </a:r>
            <a:r>
              <a:rPr lang="en-A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an </a:t>
            </a:r>
            <a:r>
              <a:rPr lang="en-A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r</a:t>
            </a:r>
            <a:r>
              <a:rPr lang="en-A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(</a:t>
            </a:r>
            <a:r>
              <a:rPr lang="en-AU" sz="2000" dirty="0" smtClean="0">
                <a:latin typeface="Arial Unicode MS" pitchFamily="34" charset="-128"/>
              </a:rPr>
              <a:t>) </a:t>
            </a:r>
            <a:r>
              <a:rPr lang="en-AU" sz="2000" dirty="0" smtClean="0">
                <a:latin typeface="Arial Unicode MS" pitchFamily="34" charset="-128"/>
                <a:sym typeface="Symbol"/>
              </a:rPr>
              <a:t></a:t>
            </a:r>
            <a:r>
              <a:rPr lang="en-AU" sz="2000" dirty="0" smtClean="0">
                <a:latin typeface="Arial Unicode MS" pitchFamily="34" charset="-128"/>
              </a:rPr>
              <a:t> </a:t>
            </a:r>
            <a:r>
              <a:rPr lang="en-AU" sz="2000" b="1" dirty="0" smtClean="0">
                <a:latin typeface="Arial Unicode MS" pitchFamily="34" charset="-128"/>
              </a:rPr>
              <a:t>A </a:t>
            </a:r>
            <a:r>
              <a:rPr lang="en-AU" sz="2000" dirty="0" smtClean="0">
                <a:latin typeface="Arial Unicode MS" pitchFamily="34" charset="-128"/>
              </a:rPr>
              <a:t> which behaves like an extractor, but delivers false-positive or false-negative results (depending on </a:t>
            </a:r>
            <a:r>
              <a:rPr lang="en-AU" sz="2000" b="1" dirty="0" smtClean="0">
                <a:latin typeface="Arial Unicode MS" pitchFamily="34" charset="-128"/>
              </a:rPr>
              <a:t>G</a:t>
            </a:r>
            <a:r>
              <a:rPr lang="en-AU" sz="2000" dirty="0" smtClean="0">
                <a:latin typeface="Arial Unicode MS" pitchFamily="34" charset="-128"/>
              </a:rPr>
              <a:t>).  The attacker must substitute </a:t>
            </a:r>
            <a:r>
              <a:rPr lang="en-A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r</a:t>
            </a:r>
            <a:r>
              <a:rPr lang="en-A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(</a:t>
            </a:r>
            <a:r>
              <a:rPr lang="en-AU" sz="2000" dirty="0" smtClean="0">
                <a:latin typeface="Arial Unicode MS" pitchFamily="34" charset="-128"/>
              </a:rPr>
              <a:t>) for the true extractor </a:t>
            </a:r>
            <a:r>
              <a:rPr lang="en-AU" sz="2000" b="1" dirty="0" smtClean="0">
                <a:latin typeface="Arial Unicode MS" pitchFamily="34" charset="-128"/>
              </a:rPr>
              <a:t>R</a:t>
            </a:r>
            <a:r>
              <a:rPr lang="en-AU" sz="2000" dirty="0" smtClean="0">
                <a:latin typeface="Arial Unicode MS" pitchFamily="34" charset="-128"/>
              </a:rPr>
              <a:t> in the response mechanism of the system.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442914"/>
            <a:ext cx="7813675" cy="842946"/>
          </a:xfrm>
        </p:spPr>
        <p:txBody>
          <a:bodyPr/>
          <a:lstStyle/>
          <a:p>
            <a:r>
              <a:rPr lang="en-NZ" dirty="0" smtClean="0"/>
              <a:t>Response Mechanisms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557338"/>
            <a:ext cx="7875616" cy="4872058"/>
          </a:xfrm>
        </p:spPr>
        <p:txBody>
          <a:bodyPr/>
          <a:lstStyle/>
          <a:p>
            <a:r>
              <a:rPr lang="en-NZ" sz="2800" dirty="0" smtClean="0"/>
              <a:t>A watermark extractor </a:t>
            </a:r>
            <a:r>
              <a:rPr lang="en-NZ" sz="2800" b="1" dirty="0" smtClean="0"/>
              <a:t>R()</a:t>
            </a:r>
            <a:r>
              <a:rPr lang="en-NZ" sz="2800" dirty="0" smtClean="0"/>
              <a:t> delivers a signal to a response system </a:t>
            </a:r>
            <a:r>
              <a:rPr lang="en-NZ" sz="2800" b="1" dirty="0" smtClean="0"/>
              <a:t>S.</a:t>
            </a:r>
          </a:p>
          <a:p>
            <a:pPr lvl="1"/>
            <a:r>
              <a:rPr lang="en-NZ" sz="2400" dirty="0" smtClean="0"/>
              <a:t>It’s easy to forget that M is necessary.</a:t>
            </a:r>
          </a:p>
          <a:p>
            <a:r>
              <a:rPr lang="en-NZ" sz="2800" b="1" dirty="0" smtClean="0"/>
              <a:t>S</a:t>
            </a:r>
            <a:r>
              <a:rPr lang="en-NZ" sz="2800" b="1" i="1" dirty="0" smtClean="0"/>
              <a:t> </a:t>
            </a:r>
            <a:r>
              <a:rPr lang="en-NZ" sz="2800" dirty="0" smtClean="0"/>
              <a:t>might be …</a:t>
            </a:r>
          </a:p>
          <a:p>
            <a:pPr lvl="1"/>
            <a:r>
              <a:rPr lang="en-NZ" sz="2400" dirty="0" smtClean="0"/>
              <a:t>A judge in a courtroom, in which case </a:t>
            </a:r>
            <a:r>
              <a:rPr lang="en-NZ" sz="2400" b="1" dirty="0" smtClean="0"/>
              <a:t>R </a:t>
            </a:r>
            <a:r>
              <a:rPr lang="en-NZ" sz="2400" dirty="0" smtClean="0"/>
              <a:t>must deliver forensically-sound evidence.</a:t>
            </a:r>
          </a:p>
          <a:p>
            <a:pPr lvl="1"/>
            <a:r>
              <a:rPr lang="en-NZ" sz="2400" dirty="0" smtClean="0"/>
              <a:t>A newspaper reporter, in which case </a:t>
            </a:r>
            <a:r>
              <a:rPr lang="en-NZ" sz="2400" b="1" dirty="0" smtClean="0"/>
              <a:t>R</a:t>
            </a:r>
            <a:r>
              <a:rPr lang="en-NZ" sz="2400" dirty="0" smtClean="0"/>
              <a:t> must be a believable source.</a:t>
            </a:r>
          </a:p>
          <a:p>
            <a:pPr lvl="1"/>
            <a:r>
              <a:rPr lang="en-NZ" sz="2400" dirty="0" smtClean="0"/>
              <a:t>A computerised access-control system, in which case </a:t>
            </a:r>
            <a:r>
              <a:rPr lang="en-NZ" sz="2400" b="1" dirty="0" smtClean="0"/>
              <a:t>R</a:t>
            </a:r>
            <a:r>
              <a:rPr lang="en-NZ" sz="2400" dirty="0" smtClean="0"/>
              <a:t>’s signal might cause an authorisation to be granted (or revoked).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80C76B-68A3-4905-9E66-DBC4EDCA575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69481-8513-46F5-9B67-7B095AEB387B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813675" cy="1090612"/>
          </a:xfrm>
        </p:spPr>
        <p:txBody>
          <a:bodyPr/>
          <a:lstStyle/>
          <a:p>
            <a:pPr eaLnBrk="1" hangingPunct="1"/>
            <a:r>
              <a:rPr lang="en-US" sz="4000" smtClean="0"/>
              <a:t>Where Software Watermarks are Embedded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701800"/>
            <a:ext cx="7907338" cy="49672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Static </a:t>
            </a:r>
            <a:r>
              <a:rPr lang="en-US" sz="2800" smtClean="0">
                <a:solidFill>
                  <a:srgbClr val="FF0000"/>
                </a:solidFill>
              </a:rPr>
              <a:t>code</a:t>
            </a:r>
            <a:r>
              <a:rPr lang="en-US" sz="2800" smtClean="0"/>
              <a:t> watermarks are stored in the section of the executable that contains instructions.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Static </a:t>
            </a:r>
            <a:r>
              <a:rPr lang="en-US" sz="2800" smtClean="0">
                <a:solidFill>
                  <a:srgbClr val="FF0000"/>
                </a:solidFill>
              </a:rPr>
              <a:t>data</a:t>
            </a:r>
            <a:r>
              <a:rPr lang="en-US" sz="2800" smtClean="0"/>
              <a:t> watermarks are stored in other sections of the executable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Static watermarks are extracted without executing (or emulating) the code.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NZ" sz="2400" smtClean="0"/>
              <a:t>A watermark extractor is a special-purpose static analysis.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400" smtClean="0"/>
              <a:t>Extraction is inexpensive, but we</a:t>
            </a:r>
            <a:r>
              <a:rPr lang="en-NZ" sz="2400" smtClean="0"/>
              <a:t> don’t know of any highly robust static code watermarks.  Attackers can easily modify the watermarked code to create an unwatermarked (false-negative) version.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4E60F2-2D0D-40B2-A69A-2E724CAA0E23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7688"/>
            <a:ext cx="7772400" cy="865187"/>
          </a:xfrm>
        </p:spPr>
        <p:txBody>
          <a:bodyPr/>
          <a:lstStyle/>
          <a:p>
            <a:pPr eaLnBrk="1" hangingPunct="1"/>
            <a:r>
              <a:rPr lang="en-US" smtClean="0"/>
              <a:t>Dynamic Watermarks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924800" cy="5257800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FF0000"/>
                </a:solidFill>
              </a:rPr>
              <a:t>Easter Eggs</a:t>
            </a:r>
            <a:r>
              <a:rPr lang="en-US" sz="2800" smtClean="0"/>
              <a:t> are revealed to any end-user who types a special input sequence.</a:t>
            </a:r>
          </a:p>
          <a:p>
            <a:pPr lvl="1" eaLnBrk="1" hangingPunct="1"/>
            <a:r>
              <a:rPr lang="en-NZ" sz="2400" smtClean="0"/>
              <a:t>This is a robust watermark.</a:t>
            </a:r>
            <a:endParaRPr lang="en-US" sz="2400" smtClean="0"/>
          </a:p>
          <a:p>
            <a:pPr eaLnBrk="1" hangingPunct="1"/>
            <a:r>
              <a:rPr lang="en-US" sz="2800" smtClean="0"/>
              <a:t>Other dynamic, robust, watermarks:</a:t>
            </a:r>
          </a:p>
          <a:p>
            <a:pPr lvl="1" eaLnBrk="1" hangingPunct="1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400" b="1" smtClean="0">
                <a:solidFill>
                  <a:srgbClr val="FF0000"/>
                </a:solidFill>
              </a:rPr>
              <a:t>Execution Trace Watermarks</a:t>
            </a:r>
            <a:r>
              <a:rPr lang="en-US" sz="2400" smtClean="0"/>
              <a:t> are carried in the instruction execution sequence of a program, when it is given a special input sequence (possibly null).</a:t>
            </a:r>
          </a:p>
          <a:p>
            <a:pPr lvl="1" eaLnBrk="1" hangingPunct="1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400" b="1" smtClean="0">
                <a:solidFill>
                  <a:srgbClr val="FF0000"/>
                </a:solidFill>
              </a:rPr>
              <a:t>Data Structure Watermarks</a:t>
            </a:r>
            <a:r>
              <a:rPr lang="en-US" sz="2400" smtClean="0"/>
              <a:t> are built by a program, when it is given a special input.</a:t>
            </a:r>
          </a:p>
          <a:p>
            <a:pPr lvl="1" eaLnBrk="1" hangingPunct="1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400" b="1" smtClean="0">
                <a:solidFill>
                  <a:srgbClr val="FF0000"/>
                </a:solidFill>
              </a:rPr>
              <a:t>Data Value Watermarks</a:t>
            </a:r>
            <a:r>
              <a:rPr lang="en-US" sz="2400" smtClean="0"/>
              <a:t> are produced by a program on a surreptitious channel, when it is given a special input.</a:t>
            </a:r>
            <a:endParaRPr lang="en-US" sz="2400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old Stripes">
  <a:themeElements>
    <a:clrScheme name="1_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1_Bold Stripes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1969</TotalTime>
  <Words>1553</Words>
  <Application>Microsoft Office PowerPoint</Application>
  <PresentationFormat>On-screen Show (4:3)</PresentationFormat>
  <Paragraphs>150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Bold Stripes</vt:lpstr>
      <vt:lpstr>1_Bold Stripes</vt:lpstr>
      <vt:lpstr>Organization Chart</vt:lpstr>
      <vt:lpstr>Techniques for Software Watermarking and Fingerprinting</vt:lpstr>
      <vt:lpstr>A Small, Immature Field...</vt:lpstr>
      <vt:lpstr>A Mature Field...</vt:lpstr>
      <vt:lpstr>Watermarking and Fingerprinting</vt:lpstr>
      <vt:lpstr>Software Watermarking Techniques</vt:lpstr>
      <vt:lpstr>Software Watermarking Systems</vt:lpstr>
      <vt:lpstr>Response Mechanisms</vt:lpstr>
      <vt:lpstr>Where Software Watermarks are Embedded</vt:lpstr>
      <vt:lpstr>Dynamic Watermarks</vt:lpstr>
      <vt:lpstr>Easter Eggs</vt:lpstr>
      <vt:lpstr>Slide 11</vt:lpstr>
      <vt:lpstr>Dynamic Data Structure Watermarks</vt:lpstr>
      <vt:lpstr>Thread-Based Watermarks</vt:lpstr>
      <vt:lpstr>Active Watermarks</vt:lpstr>
      <vt:lpstr>Why Watermark Software? (Thomborson &amp; Nagra, 2002)</vt:lpstr>
      <vt:lpstr>The Fifth Function</vt:lpstr>
      <vt:lpstr>A Functional Taxonomy for Watermarks [2002/2010]</vt:lpstr>
      <vt:lpstr>Defense in Depth for Software</vt:lpstr>
      <vt:lpstr>Use Cases</vt:lpstr>
      <vt:lpstr>Summary/Review</vt:lpstr>
    </vt:vector>
  </TitlesOfParts>
  <Company>University of Auckland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Technologies and Goals for Software Protection</dc:title>
  <dc:creator>Clark Thomborson</dc:creator>
  <cp:lastModifiedBy>Clark</cp:lastModifiedBy>
  <cp:revision>112</cp:revision>
  <dcterms:created xsi:type="dcterms:W3CDTF">2002-08-08T07:06:34Z</dcterms:created>
  <dcterms:modified xsi:type="dcterms:W3CDTF">2010-03-17T04:49:58Z</dcterms:modified>
</cp:coreProperties>
</file>