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"/>
    <p:sldMasterId id="2147483693" r:id="rId2"/>
    <p:sldMasterId id="2147483701" r:id="rId3"/>
  </p:sldMasterIdLst>
  <p:notesMasterIdLst>
    <p:notesMasterId r:id="rId32"/>
  </p:notesMasterIdLst>
  <p:handoutMasterIdLst>
    <p:handoutMasterId r:id="rId33"/>
  </p:handoutMasterIdLst>
  <p:sldIdLst>
    <p:sldId id="256" r:id="rId4"/>
    <p:sldId id="462" r:id="rId5"/>
    <p:sldId id="577" r:id="rId6"/>
    <p:sldId id="579" r:id="rId7"/>
    <p:sldId id="573" r:id="rId8"/>
    <p:sldId id="580" r:id="rId9"/>
    <p:sldId id="582" r:id="rId10"/>
    <p:sldId id="581" r:id="rId11"/>
    <p:sldId id="583" r:id="rId12"/>
    <p:sldId id="602" r:id="rId13"/>
    <p:sldId id="595" r:id="rId14"/>
    <p:sldId id="584" r:id="rId15"/>
    <p:sldId id="585" r:id="rId16"/>
    <p:sldId id="586" r:id="rId17"/>
    <p:sldId id="596" r:id="rId18"/>
    <p:sldId id="587" r:id="rId19"/>
    <p:sldId id="588" r:id="rId20"/>
    <p:sldId id="597" r:id="rId21"/>
    <p:sldId id="598" r:id="rId22"/>
    <p:sldId id="599" r:id="rId23"/>
    <p:sldId id="589" r:id="rId24"/>
    <p:sldId id="591" r:id="rId25"/>
    <p:sldId id="592" r:id="rId26"/>
    <p:sldId id="590" r:id="rId27"/>
    <p:sldId id="540" r:id="rId28"/>
    <p:sldId id="601" r:id="rId29"/>
    <p:sldId id="544" r:id="rId30"/>
    <p:sldId id="600" r:id="rId31"/>
  </p:sldIdLst>
  <p:sldSz cx="9144000" cy="6858000" type="screen4x3"/>
  <p:notesSz cx="7099300" cy="10234613"/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C80000"/>
    <a:srgbClr val="66FFFF"/>
    <a:srgbClr val="663300"/>
    <a:srgbClr val="FF66FF"/>
    <a:srgbClr val="FF9999"/>
    <a:srgbClr val="FF00FF"/>
    <a:srgbClr val="CC00CC"/>
    <a:srgbClr val="FF616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84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notesViewPr>
    <p:cSldViewPr>
      <p:cViewPr varScale="1">
        <p:scale>
          <a:sx n="47" d="100"/>
          <a:sy n="47" d="100"/>
        </p:scale>
        <p:origin x="-2958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8D02-E49F-44E5-9A10-A5C29D73AD45}" type="datetimeFigureOut">
              <a:rPr lang="en-US" smtClean="0"/>
              <a:pPr/>
              <a:t>4/17/2013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E9DC-B9F0-4302-A60E-529977CD52D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7379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fld id="{8D780C19-7016-4788-A8BD-851834227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D1312-55F3-478A-8C6F-ADA19E80FAB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B06AF28-269D-4335-A232-FF8F8F6B87BA}" type="datetime3">
              <a:rPr lang="en-GB" smtClean="0">
                <a:solidFill>
                  <a:srgbClr val="000000"/>
                </a:solidFill>
              </a:rPr>
              <a:pPr/>
              <a:t>17 April, 2013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Copyright (C) The Open Group 2011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BB19B-27F6-4CA5-9255-4D4FD7BB5EEE}" type="slidenum">
              <a:rPr lang="en-GB" smtClean="0">
                <a:solidFill>
                  <a:srgbClr val="000000"/>
                </a:solidFill>
              </a:rPr>
              <a:pPr/>
              <a:t>25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89D1D8-C72D-4275-AD0D-B73B2842651B}" type="datetime3">
              <a:rPr lang="en-GB" smtClean="0">
                <a:solidFill>
                  <a:srgbClr val="000000"/>
                </a:solidFill>
              </a:rPr>
              <a:pPr/>
              <a:t>17 April, 2013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Copyright (C) The Open Group 2011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45BA9-1EDF-4FD5-8AA6-015F11603E42}" type="slidenum">
              <a:rPr lang="en-GB" smtClean="0">
                <a:solidFill>
                  <a:srgbClr val="000000"/>
                </a:solidFill>
              </a:rPr>
              <a:pPr/>
              <a:t>27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  <p:pic>
        <p:nvPicPr>
          <p:cNvPr id="5" name="Picture 72" descr="auckland 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25CE23-68DF-4DD5-AF7F-88A44614F47A}" type="datetime1">
              <a:rPr lang="en-AU" smtClean="0"/>
              <a:t>17/04/2013</a:t>
            </a:fld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0E3E7-48CA-4ED1-84BF-D5FF5AC1C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C1786-FE3E-4FE7-A96E-FB488DE482BC}" type="datetime1">
              <a:rPr lang="en-AU" smtClean="0"/>
              <a:t>17/04/2013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6671-30AC-4119-8C5D-7691F729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20121-02D7-4DC2-A300-757F8E10724F}" type="datetime1">
              <a:rPr lang="en-AU" smtClean="0"/>
              <a:t>17/04/2013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223B-0B0C-4607-9527-5995D079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557338"/>
            <a:ext cx="38417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902075"/>
            <a:ext cx="3841750" cy="219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0C782-5FD8-4E36-9201-BEBF95B5ABBF}" type="datetime1">
              <a:rPr lang="en-AU" smtClean="0"/>
              <a:t>17/04/2013</a:t>
            </a:fld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D874E-C0F9-4F85-8D2C-EB3C65E87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250825" y="6356350"/>
            <a:ext cx="260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eaLnBrk="1" hangingPunct="1">
              <a:defRPr/>
            </a:pPr>
            <a:r>
              <a:rPr lang="en-GB" sz="800" dirty="0">
                <a:solidFill>
                  <a:srgbClr val="000000"/>
                </a:solidFill>
              </a:rPr>
              <a:t>Copyright (C) The Open Group 2011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143000"/>
          </a:xfrm>
        </p:spPr>
        <p:txBody>
          <a:bodyPr lIns="91440" rIns="91440" anchor="t"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060575"/>
            <a:ext cx="6400800" cy="1295400"/>
          </a:xfrm>
        </p:spPr>
        <p:txBody>
          <a:bodyPr lIns="91440" rIns="91440"/>
          <a:lstStyle>
            <a:lvl1pPr marL="0" indent="0" algn="ctr">
              <a:buFont typeface="Wingdings" pitchFamily="2" charset="2"/>
              <a:buNone/>
              <a:defRPr>
                <a:solidFill>
                  <a:srgbClr val="007C66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6" name="Picture 5" descr="tog-horiz-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60232" y="6193476"/>
            <a:ext cx="2217440" cy="547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Arial" pitchFamily="34" charset="0"/>
              <a:buChar char="•"/>
              <a:defRPr>
                <a:solidFill>
                  <a:srgbClr val="00667F"/>
                </a:solidFill>
              </a:defRPr>
            </a:lvl1pPr>
            <a:lvl2pPr>
              <a:buClr>
                <a:srgbClr val="00667F"/>
              </a:buClr>
              <a:buFont typeface="Arial" pitchFamily="34" charset="0"/>
              <a:buChar char="•"/>
              <a:defRPr sz="2600">
                <a:solidFill>
                  <a:srgbClr val="00667F"/>
                </a:solidFill>
              </a:defRPr>
            </a:lvl2pPr>
            <a:lvl3pPr>
              <a:buClr>
                <a:srgbClr val="00667F"/>
              </a:buClr>
              <a:buFont typeface="Arial" pitchFamily="34" charset="0"/>
              <a:buChar char="•"/>
              <a:defRPr sz="2600" baseline="0">
                <a:solidFill>
                  <a:srgbClr val="00667F"/>
                </a:solidFill>
              </a:defRPr>
            </a:lvl3pPr>
            <a:lvl4pPr>
              <a:buClr>
                <a:srgbClr val="00667F"/>
              </a:buClr>
              <a:buFont typeface="Wingdings" pitchFamily="2" charset="2"/>
              <a:buChar char="§"/>
              <a:defRPr sz="2400" baseline="0">
                <a:solidFill>
                  <a:srgbClr val="00667F"/>
                </a:solidFill>
              </a:defRPr>
            </a:lvl4pPr>
            <a:lvl5pPr>
              <a:buClr>
                <a:srgbClr val="00667F"/>
              </a:buClr>
              <a:buFont typeface="Wingdings" pitchFamily="2" charset="2"/>
              <a:buChar char="§"/>
              <a:defRPr sz="2400" baseline="0">
                <a:solidFill>
                  <a:srgbClr val="00667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C32AC-124A-4D9B-8903-D8EDFD83D98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5" name="Picture 7" descr="jerichologo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9" y="6214837"/>
            <a:ext cx="1944215" cy="598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03CA1-F84E-4554-926F-CE11EE9733A0}" type="datetime1">
              <a:rPr lang="en-AU" smtClean="0"/>
              <a:t>17/04/2013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1DFC-A1EE-420D-B943-EE74E669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DECF-ECB9-4652-8361-38A7543A48BD}" type="datetime1">
              <a:rPr lang="en-AU" smtClean="0"/>
              <a:t>17/04/2013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F697C-6F49-44A0-B429-198CF1C61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0AB9-7C5A-4A78-B967-1DDD47A8A2B6}" type="datetime1">
              <a:rPr lang="en-AU" smtClean="0"/>
              <a:t>17/04/2013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9F46-C369-4316-A4DB-B2319C9F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F9ECE-47C5-41B0-B452-A8AEAFF45608}" type="datetime1">
              <a:rPr lang="en-AU" smtClean="0"/>
              <a:t>17/04/2013</a:t>
            </a:fld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E2C3A-6ACA-4D9D-B3FC-57CCC8DFC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23425-72A4-424B-9887-FC525C4F964A}" type="datetime1">
              <a:rPr lang="en-AU" smtClean="0"/>
              <a:t>17/04/2013</a:t>
            </a:fld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7B68-4C2F-42C0-9273-C5F0EECEA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1645-65C9-4A95-9B00-6055DF028986}" type="datetime1">
              <a:rPr lang="en-AU" smtClean="0"/>
              <a:t>17/04/2013</a:t>
            </a:fld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D1595-B8C2-40CA-9665-7AFCBD609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6C79A-CDBC-446D-81F9-70A28876AF41}" type="datetime1">
              <a:rPr lang="en-AU" smtClean="0"/>
              <a:t>17/04/2013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8531-37C1-47D2-AA11-C76EEB6B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0BC8C-7F82-4E32-B3F1-34281991B550}" type="datetime1">
              <a:rPr lang="en-AU" smtClean="0"/>
              <a:t>17/04/2013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C3BBA-14D2-4CE8-8A66-C479A777C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1"/>
            <a:ext cx="7813675" cy="84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285860"/>
            <a:ext cx="7835900" cy="48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915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18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9532A0D0-9D64-47A7-8E75-C35F6939B3D7}" type="datetime1">
              <a:rPr lang="en-AU" smtClean="0"/>
              <a:t>17/04/2013</a:t>
            </a:fld>
            <a:endParaRPr lang="en-US"/>
          </a:p>
        </p:txBody>
      </p:sp>
      <p:sp>
        <p:nvSpPr>
          <p:cNvPr id="8915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8915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5BBAE71-37B3-4DF6-AE56-CE958BC2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159" name="Rectangle 71"/>
          <p:cNvSpPr>
            <a:spLocks noChangeArrowheads="1"/>
          </p:cNvSpPr>
          <p:nvPr userDrawn="1"/>
        </p:nvSpPr>
        <p:spPr bwMode="auto">
          <a:xfrm>
            <a:off x="3276600" y="1142984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54927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7338"/>
            <a:ext cx="86423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29075" y="6337300"/>
            <a:ext cx="1081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 b="1">
                <a:latin typeface="+mn-lt"/>
              </a:defRPr>
            </a:lvl1pPr>
          </a:lstStyle>
          <a:p>
            <a:pPr eaLnBrk="1" hangingPunct="1">
              <a:defRPr/>
            </a:pPr>
            <a:fld id="{191C747C-6D0C-43BC-B5A1-D84E7E78E5AE}" type="slidenum">
              <a:rPr lang="en-GB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50825" y="6356350"/>
            <a:ext cx="260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eaLnBrk="1" hangingPunct="1">
              <a:defRPr/>
            </a:pPr>
            <a:r>
              <a:rPr lang="en-GB" sz="800" dirty="0">
                <a:solidFill>
                  <a:srgbClr val="000000"/>
                </a:solidFill>
              </a:rPr>
              <a:t>Copyright (C) The Open Group 2011</a:t>
            </a:r>
          </a:p>
        </p:txBody>
      </p:sp>
      <p:pic>
        <p:nvPicPr>
          <p:cNvPr id="7" name="Picture 6" descr="tog-horiz-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75040" y="6193476"/>
            <a:ext cx="2217440" cy="5478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600">
          <a:solidFill>
            <a:srgbClr val="0066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600" baseline="0">
          <a:solidFill>
            <a:srgbClr val="0066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C66"/>
        </a:buClr>
        <a:buChar char="•"/>
        <a:defRPr sz="2200">
          <a:solidFill>
            <a:srgbClr val="00667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54927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7338"/>
            <a:ext cx="86423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29075" y="6337300"/>
            <a:ext cx="1081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 b="1">
                <a:latin typeface="+mn-lt"/>
              </a:defRPr>
            </a:lvl1pPr>
          </a:lstStyle>
          <a:p>
            <a:pPr eaLnBrk="1" hangingPunct="1">
              <a:defRPr/>
            </a:pPr>
            <a:fld id="{191C747C-6D0C-43BC-B5A1-D84E7E78E5AE}" type="slidenum">
              <a:rPr lang="en-GB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50825" y="6356350"/>
            <a:ext cx="260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eaLnBrk="1" hangingPunct="1">
              <a:defRPr/>
            </a:pPr>
            <a:r>
              <a:rPr lang="en-GB" sz="800" dirty="0">
                <a:solidFill>
                  <a:srgbClr val="000000"/>
                </a:solidFill>
              </a:rPr>
              <a:t>Copyright (C) The Open Group 2011</a:t>
            </a:r>
          </a:p>
        </p:txBody>
      </p:sp>
      <p:pic>
        <p:nvPicPr>
          <p:cNvPr id="7" name="Picture 6" descr="tog-horiz-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75040" y="6193476"/>
            <a:ext cx="2217440" cy="5478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600">
          <a:solidFill>
            <a:srgbClr val="0066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600" baseline="0">
          <a:solidFill>
            <a:srgbClr val="0066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C66"/>
        </a:buClr>
        <a:buChar char="•"/>
        <a:defRPr sz="2200">
          <a:solidFill>
            <a:srgbClr val="00667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7.wmf"/><Relationship Id="rId7" Type="http://schemas.openxmlformats.org/officeDocument/2006/relationships/image" Target="../media/image10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025" y="357188"/>
            <a:ext cx="6624415" cy="1703660"/>
          </a:xfrm>
        </p:spPr>
        <p:txBody>
          <a:bodyPr/>
          <a:lstStyle/>
          <a:p>
            <a:pPr algn="r" eaLnBrk="1" hangingPunct="1"/>
            <a:r>
              <a:rPr kumimoji="1" lang="en-US" dirty="0" smtClean="0"/>
              <a:t>Securing Personas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3" y="3071813"/>
            <a:ext cx="7272808" cy="3453531"/>
          </a:xfrm>
        </p:spPr>
        <p:txBody>
          <a:bodyPr/>
          <a:lstStyle/>
          <a:p>
            <a:pPr algn="r" eaLnBrk="1" hangingPunct="1"/>
            <a:endParaRPr kumimoji="1" lang="en-NZ" sz="3600" dirty="0" smtClean="0"/>
          </a:p>
          <a:p>
            <a:pPr algn="r" eaLnBrk="1" hangingPunct="1"/>
            <a:r>
              <a:rPr kumimoji="1" lang="en-NZ" sz="2800" dirty="0" smtClean="0"/>
              <a:t>Professor Clark Thomborson</a:t>
            </a:r>
          </a:p>
          <a:p>
            <a:pPr algn="r" eaLnBrk="1" hangingPunct="1"/>
            <a:r>
              <a:rPr lang="en-NZ" sz="2000" dirty="0">
                <a:solidFill>
                  <a:srgbClr val="9A0000"/>
                </a:solidFill>
              </a:rPr>
              <a:t>Primary Representative to the Jericho Forum</a:t>
            </a:r>
            <a:r>
              <a:rPr lang="en-NZ" sz="2400" dirty="0">
                <a:solidFill>
                  <a:srgbClr val="9A0000"/>
                </a:solidFill>
              </a:rPr>
              <a:t> </a:t>
            </a:r>
          </a:p>
          <a:p>
            <a:pPr algn="r" eaLnBrk="1" hangingPunct="1"/>
            <a:r>
              <a:rPr kumimoji="1" lang="en-NZ" sz="2000" dirty="0" smtClean="0"/>
              <a:t>for </a:t>
            </a:r>
            <a:r>
              <a:rPr kumimoji="1" lang="en-NZ" sz="2000" dirty="0"/>
              <a:t>the University of Auckland, since </a:t>
            </a:r>
            <a:r>
              <a:rPr kumimoji="1" lang="en-NZ" sz="2000" dirty="0" smtClean="0"/>
              <a:t>2005</a:t>
            </a:r>
          </a:p>
          <a:p>
            <a:pPr algn="r" eaLnBrk="1" hangingPunct="1"/>
            <a:endParaRPr kumimoji="1" lang="en-NZ" sz="2800" dirty="0" smtClean="0"/>
          </a:p>
          <a:p>
            <a:pPr algn="r" eaLnBrk="1" hangingPunct="1"/>
            <a:r>
              <a:rPr kumimoji="1" lang="en-NZ" sz="2800" dirty="0" smtClean="0"/>
              <a:t>Presented at Open Group Sydney</a:t>
            </a:r>
          </a:p>
          <a:p>
            <a:pPr algn="r" eaLnBrk="1" hangingPunct="1"/>
            <a:r>
              <a:rPr kumimoji="1" lang="en-NZ" sz="2000" dirty="0"/>
              <a:t>17 April 2013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38663" y="1177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 sz="2400" dirty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Global Privacy Principles?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85860"/>
            <a:ext cx="8640960" cy="5455508"/>
          </a:xfrm>
        </p:spPr>
        <p:txBody>
          <a:bodyPr>
            <a:normAutofit fontScale="70000" lnSpcReduction="2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NZ" dirty="0" smtClean="0">
                <a:solidFill>
                  <a:srgbClr val="FF0000"/>
                </a:solidFill>
              </a:rPr>
              <a:t>Private</a:t>
            </a:r>
            <a:r>
              <a:rPr lang="en-NZ" dirty="0" smtClean="0"/>
              <a:t> </a:t>
            </a:r>
            <a:r>
              <a:rPr lang="en-NZ" dirty="0"/>
              <a:t>information regarding a persona (or multiple personas) </a:t>
            </a:r>
            <a:r>
              <a:rPr lang="en-NZ" dirty="0" smtClean="0"/>
              <a:t>may </a:t>
            </a:r>
            <a:r>
              <a:rPr lang="en-NZ" dirty="0"/>
              <a:t>never </a:t>
            </a:r>
            <a:r>
              <a:rPr lang="en-NZ" dirty="0" smtClean="0"/>
              <a:t>be exported</a:t>
            </a:r>
            <a:r>
              <a:rPr lang="en-NZ" dirty="0"/>
              <a:t>, except by </a:t>
            </a:r>
            <a:r>
              <a:rPr lang="en-NZ" dirty="0" smtClean="0"/>
              <a:t>the society who created it.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NZ" dirty="0" smtClean="0"/>
              <a:t>Each society defines what information should be </a:t>
            </a:r>
            <a:r>
              <a:rPr lang="en-NZ" dirty="0" smtClean="0">
                <a:solidFill>
                  <a:srgbClr val="00B050"/>
                </a:solidFill>
              </a:rPr>
              <a:t>public</a:t>
            </a:r>
            <a:r>
              <a:rPr lang="en-NZ" dirty="0"/>
              <a:t>,</a:t>
            </a:r>
            <a:r>
              <a:rPr lang="en-NZ" dirty="0" smtClean="0"/>
              <a:t> </a:t>
            </a:r>
            <a:r>
              <a:rPr lang="en-NZ" dirty="0"/>
              <a:t>what </a:t>
            </a:r>
            <a:r>
              <a:rPr lang="en-NZ" dirty="0" smtClean="0"/>
              <a:t>should be </a:t>
            </a:r>
            <a:r>
              <a:rPr lang="en-NZ" dirty="0" smtClean="0">
                <a:solidFill>
                  <a:srgbClr val="FF0000"/>
                </a:solidFill>
              </a:rPr>
              <a:t>private</a:t>
            </a:r>
            <a:r>
              <a:rPr lang="en-NZ" dirty="0" smtClean="0"/>
              <a:t>, and what may be declared </a:t>
            </a:r>
            <a:r>
              <a:rPr lang="en-NZ" dirty="0" smtClean="0">
                <a:solidFill>
                  <a:srgbClr val="FF0000"/>
                </a:solidFill>
              </a:rPr>
              <a:t>private </a:t>
            </a:r>
            <a:r>
              <a:rPr lang="en-NZ" dirty="0" smtClean="0"/>
              <a:t>by its subject.</a:t>
            </a:r>
            <a:endParaRPr lang="en-NZ" dirty="0"/>
          </a:p>
          <a:p>
            <a:pPr marL="571500" indent="-514350">
              <a:buFont typeface="+mj-lt"/>
              <a:buAutoNum type="arabicPeriod"/>
            </a:pPr>
            <a:r>
              <a:rPr lang="en-NZ" dirty="0" err="1" smtClean="0"/>
              <a:t>Anonymised</a:t>
            </a:r>
            <a:r>
              <a:rPr lang="en-NZ" dirty="0" smtClean="0"/>
              <a:t> information may be derived from </a:t>
            </a:r>
            <a:r>
              <a:rPr lang="en-NZ" dirty="0" smtClean="0">
                <a:solidFill>
                  <a:srgbClr val="FF0000"/>
                </a:solidFill>
              </a:rPr>
              <a:t>private</a:t>
            </a:r>
            <a:r>
              <a:rPr lang="en-NZ" dirty="0" smtClean="0"/>
              <a:t> information, and should be </a:t>
            </a:r>
            <a:r>
              <a:rPr lang="en-NZ" dirty="0">
                <a:solidFill>
                  <a:srgbClr val="FFC000"/>
                </a:solidFill>
              </a:rPr>
              <a:t>protected</a:t>
            </a:r>
            <a:r>
              <a:rPr lang="en-NZ" dirty="0"/>
              <a:t>.</a:t>
            </a:r>
          </a:p>
          <a:p>
            <a:pPr marL="571500" indent="-514350">
              <a:buFont typeface="+mj-lt"/>
              <a:buAutoNum type="arabicPeriod"/>
            </a:pPr>
            <a:r>
              <a:rPr lang="en-NZ" dirty="0" smtClean="0"/>
              <a:t>An </a:t>
            </a:r>
            <a:r>
              <a:rPr lang="en-NZ" dirty="0"/>
              <a:t>exporter shares the </a:t>
            </a:r>
            <a:r>
              <a:rPr lang="en-NZ" dirty="0" smtClean="0"/>
              <a:t>blame, and should make amends, if </a:t>
            </a:r>
            <a:r>
              <a:rPr lang="en-NZ" dirty="0" smtClean="0">
                <a:solidFill>
                  <a:srgbClr val="FFC000"/>
                </a:solidFill>
              </a:rPr>
              <a:t>protected </a:t>
            </a:r>
            <a:r>
              <a:rPr lang="en-NZ" dirty="0" smtClean="0"/>
              <a:t>information is ever de-</a:t>
            </a:r>
            <a:r>
              <a:rPr lang="en-NZ" dirty="0" err="1" smtClean="0"/>
              <a:t>anonymised</a:t>
            </a:r>
            <a:r>
              <a:rPr lang="en-NZ" dirty="0" smtClean="0"/>
              <a:t>.</a:t>
            </a:r>
          </a:p>
          <a:p>
            <a:pPr marL="571500" indent="-514350">
              <a:buFont typeface="+mj-lt"/>
              <a:buAutoNum type="arabicPeriod"/>
            </a:pPr>
            <a:r>
              <a:rPr lang="en-NZ" dirty="0"/>
              <a:t>Societies may agree to trust an aggregator to export </a:t>
            </a:r>
            <a:r>
              <a:rPr lang="en-NZ" dirty="0">
                <a:solidFill>
                  <a:srgbClr val="FF0000"/>
                </a:solidFill>
              </a:rPr>
              <a:t>private</a:t>
            </a:r>
            <a:r>
              <a:rPr lang="en-NZ" dirty="0"/>
              <a:t> or </a:t>
            </a:r>
            <a:r>
              <a:rPr lang="en-NZ" dirty="0">
                <a:solidFill>
                  <a:srgbClr val="FFC000"/>
                </a:solidFill>
              </a:rPr>
              <a:t>protected</a:t>
            </a:r>
            <a:r>
              <a:rPr lang="en-NZ" dirty="0"/>
              <a:t> information that is created from data provided by the trusting societies</a:t>
            </a:r>
            <a:r>
              <a:rPr lang="en-NZ" dirty="0" smtClean="0"/>
              <a:t>.</a:t>
            </a:r>
            <a:endParaRPr lang="en-NZ" dirty="0"/>
          </a:p>
          <a:p>
            <a:pPr marL="571500" indent="-514350">
              <a:buFont typeface="+mj-lt"/>
              <a:buAutoNum type="arabicPeriod"/>
            </a:pPr>
            <a:r>
              <a:rPr lang="en-NZ" sz="3300" dirty="0"/>
              <a:t>No intrusions: societies should not export </a:t>
            </a:r>
            <a:r>
              <a:rPr lang="en-NZ" sz="3300" dirty="0">
                <a:solidFill>
                  <a:schemeClr val="tx2"/>
                </a:solidFill>
              </a:rPr>
              <a:t>objectionable</a:t>
            </a:r>
            <a:r>
              <a:rPr lang="en-NZ" sz="3300" dirty="0"/>
              <a:t> information to </a:t>
            </a:r>
            <a:r>
              <a:rPr lang="en-NZ" sz="3300" dirty="0">
                <a:solidFill>
                  <a:schemeClr val="tx2"/>
                </a:solidFill>
              </a:rPr>
              <a:t>peers</a:t>
            </a:r>
            <a:r>
              <a:rPr lang="en-NZ" sz="3300" dirty="0"/>
              <a:t> who have published a blacklist.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NZ" sz="2900" dirty="0">
                <a:solidFill>
                  <a:schemeClr val="tx2"/>
                </a:solidFill>
              </a:rPr>
              <a:t>Superiors</a:t>
            </a:r>
            <a:r>
              <a:rPr lang="en-NZ" sz="2900" dirty="0"/>
              <a:t> may intrude on </a:t>
            </a:r>
            <a:r>
              <a:rPr lang="en-NZ" sz="2900" dirty="0">
                <a:solidFill>
                  <a:schemeClr val="tx2"/>
                </a:solidFill>
              </a:rPr>
              <a:t>inferiors</a:t>
            </a:r>
            <a:r>
              <a:rPr lang="en-NZ" sz="2900" dirty="0"/>
              <a:t>, in </a:t>
            </a:r>
            <a:r>
              <a:rPr lang="en-NZ" sz="2900" dirty="0">
                <a:solidFill>
                  <a:schemeClr val="tx2"/>
                </a:solidFill>
              </a:rPr>
              <a:t>hierarchical</a:t>
            </a:r>
            <a:r>
              <a:rPr lang="en-NZ" sz="2900" dirty="0"/>
              <a:t> societies.</a:t>
            </a:r>
          </a:p>
          <a:p>
            <a:pPr marL="571500" indent="-514350">
              <a:buFont typeface="+mj-lt"/>
              <a:buAutoNum type="arabicPeriod"/>
            </a:pPr>
            <a:r>
              <a:rPr lang="en-NZ" dirty="0" smtClean="0"/>
              <a:t>Societies </a:t>
            </a:r>
            <a:r>
              <a:rPr lang="en-NZ" dirty="0"/>
              <a:t>which do not effectively enforce these principles </a:t>
            </a:r>
            <a:r>
              <a:rPr lang="en-NZ" dirty="0" smtClean="0"/>
              <a:t>should be </a:t>
            </a:r>
            <a:r>
              <a:rPr lang="en-NZ" dirty="0">
                <a:solidFill>
                  <a:schemeClr val="tx2"/>
                </a:solidFill>
              </a:rPr>
              <a:t>ostracised</a:t>
            </a:r>
            <a:r>
              <a:rPr lang="en-NZ" dirty="0"/>
              <a:t>.  </a:t>
            </a:r>
            <a:endParaRPr lang="en-NZ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NZ" sz="2900" dirty="0"/>
              <a:t>Enforcement may be social, legal, financial, or technological.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55576" y="1224888"/>
            <a:ext cx="8064896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FF0000"/>
                </a:solidFill>
              </a:rPr>
              <a:t>Private</a:t>
            </a:r>
            <a:r>
              <a:rPr lang="en-NZ" sz="2400" dirty="0" smtClean="0"/>
              <a:t> information is confidential.  Exports are controlled.</a:t>
            </a:r>
          </a:p>
          <a:p>
            <a:endParaRPr lang="en-NZ" sz="3600" dirty="0" smtClean="0"/>
          </a:p>
          <a:p>
            <a:endParaRPr lang="en-NZ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618328"/>
            <a:ext cx="77768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dirty="0" err="1" smtClean="0"/>
              <a:t>Anonymised</a:t>
            </a:r>
            <a:r>
              <a:rPr lang="en-NZ" sz="2400" dirty="0" smtClean="0"/>
              <a:t> information is </a:t>
            </a:r>
            <a:r>
              <a:rPr lang="en-NZ" sz="2400" dirty="0" smtClean="0">
                <a:solidFill>
                  <a:srgbClr val="FFC000"/>
                </a:solidFill>
              </a:rPr>
              <a:t>protected</a:t>
            </a:r>
            <a:r>
              <a:rPr lang="en-NZ" sz="2400" dirty="0" smtClean="0"/>
              <a:t>.</a:t>
            </a:r>
          </a:p>
          <a:p>
            <a:endParaRPr lang="en-NZ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3212976"/>
            <a:ext cx="77768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Exporters of </a:t>
            </a:r>
            <a:r>
              <a:rPr lang="en-NZ" sz="2400" dirty="0" smtClean="0">
                <a:solidFill>
                  <a:srgbClr val="FFC000"/>
                </a:solidFill>
              </a:rPr>
              <a:t>protected</a:t>
            </a:r>
            <a:r>
              <a:rPr lang="en-NZ" sz="2400" dirty="0"/>
              <a:t> </a:t>
            </a:r>
            <a:r>
              <a:rPr lang="en-NZ" sz="2400" dirty="0" smtClean="0"/>
              <a:t>information are responsible.</a:t>
            </a:r>
          </a:p>
          <a:p>
            <a:endParaRPr lang="en-NZ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3832592"/>
            <a:ext cx="8064896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Aggregators are trusted.</a:t>
            </a:r>
          </a:p>
          <a:p>
            <a:endParaRPr lang="en-NZ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4721410"/>
            <a:ext cx="777686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A right of solitude: exporters must not intrude.</a:t>
            </a:r>
          </a:p>
          <a:p>
            <a:endParaRPr lang="en-NZ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5641183"/>
            <a:ext cx="813690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400" dirty="0" smtClean="0"/>
              <a:t>Societies which do not enforce these principles internally will be shunned and ignored by other societies.</a:t>
            </a:r>
          </a:p>
          <a:p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74976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Societies and Groups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455508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I’m </a:t>
            </a:r>
            <a:r>
              <a:rPr lang="en-NZ" dirty="0" smtClean="0"/>
              <a:t>using the word “society” to refer to a social group of any size that has</a:t>
            </a:r>
          </a:p>
          <a:p>
            <a:pPr lvl="1"/>
            <a:r>
              <a:rPr lang="en-NZ" dirty="0" smtClean="0"/>
              <a:t>an </a:t>
            </a:r>
            <a:r>
              <a:rPr lang="en-NZ" dirty="0" smtClean="0">
                <a:solidFill>
                  <a:schemeClr val="tx2"/>
                </a:solidFill>
              </a:rPr>
              <a:t>internal agreement</a:t>
            </a:r>
            <a:r>
              <a:rPr lang="en-NZ" dirty="0" smtClean="0"/>
              <a:t> on what information is “private” to the society, and what can be freely exported to </a:t>
            </a:r>
            <a:r>
              <a:rPr lang="en-NZ" dirty="0" smtClean="0"/>
              <a:t>outsiders, and</a:t>
            </a:r>
            <a:endParaRPr lang="en-NZ" dirty="0" smtClean="0"/>
          </a:p>
          <a:p>
            <a:pPr lvl="1"/>
            <a:r>
              <a:rPr lang="en-NZ" dirty="0" smtClean="0">
                <a:solidFill>
                  <a:schemeClr val="tx2"/>
                </a:solidFill>
              </a:rPr>
              <a:t>agreements with other societies, regarding  imports </a:t>
            </a:r>
            <a:r>
              <a:rPr lang="en-NZ" dirty="0" smtClean="0">
                <a:solidFill>
                  <a:schemeClr val="tx2"/>
                </a:solidFill>
              </a:rPr>
              <a:t>and </a:t>
            </a:r>
            <a:r>
              <a:rPr lang="en-NZ" dirty="0" smtClean="0">
                <a:solidFill>
                  <a:schemeClr val="tx2"/>
                </a:solidFill>
              </a:rPr>
              <a:t>exports of </a:t>
            </a:r>
            <a:r>
              <a:rPr lang="en-NZ" dirty="0" smtClean="0">
                <a:solidFill>
                  <a:srgbClr val="FF0000"/>
                </a:solidFill>
              </a:rPr>
              <a:t>private</a:t>
            </a:r>
            <a:r>
              <a:rPr lang="en-NZ" dirty="0" smtClean="0">
                <a:solidFill>
                  <a:schemeClr val="tx2"/>
                </a:solidFill>
              </a:rPr>
              <a:t>, </a:t>
            </a:r>
            <a:r>
              <a:rPr lang="en-NZ" dirty="0" smtClean="0">
                <a:solidFill>
                  <a:srgbClr val="FFC000"/>
                </a:solidFill>
              </a:rPr>
              <a:t>protected</a:t>
            </a:r>
            <a:r>
              <a:rPr lang="en-NZ" dirty="0" smtClean="0">
                <a:solidFill>
                  <a:schemeClr val="tx2"/>
                </a:solidFill>
              </a:rPr>
              <a:t>, and </a:t>
            </a:r>
            <a:r>
              <a:rPr lang="en-NZ" dirty="0" smtClean="0">
                <a:solidFill>
                  <a:srgbClr val="7030A0"/>
                </a:solidFill>
              </a:rPr>
              <a:t>objectionable</a:t>
            </a:r>
            <a:r>
              <a:rPr lang="en-NZ" dirty="0" smtClean="0">
                <a:solidFill>
                  <a:schemeClr val="tx2"/>
                </a:solidFill>
              </a:rPr>
              <a:t> information.</a:t>
            </a:r>
            <a:endParaRPr lang="en-NZ" dirty="0" smtClean="0">
              <a:solidFill>
                <a:schemeClr val="tx2"/>
              </a:solidFill>
            </a:endParaRPr>
          </a:p>
          <a:p>
            <a:r>
              <a:rPr lang="en-NZ" dirty="0" smtClean="0"/>
              <a:t>Examples: </a:t>
            </a:r>
            <a:endParaRPr lang="en-NZ" dirty="0" smtClean="0"/>
          </a:p>
          <a:p>
            <a:pPr lvl="1"/>
            <a:r>
              <a:rPr lang="en-NZ" dirty="0" smtClean="0"/>
              <a:t>a </a:t>
            </a:r>
            <a:r>
              <a:rPr lang="en-NZ" dirty="0"/>
              <a:t>country </a:t>
            </a:r>
            <a:r>
              <a:rPr lang="en-NZ" dirty="0" smtClean="0"/>
              <a:t>with privacy laws, </a:t>
            </a:r>
          </a:p>
          <a:p>
            <a:pPr lvl="1"/>
            <a:r>
              <a:rPr lang="en-NZ" dirty="0" smtClean="0"/>
              <a:t>a </a:t>
            </a:r>
            <a:r>
              <a:rPr lang="en-NZ" dirty="0"/>
              <a:t>socially-functional </a:t>
            </a:r>
            <a:r>
              <a:rPr lang="en-NZ" dirty="0" smtClean="0"/>
              <a:t>individual,</a:t>
            </a:r>
          </a:p>
          <a:p>
            <a:pPr lvl="1"/>
            <a:r>
              <a:rPr lang="en-NZ" dirty="0" smtClean="0"/>
              <a:t>an enterprise with a communications policy, </a:t>
            </a:r>
          </a:p>
          <a:p>
            <a:pPr lvl="1"/>
            <a:r>
              <a:rPr lang="en-NZ" dirty="0" smtClean="0"/>
              <a:t>a socially-acceptable </a:t>
            </a:r>
            <a:r>
              <a:rPr lang="en-NZ" dirty="0" smtClean="0"/>
              <a:t>family</a:t>
            </a:r>
            <a:r>
              <a:rPr lang="en-NZ" dirty="0" smtClean="0"/>
              <a:t>, </a:t>
            </a:r>
            <a:endParaRPr lang="en-NZ" dirty="0" smtClean="0"/>
          </a:p>
          <a:p>
            <a:pPr lvl="1"/>
            <a:r>
              <a:rPr lang="en-NZ" dirty="0" smtClean="0"/>
              <a:t>a </a:t>
            </a:r>
            <a:r>
              <a:rPr lang="en-NZ" dirty="0" smtClean="0"/>
              <a:t>congregation in a </a:t>
            </a:r>
            <a:r>
              <a:rPr lang="en-NZ" dirty="0" smtClean="0"/>
              <a:t>church</a:t>
            </a:r>
            <a:r>
              <a:rPr lang="en-NZ" dirty="0"/>
              <a:t>.</a:t>
            </a:r>
            <a:endParaRPr lang="en-NZ" dirty="0" smtClean="0"/>
          </a:p>
          <a:p>
            <a:endParaRPr lang="en-N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Individual Privacy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Most </a:t>
            </a:r>
            <a:r>
              <a:rPr lang="en-NZ" dirty="0" smtClean="0"/>
              <a:t>countries </a:t>
            </a:r>
            <a:r>
              <a:rPr lang="en-NZ" dirty="0" smtClean="0"/>
              <a:t>recognise a personal right of privacy.</a:t>
            </a:r>
          </a:p>
          <a:p>
            <a:pPr lvl="1"/>
            <a:r>
              <a:rPr lang="en-NZ" dirty="0" smtClean="0"/>
              <a:t>Every person has a </a:t>
            </a:r>
            <a:r>
              <a:rPr lang="en-NZ" dirty="0" smtClean="0">
                <a:solidFill>
                  <a:srgbClr val="FF0000"/>
                </a:solidFill>
              </a:rPr>
              <a:t>private persona</a:t>
            </a:r>
            <a:r>
              <a:rPr lang="en-NZ" dirty="0" smtClean="0">
                <a:solidFill>
                  <a:schemeClr val="tx2"/>
                </a:solidFill>
              </a:rPr>
              <a:t> </a:t>
            </a:r>
            <a:r>
              <a:rPr lang="en-NZ" dirty="0" smtClean="0"/>
              <a:t>who is the only member of its own society.</a:t>
            </a:r>
          </a:p>
          <a:p>
            <a:pPr lvl="1"/>
            <a:r>
              <a:rPr lang="en-NZ" dirty="0" smtClean="0"/>
              <a:t>Our </a:t>
            </a:r>
            <a:r>
              <a:rPr lang="en-NZ" dirty="0">
                <a:solidFill>
                  <a:srgbClr val="FF0000"/>
                </a:solidFill>
              </a:rPr>
              <a:t>private persona </a:t>
            </a:r>
            <a:r>
              <a:rPr lang="en-NZ" dirty="0" smtClean="0"/>
              <a:t>controls the exports of our personally identifiable information.</a:t>
            </a:r>
          </a:p>
          <a:p>
            <a:pPr lvl="1"/>
            <a:r>
              <a:rPr lang="en-NZ" dirty="0" smtClean="0"/>
              <a:t>Enforcement is variable: social sanctions, common law, privacy torts, … 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Securing Personas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Domestic Privacy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Most </a:t>
            </a:r>
            <a:r>
              <a:rPr lang="en-NZ" dirty="0" smtClean="0"/>
              <a:t>countries </a:t>
            </a:r>
            <a:r>
              <a:rPr lang="en-NZ" dirty="0" smtClean="0"/>
              <a:t>recognise a domestic right of privacy. </a:t>
            </a:r>
          </a:p>
          <a:p>
            <a:pPr lvl="1"/>
            <a:r>
              <a:rPr lang="en-NZ" dirty="0" smtClean="0"/>
              <a:t>When we enter our home, we enter a private sphere.</a:t>
            </a:r>
          </a:p>
          <a:p>
            <a:pPr lvl="1"/>
            <a:r>
              <a:rPr lang="en-NZ" dirty="0" smtClean="0"/>
              <a:t>Our </a:t>
            </a:r>
            <a:r>
              <a:rPr lang="en-NZ" sz="3000" dirty="0">
                <a:solidFill>
                  <a:srgbClr val="FF0000"/>
                </a:solidFill>
              </a:rPr>
              <a:t>family persona </a:t>
            </a:r>
            <a:r>
              <a:rPr lang="en-NZ" dirty="0" smtClean="0"/>
              <a:t>shares this sphere with all other personas in our family.</a:t>
            </a:r>
          </a:p>
          <a:p>
            <a:pPr lvl="1"/>
            <a:r>
              <a:rPr lang="en-NZ" dirty="0" smtClean="0"/>
              <a:t>Enforcement is variable: domestic arrangement, legal intervention, religious sanction and advice.</a:t>
            </a:r>
          </a:p>
          <a:p>
            <a:r>
              <a:rPr lang="en-NZ" dirty="0" smtClean="0">
                <a:solidFill>
                  <a:srgbClr val="9A0000"/>
                </a:solidFill>
              </a:rPr>
              <a:t>What you can do: </a:t>
            </a:r>
          </a:p>
          <a:p>
            <a:pPr lvl="1"/>
            <a:r>
              <a:rPr lang="en-NZ" dirty="0" smtClean="0"/>
              <a:t>teach your kids (and yourself ;-) about internet safety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Bodily Privacy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85860"/>
            <a:ext cx="8064698" cy="5239484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Most cultures have taboos about nudity and some bodily functions.</a:t>
            </a:r>
          </a:p>
          <a:p>
            <a:pPr lvl="1"/>
            <a:r>
              <a:rPr lang="en-NZ" dirty="0" smtClean="0"/>
              <a:t>These </a:t>
            </a:r>
            <a:r>
              <a:rPr lang="en-NZ" dirty="0" smtClean="0"/>
              <a:t>taboos define</a:t>
            </a:r>
            <a:r>
              <a:rPr lang="en-NZ" dirty="0" smtClean="0"/>
              <a:t> </a:t>
            </a:r>
            <a:r>
              <a:rPr lang="en-NZ" dirty="0" smtClean="0">
                <a:solidFill>
                  <a:srgbClr val="7030A0"/>
                </a:solidFill>
              </a:rPr>
              <a:t>objectionable exports </a:t>
            </a:r>
            <a:r>
              <a:rPr lang="en-NZ" dirty="0" smtClean="0"/>
              <a:t>from our </a:t>
            </a:r>
            <a:r>
              <a:rPr lang="en-NZ" dirty="0" smtClean="0">
                <a:solidFill>
                  <a:schemeClr val="tx2"/>
                </a:solidFill>
              </a:rPr>
              <a:t>private persona</a:t>
            </a:r>
            <a:r>
              <a:rPr lang="en-NZ" dirty="0" smtClean="0"/>
              <a:t>, </a:t>
            </a:r>
            <a:r>
              <a:rPr lang="en-NZ" dirty="0" smtClean="0">
                <a:solidFill>
                  <a:schemeClr val="tx2"/>
                </a:solidFill>
              </a:rPr>
              <a:t>family persona</a:t>
            </a:r>
            <a:r>
              <a:rPr lang="en-NZ" dirty="0" smtClean="0"/>
              <a:t>, or other (e.g. </a:t>
            </a:r>
            <a:r>
              <a:rPr lang="en-NZ" dirty="0" smtClean="0">
                <a:solidFill>
                  <a:schemeClr val="tx2"/>
                </a:solidFill>
              </a:rPr>
              <a:t>medical</a:t>
            </a:r>
            <a:r>
              <a:rPr lang="en-NZ" dirty="0" smtClean="0"/>
              <a:t>) personas, into our enclosing society.</a:t>
            </a:r>
          </a:p>
          <a:p>
            <a:pPr lvl="1"/>
            <a:r>
              <a:rPr lang="en-NZ" dirty="0" smtClean="0"/>
              <a:t>Most i</a:t>
            </a:r>
            <a:r>
              <a:rPr lang="en-NZ" dirty="0" smtClean="0"/>
              <a:t>ncorporated </a:t>
            </a:r>
            <a:r>
              <a:rPr lang="en-NZ" dirty="0" smtClean="0"/>
              <a:t>societies </a:t>
            </a:r>
            <a:r>
              <a:rPr lang="en-NZ" dirty="0" smtClean="0"/>
              <a:t>have </a:t>
            </a:r>
            <a:r>
              <a:rPr lang="en-NZ" dirty="0"/>
              <a:t>a brand image which would be damaged by taboo-breaching exports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Enforcement </a:t>
            </a:r>
            <a:r>
              <a:rPr lang="en-NZ" dirty="0" smtClean="0"/>
              <a:t>is variable: social sanction, legal sanction, religious sanction, possibly with some technological detection and response.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89739" cy="842946"/>
          </a:xfrm>
        </p:spPr>
        <p:txBody>
          <a:bodyPr/>
          <a:lstStyle/>
          <a:p>
            <a:r>
              <a:rPr lang="en-NZ" dirty="0">
                <a:solidFill>
                  <a:srgbClr val="9A0000"/>
                </a:solidFill>
              </a:rPr>
              <a:t>What you can </a:t>
            </a:r>
            <a:r>
              <a:rPr lang="en-NZ" dirty="0" smtClean="0">
                <a:solidFill>
                  <a:srgbClr val="9A0000"/>
                </a:solidFill>
              </a:rPr>
              <a:t>do about taboos?</a:t>
            </a:r>
            <a:r>
              <a:rPr lang="en-NZ" dirty="0">
                <a:solidFill>
                  <a:srgbClr val="9A0000"/>
                </a:solidFill>
              </a:rPr>
              <a:t/>
            </a:r>
            <a:br>
              <a:rPr lang="en-NZ" dirty="0">
                <a:solidFill>
                  <a:srgbClr val="9A0000"/>
                </a:solidFill>
              </a:rPr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Modernise </a:t>
            </a:r>
            <a:r>
              <a:rPr lang="en-NZ" dirty="0"/>
              <a:t>your company communications policy, and your training of employees, to cover social networking.</a:t>
            </a:r>
          </a:p>
          <a:p>
            <a:r>
              <a:rPr lang="en-NZ" dirty="0"/>
              <a:t>Perform image analysis, textual analysis, or provenance analysis</a:t>
            </a:r>
          </a:p>
          <a:p>
            <a:pPr lvl="1"/>
            <a:r>
              <a:rPr lang="en-NZ" b="1" i="1" dirty="0"/>
              <a:t>if</a:t>
            </a:r>
            <a:r>
              <a:rPr lang="en-NZ" dirty="0"/>
              <a:t> you can afford the expense, and </a:t>
            </a:r>
            <a:r>
              <a:rPr lang="en-NZ" dirty="0" smtClean="0"/>
              <a:t>if you can </a:t>
            </a:r>
            <a:r>
              <a:rPr lang="en-NZ" dirty="0"/>
              <a:t>tolerate some false-positive and false-negative </a:t>
            </a:r>
            <a:r>
              <a:rPr lang="en-NZ" dirty="0" smtClean="0"/>
              <a:t>detections of objectionable information.</a:t>
            </a:r>
            <a:endParaRPr lang="en-NZ" dirty="0"/>
          </a:p>
          <a:p>
            <a:pPr lvl="1"/>
            <a:r>
              <a:rPr lang="en-NZ" dirty="0"/>
              <a:t>e.g. </a:t>
            </a:r>
            <a:r>
              <a:rPr lang="en-NZ" dirty="0" err="1"/>
              <a:t>Trustwave’s</a:t>
            </a:r>
            <a:r>
              <a:rPr lang="en-NZ" dirty="0"/>
              <a:t> Secure Web Gateway, Web Content Manager, Email Content Manager</a:t>
            </a:r>
            <a:r>
              <a:rPr lang="en-NZ" dirty="0" smtClean="0"/>
              <a:t>.</a:t>
            </a:r>
            <a:endParaRPr lang="en-NZ" dirty="0"/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8601"/>
            <a:ext cx="8496944" cy="842946"/>
          </a:xfrm>
        </p:spPr>
        <p:txBody>
          <a:bodyPr/>
          <a:lstStyle/>
          <a:p>
            <a:r>
              <a:rPr lang="en-NZ" dirty="0" smtClean="0"/>
              <a:t>How </a:t>
            </a:r>
            <a:r>
              <a:rPr lang="en-NZ" dirty="0"/>
              <a:t>m</a:t>
            </a:r>
            <a:r>
              <a:rPr lang="en-NZ" dirty="0" smtClean="0"/>
              <a:t>any personas </a:t>
            </a:r>
            <a:r>
              <a:rPr lang="en-NZ" dirty="0"/>
              <a:t>d</a:t>
            </a:r>
            <a:r>
              <a:rPr lang="en-NZ" dirty="0" smtClean="0"/>
              <a:t>o </a:t>
            </a:r>
            <a:r>
              <a:rPr lang="en-NZ" dirty="0"/>
              <a:t>w</a:t>
            </a:r>
            <a:r>
              <a:rPr lang="en-NZ" dirty="0" smtClean="0"/>
              <a:t>e use?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89240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Do we animate a different persona in each of our societies, and in each context within that society?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here must be some reusable personas, or we’d never learn the rules of social acceptability.</a:t>
            </a:r>
          </a:p>
          <a:p>
            <a:pPr lvl="1"/>
            <a:r>
              <a:rPr lang="en-NZ" dirty="0" smtClean="0"/>
              <a:t>We don’t need a complete answer to this question!</a:t>
            </a:r>
          </a:p>
          <a:p>
            <a:r>
              <a:rPr lang="en-NZ" dirty="0" smtClean="0"/>
              <a:t>A persona-management </a:t>
            </a:r>
            <a:r>
              <a:rPr lang="en-NZ" dirty="0"/>
              <a:t>system </a:t>
            </a:r>
            <a:r>
              <a:rPr lang="en-NZ" dirty="0" smtClean="0"/>
              <a:t>should be</a:t>
            </a:r>
            <a:endParaRPr lang="en-NZ" dirty="0"/>
          </a:p>
          <a:p>
            <a:pPr lvl="1"/>
            <a:r>
              <a:rPr lang="en-NZ" dirty="0"/>
              <a:t>“roughly right” for as many </a:t>
            </a:r>
            <a:r>
              <a:rPr lang="en-NZ" dirty="0" smtClean="0"/>
              <a:t>people </a:t>
            </a:r>
            <a:r>
              <a:rPr lang="en-NZ" dirty="0"/>
              <a:t>as possible, </a:t>
            </a:r>
            <a:r>
              <a:rPr lang="en-NZ" dirty="0" smtClean="0"/>
              <a:t>and</a:t>
            </a:r>
            <a:endParaRPr lang="en-NZ" dirty="0"/>
          </a:p>
          <a:p>
            <a:pPr lvl="1"/>
            <a:r>
              <a:rPr lang="en-NZ" dirty="0"/>
              <a:t>“simple enough” to be usable and </a:t>
            </a:r>
            <a:r>
              <a:rPr lang="en-NZ" dirty="0" smtClean="0"/>
              <a:t>feasible.</a:t>
            </a:r>
          </a:p>
          <a:p>
            <a:r>
              <a:rPr lang="en-NZ" dirty="0" smtClean="0"/>
              <a:t>Currently, persona management systems support just two personas: private &amp; employee.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his seems to be enough for now, but should you plan ahead?</a:t>
            </a:r>
          </a:p>
          <a:p>
            <a:r>
              <a:rPr lang="en-NZ" dirty="0" smtClean="0">
                <a:solidFill>
                  <a:srgbClr val="9A0000"/>
                </a:solidFill>
              </a:rPr>
              <a:t>What you can do:</a:t>
            </a:r>
          </a:p>
          <a:p>
            <a:pPr lvl="1"/>
            <a:r>
              <a:rPr lang="en-NZ" dirty="0" smtClean="0"/>
              <a:t>Be more careful to distinguish your “private persona” from your “employee persona”.</a:t>
            </a:r>
          </a:p>
          <a:p>
            <a:pPr lvl="1"/>
            <a:r>
              <a:rPr lang="en-NZ" dirty="0" smtClean="0"/>
              <a:t>Decide whether you want to be an early adopter of 2-persona management systems.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2-Persona Systems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85860"/>
            <a:ext cx="8208912" cy="5023460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If your enterprise supports Bring Your Own Device (BYOD), then …</a:t>
            </a:r>
          </a:p>
          <a:p>
            <a:pPr lvl="1"/>
            <a:r>
              <a:rPr lang="en-NZ" dirty="0" smtClean="0"/>
              <a:t>Personal-private information is at risk of being confused with corporate information.</a:t>
            </a:r>
          </a:p>
          <a:p>
            <a:r>
              <a:rPr lang="en-NZ" dirty="0" smtClean="0"/>
              <a:t>Some questions you might ask:</a:t>
            </a:r>
          </a:p>
          <a:p>
            <a:pPr lvl="1"/>
            <a:r>
              <a:rPr lang="en-NZ" dirty="0" smtClean="0"/>
              <a:t>Should private-persona information be backed-up, or cloud-hosted, by corporate servers?</a:t>
            </a:r>
          </a:p>
          <a:p>
            <a:pPr lvl="1"/>
            <a:r>
              <a:rPr lang="en-NZ" dirty="0" smtClean="0"/>
              <a:t>Should employee-persona data be manipulated on the device, or is the device merely a “thin client” to a Hosted Virtual Desktop (HVD)?</a:t>
            </a:r>
          </a:p>
          <a:p>
            <a:pPr lvl="1"/>
            <a:r>
              <a:rPr lang="en-NZ" dirty="0" smtClean="0"/>
              <a:t>Should the presence of a Mobile Device Management app be confirmed, before an employee-persona is allowed to access corporate resources on a mobile device? </a:t>
            </a:r>
          </a:p>
          <a:p>
            <a:pPr lvl="1"/>
            <a:r>
              <a:rPr lang="en-NZ" dirty="0"/>
              <a:t>Should employees be trusted (after some training) to properly classify all employee-persona data?  Do they need help</a:t>
            </a:r>
            <a:r>
              <a:rPr lang="en-NZ" dirty="0" smtClean="0"/>
              <a:t>?</a:t>
            </a:r>
          </a:p>
          <a:p>
            <a:pPr lvl="1"/>
            <a:endParaRPr lang="en-NZ" dirty="0" smtClean="0"/>
          </a:p>
          <a:p>
            <a:pPr lvl="1"/>
            <a:endParaRPr lang="en-N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8601"/>
            <a:ext cx="8496944" cy="842946"/>
          </a:xfrm>
        </p:spPr>
        <p:txBody>
          <a:bodyPr/>
          <a:lstStyle/>
          <a:p>
            <a:r>
              <a:rPr lang="en-NZ" dirty="0" smtClean="0"/>
              <a:t>Employee Expectations of BYOD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85860"/>
            <a:ext cx="8424936" cy="5239484"/>
          </a:xfrm>
        </p:spPr>
        <p:txBody>
          <a:bodyPr>
            <a:normAutofit fontScale="85000" lnSpcReduction="10000"/>
          </a:bodyPr>
          <a:lstStyle/>
          <a:p>
            <a:r>
              <a:rPr lang="en-NZ" dirty="0" smtClean="0"/>
              <a:t>According to a survey commissioned by Aruba,</a:t>
            </a:r>
          </a:p>
          <a:p>
            <a:pPr lvl="1"/>
            <a:r>
              <a:rPr lang="en-NZ" dirty="0" smtClean="0">
                <a:solidFill>
                  <a:srgbClr val="9A0000"/>
                </a:solidFill>
              </a:rPr>
              <a:t>“Almost all (93%) mobile workers want at least some of their personal information accessible on their device to be completely kept from I.T. access.”</a:t>
            </a:r>
          </a:p>
          <a:p>
            <a:r>
              <a:rPr lang="en-NZ" dirty="0" smtClean="0"/>
              <a:t>Aruba recently announced a BYOD </a:t>
            </a:r>
            <a:r>
              <a:rPr lang="en-NZ" dirty="0" smtClean="0"/>
              <a:t>manager that </a:t>
            </a:r>
            <a:r>
              <a:rPr lang="en-NZ" dirty="0" smtClean="0"/>
              <a:t>distinguishes two personas </a:t>
            </a:r>
            <a:endParaRPr lang="en-NZ" dirty="0" smtClean="0"/>
          </a:p>
          <a:p>
            <a:pPr lvl="1"/>
            <a:r>
              <a:rPr lang="en-NZ" dirty="0" smtClean="0"/>
              <a:t>by </a:t>
            </a:r>
            <a:r>
              <a:rPr lang="en-NZ" dirty="0" smtClean="0"/>
              <a:t>contextual </a:t>
            </a:r>
            <a:r>
              <a:rPr lang="en-NZ" dirty="0" smtClean="0"/>
              <a:t>cues, including</a:t>
            </a:r>
            <a:endParaRPr lang="en-NZ" dirty="0" smtClean="0"/>
          </a:p>
          <a:p>
            <a:pPr lvl="2"/>
            <a:r>
              <a:rPr lang="en-NZ" dirty="0" smtClean="0"/>
              <a:t>Device location</a:t>
            </a:r>
          </a:p>
          <a:p>
            <a:pPr lvl="2"/>
            <a:r>
              <a:rPr lang="en-NZ" dirty="0" smtClean="0"/>
              <a:t>Application</a:t>
            </a:r>
          </a:p>
          <a:p>
            <a:pPr lvl="2"/>
            <a:r>
              <a:rPr lang="en-NZ" dirty="0" smtClean="0"/>
              <a:t>User role (with single sign-on)</a:t>
            </a:r>
          </a:p>
          <a:p>
            <a:pPr lvl="1"/>
            <a:r>
              <a:rPr lang="en-NZ" dirty="0" smtClean="0"/>
              <a:t>The </a:t>
            </a:r>
            <a:r>
              <a:rPr lang="en-NZ" dirty="0" smtClean="0">
                <a:solidFill>
                  <a:schemeClr val="tx2"/>
                </a:solidFill>
              </a:rPr>
              <a:t>employee persona</a:t>
            </a:r>
            <a:r>
              <a:rPr lang="en-NZ" dirty="0" smtClean="0"/>
              <a:t> uses an encrypted workspace.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he </a:t>
            </a:r>
            <a:r>
              <a:rPr lang="en-NZ" dirty="0" smtClean="0">
                <a:solidFill>
                  <a:schemeClr val="tx2"/>
                </a:solidFill>
              </a:rPr>
              <a:t>private persona </a:t>
            </a:r>
            <a:r>
              <a:rPr lang="en-NZ" dirty="0" smtClean="0"/>
              <a:t>has normal use of the </a:t>
            </a:r>
            <a:r>
              <a:rPr lang="en-NZ" dirty="0" smtClean="0"/>
              <a:t>device, but can’t access the workspace.</a:t>
            </a:r>
            <a:endParaRPr lang="en-N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Gigya’s</a:t>
            </a:r>
            <a:r>
              <a:rPr lang="en-NZ" dirty="0" smtClean="0"/>
              <a:t> Persona-Aggregator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455508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Any of your social-network personas will be recognised as agents of the “the same person” when you log into a </a:t>
            </a:r>
            <a:r>
              <a:rPr lang="en-NZ" dirty="0" err="1" smtClean="0"/>
              <a:t>Gigya</a:t>
            </a:r>
            <a:r>
              <a:rPr lang="en-NZ" dirty="0" smtClean="0"/>
              <a:t>-supported website.</a:t>
            </a:r>
          </a:p>
          <a:p>
            <a:r>
              <a:rPr lang="en-NZ" dirty="0" smtClean="0"/>
              <a:t>Have you ever had trouble remembering which login credential you used, when you first registered on a website that offers to accept your Facebook, Twitter</a:t>
            </a:r>
            <a:r>
              <a:rPr lang="en-NZ" dirty="0"/>
              <a:t>, Google, </a:t>
            </a:r>
            <a:r>
              <a:rPr lang="en-NZ" dirty="0" smtClean="0"/>
              <a:t>LinkedIn</a:t>
            </a:r>
            <a:r>
              <a:rPr lang="en-NZ" dirty="0"/>
              <a:t>, Windows, </a:t>
            </a:r>
            <a:r>
              <a:rPr lang="en-NZ" dirty="0" smtClean="0"/>
              <a:t>or PayPal personas?</a:t>
            </a:r>
          </a:p>
          <a:p>
            <a:pPr lvl="1"/>
            <a:r>
              <a:rPr lang="en-NZ" dirty="0" smtClean="0"/>
              <a:t>This is </a:t>
            </a:r>
            <a:r>
              <a:rPr lang="en-NZ" dirty="0" smtClean="0"/>
              <a:t>a </a:t>
            </a:r>
            <a:r>
              <a:rPr lang="en-NZ" dirty="0" smtClean="0"/>
              <a:t>“single-sign-on” for all of your social-network </a:t>
            </a:r>
            <a:r>
              <a:rPr lang="en-NZ" dirty="0" smtClean="0"/>
              <a:t>personas</a:t>
            </a:r>
            <a:r>
              <a:rPr lang="en-NZ" dirty="0" smtClean="0"/>
              <a:t>.  An attractive service</a:t>
            </a:r>
            <a:r>
              <a:rPr lang="en-NZ" dirty="0" smtClean="0"/>
              <a:t>!</a:t>
            </a:r>
            <a:endParaRPr lang="en-NZ" dirty="0" smtClean="0"/>
          </a:p>
          <a:p>
            <a:pPr lvl="1"/>
            <a:r>
              <a:rPr lang="en-NZ" dirty="0" smtClean="0"/>
              <a:t>However this service might complicate your </a:t>
            </a:r>
            <a:r>
              <a:rPr lang="en-NZ" dirty="0" smtClean="0"/>
              <a:t>life, </a:t>
            </a:r>
            <a:r>
              <a:rPr lang="en-NZ" dirty="0" smtClean="0"/>
              <a:t>if </a:t>
            </a:r>
            <a:r>
              <a:rPr lang="en-NZ" dirty="0" smtClean="0"/>
              <a:t>you are </a:t>
            </a:r>
            <a:r>
              <a:rPr lang="en-NZ" dirty="0" smtClean="0"/>
              <a:t>distinguishing </a:t>
            </a:r>
            <a:r>
              <a:rPr lang="en-NZ" dirty="0" smtClean="0"/>
              <a:t>your </a:t>
            </a:r>
            <a:r>
              <a:rPr lang="en-NZ" dirty="0" smtClean="0">
                <a:solidFill>
                  <a:schemeClr val="tx2"/>
                </a:solidFill>
              </a:rPr>
              <a:t>LinkedIn persona</a:t>
            </a:r>
            <a:r>
              <a:rPr lang="en-NZ" dirty="0" smtClean="0"/>
              <a:t> from your </a:t>
            </a:r>
            <a:r>
              <a:rPr lang="en-NZ" dirty="0" smtClean="0">
                <a:solidFill>
                  <a:schemeClr val="tx2"/>
                </a:solidFill>
              </a:rPr>
              <a:t>Facebook persona</a:t>
            </a:r>
            <a:r>
              <a:rPr lang="en-NZ" dirty="0" smtClean="0"/>
              <a:t>.  </a:t>
            </a:r>
          </a:p>
          <a:p>
            <a:r>
              <a:rPr lang="en-NZ" dirty="0" smtClean="0">
                <a:solidFill>
                  <a:srgbClr val="9A0000"/>
                </a:solidFill>
              </a:rPr>
              <a:t>What </a:t>
            </a:r>
            <a:r>
              <a:rPr lang="en-NZ" dirty="0" smtClean="0">
                <a:solidFill>
                  <a:srgbClr val="9A0000"/>
                </a:solidFill>
              </a:rPr>
              <a:t>you might do:</a:t>
            </a:r>
          </a:p>
          <a:p>
            <a:pPr lvl="1"/>
            <a:r>
              <a:rPr lang="en-NZ" dirty="0" smtClean="0"/>
              <a:t>Perform a persona analysis.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8934-B9BB-4E95-B62D-933BAFB57C3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813675" cy="752475"/>
          </a:xfrm>
        </p:spPr>
        <p:txBody>
          <a:bodyPr/>
          <a:lstStyle/>
          <a:p>
            <a:r>
              <a:rPr lang="en-US" sz="4000" dirty="0" smtClean="0"/>
              <a:t>Personas: Four Questions</a:t>
            </a:r>
            <a:endParaRPr lang="en-US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424936" cy="518403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NZ" sz="3600" b="1" dirty="0" smtClean="0">
                <a:solidFill>
                  <a:srgbClr val="9A0000"/>
                </a:solidFill>
              </a:rPr>
              <a:t>What</a:t>
            </a:r>
            <a:r>
              <a:rPr lang="en-NZ" sz="3600" dirty="0" smtClean="0"/>
              <a:t> </a:t>
            </a:r>
            <a:r>
              <a:rPr lang="en-NZ" dirty="0" smtClean="0"/>
              <a:t>is a persona?</a:t>
            </a:r>
          </a:p>
          <a:p>
            <a:pPr>
              <a:lnSpc>
                <a:spcPct val="110000"/>
              </a:lnSpc>
            </a:pPr>
            <a:r>
              <a:rPr lang="en-NZ" sz="3600" b="1" dirty="0">
                <a:solidFill>
                  <a:srgbClr val="9A0000"/>
                </a:solidFill>
              </a:rPr>
              <a:t>Why </a:t>
            </a:r>
            <a:r>
              <a:rPr lang="en-NZ" dirty="0"/>
              <a:t>should I care about any of this?</a:t>
            </a:r>
          </a:p>
          <a:p>
            <a:pPr>
              <a:lnSpc>
                <a:spcPct val="110000"/>
              </a:lnSpc>
            </a:pPr>
            <a:r>
              <a:rPr lang="en-NZ" sz="3600" b="1" dirty="0">
                <a:solidFill>
                  <a:srgbClr val="9A0000"/>
                </a:solidFill>
              </a:rPr>
              <a:t>How</a:t>
            </a:r>
            <a:r>
              <a:rPr lang="en-NZ" sz="3600" b="1" dirty="0" smtClean="0"/>
              <a:t> </a:t>
            </a:r>
            <a:r>
              <a:rPr lang="en-NZ" dirty="0"/>
              <a:t>should I manage </a:t>
            </a:r>
            <a:r>
              <a:rPr lang="en-NZ" dirty="0" smtClean="0"/>
              <a:t>personas </a:t>
            </a:r>
            <a:r>
              <a:rPr lang="en-NZ" dirty="0"/>
              <a:t>for </a:t>
            </a:r>
            <a:r>
              <a:rPr lang="en-NZ" dirty="0" smtClean="0"/>
              <a:t>myself, and for my enterprise?</a:t>
            </a:r>
            <a:endParaRPr lang="en-NZ" dirty="0"/>
          </a:p>
          <a:p>
            <a:pPr>
              <a:lnSpc>
                <a:spcPct val="110000"/>
              </a:lnSpc>
            </a:pPr>
            <a:r>
              <a:rPr lang="en-NZ" sz="3600" b="1" dirty="0">
                <a:solidFill>
                  <a:srgbClr val="9A0000"/>
                </a:solidFill>
              </a:rPr>
              <a:t>Who</a:t>
            </a:r>
            <a:r>
              <a:rPr lang="en-NZ" sz="3600" dirty="0" smtClean="0"/>
              <a:t> </a:t>
            </a:r>
            <a:r>
              <a:rPr lang="en-NZ" dirty="0"/>
              <a:t>can help me?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Securing Personas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Persona Analysis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3943340"/>
          </a:xfrm>
        </p:spPr>
        <p:txBody>
          <a:bodyPr/>
          <a:lstStyle/>
          <a:p>
            <a:r>
              <a:rPr lang="en-NZ" dirty="0" smtClean="0"/>
              <a:t>A persona analysis is similar to an entity-relation analysis, with two refinements.</a:t>
            </a:r>
          </a:p>
          <a:p>
            <a:pPr marL="0" indent="0">
              <a:buNone/>
            </a:pPr>
            <a:r>
              <a:rPr lang="en-NZ" dirty="0" smtClean="0">
                <a:solidFill>
                  <a:srgbClr val="FF0000"/>
                </a:solidFill>
              </a:rPr>
              <a:t>Warning: the next three slides will induce drowsiness in non-analysts.  </a:t>
            </a:r>
            <a:br>
              <a:rPr lang="en-NZ" dirty="0" smtClean="0">
                <a:solidFill>
                  <a:srgbClr val="FF0000"/>
                </a:solidFill>
              </a:rPr>
            </a:br>
            <a:r>
              <a:rPr lang="en-NZ" dirty="0" smtClean="0">
                <a:solidFill>
                  <a:srgbClr val="FF0000"/>
                </a:solidFill>
              </a:rPr>
              <a:t>Do not operate heavy machinery.  </a:t>
            </a:r>
            <a:br>
              <a:rPr lang="en-NZ" dirty="0" smtClean="0">
                <a:solidFill>
                  <a:srgbClr val="FF0000"/>
                </a:solidFill>
              </a:rPr>
            </a:br>
            <a:r>
              <a:rPr lang="en-NZ" dirty="0" smtClean="0">
                <a:solidFill>
                  <a:srgbClr val="FF0000"/>
                </a:solidFill>
              </a:rPr>
              <a:t>Do not operate chainsaws.</a:t>
            </a:r>
          </a:p>
          <a:p>
            <a:pPr marL="0" indent="0">
              <a:buNone/>
            </a:pPr>
            <a:endParaRPr lang="en-NZ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Consider the roles you play…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1029" name="Picture 5" descr="C:\Users\ctho065\Documents\UoA\Research\Identity\Persona\ClassDiagramRo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50" y="2484656"/>
            <a:ext cx="8605838" cy="214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55576" y="4365104"/>
            <a:ext cx="7488832" cy="1970523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I have drawn this in UML.</a:t>
            </a:r>
          </a:p>
          <a:p>
            <a:r>
              <a:rPr lang="en-NZ" dirty="0" smtClean="0"/>
              <a:t>If you prefer ERD, imagine that there are diamonds around my verbs.  Maybe add some crows’ feet.</a:t>
            </a:r>
          </a:p>
        </p:txBody>
      </p:sp>
    </p:spTree>
    <p:extLst>
      <p:ext uri="{BB962C8B-B14F-4D97-AF65-F5344CB8AC3E}">
        <p14:creationId xmlns:p14="http://schemas.microsoft.com/office/powerpoint/2010/main" val="4480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Persona Analysis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2050" name="Picture 2" descr="C:\Users\ctho065\Documents\UoA\Research\Identity\Persona\ClassDiagramPerson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6981826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04219" y="1460776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FF0000"/>
                </a:solidFill>
              </a:rPr>
              <a:t>Person</a:t>
            </a:r>
            <a:endParaRPr lang="en-NZ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52923" y="2564903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b="1" dirty="0" smtClean="0">
                <a:solidFill>
                  <a:srgbClr val="FF0000"/>
                </a:solidFill>
              </a:rPr>
              <a:t>Persona</a:t>
            </a:r>
            <a:endParaRPr lang="en-NZ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00192" y="4827675"/>
            <a:ext cx="27142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2400" b="1" dirty="0" smtClean="0">
                <a:solidFill>
                  <a:srgbClr val="FF0000"/>
                </a:solidFill>
              </a:rPr>
              <a:t>Organisation</a:t>
            </a:r>
          </a:p>
          <a:p>
            <a:pPr algn="ctr"/>
            <a:r>
              <a:rPr lang="en-NZ" sz="2400" b="1" dirty="0" smtClean="0">
                <a:solidFill>
                  <a:srgbClr val="FF0000"/>
                </a:solidFill>
              </a:rPr>
              <a:t>(socially-defined)</a:t>
            </a:r>
            <a:endParaRPr lang="en-NZ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56289" y="3587824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2400" b="1" dirty="0" smtClean="0">
                <a:solidFill>
                  <a:srgbClr val="FF0000"/>
                </a:solidFill>
              </a:rPr>
              <a:t>Role</a:t>
            </a:r>
            <a:endParaRPr lang="en-NZ" sz="24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52923" y="579521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2400" b="1" dirty="0" smtClean="0">
                <a:solidFill>
                  <a:srgbClr val="FF0000"/>
                </a:solidFill>
              </a:rPr>
              <a:t>Society</a:t>
            </a:r>
            <a:endParaRPr lang="en-N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Security/Privacy Analysis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2050" name="Picture 2" descr="C:\Users\ctho065\Documents\UoA\Research\Identity\Persona\ClassDiagramPerson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47253"/>
            <a:ext cx="6981826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2429819" y="3068960"/>
            <a:ext cx="3024336" cy="223224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07504" y="2924944"/>
            <a:ext cx="2304256" cy="2818548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429075" y="2775810"/>
            <a:ext cx="1152128" cy="209335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410054" y="1218209"/>
            <a:ext cx="2626442" cy="5379143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Three security domains.</a:t>
            </a:r>
          </a:p>
          <a:p>
            <a:r>
              <a:rPr lang="en-NZ" dirty="0" smtClean="0"/>
              <a:t>Risk analysis:</a:t>
            </a:r>
          </a:p>
          <a:p>
            <a:pPr lvl="1"/>
            <a:r>
              <a:rPr lang="en-NZ" dirty="0" smtClean="0"/>
              <a:t>Intrusion on Private.</a:t>
            </a:r>
          </a:p>
          <a:p>
            <a:pPr lvl="1"/>
            <a:r>
              <a:rPr lang="en-NZ" dirty="0" smtClean="0"/>
              <a:t>Eavesdrop on Family.</a:t>
            </a:r>
          </a:p>
          <a:p>
            <a:pPr lvl="1"/>
            <a:r>
              <a:rPr lang="en-NZ" dirty="0" smtClean="0"/>
              <a:t>Leak from Worker.</a:t>
            </a:r>
          </a:p>
        </p:txBody>
      </p:sp>
    </p:spTree>
    <p:extLst>
      <p:ext uri="{BB962C8B-B14F-4D97-AF65-F5344CB8AC3E}">
        <p14:creationId xmlns:p14="http://schemas.microsoft.com/office/powerpoint/2010/main" val="12252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Identification of Personas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726" y="1285860"/>
            <a:ext cx="8424738" cy="5311492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Identifying a person is not the </a:t>
            </a:r>
            <a:r>
              <a:rPr lang="en-NZ" dirty="0" smtClean="0"/>
              <a:t>same </a:t>
            </a:r>
            <a:r>
              <a:rPr lang="en-NZ" dirty="0" smtClean="0"/>
              <a:t>as identifying a persona.</a:t>
            </a:r>
          </a:p>
          <a:p>
            <a:pPr lvl="1"/>
            <a:r>
              <a:rPr lang="en-NZ" dirty="0" smtClean="0"/>
              <a:t>Your person </a:t>
            </a:r>
            <a:r>
              <a:rPr lang="en-NZ" dirty="0" smtClean="0"/>
              <a:t>can be</a:t>
            </a:r>
            <a:r>
              <a:rPr lang="en-NZ" dirty="0" smtClean="0"/>
              <a:t> identified </a:t>
            </a:r>
            <a:r>
              <a:rPr lang="en-NZ" dirty="0" smtClean="0"/>
              <a:t>by a biometric, a password, or a token.</a:t>
            </a:r>
          </a:p>
          <a:p>
            <a:pPr lvl="1"/>
            <a:r>
              <a:rPr lang="en-NZ" dirty="0" smtClean="0"/>
              <a:t>You are one person, but </a:t>
            </a:r>
            <a:r>
              <a:rPr lang="en-NZ" dirty="0" smtClean="0">
                <a:solidFill>
                  <a:srgbClr val="FF0000"/>
                </a:solidFill>
              </a:rPr>
              <a:t>you have many </a:t>
            </a:r>
            <a:r>
              <a:rPr lang="en-NZ" dirty="0" smtClean="0">
                <a:solidFill>
                  <a:srgbClr val="FF0000"/>
                </a:solidFill>
              </a:rPr>
              <a:t>persona-level identifiers</a:t>
            </a:r>
            <a:r>
              <a:rPr lang="en-NZ" dirty="0" smtClean="0"/>
              <a:t>!</a:t>
            </a:r>
          </a:p>
          <a:p>
            <a:pPr lvl="2"/>
            <a:r>
              <a:rPr lang="en-NZ" dirty="0" smtClean="0"/>
              <a:t>Drivers licence, library card, corporate ID card, credit card; </a:t>
            </a:r>
            <a:endParaRPr lang="en-NZ" dirty="0" smtClean="0"/>
          </a:p>
          <a:p>
            <a:pPr lvl="2"/>
            <a:r>
              <a:rPr lang="en-NZ" dirty="0" smtClean="0"/>
              <a:t>Twitter </a:t>
            </a:r>
            <a:r>
              <a:rPr lang="en-NZ" dirty="0" smtClean="0"/>
              <a:t>ID, Facebook name, usernames on dozens of other systems.</a:t>
            </a:r>
          </a:p>
          <a:p>
            <a:pPr lvl="1"/>
            <a:r>
              <a:rPr lang="en-NZ" dirty="0" smtClean="0"/>
              <a:t>A wallet full of cards, </a:t>
            </a:r>
            <a:r>
              <a:rPr lang="en-NZ" dirty="0" smtClean="0"/>
              <a:t>and a </a:t>
            </a:r>
            <a:r>
              <a:rPr lang="en-NZ" dirty="0" smtClean="0"/>
              <a:t>ragged collection of usernames and passwords – what a security risk!  </a:t>
            </a:r>
          </a:p>
          <a:p>
            <a:pPr lvl="1"/>
            <a:r>
              <a:rPr lang="en-NZ" dirty="0" smtClean="0"/>
              <a:t>What a </a:t>
            </a:r>
            <a:r>
              <a:rPr lang="en-NZ" dirty="0" smtClean="0"/>
              <a:t>difficult management problem!</a:t>
            </a:r>
            <a:endParaRPr lang="en-NZ" dirty="0" smtClean="0"/>
          </a:p>
          <a:p>
            <a:r>
              <a:rPr lang="en-NZ" dirty="0" smtClean="0"/>
              <a:t>The Jericho Forum offers a way forward.</a:t>
            </a:r>
          </a:p>
          <a:p>
            <a:pPr marL="457200" lvl="1" indent="0">
              <a:buNone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4213" y="3213001"/>
            <a:ext cx="7772400" cy="2088207"/>
          </a:xfrm>
        </p:spPr>
        <p:txBody>
          <a:bodyPr/>
          <a:lstStyle/>
          <a:p>
            <a:pPr eaLnBrk="1" hangingPunct="1"/>
            <a:r>
              <a:rPr lang="en-US" dirty="0" smtClean="0"/>
              <a:t>Identity Commandments </a:t>
            </a:r>
            <a:r>
              <a:rPr lang="en-US" dirty="0" smtClean="0"/>
              <a:t>v1.0</a:t>
            </a:r>
            <a:br>
              <a:rPr lang="en-US" dirty="0" smtClean="0"/>
            </a:br>
            <a:r>
              <a:rPr lang="en-US" dirty="0" smtClean="0"/>
              <a:t>published </a:t>
            </a:r>
            <a:r>
              <a:rPr lang="en-US" dirty="0" smtClean="0"/>
              <a:t>May 2011</a:t>
            </a:r>
            <a:endParaRPr lang="en-US" dirty="0" smtClean="0"/>
          </a:p>
        </p:txBody>
      </p:sp>
      <p:pic>
        <p:nvPicPr>
          <p:cNvPr id="9" name="Picture 7" descr="jerichologo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885" y="908720"/>
            <a:ext cx="421022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Jericho Forum’s </a:t>
            </a:r>
            <a:r>
              <a:rPr lang="en-NZ" dirty="0" err="1" smtClean="0"/>
              <a:t>IdEA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“The </a:t>
            </a:r>
            <a:r>
              <a:rPr lang="en-NZ" dirty="0"/>
              <a:t>Jericho </a:t>
            </a:r>
            <a:r>
              <a:rPr lang="en-NZ" dirty="0" smtClean="0"/>
              <a:t>Forum® Identity</a:t>
            </a:r>
            <a:r>
              <a:rPr lang="en-NZ" dirty="0"/>
              <a:t>, Entitlement &amp; Access Management (</a:t>
            </a:r>
            <a:r>
              <a:rPr lang="en-NZ" dirty="0" err="1"/>
              <a:t>IdEA</a:t>
            </a:r>
            <a:r>
              <a:rPr lang="en-NZ" dirty="0"/>
              <a:t>) Commandments </a:t>
            </a:r>
            <a:endParaRPr lang="en-NZ" dirty="0" smtClean="0"/>
          </a:p>
          <a:p>
            <a:pPr lvl="1"/>
            <a:r>
              <a:rPr lang="en-NZ" dirty="0" smtClean="0">
                <a:solidFill>
                  <a:schemeClr val="tx2"/>
                </a:solidFill>
              </a:rPr>
              <a:t>define </a:t>
            </a:r>
            <a:r>
              <a:rPr lang="en-NZ" dirty="0">
                <a:solidFill>
                  <a:schemeClr val="tx2"/>
                </a:solidFill>
              </a:rPr>
              <a:t>the </a:t>
            </a:r>
            <a:r>
              <a:rPr lang="en-NZ" dirty="0" smtClean="0">
                <a:solidFill>
                  <a:schemeClr val="tx2"/>
                </a:solidFill>
              </a:rPr>
              <a:t>principles </a:t>
            </a:r>
            <a:r>
              <a:rPr lang="en-NZ" dirty="0">
                <a:solidFill>
                  <a:schemeClr val="tx2"/>
                </a:solidFill>
              </a:rPr>
              <a:t>that must be observed when planning an identity eco-system</a:t>
            </a:r>
            <a:r>
              <a:rPr lang="en-NZ" dirty="0"/>
              <a:t>.</a:t>
            </a:r>
          </a:p>
          <a:p>
            <a:r>
              <a:rPr lang="en-NZ" dirty="0" smtClean="0"/>
              <a:t>“Whilst </a:t>
            </a:r>
            <a:r>
              <a:rPr lang="en-NZ" dirty="0"/>
              <a:t>building on </a:t>
            </a:r>
            <a:r>
              <a:rPr lang="en-NZ" dirty="0" smtClean="0"/>
              <a:t>‘good practice’, </a:t>
            </a:r>
            <a:r>
              <a:rPr lang="en-NZ" dirty="0" smtClean="0"/>
              <a:t>these commandments specifically address those areas that will </a:t>
            </a:r>
          </a:p>
          <a:p>
            <a:pPr lvl="1"/>
            <a:r>
              <a:rPr lang="en-NZ" dirty="0" smtClean="0">
                <a:solidFill>
                  <a:schemeClr val="tx2"/>
                </a:solidFill>
              </a:rPr>
              <a:t>allow </a:t>
            </a:r>
            <a:r>
              <a:rPr lang="en-NZ" dirty="0" smtClean="0">
                <a:solidFill>
                  <a:schemeClr val="tx2"/>
                </a:solidFill>
              </a:rPr>
              <a:t>‘</a:t>
            </a:r>
            <a:r>
              <a:rPr lang="en-NZ" dirty="0" smtClean="0">
                <a:solidFill>
                  <a:schemeClr val="tx2"/>
                </a:solidFill>
              </a:rPr>
              <a:t>identity’ </a:t>
            </a:r>
            <a:r>
              <a:rPr lang="en-NZ" dirty="0">
                <a:solidFill>
                  <a:schemeClr val="tx2"/>
                </a:solidFill>
              </a:rPr>
              <a:t>processes to operate on a global, </a:t>
            </a:r>
            <a:r>
              <a:rPr lang="en-NZ" dirty="0" smtClean="0">
                <a:solidFill>
                  <a:schemeClr val="tx2"/>
                </a:solidFill>
              </a:rPr>
              <a:t>de-</a:t>
            </a:r>
            <a:r>
              <a:rPr lang="en-NZ" dirty="0" err="1" smtClean="0">
                <a:solidFill>
                  <a:schemeClr val="tx2"/>
                </a:solidFill>
              </a:rPr>
              <a:t>perimeterised</a:t>
            </a:r>
            <a:r>
              <a:rPr lang="en-NZ" dirty="0" smtClean="0">
                <a:solidFill>
                  <a:schemeClr val="tx2"/>
                </a:solidFill>
              </a:rPr>
              <a:t> </a:t>
            </a:r>
            <a:r>
              <a:rPr lang="en-NZ" dirty="0">
                <a:solidFill>
                  <a:schemeClr val="tx2"/>
                </a:solidFill>
              </a:rPr>
              <a:t>scale</a:t>
            </a:r>
            <a:r>
              <a:rPr lang="en-NZ" dirty="0"/>
              <a:t>; </a:t>
            </a:r>
            <a:endParaRPr lang="en-NZ" dirty="0" smtClean="0"/>
          </a:p>
          <a:p>
            <a:r>
              <a:rPr lang="en-NZ" dirty="0" smtClean="0"/>
              <a:t>“this </a:t>
            </a:r>
            <a:r>
              <a:rPr lang="en-NZ" dirty="0"/>
              <a:t>necessitates </a:t>
            </a:r>
            <a:endParaRPr lang="en-NZ" dirty="0" smtClean="0"/>
          </a:p>
          <a:p>
            <a:pPr lvl="1"/>
            <a:r>
              <a:rPr lang="en-NZ" dirty="0" smtClean="0">
                <a:solidFill>
                  <a:schemeClr val="tx2"/>
                </a:solidFill>
              </a:rPr>
              <a:t>open </a:t>
            </a:r>
            <a:r>
              <a:rPr lang="en-NZ" dirty="0">
                <a:solidFill>
                  <a:schemeClr val="tx2"/>
                </a:solidFill>
              </a:rPr>
              <a:t>and </a:t>
            </a:r>
            <a:r>
              <a:rPr lang="en-NZ" dirty="0" smtClean="0">
                <a:solidFill>
                  <a:schemeClr val="tx2"/>
                </a:solidFill>
              </a:rPr>
              <a:t>interoperable </a:t>
            </a:r>
            <a:r>
              <a:rPr lang="en-NZ" dirty="0">
                <a:solidFill>
                  <a:schemeClr val="tx2"/>
                </a:solidFill>
              </a:rPr>
              <a:t>standards</a:t>
            </a:r>
            <a:r>
              <a:rPr lang="en-NZ" dirty="0"/>
              <a:t> and </a:t>
            </a:r>
            <a:endParaRPr lang="en-NZ" dirty="0" smtClean="0"/>
          </a:p>
          <a:p>
            <a:pPr lvl="1"/>
            <a:r>
              <a:rPr lang="en-NZ" dirty="0" smtClean="0">
                <a:solidFill>
                  <a:schemeClr val="tx2"/>
                </a:solidFill>
              </a:rPr>
              <a:t>a </a:t>
            </a:r>
            <a:r>
              <a:rPr lang="en-NZ" dirty="0">
                <a:solidFill>
                  <a:schemeClr val="tx2"/>
                </a:solidFill>
              </a:rPr>
              <a:t>commitment to implement such standards by both identity providers </a:t>
            </a:r>
            <a:r>
              <a:rPr lang="en-NZ" dirty="0" smtClean="0">
                <a:solidFill>
                  <a:schemeClr val="tx2"/>
                </a:solidFill>
              </a:rPr>
              <a:t>and </a:t>
            </a:r>
            <a:r>
              <a:rPr lang="en-NZ" dirty="0">
                <a:solidFill>
                  <a:schemeClr val="tx2"/>
                </a:solidFill>
              </a:rPr>
              <a:t>identity </a:t>
            </a:r>
            <a:r>
              <a:rPr lang="en-NZ" dirty="0" smtClean="0">
                <a:solidFill>
                  <a:schemeClr val="tx2"/>
                </a:solidFill>
              </a:rPr>
              <a:t>consumers</a:t>
            </a:r>
            <a:r>
              <a:rPr lang="en-NZ" dirty="0" smtClean="0"/>
              <a:t>. </a:t>
            </a:r>
            <a:r>
              <a:rPr lang="en-NZ" dirty="0" smtClean="0"/>
              <a:t>…”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>
          <a:xfrm>
            <a:off x="250825" y="483394"/>
            <a:ext cx="8642350" cy="641350"/>
          </a:xfrm>
        </p:spPr>
        <p:txBody>
          <a:bodyPr/>
          <a:lstStyle/>
          <a:p>
            <a:r>
              <a:rPr lang="en-US" dirty="0" smtClean="0"/>
              <a:t>Identity and Core Identity </a:t>
            </a:r>
          </a:p>
        </p:txBody>
      </p:sp>
      <p:sp>
        <p:nvSpPr>
          <p:cNvPr id="4099" name="Content Placeholder 11"/>
          <p:cNvSpPr>
            <a:spLocks noGrp="1"/>
          </p:cNvSpPr>
          <p:nvPr>
            <p:ph idx="1"/>
          </p:nvPr>
        </p:nvSpPr>
        <p:spPr>
          <a:xfrm>
            <a:off x="250825" y="1124744"/>
            <a:ext cx="8642350" cy="482724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1</a:t>
            </a:r>
            <a:r>
              <a:rPr lang="en-US" dirty="0" smtClean="0"/>
              <a:t>. All core identities must be protected to ensure their secrecy and integrity </a:t>
            </a:r>
            <a:endParaRPr lang="en-NZ" sz="1800" dirty="0"/>
          </a:p>
          <a:p>
            <a:pPr lvl="1"/>
            <a:r>
              <a:rPr lang="en-NZ" sz="2400" dirty="0" smtClean="0"/>
              <a:t>Core identifiers </a:t>
            </a:r>
            <a:r>
              <a:rPr lang="en-NZ" sz="2400" dirty="0"/>
              <a:t>must never need to be disclosed and are uniquely and verifiably connected with the related Entity. </a:t>
            </a:r>
            <a:endParaRPr lang="en-NZ" sz="2400" dirty="0" smtClean="0"/>
          </a:p>
          <a:p>
            <a:pPr lvl="1"/>
            <a:r>
              <a:rPr lang="en-NZ" sz="2400" dirty="0" smtClean="0"/>
              <a:t>Core </a:t>
            </a:r>
            <a:r>
              <a:rPr lang="en-NZ" sz="2400" dirty="0"/>
              <a:t>identifiers must have a verifiable level of confidence. </a:t>
            </a:r>
          </a:p>
          <a:p>
            <a:pPr lvl="1"/>
            <a:r>
              <a:rPr lang="en-NZ" sz="2400" dirty="0" smtClean="0">
                <a:solidFill>
                  <a:srgbClr val="FF0000"/>
                </a:solidFill>
              </a:rPr>
              <a:t>Core </a:t>
            </a:r>
            <a:r>
              <a:rPr lang="en-NZ" sz="2400" dirty="0">
                <a:solidFill>
                  <a:srgbClr val="FF0000"/>
                </a:solidFill>
              </a:rPr>
              <a:t>identifiers must only be connected to a persona via a one-way linkage (one-way trust)</a:t>
            </a:r>
            <a:r>
              <a:rPr lang="en-NZ" sz="2400" dirty="0"/>
              <a:t>. </a:t>
            </a:r>
          </a:p>
          <a:p>
            <a:pPr lvl="1"/>
            <a:r>
              <a:rPr lang="en-NZ" sz="2400" dirty="0" smtClean="0">
                <a:solidFill>
                  <a:srgbClr val="FF0000"/>
                </a:solidFill>
              </a:rPr>
              <a:t>An </a:t>
            </a:r>
            <a:r>
              <a:rPr lang="en-NZ" sz="2400" dirty="0">
                <a:solidFill>
                  <a:srgbClr val="FF0000"/>
                </a:solidFill>
              </a:rPr>
              <a:t>Entity has Primacy </a:t>
            </a:r>
            <a:r>
              <a:rPr lang="en-NZ" sz="2400" dirty="0" smtClean="0">
                <a:solidFill>
                  <a:srgbClr val="FF0000"/>
                </a:solidFill>
              </a:rPr>
              <a:t>[primary control] over </a:t>
            </a:r>
            <a:r>
              <a:rPr lang="en-NZ" sz="2400" dirty="0">
                <a:solidFill>
                  <a:srgbClr val="FF0000"/>
                </a:solidFill>
              </a:rPr>
              <a:t>all the identities and activities of its personae</a:t>
            </a:r>
            <a:r>
              <a:rPr lang="en-NZ" sz="2400" dirty="0"/>
              <a:t>. </a:t>
            </a:r>
          </a:p>
          <a:p>
            <a:pPr lvl="1"/>
            <a:r>
              <a:rPr lang="en-NZ" sz="2400" dirty="0" smtClean="0"/>
              <a:t>Entities </a:t>
            </a:r>
            <a:r>
              <a:rPr lang="en-NZ" sz="2400" dirty="0"/>
              <a:t>must never be compelled to reveal a persona, or that two (or more) persona are linked to the same core </a:t>
            </a:r>
            <a:r>
              <a:rPr lang="en-NZ" sz="2400" dirty="0" smtClean="0"/>
              <a:t>identity.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813675" cy="752475"/>
          </a:xfrm>
        </p:spPr>
        <p:txBody>
          <a:bodyPr/>
          <a:lstStyle/>
          <a:p>
            <a:r>
              <a:rPr lang="en-US" sz="4000" dirty="0" smtClean="0"/>
              <a:t>Personas: Four Questions</a:t>
            </a:r>
            <a:endParaRPr lang="en-US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NZ" sz="3600" b="1" dirty="0" smtClean="0">
                <a:solidFill>
                  <a:srgbClr val="9A0000"/>
                </a:solidFill>
              </a:rPr>
              <a:t>What</a:t>
            </a:r>
            <a:r>
              <a:rPr lang="en-NZ" sz="3600" dirty="0" smtClean="0"/>
              <a:t> </a:t>
            </a:r>
            <a:r>
              <a:rPr lang="en-NZ" dirty="0" smtClean="0"/>
              <a:t>is a persona?</a:t>
            </a:r>
          </a:p>
          <a:p>
            <a:pPr lvl="1">
              <a:lnSpc>
                <a:spcPct val="110000"/>
              </a:lnSpc>
            </a:pPr>
            <a:r>
              <a:rPr lang="en-NZ" dirty="0" smtClean="0"/>
              <a:t> The “</a:t>
            </a:r>
            <a:r>
              <a:rPr lang="en-NZ" dirty="0" smtClean="0">
                <a:solidFill>
                  <a:schemeClr val="tx2"/>
                </a:solidFill>
              </a:rPr>
              <a:t>digital mask</a:t>
            </a:r>
            <a:r>
              <a:rPr lang="en-NZ" dirty="0" smtClean="0"/>
              <a:t>” we wear, whenever we act online.</a:t>
            </a:r>
          </a:p>
          <a:p>
            <a:pPr>
              <a:lnSpc>
                <a:spcPct val="110000"/>
              </a:lnSpc>
            </a:pPr>
            <a:r>
              <a:rPr lang="en-NZ" sz="3600" b="1" dirty="0">
                <a:solidFill>
                  <a:srgbClr val="9A0000"/>
                </a:solidFill>
              </a:rPr>
              <a:t>Why </a:t>
            </a:r>
            <a:r>
              <a:rPr lang="en-NZ" dirty="0"/>
              <a:t>should I care about any of this</a:t>
            </a:r>
            <a:r>
              <a:rPr lang="en-NZ" dirty="0" smtClean="0"/>
              <a:t>?</a:t>
            </a:r>
          </a:p>
          <a:p>
            <a:pPr lvl="1">
              <a:lnSpc>
                <a:spcPct val="110000"/>
              </a:lnSpc>
            </a:pPr>
            <a:r>
              <a:rPr lang="en-NZ" dirty="0" smtClean="0"/>
              <a:t>Privacy &amp; security </a:t>
            </a:r>
            <a:r>
              <a:rPr lang="en-NZ" dirty="0" smtClean="0">
                <a:solidFill>
                  <a:schemeClr val="tx2"/>
                </a:solidFill>
              </a:rPr>
              <a:t>risks</a:t>
            </a:r>
            <a:r>
              <a:rPr lang="en-NZ" dirty="0" smtClean="0"/>
              <a:t>, e.g. an inappropriate disclosure to a social network.</a:t>
            </a:r>
            <a:endParaRPr lang="en-NZ" dirty="0"/>
          </a:p>
          <a:p>
            <a:pPr>
              <a:lnSpc>
                <a:spcPct val="110000"/>
              </a:lnSpc>
            </a:pPr>
            <a:r>
              <a:rPr lang="en-NZ" sz="3600" b="1" dirty="0">
                <a:solidFill>
                  <a:srgbClr val="9A0000"/>
                </a:solidFill>
              </a:rPr>
              <a:t>How</a:t>
            </a:r>
            <a:r>
              <a:rPr lang="en-NZ" sz="3600" b="1" dirty="0" smtClean="0"/>
              <a:t> </a:t>
            </a:r>
            <a:r>
              <a:rPr lang="en-NZ" dirty="0"/>
              <a:t>should I manage </a:t>
            </a:r>
            <a:r>
              <a:rPr lang="en-NZ" dirty="0" smtClean="0"/>
              <a:t>personas </a:t>
            </a:r>
            <a:r>
              <a:rPr lang="en-NZ" dirty="0"/>
              <a:t>for </a:t>
            </a:r>
            <a:r>
              <a:rPr lang="en-NZ" dirty="0" smtClean="0"/>
              <a:t>myself, and for my enterprise?</a:t>
            </a:r>
          </a:p>
          <a:p>
            <a:pPr lvl="1">
              <a:lnSpc>
                <a:spcPct val="110000"/>
              </a:lnSpc>
            </a:pPr>
            <a:r>
              <a:rPr lang="en-NZ" dirty="0" smtClean="0"/>
              <a:t>Be more </a:t>
            </a:r>
            <a:r>
              <a:rPr lang="en-NZ" dirty="0" smtClean="0">
                <a:solidFill>
                  <a:schemeClr val="tx2"/>
                </a:solidFill>
              </a:rPr>
              <a:t>aware</a:t>
            </a:r>
            <a:r>
              <a:rPr lang="en-NZ" dirty="0" smtClean="0"/>
              <a:t> of how you are currently managing your personas, and consider how it could be more automated and more secure.</a:t>
            </a:r>
          </a:p>
          <a:p>
            <a:pPr lvl="1">
              <a:lnSpc>
                <a:spcPct val="110000"/>
              </a:lnSpc>
            </a:pPr>
            <a:r>
              <a:rPr lang="en-NZ" dirty="0" smtClean="0"/>
              <a:t>No </a:t>
            </a:r>
            <a:r>
              <a:rPr lang="en-NZ" dirty="0"/>
              <a:t>immediate action is </a:t>
            </a:r>
            <a:r>
              <a:rPr lang="en-NZ" dirty="0" smtClean="0"/>
              <a:t>required, because persona management is still in the “technology trigger” phase.  </a:t>
            </a:r>
            <a:endParaRPr lang="en-NZ" dirty="0"/>
          </a:p>
          <a:p>
            <a:pPr>
              <a:lnSpc>
                <a:spcPct val="110000"/>
              </a:lnSpc>
            </a:pPr>
            <a:r>
              <a:rPr lang="en-NZ" sz="3600" b="1" dirty="0">
                <a:solidFill>
                  <a:srgbClr val="9A0000"/>
                </a:solidFill>
              </a:rPr>
              <a:t>Who</a:t>
            </a:r>
            <a:r>
              <a:rPr lang="en-NZ" sz="3600" dirty="0" smtClean="0"/>
              <a:t> </a:t>
            </a:r>
            <a:r>
              <a:rPr lang="en-NZ" dirty="0"/>
              <a:t>can help me</a:t>
            </a:r>
            <a:r>
              <a:rPr lang="en-NZ" dirty="0" smtClean="0"/>
              <a:t>?</a:t>
            </a:r>
          </a:p>
          <a:p>
            <a:pPr lvl="1">
              <a:lnSpc>
                <a:spcPct val="110000"/>
              </a:lnSpc>
            </a:pPr>
            <a:r>
              <a:rPr lang="en-NZ" dirty="0" smtClean="0">
                <a:solidFill>
                  <a:schemeClr val="tx2"/>
                </a:solidFill>
              </a:rPr>
              <a:t>The Jericho Forum</a:t>
            </a:r>
            <a:r>
              <a:rPr lang="en-NZ" dirty="0" smtClean="0"/>
              <a:t>!  Our white papers are </a:t>
            </a:r>
            <a:r>
              <a:rPr lang="en-NZ" dirty="0" smtClean="0"/>
              <a:t>free-to-web.  You </a:t>
            </a:r>
            <a:r>
              <a:rPr lang="en-NZ" dirty="0" smtClean="0"/>
              <a:t>can join our </a:t>
            </a:r>
            <a:r>
              <a:rPr lang="en-NZ" dirty="0" smtClean="0"/>
              <a:t>discussions, </a:t>
            </a:r>
            <a:r>
              <a:rPr lang="en-NZ" dirty="0" smtClean="0"/>
              <a:t>if </a:t>
            </a:r>
            <a:r>
              <a:rPr lang="en-NZ" dirty="0" smtClean="0"/>
              <a:t>your enterprise pays </a:t>
            </a:r>
            <a:r>
              <a:rPr lang="en-NZ" dirty="0" smtClean="0"/>
              <a:t>the membership fee.</a:t>
            </a:r>
          </a:p>
          <a:p>
            <a:pPr lvl="1">
              <a:lnSpc>
                <a:spcPct val="110000"/>
              </a:lnSpc>
            </a:pPr>
            <a:r>
              <a:rPr lang="en-NZ" dirty="0" smtClean="0"/>
              <a:t>Currently 57 members:  … EA </a:t>
            </a:r>
            <a:r>
              <a:rPr lang="en-NZ" dirty="0"/>
              <a:t>Principals, Inc. </a:t>
            </a:r>
            <a:r>
              <a:rPr lang="en-NZ" dirty="0" smtClean="0"/>
              <a:t>USA; Eli </a:t>
            </a:r>
            <a:r>
              <a:rPr lang="en-NZ" dirty="0"/>
              <a:t>Lilly &amp; Company Ltd </a:t>
            </a:r>
            <a:r>
              <a:rPr lang="en-NZ" dirty="0" smtClean="0"/>
              <a:t>USA; Ernst </a:t>
            </a:r>
            <a:r>
              <a:rPr lang="en-NZ" dirty="0"/>
              <a:t>&amp; Young </a:t>
            </a:r>
            <a:r>
              <a:rPr lang="en-NZ" dirty="0" smtClean="0"/>
              <a:t>UK; </a:t>
            </a:r>
            <a:r>
              <a:rPr lang="en-NZ" dirty="0" err="1" smtClean="0"/>
              <a:t>Fraunhofer</a:t>
            </a:r>
            <a:r>
              <a:rPr lang="en-NZ" dirty="0" smtClean="0"/>
              <a:t> </a:t>
            </a:r>
            <a:r>
              <a:rPr lang="en-NZ" dirty="0"/>
              <a:t>SIT </a:t>
            </a:r>
            <a:r>
              <a:rPr lang="en-NZ" dirty="0" smtClean="0"/>
              <a:t>Germany; …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2726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Persona = mask worn by actor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6912768" cy="5023460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Thousands of years ago, Roman actors wore </a:t>
            </a:r>
            <a:r>
              <a:rPr lang="en-NZ" i="1" dirty="0" smtClean="0">
                <a:solidFill>
                  <a:schemeClr val="tx2"/>
                </a:solidFill>
              </a:rPr>
              <a:t>personae</a:t>
            </a:r>
            <a:r>
              <a:rPr lang="en-NZ" dirty="0" smtClean="0"/>
              <a:t> (masks) </a:t>
            </a:r>
            <a:br>
              <a:rPr lang="en-NZ" dirty="0" smtClean="0"/>
            </a:br>
            <a:r>
              <a:rPr lang="en-NZ" dirty="0" smtClean="0"/>
              <a:t>to depict their roles.</a:t>
            </a:r>
          </a:p>
          <a:p>
            <a:endParaRPr lang="en-NZ" dirty="0" smtClean="0"/>
          </a:p>
          <a:p>
            <a:r>
              <a:rPr lang="en-NZ" dirty="0" smtClean="0"/>
              <a:t>A hundred years ago, Carl Jung asserted that, as social beings, </a:t>
            </a:r>
            <a:br>
              <a:rPr lang="en-NZ" dirty="0" smtClean="0"/>
            </a:br>
            <a:r>
              <a:rPr lang="en-NZ" dirty="0" smtClean="0"/>
              <a:t>we must hide our true identity:</a:t>
            </a:r>
          </a:p>
          <a:p>
            <a:pPr lvl="1"/>
            <a:r>
              <a:rPr lang="en-NZ" dirty="0" smtClean="0"/>
              <a:t> A </a:t>
            </a:r>
            <a:r>
              <a:rPr lang="en-NZ" i="1" dirty="0" smtClean="0">
                <a:solidFill>
                  <a:schemeClr val="tx2"/>
                </a:solidFill>
              </a:rPr>
              <a:t>persona</a:t>
            </a:r>
            <a:r>
              <a:rPr lang="en-NZ" dirty="0" smtClean="0"/>
              <a:t> is “a </a:t>
            </a:r>
            <a:r>
              <a:rPr lang="en-NZ" dirty="0">
                <a:solidFill>
                  <a:srgbClr val="C00000"/>
                </a:solidFill>
              </a:rPr>
              <a:t>compromise between the individual and society</a:t>
            </a:r>
            <a:r>
              <a:rPr lang="en-NZ" dirty="0">
                <a:solidFill>
                  <a:srgbClr val="C80000"/>
                </a:solidFill>
              </a:rPr>
              <a:t> </a:t>
            </a:r>
            <a:r>
              <a:rPr lang="en-NZ" dirty="0"/>
              <a:t>as to what a man should appear to </a:t>
            </a:r>
            <a:r>
              <a:rPr lang="en-NZ" dirty="0" smtClean="0"/>
              <a:t>be”.</a:t>
            </a:r>
          </a:p>
          <a:p>
            <a:pPr lvl="1"/>
            <a:endParaRPr lang="en-N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Securing Personas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7" name="Picture 3" descr="C:\Users\ctho065\Desktop\MB9000548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941" y="1412776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tho065\Favorites\Downloads\MC90033430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429000"/>
            <a:ext cx="163245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74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Persona Management: Why?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1412776"/>
            <a:ext cx="8732185" cy="5184576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Today, </a:t>
            </a:r>
            <a:r>
              <a:rPr lang="en-NZ" dirty="0" smtClean="0"/>
              <a:t>we </a:t>
            </a:r>
            <a:r>
              <a:rPr lang="en-NZ" dirty="0"/>
              <a:t>h</a:t>
            </a:r>
            <a:r>
              <a:rPr lang="en-NZ" dirty="0" smtClean="0"/>
              <a:t>ave online </a:t>
            </a:r>
            <a:r>
              <a:rPr lang="en-NZ" dirty="0" smtClean="0">
                <a:solidFill>
                  <a:schemeClr val="tx2"/>
                </a:solidFill>
              </a:rPr>
              <a:t>personas</a:t>
            </a:r>
            <a:r>
              <a:rPr lang="en-NZ" dirty="0" smtClean="0"/>
              <a:t>.  </a:t>
            </a:r>
            <a:r>
              <a:rPr lang="en-NZ" dirty="0" smtClean="0"/>
              <a:t>Difficult decisions, with security and privacy implications.</a:t>
            </a:r>
            <a:endParaRPr lang="en-NZ" dirty="0" smtClean="0"/>
          </a:p>
          <a:p>
            <a:r>
              <a:rPr lang="en-NZ" dirty="0"/>
              <a:t>Choosing which mask to </a:t>
            </a:r>
            <a:r>
              <a:rPr lang="en-NZ" dirty="0" smtClean="0"/>
              <a:t>wear </a:t>
            </a:r>
          </a:p>
          <a:p>
            <a:pPr lvl="1"/>
            <a:r>
              <a:rPr lang="en-NZ" dirty="0" smtClean="0">
                <a:solidFill>
                  <a:srgbClr val="9A0000"/>
                </a:solidFill>
              </a:rPr>
              <a:t>Deceptive?</a:t>
            </a:r>
          </a:p>
          <a:p>
            <a:r>
              <a:rPr lang="en-NZ" dirty="0" smtClean="0"/>
              <a:t>Being socially acceptable</a:t>
            </a:r>
          </a:p>
          <a:p>
            <a:pPr lvl="1"/>
            <a:r>
              <a:rPr lang="en-NZ" dirty="0" smtClean="0">
                <a:solidFill>
                  <a:srgbClr val="9A0000"/>
                </a:solidFill>
              </a:rPr>
              <a:t>Authentic</a:t>
            </a:r>
            <a:r>
              <a:rPr lang="en-NZ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NZ" dirty="0"/>
              <a:t>Choosing when to remove our mask</a:t>
            </a:r>
          </a:p>
          <a:p>
            <a:pPr lvl="1"/>
            <a:r>
              <a:rPr lang="en-NZ" dirty="0">
                <a:solidFill>
                  <a:srgbClr val="9A0000"/>
                </a:solidFill>
              </a:rPr>
              <a:t>Secure?</a:t>
            </a:r>
          </a:p>
          <a:p>
            <a:r>
              <a:rPr lang="en-NZ" dirty="0"/>
              <a:t>Choosing when to “re-mask”</a:t>
            </a:r>
          </a:p>
          <a:p>
            <a:pPr lvl="1"/>
            <a:r>
              <a:rPr lang="en-NZ" dirty="0">
                <a:solidFill>
                  <a:srgbClr val="9A0000"/>
                </a:solidFill>
              </a:rPr>
              <a:t>Feasible? </a:t>
            </a:r>
            <a:r>
              <a:rPr lang="en-NZ" dirty="0"/>
              <a:t>You can’t force </a:t>
            </a:r>
            <a:r>
              <a:rPr lang="en-NZ" dirty="0" smtClean="0"/>
              <a:t>people</a:t>
            </a:r>
            <a:br>
              <a:rPr lang="en-NZ" dirty="0" smtClean="0"/>
            </a:br>
            <a:r>
              <a:rPr lang="en-NZ" dirty="0" smtClean="0"/>
              <a:t>to forget </a:t>
            </a:r>
            <a:r>
              <a:rPr lang="en-NZ" dirty="0"/>
              <a:t>what they have seen</a:t>
            </a:r>
            <a:r>
              <a:rPr lang="en-NZ" dirty="0" smtClean="0"/>
              <a:t>!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Securing Personas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 descr="C:\Users\ctho065\Favorites\Downloads\MC9002329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825" y="2430703"/>
            <a:ext cx="688667" cy="129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tho065\Favorites\Downloads\MC90028750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35006" y="2474839"/>
            <a:ext cx="1002672" cy="121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ctho065\Favorites\Downloads\MC90033430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040" y="2592521"/>
            <a:ext cx="1059150" cy="163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tho065\Favorites\Downloads\MC90005795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189" y="4001107"/>
            <a:ext cx="906171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ctho065\Favorites\Downloads\MC90011147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896639"/>
            <a:ext cx="1099337" cy="84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ctho065\Favorites\Downloads\MH900056328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832" y="4849833"/>
            <a:ext cx="18573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ctho065\Favorites\Downloads\MC900083653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00" y="4876820"/>
            <a:ext cx="1589087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07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8601"/>
            <a:ext cx="8137400" cy="842946"/>
          </a:xfrm>
        </p:spPr>
        <p:txBody>
          <a:bodyPr/>
          <a:lstStyle/>
          <a:p>
            <a:r>
              <a:rPr lang="en-NZ" dirty="0" smtClean="0"/>
              <a:t>Persona Management: Hype?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09546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NZ" sz="2800" dirty="0"/>
              <a:t>Gartner’s</a:t>
            </a:r>
            <a:r>
              <a:rPr lang="en-NZ" sz="2800" i="1" dirty="0"/>
              <a:t> Hype Cycle for Privacy</a:t>
            </a:r>
            <a:r>
              <a:rPr lang="en-NZ" sz="2800" dirty="0"/>
              <a:t>,  </a:t>
            </a:r>
            <a:r>
              <a:rPr lang="en-NZ" sz="2800" dirty="0" smtClean="0"/>
              <a:t>2012: “</a:t>
            </a:r>
            <a:r>
              <a:rPr lang="en-NZ" sz="2800" dirty="0"/>
              <a:t>As </a:t>
            </a:r>
            <a:r>
              <a:rPr lang="en-NZ" sz="2800" dirty="0"/>
              <a:t>private and business online </a:t>
            </a:r>
            <a:r>
              <a:rPr lang="en-NZ" sz="2800" dirty="0" smtClean="0"/>
              <a:t>interactions increasingly </a:t>
            </a:r>
            <a:r>
              <a:rPr lang="en-NZ" sz="2800" dirty="0"/>
              <a:t>overlap, social media participants face a dilemma: </a:t>
            </a:r>
            <a:endParaRPr lang="en-NZ" sz="2800" dirty="0" smtClean="0"/>
          </a:p>
          <a:p>
            <a:pPr lvl="1">
              <a:lnSpc>
                <a:spcPts val="3000"/>
              </a:lnSpc>
              <a:spcBef>
                <a:spcPts val="600"/>
              </a:spcBef>
            </a:pPr>
            <a:r>
              <a:rPr lang="en-NZ" sz="2400" dirty="0" smtClean="0">
                <a:solidFill>
                  <a:srgbClr val="9A0000"/>
                </a:solidFill>
              </a:rPr>
              <a:t>How </a:t>
            </a:r>
            <a:r>
              <a:rPr lang="en-NZ" sz="2400" dirty="0">
                <a:solidFill>
                  <a:srgbClr val="9A0000"/>
                </a:solidFill>
              </a:rPr>
              <a:t>can they manage </a:t>
            </a:r>
            <a:r>
              <a:rPr lang="en-NZ" sz="2400" dirty="0" smtClean="0">
                <a:solidFill>
                  <a:srgbClr val="9A0000"/>
                </a:solidFill>
              </a:rPr>
              <a:t>the communications </a:t>
            </a:r>
            <a:r>
              <a:rPr lang="en-NZ" sz="2400" dirty="0">
                <a:solidFill>
                  <a:srgbClr val="9A0000"/>
                </a:solidFill>
              </a:rPr>
              <a:t>and interactions of all their different roles? </a:t>
            </a:r>
            <a:endParaRPr lang="en-NZ" sz="2400" dirty="0" smtClean="0">
              <a:solidFill>
                <a:srgbClr val="9A0000"/>
              </a:solidFill>
            </a:endParaRP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NZ" sz="2800" dirty="0" smtClean="0">
                <a:solidFill>
                  <a:schemeClr val="tx2"/>
                </a:solidFill>
              </a:rPr>
              <a:t>Persona </a:t>
            </a:r>
            <a:r>
              <a:rPr lang="en-NZ" sz="2800" dirty="0">
                <a:solidFill>
                  <a:schemeClr val="tx2"/>
                </a:solidFill>
              </a:rPr>
              <a:t>management helps </a:t>
            </a:r>
            <a:r>
              <a:rPr lang="en-NZ" sz="2800" dirty="0" smtClean="0">
                <a:solidFill>
                  <a:schemeClr val="tx2"/>
                </a:solidFill>
              </a:rPr>
              <a:t>people establish </a:t>
            </a:r>
            <a:r>
              <a:rPr lang="en-NZ" sz="2800" dirty="0">
                <a:solidFill>
                  <a:schemeClr val="tx2"/>
                </a:solidFill>
              </a:rPr>
              <a:t>different personas and </a:t>
            </a:r>
            <a:r>
              <a:rPr lang="en-NZ" sz="2800" dirty="0" smtClean="0">
                <a:solidFill>
                  <a:schemeClr val="tx2"/>
                </a:solidFill>
              </a:rPr>
              <a:t>channel communications</a:t>
            </a:r>
            <a:r>
              <a:rPr lang="en-NZ" sz="2800" dirty="0"/>
              <a:t>, as appropriate. </a:t>
            </a:r>
            <a:endParaRPr lang="en-NZ" sz="2800" dirty="0" smtClean="0"/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NZ" sz="2800" dirty="0" smtClean="0"/>
              <a:t>For </a:t>
            </a:r>
            <a:r>
              <a:rPr lang="en-NZ" sz="2800" dirty="0"/>
              <a:t>example, a </a:t>
            </a:r>
            <a:r>
              <a:rPr lang="en-NZ" sz="2800" dirty="0" smtClean="0"/>
              <a:t>persona manager </a:t>
            </a:r>
            <a:r>
              <a:rPr lang="en-NZ" sz="2800" dirty="0"/>
              <a:t>can ensure </a:t>
            </a:r>
            <a:r>
              <a:rPr lang="en-NZ" sz="2800" dirty="0" smtClean="0"/>
              <a:t>that photos </a:t>
            </a:r>
            <a:r>
              <a:rPr lang="en-NZ" sz="2800" dirty="0"/>
              <a:t>from a college reunion </a:t>
            </a:r>
            <a:endParaRPr lang="en-NZ" sz="2800" dirty="0" smtClean="0"/>
          </a:p>
          <a:p>
            <a:pPr lvl="1">
              <a:lnSpc>
                <a:spcPts val="3000"/>
              </a:lnSpc>
              <a:spcBef>
                <a:spcPts val="600"/>
              </a:spcBef>
            </a:pPr>
            <a:r>
              <a:rPr lang="en-NZ" sz="2400" dirty="0" smtClean="0"/>
              <a:t>appear </a:t>
            </a:r>
            <a:r>
              <a:rPr lang="en-NZ" sz="2400" dirty="0"/>
              <a:t>only on social networks </a:t>
            </a:r>
            <a:r>
              <a:rPr lang="en-NZ" sz="2400" dirty="0" smtClean="0"/>
              <a:t>where friends participate</a:t>
            </a:r>
            <a:r>
              <a:rPr lang="en-NZ" sz="2400" dirty="0"/>
              <a:t>, and that </a:t>
            </a:r>
            <a:endParaRPr lang="en-NZ" sz="2400" dirty="0" smtClean="0"/>
          </a:p>
          <a:p>
            <a:pPr lvl="1">
              <a:lnSpc>
                <a:spcPts val="3000"/>
              </a:lnSpc>
              <a:spcBef>
                <a:spcPts val="600"/>
              </a:spcBef>
            </a:pPr>
            <a:r>
              <a:rPr lang="en-NZ" sz="2400" dirty="0" smtClean="0"/>
              <a:t>they </a:t>
            </a:r>
            <a:r>
              <a:rPr lang="en-NZ" sz="2400" dirty="0"/>
              <a:t>will not be posted on business-oriented networks</a:t>
            </a:r>
            <a:r>
              <a:rPr lang="en-NZ" sz="2400" dirty="0" smtClean="0"/>
              <a:t>.”</a:t>
            </a:r>
          </a:p>
          <a:p>
            <a:pPr marL="0" indent="0" algn="r">
              <a:lnSpc>
                <a:spcPts val="3000"/>
              </a:lnSpc>
              <a:buNone/>
            </a:pPr>
            <a:endParaRPr lang="en-NZ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ular Callout 6"/>
          <p:cNvSpPr/>
          <p:nvPr/>
        </p:nvSpPr>
        <p:spPr bwMode="auto">
          <a:xfrm flipH="1">
            <a:off x="4067943" y="4047268"/>
            <a:ext cx="4284985" cy="523220"/>
          </a:xfrm>
          <a:prstGeom prst="wedgeRectCallout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NZ" sz="2400" dirty="0">
                <a:solidFill>
                  <a:srgbClr val="000000"/>
                </a:solidFill>
              </a:rPr>
              <a:t>greatly increase the likelihood</a:t>
            </a:r>
            <a:endParaRPr lang="en-NZ" sz="24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732240" y="4690398"/>
            <a:ext cx="1152128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0966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1"/>
            <a:ext cx="8568952" cy="842946"/>
          </a:xfrm>
        </p:spPr>
        <p:txBody>
          <a:bodyPr/>
          <a:lstStyle/>
          <a:p>
            <a:r>
              <a:rPr lang="en-NZ" dirty="0" smtClean="0"/>
              <a:t>Persona Management: Feasibility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24936" cy="5328592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Effective persona management systems cannot be built until </a:t>
            </a:r>
          </a:p>
          <a:p>
            <a:pPr lvl="1"/>
            <a:r>
              <a:rPr lang="en-NZ" dirty="0" smtClean="0"/>
              <a:t>we </a:t>
            </a:r>
            <a:r>
              <a:rPr lang="en-NZ" dirty="0" smtClean="0">
                <a:solidFill>
                  <a:srgbClr val="9A0000"/>
                </a:solidFill>
              </a:rPr>
              <a:t>agree on what is socially acceptable</a:t>
            </a:r>
            <a:r>
              <a:rPr lang="en-NZ" dirty="0" smtClean="0"/>
              <a:t>.</a:t>
            </a:r>
          </a:p>
          <a:p>
            <a:r>
              <a:rPr lang="en-NZ" dirty="0" smtClean="0"/>
              <a:t>Persona management systems will be “privacy screens”, not absolute enforcements.</a:t>
            </a:r>
          </a:p>
          <a:p>
            <a:pPr lvl="1"/>
            <a:r>
              <a:rPr lang="en-NZ" dirty="0" smtClean="0"/>
              <a:t>We </a:t>
            </a:r>
            <a:r>
              <a:rPr lang="en-NZ" dirty="0" smtClean="0">
                <a:solidFill>
                  <a:srgbClr val="9A0000"/>
                </a:solidFill>
              </a:rPr>
              <a:t>cannot force</a:t>
            </a:r>
            <a:r>
              <a:rPr lang="en-NZ" dirty="0" smtClean="0">
                <a:solidFill>
                  <a:srgbClr val="C00000"/>
                </a:solidFill>
              </a:rPr>
              <a:t> </a:t>
            </a:r>
            <a:r>
              <a:rPr lang="en-NZ" dirty="0" smtClean="0"/>
              <a:t>everyone to look away or to forget.</a:t>
            </a:r>
          </a:p>
          <a:p>
            <a:pPr lvl="1"/>
            <a:r>
              <a:rPr lang="en-NZ" dirty="0" smtClean="0"/>
              <a:t>We </a:t>
            </a:r>
            <a:r>
              <a:rPr lang="en-NZ" dirty="0">
                <a:solidFill>
                  <a:srgbClr val="9A0000"/>
                </a:solidFill>
              </a:rPr>
              <a:t>can require </a:t>
            </a:r>
            <a:r>
              <a:rPr lang="en-NZ" dirty="0" smtClean="0"/>
              <a:t>people to “go behind the screen” </a:t>
            </a:r>
            <a:br>
              <a:rPr lang="en-NZ" dirty="0" smtClean="0"/>
            </a:br>
            <a:r>
              <a:rPr lang="en-NZ" dirty="0" smtClean="0"/>
              <a:t>before starting any private behaviour.</a:t>
            </a:r>
          </a:p>
          <a:p>
            <a:pPr lvl="1"/>
            <a:r>
              <a:rPr lang="en-NZ" dirty="0" smtClean="0"/>
              <a:t>We </a:t>
            </a:r>
            <a:r>
              <a:rPr lang="en-NZ" dirty="0">
                <a:solidFill>
                  <a:srgbClr val="9A0000"/>
                </a:solidFill>
              </a:rPr>
              <a:t>can punish </a:t>
            </a:r>
            <a:r>
              <a:rPr lang="en-NZ" dirty="0" smtClean="0"/>
              <a:t>exhibitionists and “peeping Toms”.</a:t>
            </a:r>
          </a:p>
          <a:p>
            <a:pPr lvl="1"/>
            <a:r>
              <a:rPr lang="en-NZ" dirty="0" smtClean="0"/>
              <a:t>We </a:t>
            </a:r>
            <a:r>
              <a:rPr lang="en-NZ" dirty="0">
                <a:solidFill>
                  <a:srgbClr val="9A0000"/>
                </a:solidFill>
              </a:rPr>
              <a:t>can make it difficult </a:t>
            </a:r>
            <a:r>
              <a:rPr lang="en-NZ" dirty="0" smtClean="0"/>
              <a:t>for anyone to peep.</a:t>
            </a:r>
          </a:p>
          <a:p>
            <a:pPr lvl="1"/>
            <a:r>
              <a:rPr lang="en-NZ" dirty="0" smtClean="0"/>
              <a:t>We </a:t>
            </a:r>
            <a:r>
              <a:rPr lang="en-NZ" dirty="0">
                <a:solidFill>
                  <a:srgbClr val="9A0000"/>
                </a:solidFill>
              </a:rPr>
              <a:t>can </a:t>
            </a:r>
            <a:r>
              <a:rPr lang="en-NZ" dirty="0" smtClean="0">
                <a:solidFill>
                  <a:srgbClr val="9A0000"/>
                </a:solidFill>
              </a:rPr>
              <a:t>trust our police </a:t>
            </a:r>
            <a:r>
              <a:rPr lang="en-NZ" dirty="0">
                <a:solidFill>
                  <a:srgbClr val="9A0000"/>
                </a:solidFill>
              </a:rPr>
              <a:t>to </a:t>
            </a:r>
            <a:r>
              <a:rPr lang="en-NZ" dirty="0" smtClean="0">
                <a:solidFill>
                  <a:srgbClr val="9A0000"/>
                </a:solidFill>
              </a:rPr>
              <a:t>detect</a:t>
            </a:r>
            <a:r>
              <a:rPr lang="en-NZ" dirty="0" smtClean="0"/>
              <a:t> peeping attempts, but</a:t>
            </a:r>
          </a:p>
          <a:p>
            <a:pPr lvl="2"/>
            <a:r>
              <a:rPr lang="en-NZ" dirty="0"/>
              <a:t>w</a:t>
            </a:r>
            <a:r>
              <a:rPr lang="en-NZ" dirty="0" smtClean="0"/>
              <a:t>ill </a:t>
            </a:r>
            <a:r>
              <a:rPr lang="en-NZ" dirty="0"/>
              <a:t>our police (or private guards) </a:t>
            </a:r>
            <a:r>
              <a:rPr lang="en-NZ" dirty="0" smtClean="0"/>
              <a:t>be effective?</a:t>
            </a:r>
          </a:p>
          <a:p>
            <a:pPr lvl="2"/>
            <a:r>
              <a:rPr lang="en-NZ" dirty="0" smtClean="0"/>
              <a:t>will </a:t>
            </a:r>
            <a:r>
              <a:rPr lang="en-NZ" dirty="0" smtClean="0"/>
              <a:t>they be </a:t>
            </a:r>
            <a:r>
              <a:rPr lang="en-NZ" dirty="0" smtClean="0"/>
              <a:t>trustworthy?</a:t>
            </a:r>
          </a:p>
          <a:p>
            <a:pPr lvl="2"/>
            <a:r>
              <a:rPr lang="en-NZ" dirty="0" smtClean="0"/>
              <a:t>how much are we willing to spend?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Securing Personas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2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Leakage: A Social Problem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095468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When two or more people are involved in a private activity, any one of them may breach the others’ privacy.</a:t>
            </a:r>
          </a:p>
          <a:p>
            <a:pPr lvl="1"/>
            <a:r>
              <a:rPr lang="en-NZ" dirty="0" smtClean="0"/>
              <a:t>Any attendee can publish photos of a private reunion!</a:t>
            </a:r>
          </a:p>
          <a:p>
            <a:r>
              <a:rPr lang="en-NZ" dirty="0" smtClean="0"/>
              <a:t>An individual’s persona manager cannot effectively control postings made by others.</a:t>
            </a:r>
          </a:p>
          <a:p>
            <a:pPr lvl="1"/>
            <a:r>
              <a:rPr lang="en-NZ" dirty="0" smtClean="0"/>
              <a:t>People at a private reunion could agree on “when, where, and how” to publish photos.</a:t>
            </a:r>
          </a:p>
          <a:p>
            <a:r>
              <a:rPr lang="en-NZ" dirty="0" smtClean="0"/>
              <a:t>A persona manager should help us to negotiate, and to abide by, a privacy agreement for each type of event in each of our groups.</a:t>
            </a:r>
          </a:p>
          <a:p>
            <a:pPr lvl="1"/>
            <a:r>
              <a:rPr lang="en-NZ" dirty="0" smtClean="0"/>
              <a:t>That sounds complicated, and yet we do this routinely in our real-world social arrangements. 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Securing Personas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1"/>
            <a:ext cx="8568952" cy="842946"/>
          </a:xfrm>
        </p:spPr>
        <p:txBody>
          <a:bodyPr/>
          <a:lstStyle/>
          <a:p>
            <a:r>
              <a:rPr lang="en-NZ" dirty="0" smtClean="0"/>
              <a:t>Persona Management: Feasibility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472608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Can we agree on </a:t>
            </a:r>
            <a:r>
              <a:rPr lang="en-NZ" dirty="0" smtClean="0">
                <a:solidFill>
                  <a:srgbClr val="9A0000"/>
                </a:solidFill>
              </a:rPr>
              <a:t>what is socially acceptable</a:t>
            </a:r>
            <a:r>
              <a:rPr lang="en-NZ" dirty="0" smtClean="0"/>
              <a:t>?</a:t>
            </a:r>
          </a:p>
          <a:p>
            <a:pPr lvl="1"/>
            <a:r>
              <a:rPr lang="en-NZ" dirty="0" smtClean="0"/>
              <a:t>A detailed, global agreement won’t be formed any time soon.</a:t>
            </a:r>
          </a:p>
          <a:p>
            <a:pPr lvl="1"/>
            <a:r>
              <a:rPr lang="en-NZ" dirty="0" smtClean="0"/>
              <a:t>We </a:t>
            </a:r>
            <a:r>
              <a:rPr lang="en-NZ" i="1" dirty="0" smtClean="0"/>
              <a:t>might</a:t>
            </a:r>
            <a:r>
              <a:rPr lang="en-NZ" dirty="0" smtClean="0"/>
              <a:t> form a rough agreement on general principles for communications about personas.</a:t>
            </a:r>
          </a:p>
          <a:p>
            <a:pPr lvl="1"/>
            <a:r>
              <a:rPr lang="en-NZ" dirty="0" smtClean="0"/>
              <a:t>Our technology could promote these principles, but will users actively support them?</a:t>
            </a:r>
          </a:p>
          <a:p>
            <a:pPr lvl="2"/>
            <a:r>
              <a:rPr lang="en-NZ" dirty="0" smtClean="0"/>
              <a:t>The feasibility of persona management is </a:t>
            </a:r>
            <a:r>
              <a:rPr lang="en-NZ" dirty="0" smtClean="0"/>
              <a:t>a social, economic and political question, not a technical one!</a:t>
            </a:r>
            <a:endParaRPr lang="en-NZ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Global Privacy Principles?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85860"/>
            <a:ext cx="8640960" cy="5455508"/>
          </a:xfrm>
        </p:spPr>
        <p:txBody>
          <a:bodyPr>
            <a:normAutofit fontScale="70000" lnSpcReduction="2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NZ" dirty="0" smtClean="0">
                <a:solidFill>
                  <a:srgbClr val="FF0000"/>
                </a:solidFill>
              </a:rPr>
              <a:t>Private</a:t>
            </a:r>
            <a:r>
              <a:rPr lang="en-NZ" dirty="0" smtClean="0"/>
              <a:t> </a:t>
            </a:r>
            <a:r>
              <a:rPr lang="en-NZ" dirty="0"/>
              <a:t>information regarding a persona (or multiple personas) </a:t>
            </a:r>
            <a:r>
              <a:rPr lang="en-NZ" dirty="0" smtClean="0"/>
              <a:t>may </a:t>
            </a:r>
            <a:r>
              <a:rPr lang="en-NZ" dirty="0"/>
              <a:t>never </a:t>
            </a:r>
            <a:r>
              <a:rPr lang="en-NZ" dirty="0" smtClean="0"/>
              <a:t>be exported</a:t>
            </a:r>
            <a:r>
              <a:rPr lang="en-NZ" dirty="0"/>
              <a:t>, except by </a:t>
            </a:r>
            <a:r>
              <a:rPr lang="en-NZ" dirty="0" smtClean="0"/>
              <a:t>the society who created it.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NZ" dirty="0" smtClean="0"/>
              <a:t>Each society defines what information should be </a:t>
            </a:r>
            <a:r>
              <a:rPr lang="en-NZ" dirty="0" smtClean="0">
                <a:solidFill>
                  <a:srgbClr val="00B050"/>
                </a:solidFill>
              </a:rPr>
              <a:t>public</a:t>
            </a:r>
            <a:r>
              <a:rPr lang="en-NZ" dirty="0"/>
              <a:t>,</a:t>
            </a:r>
            <a:r>
              <a:rPr lang="en-NZ" dirty="0" smtClean="0"/>
              <a:t> </a:t>
            </a:r>
            <a:r>
              <a:rPr lang="en-NZ" dirty="0"/>
              <a:t>what </a:t>
            </a:r>
            <a:r>
              <a:rPr lang="en-NZ" dirty="0" smtClean="0"/>
              <a:t>should be </a:t>
            </a:r>
            <a:r>
              <a:rPr lang="en-NZ" dirty="0" smtClean="0">
                <a:solidFill>
                  <a:srgbClr val="FF0000"/>
                </a:solidFill>
              </a:rPr>
              <a:t>private</a:t>
            </a:r>
            <a:r>
              <a:rPr lang="en-NZ" dirty="0" smtClean="0"/>
              <a:t>, and what may be declared </a:t>
            </a:r>
            <a:r>
              <a:rPr lang="en-NZ" dirty="0" smtClean="0">
                <a:solidFill>
                  <a:srgbClr val="FF0000"/>
                </a:solidFill>
              </a:rPr>
              <a:t>private </a:t>
            </a:r>
            <a:r>
              <a:rPr lang="en-NZ" dirty="0" smtClean="0"/>
              <a:t>by its subject.</a:t>
            </a:r>
            <a:endParaRPr lang="en-NZ" dirty="0"/>
          </a:p>
          <a:p>
            <a:pPr marL="571500" indent="-514350">
              <a:buFont typeface="+mj-lt"/>
              <a:buAutoNum type="arabicPeriod"/>
            </a:pPr>
            <a:r>
              <a:rPr lang="en-NZ" dirty="0" err="1" smtClean="0"/>
              <a:t>Anonymised</a:t>
            </a:r>
            <a:r>
              <a:rPr lang="en-NZ" dirty="0" smtClean="0"/>
              <a:t> information may be derived from </a:t>
            </a:r>
            <a:r>
              <a:rPr lang="en-NZ" dirty="0" smtClean="0">
                <a:solidFill>
                  <a:srgbClr val="FF0000"/>
                </a:solidFill>
              </a:rPr>
              <a:t>private</a:t>
            </a:r>
            <a:r>
              <a:rPr lang="en-NZ" dirty="0" smtClean="0"/>
              <a:t> information, and should be </a:t>
            </a:r>
            <a:r>
              <a:rPr lang="en-NZ" dirty="0">
                <a:solidFill>
                  <a:srgbClr val="FFC000"/>
                </a:solidFill>
              </a:rPr>
              <a:t>protected</a:t>
            </a:r>
            <a:r>
              <a:rPr lang="en-NZ" dirty="0"/>
              <a:t>.</a:t>
            </a:r>
          </a:p>
          <a:p>
            <a:pPr marL="571500" indent="-514350">
              <a:buFont typeface="+mj-lt"/>
              <a:buAutoNum type="arabicPeriod"/>
            </a:pPr>
            <a:r>
              <a:rPr lang="en-NZ" dirty="0" smtClean="0"/>
              <a:t>An </a:t>
            </a:r>
            <a:r>
              <a:rPr lang="en-NZ" dirty="0"/>
              <a:t>exporter shares the </a:t>
            </a:r>
            <a:r>
              <a:rPr lang="en-NZ" dirty="0" smtClean="0"/>
              <a:t>blame, and should make amends, if </a:t>
            </a:r>
            <a:r>
              <a:rPr lang="en-NZ" dirty="0" smtClean="0">
                <a:solidFill>
                  <a:srgbClr val="FFC000"/>
                </a:solidFill>
              </a:rPr>
              <a:t>protected </a:t>
            </a:r>
            <a:r>
              <a:rPr lang="en-NZ" dirty="0" smtClean="0"/>
              <a:t>information is ever de-</a:t>
            </a:r>
            <a:r>
              <a:rPr lang="en-NZ" dirty="0" err="1" smtClean="0"/>
              <a:t>anonymised</a:t>
            </a:r>
            <a:r>
              <a:rPr lang="en-NZ" dirty="0" smtClean="0"/>
              <a:t>.</a:t>
            </a:r>
          </a:p>
          <a:p>
            <a:pPr marL="571500" indent="-514350">
              <a:buFont typeface="+mj-lt"/>
              <a:buAutoNum type="arabicPeriod"/>
            </a:pPr>
            <a:r>
              <a:rPr lang="en-NZ" dirty="0"/>
              <a:t>Societies may agree to trust an aggregator to export </a:t>
            </a:r>
            <a:r>
              <a:rPr lang="en-NZ" dirty="0">
                <a:solidFill>
                  <a:srgbClr val="FF0000"/>
                </a:solidFill>
              </a:rPr>
              <a:t>private</a:t>
            </a:r>
            <a:r>
              <a:rPr lang="en-NZ" dirty="0"/>
              <a:t> or </a:t>
            </a:r>
            <a:r>
              <a:rPr lang="en-NZ" dirty="0">
                <a:solidFill>
                  <a:srgbClr val="FFC000"/>
                </a:solidFill>
              </a:rPr>
              <a:t>protected</a:t>
            </a:r>
            <a:r>
              <a:rPr lang="en-NZ" dirty="0"/>
              <a:t> information that is created from data provided by the trusting societies</a:t>
            </a:r>
            <a:r>
              <a:rPr lang="en-NZ" dirty="0" smtClean="0"/>
              <a:t>.</a:t>
            </a:r>
            <a:endParaRPr lang="en-NZ" dirty="0"/>
          </a:p>
          <a:p>
            <a:pPr marL="571500" indent="-514350">
              <a:buFont typeface="+mj-lt"/>
              <a:buAutoNum type="arabicPeriod"/>
            </a:pPr>
            <a:r>
              <a:rPr lang="en-NZ" sz="3300" dirty="0"/>
              <a:t>No intrusions: societies should not export </a:t>
            </a:r>
            <a:r>
              <a:rPr lang="en-NZ" sz="3300" dirty="0">
                <a:solidFill>
                  <a:srgbClr val="7030A0"/>
                </a:solidFill>
              </a:rPr>
              <a:t>objectionable</a:t>
            </a:r>
            <a:r>
              <a:rPr lang="en-NZ" sz="3300" dirty="0"/>
              <a:t> information to peers who have published a blacklist.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NZ" sz="2900" dirty="0"/>
              <a:t>Superiors may intrude on inferiors, in hierarchical societies.</a:t>
            </a:r>
          </a:p>
          <a:p>
            <a:pPr marL="571500" indent="-514350">
              <a:buFont typeface="+mj-lt"/>
              <a:buAutoNum type="arabicPeriod"/>
            </a:pPr>
            <a:r>
              <a:rPr lang="en-NZ" dirty="0" smtClean="0"/>
              <a:t>Societies </a:t>
            </a:r>
            <a:r>
              <a:rPr lang="en-NZ" dirty="0"/>
              <a:t>which do not effectively enforce these principles </a:t>
            </a:r>
            <a:r>
              <a:rPr lang="en-NZ" dirty="0" smtClean="0"/>
              <a:t>should be </a:t>
            </a:r>
            <a:r>
              <a:rPr lang="en-NZ" dirty="0">
                <a:solidFill>
                  <a:schemeClr val="tx2"/>
                </a:solidFill>
              </a:rPr>
              <a:t>ostracised</a:t>
            </a:r>
            <a:r>
              <a:rPr lang="en-NZ" dirty="0"/>
              <a:t>.  </a:t>
            </a:r>
            <a:endParaRPr lang="en-NZ" dirty="0" smtClean="0"/>
          </a:p>
          <a:p>
            <a:pPr marL="971550" lvl="1" indent="-514350">
              <a:buFont typeface="+mj-lt"/>
              <a:buAutoNum type="alphaLcParenR"/>
            </a:pPr>
            <a:r>
              <a:rPr lang="en-NZ" sz="2900" dirty="0"/>
              <a:t>Enforcement may be social, legal, financial, or technological.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THO065@SYS0Y636SVWXY5ML" val="3527"/>
</p:tagLst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8000"/>
      </a:dk2>
      <a:lt2>
        <a:srgbClr val="808080"/>
      </a:lt2>
      <a:accent1>
        <a:srgbClr val="0099CC"/>
      </a:accent1>
      <a:accent2>
        <a:srgbClr val="FF9900"/>
      </a:accent2>
      <a:accent3>
        <a:srgbClr val="FFFFFF"/>
      </a:accent3>
      <a:accent4>
        <a:srgbClr val="000000"/>
      </a:accent4>
      <a:accent5>
        <a:srgbClr val="AACAE2"/>
      </a:accent5>
      <a:accent6>
        <a:srgbClr val="E78A00"/>
      </a:accent6>
      <a:hlink>
        <a:srgbClr val="666699"/>
      </a:hlink>
      <a:folHlink>
        <a:srgbClr val="0066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8000"/>
        </a:dk2>
        <a:lt2>
          <a:srgbClr val="808080"/>
        </a:lt2>
        <a:accent1>
          <a:srgbClr val="0099CC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E78A00"/>
        </a:accent6>
        <a:hlink>
          <a:srgbClr val="6666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Presentation1">
  <a:themeElements>
    <a:clrScheme name="Presentation1 1">
      <a:dk1>
        <a:srgbClr val="000000"/>
      </a:dk1>
      <a:lt1>
        <a:srgbClr val="FFFFFF"/>
      </a:lt1>
      <a:dk2>
        <a:srgbClr val="008000"/>
      </a:dk2>
      <a:lt2>
        <a:srgbClr val="808080"/>
      </a:lt2>
      <a:accent1>
        <a:srgbClr val="0099CC"/>
      </a:accent1>
      <a:accent2>
        <a:srgbClr val="FF9900"/>
      </a:accent2>
      <a:accent3>
        <a:srgbClr val="FFFFFF"/>
      </a:accent3>
      <a:accent4>
        <a:srgbClr val="000000"/>
      </a:accent4>
      <a:accent5>
        <a:srgbClr val="AACAE2"/>
      </a:accent5>
      <a:accent6>
        <a:srgbClr val="E78A00"/>
      </a:accent6>
      <a:hlink>
        <a:srgbClr val="666699"/>
      </a:hlink>
      <a:folHlink>
        <a:srgbClr val="0066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8000"/>
        </a:dk2>
        <a:lt2>
          <a:srgbClr val="808080"/>
        </a:lt2>
        <a:accent1>
          <a:srgbClr val="0099CC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E78A00"/>
        </a:accent6>
        <a:hlink>
          <a:srgbClr val="6666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6927</TotalTime>
  <Words>2291</Words>
  <Application>Microsoft Office PowerPoint</Application>
  <PresentationFormat>On-screen Show (4:3)</PresentationFormat>
  <Paragraphs>257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Bold Stripes</vt:lpstr>
      <vt:lpstr>Presentation1</vt:lpstr>
      <vt:lpstr>4_Presentation1</vt:lpstr>
      <vt:lpstr>Securing Personas</vt:lpstr>
      <vt:lpstr>Personas: Four Questions</vt:lpstr>
      <vt:lpstr>Persona = mask worn by actor</vt:lpstr>
      <vt:lpstr>Persona Management: Why?</vt:lpstr>
      <vt:lpstr>Persona Management: Hype?</vt:lpstr>
      <vt:lpstr>Persona Management: Feasibility</vt:lpstr>
      <vt:lpstr>Leakage: A Social Problem</vt:lpstr>
      <vt:lpstr>Persona Management: Feasibility</vt:lpstr>
      <vt:lpstr>Global Privacy Principles?</vt:lpstr>
      <vt:lpstr>Global Privacy Principles?</vt:lpstr>
      <vt:lpstr>Societies and Groups</vt:lpstr>
      <vt:lpstr>Individual Privacy</vt:lpstr>
      <vt:lpstr>Domestic Privacy</vt:lpstr>
      <vt:lpstr>Bodily Privacy</vt:lpstr>
      <vt:lpstr>What you can do about taboos? </vt:lpstr>
      <vt:lpstr>How many personas do we use?</vt:lpstr>
      <vt:lpstr>2-Persona Systems</vt:lpstr>
      <vt:lpstr>Employee Expectations of BYOD</vt:lpstr>
      <vt:lpstr>Gigya’s Persona-Aggregator</vt:lpstr>
      <vt:lpstr>Persona Analysis</vt:lpstr>
      <vt:lpstr>Consider the roles you play…</vt:lpstr>
      <vt:lpstr>Persona Analysis</vt:lpstr>
      <vt:lpstr>Security/Privacy Analysis</vt:lpstr>
      <vt:lpstr>Identification of Personas</vt:lpstr>
      <vt:lpstr>Identity Commandments v1.0 published May 2011</vt:lpstr>
      <vt:lpstr>The Jericho Forum’s IdEA</vt:lpstr>
      <vt:lpstr>Identity and Core Identity </vt:lpstr>
      <vt:lpstr>Personas: Four Questions</vt:lpstr>
    </vt:vector>
  </TitlesOfParts>
  <Company>Matt Barrett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NGSCB A New Tool for Securing Applications</dc:title>
  <dc:creator>Matt Barrett</dc:creator>
  <cp:lastModifiedBy>Clark Thomborson</cp:lastModifiedBy>
  <cp:revision>396</cp:revision>
  <cp:lastPrinted>1904-01-01T00:00:00Z</cp:lastPrinted>
  <dcterms:created xsi:type="dcterms:W3CDTF">2004-08-01T04:55:29Z</dcterms:created>
  <dcterms:modified xsi:type="dcterms:W3CDTF">2013-04-16T21:57:09Z</dcterms:modified>
</cp:coreProperties>
</file>