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  <p:sldMasterId id="2147483691" r:id="rId2"/>
    <p:sldMasterId id="2147483693" r:id="rId3"/>
    <p:sldMasterId id="2147483701" r:id="rId4"/>
  </p:sldMasterIdLst>
  <p:notesMasterIdLst>
    <p:notesMasterId r:id="rId38"/>
  </p:notesMasterIdLst>
  <p:handoutMasterIdLst>
    <p:handoutMasterId r:id="rId39"/>
  </p:handoutMasterIdLst>
  <p:sldIdLst>
    <p:sldId id="256" r:id="rId5"/>
    <p:sldId id="462" r:id="rId6"/>
    <p:sldId id="558" r:id="rId7"/>
    <p:sldId id="561" r:id="rId8"/>
    <p:sldId id="559" r:id="rId9"/>
    <p:sldId id="560" r:id="rId10"/>
    <p:sldId id="562" r:id="rId11"/>
    <p:sldId id="563" r:id="rId12"/>
    <p:sldId id="564" r:id="rId13"/>
    <p:sldId id="519" r:id="rId14"/>
    <p:sldId id="469" r:id="rId15"/>
    <p:sldId id="566" r:id="rId16"/>
    <p:sldId id="479" r:id="rId17"/>
    <p:sldId id="480" r:id="rId18"/>
    <p:sldId id="487" r:id="rId19"/>
    <p:sldId id="483" r:id="rId20"/>
    <p:sldId id="486" r:id="rId21"/>
    <p:sldId id="485" r:id="rId22"/>
    <p:sldId id="489" r:id="rId23"/>
    <p:sldId id="493" r:id="rId24"/>
    <p:sldId id="518" r:id="rId25"/>
    <p:sldId id="520" r:id="rId26"/>
    <p:sldId id="565" r:id="rId27"/>
    <p:sldId id="567" r:id="rId28"/>
    <p:sldId id="570" r:id="rId29"/>
    <p:sldId id="568" r:id="rId30"/>
    <p:sldId id="571" r:id="rId31"/>
    <p:sldId id="572" r:id="rId32"/>
    <p:sldId id="540" r:id="rId33"/>
    <p:sldId id="544" r:id="rId34"/>
    <p:sldId id="516" r:id="rId35"/>
    <p:sldId id="490" r:id="rId36"/>
    <p:sldId id="521" r:id="rId37"/>
  </p:sldIdLst>
  <p:sldSz cx="9144000" cy="6858000" type="screen4x3"/>
  <p:notesSz cx="7099300" cy="10234613"/>
  <p:custDataLst>
    <p:tags r:id="rId4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000"/>
    <a:srgbClr val="66FFFF"/>
    <a:srgbClr val="663300"/>
    <a:srgbClr val="FF66FF"/>
    <a:srgbClr val="9A0000"/>
    <a:srgbClr val="FF9999"/>
    <a:srgbClr val="FF00FF"/>
    <a:srgbClr val="CC00CC"/>
    <a:srgbClr val="FF616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840" autoAdjust="0"/>
    <p:restoredTop sz="94667" autoAdjust="0"/>
  </p:normalViewPr>
  <p:slideViewPr>
    <p:cSldViewPr>
      <p:cViewPr varScale="1">
        <p:scale>
          <a:sx n="72" d="100"/>
          <a:sy n="72" d="100"/>
        </p:scale>
        <p:origin x="-19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0"/>
    </p:cViewPr>
  </p:sorterViewPr>
  <p:notesViewPr>
    <p:cSldViewPr>
      <p:cViewPr varScale="1">
        <p:scale>
          <a:sx n="53" d="100"/>
          <a:sy n="53" d="100"/>
        </p:scale>
        <p:origin x="-2592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68D02-E49F-44E5-9A10-A5C29D73AD45}" type="datetimeFigureOut">
              <a:rPr lang="en-US" smtClean="0"/>
              <a:pPr/>
              <a:t>3/16/2012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AE9DC-B9F0-4302-A60E-529977CD52D5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57379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fld id="{8D780C19-7016-4788-A8BD-851834227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72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D1312-55F3-478A-8C6F-ADA19E80FAB9}" type="slidenum">
              <a:rPr lang="en-US"/>
              <a:pPr/>
              <a:t>1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B06AF28-269D-4335-A232-FF8F8F6B87BA}" type="datetime3">
              <a:rPr lang="en-GB" smtClean="0">
                <a:solidFill>
                  <a:srgbClr val="000000"/>
                </a:solidFill>
              </a:rPr>
              <a:pPr/>
              <a:t>16 March, 2012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Copyright (C) The Open Group 2011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7BB19B-27F6-4CA5-9255-4D4FD7BB5EEE}" type="slidenum">
              <a:rPr lang="en-GB" smtClean="0">
                <a:solidFill>
                  <a:srgbClr val="000000"/>
                </a:solidFill>
              </a:rPr>
              <a:pPr/>
              <a:t>29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71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289D1D8-C72D-4275-AD0D-B73B2842651B}" type="datetime3">
              <a:rPr lang="en-GB" smtClean="0">
                <a:solidFill>
                  <a:srgbClr val="000000"/>
                </a:solidFill>
              </a:rPr>
              <a:pPr/>
              <a:t>16 March, 2012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Copyright (C) The Open Group 2011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45BA9-1EDF-4FD5-8AA6-015F11603E42}" type="slidenum">
              <a:rPr lang="en-GB" smtClean="0">
                <a:solidFill>
                  <a:srgbClr val="000000"/>
                </a:solidFill>
              </a:rPr>
              <a:pPr/>
              <a:t>30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AU" sz="2400">
              <a:latin typeface="Helvetica" pitchFamily="34" charset="0"/>
            </a:endParaRPr>
          </a:p>
        </p:txBody>
      </p:sp>
      <p:pic>
        <p:nvPicPr>
          <p:cNvPr id="5" name="Picture 72" descr="auckland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" y="0"/>
            <a:ext cx="1017588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79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1258888" y="1484313"/>
            <a:ext cx="7678737" cy="1081087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018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D36361-0CCE-4010-B731-CD8855899217}" type="datetime1">
              <a:rPr lang="en-AU" smtClean="0"/>
              <a:t>16/03/2012</a:t>
            </a:fld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C0E3E7-48CA-4ED1-84BF-D5FF5AC1C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1EA8C-58C2-4BA1-95B0-B3E81B53DDC6}" type="datetime1">
              <a:rPr lang="en-AU" smtClean="0"/>
              <a:t>16/03/2012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96671-30AC-4119-8C5D-7691F729F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3850" y="228600"/>
            <a:ext cx="1966913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228600"/>
            <a:ext cx="57531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18EED-EFC4-40D1-9AC5-E08592A2E793}" type="datetime1">
              <a:rPr lang="en-AU" smtClean="0"/>
              <a:t>16/03/2012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A223B-0B0C-4607-9527-5995D079D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557338"/>
            <a:ext cx="3841750" cy="2192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3902075"/>
            <a:ext cx="3841750" cy="219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AF7A7-9816-4D00-A458-857C20448F47}" type="datetime1">
              <a:rPr lang="en-AU" smtClean="0"/>
              <a:t>16/03/2012</a:t>
            </a:fld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D874E-C0F9-4F85-8D2C-EB3C65E87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6775" y="6594475"/>
            <a:ext cx="1905000" cy="219075"/>
          </a:xfrm>
        </p:spPr>
        <p:txBody>
          <a:bodyPr/>
          <a:lstStyle>
            <a:lvl1pPr>
              <a:defRPr/>
            </a:lvl1pPr>
          </a:lstStyle>
          <a:p>
            <a:fld id="{08BAA1F5-47F5-4692-8BC9-42BB2C3ADF22}" type="datetime1">
              <a:rPr lang="en-AU" smtClean="0"/>
              <a:t>16/03/2012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0250" y="6524625"/>
            <a:ext cx="2895600" cy="2873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Networked Identity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99250" y="6524625"/>
            <a:ext cx="1905000" cy="287338"/>
          </a:xfrm>
        </p:spPr>
        <p:txBody>
          <a:bodyPr/>
          <a:lstStyle>
            <a:lvl1pPr>
              <a:defRPr/>
            </a:lvl1pPr>
          </a:lstStyle>
          <a:p>
            <a:fld id="{BA542EB4-6FA4-46E3-9DE4-946A2D0C78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A7D6F7-1E0A-4C24-A722-2B0468F190F9}" type="datetime1">
              <a:rPr lang="en-AU">
                <a:solidFill>
                  <a:srgbClr val="000000"/>
                </a:solidFill>
              </a:rPr>
              <a:pPr/>
              <a:t>16/03/2012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NZ IVS March 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329C3-C42A-461C-AEE7-FEE42B4A2BA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46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0F53C-C9B9-4F9E-82E7-099E1A93302C}" type="datetime1">
              <a:rPr lang="en-AU" smtClean="0"/>
              <a:t>16/03/2012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31DFC-A1EE-420D-B943-EE74E669D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B0ADB-52D8-42CE-9861-2E28D720C8BF}" type="datetime1">
              <a:rPr lang="en-AU" smtClean="0"/>
              <a:t>16/03/2012</a:t>
            </a:fld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F7B68-4C2F-42C0-9273-C5F0EECEA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ChangeArrowheads="1"/>
          </p:cNvSpPr>
          <p:nvPr userDrawn="1"/>
        </p:nvSpPr>
        <p:spPr bwMode="auto">
          <a:xfrm>
            <a:off x="250825" y="6356350"/>
            <a:ext cx="2608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eaLnBrk="1" hangingPunct="1">
              <a:defRPr/>
            </a:pPr>
            <a:r>
              <a:rPr lang="en-GB" sz="800" dirty="0">
                <a:solidFill>
                  <a:srgbClr val="000000"/>
                </a:solidFill>
              </a:rPr>
              <a:t>Copyright (C) The Open Group 2011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20713"/>
            <a:ext cx="7772400" cy="1143000"/>
          </a:xfrm>
        </p:spPr>
        <p:txBody>
          <a:bodyPr lIns="91440" rIns="91440" anchor="t"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060575"/>
            <a:ext cx="6400800" cy="1295400"/>
          </a:xfrm>
        </p:spPr>
        <p:txBody>
          <a:bodyPr lIns="91440" rIns="91440"/>
          <a:lstStyle>
            <a:lvl1pPr marL="0" indent="0" algn="ctr">
              <a:buFont typeface="Wingdings" pitchFamily="2" charset="2"/>
              <a:buNone/>
              <a:defRPr>
                <a:solidFill>
                  <a:srgbClr val="007C66"/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pic>
        <p:nvPicPr>
          <p:cNvPr id="6" name="Picture 5" descr="tog-horiz-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60232" y="6193476"/>
            <a:ext cx="2217440" cy="5478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buFont typeface="Arial" pitchFamily="34" charset="0"/>
              <a:buChar char="•"/>
              <a:defRPr>
                <a:solidFill>
                  <a:srgbClr val="00667F"/>
                </a:solidFill>
              </a:defRPr>
            </a:lvl1pPr>
            <a:lvl2pPr>
              <a:buClr>
                <a:srgbClr val="00667F"/>
              </a:buClr>
              <a:buFont typeface="Arial" pitchFamily="34" charset="0"/>
              <a:buChar char="•"/>
              <a:defRPr sz="2600">
                <a:solidFill>
                  <a:srgbClr val="00667F"/>
                </a:solidFill>
              </a:defRPr>
            </a:lvl2pPr>
            <a:lvl3pPr>
              <a:buClr>
                <a:srgbClr val="00667F"/>
              </a:buClr>
              <a:buFont typeface="Arial" pitchFamily="34" charset="0"/>
              <a:buChar char="•"/>
              <a:defRPr sz="2600" baseline="0">
                <a:solidFill>
                  <a:srgbClr val="00667F"/>
                </a:solidFill>
              </a:defRPr>
            </a:lvl3pPr>
            <a:lvl4pPr>
              <a:buClr>
                <a:srgbClr val="00667F"/>
              </a:buClr>
              <a:buFont typeface="Wingdings" pitchFamily="2" charset="2"/>
              <a:buChar char="§"/>
              <a:defRPr sz="2400" baseline="0">
                <a:solidFill>
                  <a:srgbClr val="00667F"/>
                </a:solidFill>
              </a:defRPr>
            </a:lvl4pPr>
            <a:lvl5pPr>
              <a:buClr>
                <a:srgbClr val="00667F"/>
              </a:buClr>
              <a:buFont typeface="Wingdings" pitchFamily="2" charset="2"/>
              <a:buChar char="§"/>
              <a:defRPr sz="2400" baseline="0">
                <a:solidFill>
                  <a:srgbClr val="00667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C32AC-124A-4D9B-8903-D8EDFD83D98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pic>
        <p:nvPicPr>
          <p:cNvPr id="5" name="Picture 7" descr="jerichologo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9" y="6214837"/>
            <a:ext cx="1944215" cy="598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0F53C-C9B9-4F9E-82E7-099E1A93302C}" type="datetime1">
              <a:rPr lang="en-AU" smtClean="0"/>
              <a:t>16/03/2012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31DFC-A1EE-420D-B943-EE74E669D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36A2C-E4A4-4AAD-A84D-D82EDE75A4CB}" type="datetime1">
              <a:rPr lang="en-AU" smtClean="0"/>
              <a:t>16/03/2012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F697C-6F49-44A0-B429-198CF1C61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82F20-B5D2-4006-A49D-C42B4F8FC619}" type="datetime1">
              <a:rPr lang="en-AU" smtClean="0"/>
              <a:t>16/03/2012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F9F46-C369-4316-A4DB-B2319C9F1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E1EC0-8596-48A6-88E6-099620114D0E}" type="datetime1">
              <a:rPr lang="en-AU" smtClean="0"/>
              <a:t>16/03/2012</a:t>
            </a:fld>
            <a:endParaRPr 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E2C3A-6ACA-4D9D-B3FC-57CCC8DFC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B0ADB-52D8-42CE-9861-2E28D720C8BF}" type="datetime1">
              <a:rPr lang="en-AU" smtClean="0"/>
              <a:t>16/03/2012</a:t>
            </a:fld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F7B68-4C2F-42C0-9273-C5F0EECEA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644E8-BAE5-4364-B8CC-711C1850A388}" type="datetime1">
              <a:rPr lang="en-AU" smtClean="0"/>
              <a:t>16/03/2012</a:t>
            </a:fld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D1595-B8C2-40CA-9665-7AFCBD609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7F4C9-6436-40FB-AFEB-ADB9CEE8336B}" type="datetime1">
              <a:rPr lang="en-AU" smtClean="0"/>
              <a:t>16/03/2012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58531-37C1-47D2-AA11-C76EEB6B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B4A39-F658-4F0D-858C-AA516F62360B}" type="datetime1">
              <a:rPr lang="en-AU" smtClean="0"/>
              <a:t>16/03/2012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C3BBA-14D2-4CE8-8A66-C479A777C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1"/>
            <a:ext cx="7813675" cy="84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0" y="1285860"/>
            <a:ext cx="7835900" cy="481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9155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1850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648F252B-92F5-4121-A3C7-F27761B042CA}" type="datetime1">
              <a:rPr lang="en-AU" smtClean="0"/>
              <a:t>16/03/2012</a:t>
            </a:fld>
            <a:endParaRPr lang="en-US"/>
          </a:p>
        </p:txBody>
      </p:sp>
      <p:sp>
        <p:nvSpPr>
          <p:cNvPr id="89156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0250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89157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9250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45BBAE71-37B3-4DF6-AE56-CE958BC2B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159" name="Rectangle 71"/>
          <p:cNvSpPr>
            <a:spLocks noChangeArrowheads="1"/>
          </p:cNvSpPr>
          <p:nvPr userDrawn="1"/>
        </p:nvSpPr>
        <p:spPr bwMode="auto">
          <a:xfrm>
            <a:off x="3276600" y="1142984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AU" sz="2400">
              <a:latin typeface="Helvetic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90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DC1DE7E4-5C8A-4CBD-B630-372FA479A422}" type="datetime1">
              <a:rPr lang="en-AU" smtClean="0">
                <a:solidFill>
                  <a:srgbClr val="000000"/>
                </a:solidFill>
              </a:rPr>
              <a:pPr/>
              <a:t>16/03/2012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NZ IVS March 2008</a:t>
            </a:r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19A39D7-D764-4113-94B6-A32A1EA2AE3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03" r:id="rId2"/>
    <p:sldLayoutId id="2147483704" r:id="rId3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549275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557338"/>
            <a:ext cx="86423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72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29075" y="6337300"/>
            <a:ext cx="10810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 b="1">
                <a:latin typeface="+mn-lt"/>
              </a:defRPr>
            </a:lvl1pPr>
          </a:lstStyle>
          <a:p>
            <a:pPr eaLnBrk="1" hangingPunct="1">
              <a:defRPr/>
            </a:pPr>
            <a:fld id="{191C747C-6D0C-43BC-B5A1-D84E7E78E5AE}" type="slidenum">
              <a:rPr lang="en-GB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50825" y="6356350"/>
            <a:ext cx="2608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eaLnBrk="1" hangingPunct="1">
              <a:defRPr/>
            </a:pPr>
            <a:r>
              <a:rPr lang="en-GB" sz="800" dirty="0">
                <a:solidFill>
                  <a:srgbClr val="000000"/>
                </a:solidFill>
              </a:rPr>
              <a:t>Copyright (C) The Open Group 2011</a:t>
            </a:r>
          </a:p>
        </p:txBody>
      </p:sp>
      <p:pic>
        <p:nvPicPr>
          <p:cNvPr id="7" name="Picture 6" descr="tog-horiz-rg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675040" y="6193476"/>
            <a:ext cx="2217440" cy="5478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8884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8884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8884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8884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7F"/>
        </a:buClr>
        <a:buSzPct val="100000"/>
        <a:buFont typeface="Arial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7F"/>
        </a:buClr>
        <a:buSzPct val="100000"/>
        <a:buFont typeface="Arial" pitchFamily="34" charset="0"/>
        <a:buChar char="•"/>
        <a:defRPr sz="2600">
          <a:solidFill>
            <a:srgbClr val="00667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7F"/>
        </a:buClr>
        <a:buSzPct val="100000"/>
        <a:buFont typeface="Arial" pitchFamily="34" charset="0"/>
        <a:buChar char="•"/>
        <a:defRPr sz="2600" baseline="0">
          <a:solidFill>
            <a:srgbClr val="00667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C66"/>
        </a:buClr>
        <a:buChar char="•"/>
        <a:defRPr sz="2200">
          <a:solidFill>
            <a:srgbClr val="00667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549275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557338"/>
            <a:ext cx="86423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45720" rIns="72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29075" y="6337300"/>
            <a:ext cx="10810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 b="1">
                <a:latin typeface="+mn-lt"/>
              </a:defRPr>
            </a:lvl1pPr>
          </a:lstStyle>
          <a:p>
            <a:pPr eaLnBrk="1" hangingPunct="1">
              <a:defRPr/>
            </a:pPr>
            <a:fld id="{191C747C-6D0C-43BC-B5A1-D84E7E78E5AE}" type="slidenum">
              <a:rPr lang="en-GB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50825" y="6356350"/>
            <a:ext cx="2608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eaLnBrk="1" hangingPunct="1">
              <a:defRPr/>
            </a:pPr>
            <a:r>
              <a:rPr lang="en-GB" sz="800" dirty="0">
                <a:solidFill>
                  <a:srgbClr val="000000"/>
                </a:solidFill>
              </a:rPr>
              <a:t>Copyright (C) The Open Group 2011</a:t>
            </a:r>
          </a:p>
        </p:txBody>
      </p:sp>
      <p:pic>
        <p:nvPicPr>
          <p:cNvPr id="7" name="Picture 6" descr="tog-horiz-rg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675040" y="6193476"/>
            <a:ext cx="2217440" cy="5478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7C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8884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8884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8884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8884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7F"/>
        </a:buClr>
        <a:buSzPct val="100000"/>
        <a:buFont typeface="Arial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7F"/>
        </a:buClr>
        <a:buSzPct val="100000"/>
        <a:buFont typeface="Arial" pitchFamily="34" charset="0"/>
        <a:buChar char="•"/>
        <a:defRPr sz="2600">
          <a:solidFill>
            <a:srgbClr val="00667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7F"/>
        </a:buClr>
        <a:buSzPct val="100000"/>
        <a:buFont typeface="Arial" pitchFamily="34" charset="0"/>
        <a:buChar char="•"/>
        <a:defRPr sz="2600" baseline="0">
          <a:solidFill>
            <a:srgbClr val="00667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C66"/>
        </a:buClr>
        <a:buChar char="•"/>
        <a:defRPr sz="2200">
          <a:solidFill>
            <a:srgbClr val="00667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8.wmf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8.wmf"/><Relationship Id="rId5" Type="http://schemas.openxmlformats.org/officeDocument/2006/relationships/image" Target="../media/image10.wmf"/><Relationship Id="rId4" Type="http://schemas.openxmlformats.org/officeDocument/2006/relationships/image" Target="../media/image5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025" y="357188"/>
            <a:ext cx="6624415" cy="1703660"/>
          </a:xfrm>
        </p:spPr>
        <p:txBody>
          <a:bodyPr/>
          <a:lstStyle/>
          <a:p>
            <a:pPr algn="r" eaLnBrk="1" hangingPunct="1"/>
            <a:r>
              <a:rPr kumimoji="1" lang="en-US" dirty="0" smtClean="0"/>
              <a:t>Networked Identity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875" y="3071813"/>
            <a:ext cx="4968875" cy="3381523"/>
          </a:xfrm>
        </p:spPr>
        <p:txBody>
          <a:bodyPr/>
          <a:lstStyle/>
          <a:p>
            <a:pPr algn="r" eaLnBrk="1" hangingPunct="1"/>
            <a:endParaRPr kumimoji="1" lang="en-NZ" sz="3600" dirty="0" smtClean="0"/>
          </a:p>
          <a:p>
            <a:pPr algn="r" eaLnBrk="1" hangingPunct="1"/>
            <a:r>
              <a:rPr kumimoji="1" lang="en-NZ" sz="3600" dirty="0" smtClean="0"/>
              <a:t>Clark Thomborson</a:t>
            </a:r>
          </a:p>
          <a:p>
            <a:pPr algn="r" eaLnBrk="1" hangingPunct="1"/>
            <a:endParaRPr kumimoji="1" lang="en-NZ" sz="3600" dirty="0" smtClean="0"/>
          </a:p>
          <a:p>
            <a:pPr algn="r" eaLnBrk="1" hangingPunct="1"/>
            <a:r>
              <a:rPr kumimoji="1" lang="en-NZ" sz="3600" dirty="0" smtClean="0"/>
              <a:t>16 March 2012</a:t>
            </a:r>
            <a:endParaRPr kumimoji="1" lang="en-NZ" sz="3600" dirty="0" smtClean="0"/>
          </a:p>
          <a:p>
            <a:pPr algn="r" eaLnBrk="1" hangingPunct="1"/>
            <a:r>
              <a:rPr kumimoji="1" lang="en-NZ" sz="3600" dirty="0" smtClean="0"/>
              <a:t>for </a:t>
            </a:r>
            <a:r>
              <a:rPr kumimoji="1" lang="en-NZ" sz="3600" dirty="0" smtClean="0"/>
              <a:t>NIST</a:t>
            </a:r>
            <a:endParaRPr kumimoji="1" lang="en-NZ" sz="3600" dirty="0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38663" y="11779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AU" sz="2400">
              <a:latin typeface="Helvetic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0E3E7-48CA-4ED1-84BF-D5FF5AC1C88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Networked Identity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123932" cy="4810140"/>
          </a:xfrm>
        </p:spPr>
        <p:txBody>
          <a:bodyPr/>
          <a:lstStyle/>
          <a:p>
            <a:pPr marL="342900" lvl="1" indent="-342900">
              <a:buSzPct val="75000"/>
            </a:pPr>
            <a:r>
              <a:rPr lang="en-NZ" dirty="0" smtClean="0"/>
              <a:t>More complex Q: </a:t>
            </a:r>
            <a:r>
              <a:rPr lang="en-NZ" dirty="0"/>
              <a:t>“What is your network?” </a:t>
            </a:r>
            <a:endParaRPr lang="en-NZ" dirty="0" smtClean="0"/>
          </a:p>
          <a:p>
            <a:pPr lvl="1"/>
            <a:r>
              <a:rPr lang="en-NZ" dirty="0" smtClean="0"/>
              <a:t>Your (partial) 1-neighbourhood is an extension of “what you have” -- to include the people you can communicate with, observe, or control.  (Chinese: </a:t>
            </a:r>
            <a:r>
              <a:rPr lang="en-NZ" dirty="0" err="1" smtClean="0"/>
              <a:t>guanxi</a:t>
            </a:r>
            <a:r>
              <a:rPr lang="en-NZ" dirty="0" smtClean="0"/>
              <a:t>, or network).</a:t>
            </a:r>
          </a:p>
          <a:p>
            <a:pPr lvl="1"/>
            <a:r>
              <a:rPr lang="en-NZ" dirty="0" smtClean="0"/>
              <a:t>Your (partial) 2-neighborhood is an extension which includes your FOF relations in Facebook, LinkedIn.</a:t>
            </a:r>
          </a:p>
          <a:p>
            <a:pPr lvl="1"/>
            <a:r>
              <a:rPr lang="en-NZ" dirty="0" smtClean="0"/>
              <a:t>Tracking cookies in our browser can identify us…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4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Networked Identity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0EEB8-D501-42AF-ADFA-8649E27B75D1}" type="slidenum">
              <a:rPr lang="en-US"/>
              <a:pPr/>
              <a:t>11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28600"/>
            <a:ext cx="8029575" cy="1090613"/>
          </a:xfrm>
        </p:spPr>
        <p:txBody>
          <a:bodyPr/>
          <a:lstStyle/>
          <a:p>
            <a:r>
              <a:rPr lang="en-US"/>
              <a:t>Three Types of Relationships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557338"/>
            <a:ext cx="8785101" cy="482399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NZ" sz="2400" dirty="0">
                <a:solidFill>
                  <a:schemeClr val="folHlink"/>
                </a:solidFill>
              </a:rPr>
              <a:t>Hierarchical:</a:t>
            </a:r>
            <a:r>
              <a:rPr lang="en-NZ" sz="2400" dirty="0"/>
              <a:t> </a:t>
            </a:r>
            <a:endParaRPr lang="en-NZ" sz="2400" dirty="0" smtClean="0"/>
          </a:p>
          <a:p>
            <a:pPr marL="1009650" lvl="1" indent="-609600">
              <a:lnSpc>
                <a:spcPct val="80000"/>
              </a:lnSpc>
            </a:pPr>
            <a:r>
              <a:rPr lang="en-NZ" sz="2000" dirty="0" smtClean="0"/>
              <a:t>A </a:t>
            </a:r>
            <a:r>
              <a:rPr lang="en-NZ" sz="2000" dirty="0"/>
              <a:t>superior </a:t>
            </a:r>
            <a:r>
              <a:rPr lang="en-NZ" sz="2000" dirty="0" smtClean="0"/>
              <a:t>can </a:t>
            </a:r>
            <a:r>
              <a:rPr lang="en-NZ" sz="2000" dirty="0" smtClean="0">
                <a:solidFill>
                  <a:srgbClr val="FF0000"/>
                </a:solidFill>
              </a:rPr>
              <a:t>observe</a:t>
            </a:r>
            <a:r>
              <a:rPr lang="en-NZ" sz="2000" dirty="0" smtClean="0"/>
              <a:t> and </a:t>
            </a:r>
            <a:r>
              <a:rPr lang="en-NZ" sz="2000" dirty="0" smtClean="0">
                <a:solidFill>
                  <a:srgbClr val="FF0000"/>
                </a:solidFill>
              </a:rPr>
              <a:t>contro</a:t>
            </a:r>
            <a:r>
              <a:rPr lang="en-NZ" sz="2000" dirty="0" smtClean="0"/>
              <a:t>l its </a:t>
            </a:r>
            <a:r>
              <a:rPr lang="en-NZ" sz="2000" dirty="0"/>
              <a:t>inferiors. </a:t>
            </a:r>
            <a:endParaRPr lang="en-NZ" sz="2000" dirty="0" smtClean="0"/>
          </a:p>
          <a:p>
            <a:pPr marL="1009650" lvl="1" indent="-609600">
              <a:lnSpc>
                <a:spcPct val="80000"/>
              </a:lnSpc>
            </a:pPr>
            <a:r>
              <a:rPr lang="en-NZ" sz="2000" dirty="0" smtClean="0"/>
              <a:t>A superior must disclose a </a:t>
            </a:r>
            <a:r>
              <a:rPr lang="en-NZ" sz="2000" dirty="0"/>
              <a:t>signing key </a:t>
            </a:r>
            <a:r>
              <a:rPr lang="en-NZ" sz="2000" dirty="0" smtClean="0"/>
              <a:t>(= a cryptographic identity) to </a:t>
            </a:r>
            <a:r>
              <a:rPr lang="en-NZ" sz="2000" dirty="0"/>
              <a:t>its </a:t>
            </a:r>
            <a:r>
              <a:rPr lang="en-NZ" sz="2000" dirty="0" smtClean="0"/>
              <a:t>inferiors; an inferior is unable to observe its superior.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000" dirty="0" smtClean="0"/>
              <a:t>An inferior is unable to control its superior, except by performing or withholding services; the superior can reward or punish the inferior.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NZ" sz="2000" dirty="0" smtClean="0"/>
              <a:t> </a:t>
            </a:r>
          </a:p>
          <a:p>
            <a:pPr marL="609600" indent="-609600">
              <a:lnSpc>
                <a:spcPct val="80000"/>
              </a:lnSpc>
            </a:pPr>
            <a:r>
              <a:rPr lang="en-NZ" sz="2400" dirty="0" smtClean="0">
                <a:solidFill>
                  <a:schemeClr val="folHlink"/>
                </a:solidFill>
              </a:rPr>
              <a:t>Peering:</a:t>
            </a:r>
            <a:endParaRPr lang="en-NZ" sz="2000" dirty="0" smtClean="0"/>
          </a:p>
          <a:p>
            <a:pPr marL="1009650" lvl="1" indent="-609600">
              <a:lnSpc>
                <a:spcPct val="80000"/>
              </a:lnSpc>
            </a:pPr>
            <a:r>
              <a:rPr lang="en-NZ" sz="2000" dirty="0" smtClean="0"/>
              <a:t>A peer can </a:t>
            </a:r>
            <a:r>
              <a:rPr lang="en-NZ" sz="2000" dirty="0" smtClean="0">
                <a:solidFill>
                  <a:srgbClr val="FF0000"/>
                </a:solidFill>
              </a:rPr>
              <a:t>communicate</a:t>
            </a:r>
            <a:r>
              <a:rPr lang="en-NZ" sz="2000" dirty="0" smtClean="0"/>
              <a:t> with other peers on a private network.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000" dirty="0"/>
              <a:t>P</a:t>
            </a:r>
            <a:r>
              <a:rPr lang="en-NZ" sz="2000" dirty="0" smtClean="0"/>
              <a:t>eers share an encryption key and a signing key: messages within the peerage are confidential and authentic.</a:t>
            </a:r>
          </a:p>
          <a:p>
            <a:pPr marL="400050" lvl="1" indent="0">
              <a:lnSpc>
                <a:spcPct val="80000"/>
              </a:lnSpc>
              <a:buNone/>
            </a:pPr>
            <a:r>
              <a:rPr lang="en-NZ" sz="2000" dirty="0" smtClean="0"/>
              <a:t> </a:t>
            </a:r>
            <a:endParaRPr lang="en-NZ" sz="2000" dirty="0"/>
          </a:p>
          <a:p>
            <a:pPr marL="609600" indent="-609600">
              <a:lnSpc>
                <a:spcPct val="80000"/>
              </a:lnSpc>
            </a:pPr>
            <a:r>
              <a:rPr lang="en-NZ" sz="2400" dirty="0" smtClean="0">
                <a:solidFill>
                  <a:schemeClr val="folHlink"/>
                </a:solidFill>
              </a:rPr>
              <a:t>Aliasing</a:t>
            </a:r>
            <a:r>
              <a:rPr lang="en-NZ" sz="2400" dirty="0">
                <a:solidFill>
                  <a:schemeClr val="folHlink"/>
                </a:solidFill>
              </a:rPr>
              <a:t>:</a:t>
            </a:r>
            <a:r>
              <a:rPr lang="en-NZ" sz="2400" dirty="0"/>
              <a:t> </a:t>
            </a:r>
            <a:endParaRPr lang="en-NZ" sz="2400" dirty="0" smtClean="0"/>
          </a:p>
          <a:p>
            <a:pPr marL="1009650" lvl="1" indent="-609600">
              <a:lnSpc>
                <a:spcPct val="80000"/>
              </a:lnSpc>
            </a:pPr>
            <a:r>
              <a:rPr lang="en-NZ" sz="2000" dirty="0"/>
              <a:t>Entities </a:t>
            </a:r>
            <a:r>
              <a:rPr lang="en-NZ" sz="2000" dirty="0" smtClean="0"/>
              <a:t>can </a:t>
            </a:r>
            <a:r>
              <a:rPr lang="en-NZ" sz="2000" dirty="0">
                <a:solidFill>
                  <a:srgbClr val="FF0000"/>
                </a:solidFill>
              </a:rPr>
              <a:t>play multiple roles</a:t>
            </a:r>
            <a:r>
              <a:rPr lang="en-NZ" sz="2000" dirty="0"/>
              <a:t>, in multiple organisations (as a peer, inferior, or superior).</a:t>
            </a:r>
          </a:p>
          <a:p>
            <a:pPr marL="990600" lvl="1" indent="-533400">
              <a:lnSpc>
                <a:spcPct val="80000"/>
              </a:lnSpc>
            </a:pPr>
            <a:r>
              <a:rPr lang="en-NZ" sz="2000" dirty="0" smtClean="0"/>
              <a:t>Entities use different identifiers (e.g. signing keys) when playing different roles.</a:t>
            </a:r>
          </a:p>
        </p:txBody>
      </p:sp>
      <p:cxnSp>
        <p:nvCxnSpPr>
          <p:cNvPr id="6" name="AutoShape 35"/>
          <p:cNvCxnSpPr>
            <a:cxnSpLocks noChangeShapeType="1"/>
          </p:cNvCxnSpPr>
          <p:nvPr/>
        </p:nvCxnSpPr>
        <p:spPr bwMode="auto">
          <a:xfrm flipV="1">
            <a:off x="2801561" y="1554491"/>
            <a:ext cx="309155" cy="285731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AutoShape 25"/>
          <p:cNvCxnSpPr>
            <a:cxnSpLocks noChangeShapeType="1"/>
          </p:cNvCxnSpPr>
          <p:nvPr/>
        </p:nvCxnSpPr>
        <p:spPr bwMode="auto">
          <a:xfrm flipV="1">
            <a:off x="3210520" y="3860800"/>
            <a:ext cx="0" cy="144264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AutoShape 26"/>
          <p:cNvCxnSpPr>
            <a:cxnSpLocks noChangeShapeType="1"/>
          </p:cNvCxnSpPr>
          <p:nvPr/>
        </p:nvCxnSpPr>
        <p:spPr bwMode="auto">
          <a:xfrm flipV="1">
            <a:off x="2699246" y="3645024"/>
            <a:ext cx="0" cy="215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27"/>
          <p:cNvCxnSpPr>
            <a:cxnSpLocks noChangeShapeType="1"/>
          </p:cNvCxnSpPr>
          <p:nvPr/>
        </p:nvCxnSpPr>
        <p:spPr bwMode="auto">
          <a:xfrm flipH="1" flipV="1">
            <a:off x="3633812" y="3645024"/>
            <a:ext cx="1588" cy="215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Line 29"/>
          <p:cNvSpPr>
            <a:spLocks noChangeShapeType="1"/>
          </p:cNvSpPr>
          <p:nvPr/>
        </p:nvSpPr>
        <p:spPr bwMode="auto">
          <a:xfrm>
            <a:off x="2770708" y="3860924"/>
            <a:ext cx="865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1" name="Line 28"/>
          <p:cNvSpPr>
            <a:spLocks noChangeShapeType="1"/>
          </p:cNvSpPr>
          <p:nvPr/>
        </p:nvSpPr>
        <p:spPr bwMode="auto">
          <a:xfrm>
            <a:off x="2699246" y="3860800"/>
            <a:ext cx="50405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NZ"/>
          </a:p>
        </p:txBody>
      </p:sp>
      <p:cxnSp>
        <p:nvCxnSpPr>
          <p:cNvPr id="23" name="AutoShape 70"/>
          <p:cNvCxnSpPr>
            <a:cxnSpLocks noChangeShapeType="1"/>
          </p:cNvCxnSpPr>
          <p:nvPr/>
        </p:nvCxnSpPr>
        <p:spPr bwMode="auto">
          <a:xfrm rot="10800000">
            <a:off x="2771801" y="5085184"/>
            <a:ext cx="1009204" cy="288032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Box 20"/>
          <p:cNvSpPr txBox="1">
            <a:spLocks noChangeArrowheads="1"/>
          </p:cNvSpPr>
          <p:nvPr/>
        </p:nvSpPr>
        <p:spPr bwMode="auto">
          <a:xfrm>
            <a:off x="3698230" y="1399803"/>
            <a:ext cx="88245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WS1’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Cookies as Identifying Agents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421696" y="2555612"/>
            <a:ext cx="13501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Browser</a:t>
            </a:r>
            <a:endParaRPr lang="en-US" sz="2000" b="1" dirty="0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251520" y="3988560"/>
            <a:ext cx="10472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Cookie A1</a:t>
            </a:r>
          </a:p>
        </p:txBody>
      </p:sp>
      <p:sp>
        <p:nvSpPr>
          <p:cNvPr id="24" name="Oval 16"/>
          <p:cNvSpPr>
            <a:spLocks noChangeArrowheads="1"/>
          </p:cNvSpPr>
          <p:nvPr/>
        </p:nvSpPr>
        <p:spPr bwMode="auto">
          <a:xfrm>
            <a:off x="1484685" y="1496819"/>
            <a:ext cx="720725" cy="431800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25" name="AutoShape 35"/>
          <p:cNvCxnSpPr>
            <a:cxnSpLocks noChangeShapeType="1"/>
            <a:stCxn id="30" idx="0"/>
            <a:endCxn id="24" idx="4"/>
          </p:cNvCxnSpPr>
          <p:nvPr/>
        </p:nvCxnSpPr>
        <p:spPr bwMode="auto">
          <a:xfrm flipV="1">
            <a:off x="1226737" y="1928619"/>
            <a:ext cx="618311" cy="571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1457302" y="1124744"/>
            <a:ext cx="88245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Alice</a:t>
            </a:r>
            <a:endParaRPr lang="en-US" b="1" dirty="0"/>
          </a:p>
        </p:txBody>
      </p:sp>
      <p:sp>
        <p:nvSpPr>
          <p:cNvPr id="30" name="Oval 56"/>
          <p:cNvSpPr>
            <a:spLocks noChangeArrowheads="1"/>
          </p:cNvSpPr>
          <p:nvPr/>
        </p:nvSpPr>
        <p:spPr bwMode="auto">
          <a:xfrm>
            <a:off x="866374" y="2500081"/>
            <a:ext cx="720725" cy="431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cxnSp>
        <p:nvCxnSpPr>
          <p:cNvPr id="39" name="AutoShape 35"/>
          <p:cNvCxnSpPr>
            <a:cxnSpLocks noChangeShapeType="1"/>
            <a:stCxn id="40" idx="0"/>
            <a:endCxn id="30" idx="4"/>
          </p:cNvCxnSpPr>
          <p:nvPr/>
        </p:nvCxnSpPr>
        <p:spPr bwMode="auto">
          <a:xfrm flipV="1">
            <a:off x="817295" y="2931881"/>
            <a:ext cx="409442" cy="62144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Oval 56"/>
          <p:cNvSpPr>
            <a:spLocks noChangeArrowheads="1"/>
          </p:cNvSpPr>
          <p:nvPr/>
        </p:nvSpPr>
        <p:spPr bwMode="auto">
          <a:xfrm>
            <a:off x="456932" y="3553330"/>
            <a:ext cx="720725" cy="4318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43" name="Text Box 20"/>
          <p:cNvSpPr txBox="1">
            <a:spLocks noChangeArrowheads="1"/>
          </p:cNvSpPr>
          <p:nvPr/>
        </p:nvSpPr>
        <p:spPr bwMode="auto">
          <a:xfrm>
            <a:off x="1364535" y="3981623"/>
            <a:ext cx="10472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Cookie A2</a:t>
            </a:r>
          </a:p>
        </p:txBody>
      </p:sp>
      <p:cxnSp>
        <p:nvCxnSpPr>
          <p:cNvPr id="44" name="AutoShape 35"/>
          <p:cNvCxnSpPr>
            <a:cxnSpLocks noChangeShapeType="1"/>
            <a:stCxn id="45" idx="0"/>
            <a:endCxn id="30" idx="4"/>
          </p:cNvCxnSpPr>
          <p:nvPr/>
        </p:nvCxnSpPr>
        <p:spPr bwMode="auto">
          <a:xfrm flipH="1" flipV="1">
            <a:off x="1226737" y="2931881"/>
            <a:ext cx="670678" cy="6145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Oval 56"/>
          <p:cNvSpPr>
            <a:spLocks noChangeArrowheads="1"/>
          </p:cNvSpPr>
          <p:nvPr/>
        </p:nvSpPr>
        <p:spPr bwMode="auto">
          <a:xfrm>
            <a:off x="1537052" y="3546393"/>
            <a:ext cx="720725" cy="4318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48" name="Oval 5"/>
          <p:cNvSpPr>
            <a:spLocks noChangeArrowheads="1"/>
          </p:cNvSpPr>
          <p:nvPr/>
        </p:nvSpPr>
        <p:spPr bwMode="auto">
          <a:xfrm>
            <a:off x="3769494" y="2637160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4426347" y="2636912"/>
            <a:ext cx="9377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WWW</a:t>
            </a:r>
            <a:endParaRPr lang="en-US" sz="2000" dirty="0"/>
          </a:p>
        </p:txBody>
      </p:sp>
      <p:sp>
        <p:nvSpPr>
          <p:cNvPr id="50" name="Oval 7"/>
          <p:cNvSpPr>
            <a:spLocks noChangeArrowheads="1"/>
          </p:cNvSpPr>
          <p:nvPr/>
        </p:nvSpPr>
        <p:spPr bwMode="auto">
          <a:xfrm>
            <a:off x="4633094" y="177356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sp>
        <p:nvSpPr>
          <p:cNvPr id="54" name="Oval 11"/>
          <p:cNvSpPr>
            <a:spLocks noChangeArrowheads="1"/>
          </p:cNvSpPr>
          <p:nvPr/>
        </p:nvSpPr>
        <p:spPr bwMode="auto">
          <a:xfrm>
            <a:off x="2905894" y="1773560"/>
            <a:ext cx="720725" cy="431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cxnSp>
        <p:nvCxnSpPr>
          <p:cNvPr id="63" name="AutoShape 25"/>
          <p:cNvCxnSpPr>
            <a:cxnSpLocks noChangeShapeType="1"/>
            <a:stCxn id="48" idx="0"/>
            <a:endCxn id="66" idx="1"/>
          </p:cNvCxnSpPr>
          <p:nvPr/>
        </p:nvCxnSpPr>
        <p:spPr bwMode="auto">
          <a:xfrm flipV="1">
            <a:off x="4129856" y="2421260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AutoShape 26"/>
          <p:cNvCxnSpPr>
            <a:cxnSpLocks noChangeShapeType="1"/>
            <a:stCxn id="66" idx="0"/>
            <a:endCxn id="54" idx="4"/>
          </p:cNvCxnSpPr>
          <p:nvPr/>
        </p:nvCxnSpPr>
        <p:spPr bwMode="auto">
          <a:xfrm flipV="1">
            <a:off x="3266256" y="2205360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AutoShape 27"/>
          <p:cNvCxnSpPr>
            <a:cxnSpLocks noChangeShapeType="1"/>
            <a:stCxn id="67" idx="1"/>
            <a:endCxn id="50" idx="4"/>
          </p:cNvCxnSpPr>
          <p:nvPr/>
        </p:nvCxnSpPr>
        <p:spPr bwMode="auto">
          <a:xfrm flipH="1" flipV="1">
            <a:off x="4993456" y="2205360"/>
            <a:ext cx="15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Line 28"/>
          <p:cNvSpPr>
            <a:spLocks noChangeShapeType="1"/>
          </p:cNvSpPr>
          <p:nvPr/>
        </p:nvSpPr>
        <p:spPr bwMode="auto">
          <a:xfrm>
            <a:off x="3266256" y="242126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67" name="Line 29"/>
          <p:cNvSpPr>
            <a:spLocks noChangeShapeType="1"/>
          </p:cNvSpPr>
          <p:nvPr/>
        </p:nvSpPr>
        <p:spPr bwMode="auto">
          <a:xfrm>
            <a:off x="4129856" y="2421260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72" name="Text Box 20"/>
          <p:cNvSpPr txBox="1">
            <a:spLocks noChangeArrowheads="1"/>
          </p:cNvSpPr>
          <p:nvPr/>
        </p:nvSpPr>
        <p:spPr bwMode="auto">
          <a:xfrm>
            <a:off x="2627784" y="1268760"/>
            <a:ext cx="128647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Browser’</a:t>
            </a:r>
            <a:endParaRPr lang="en-US" b="1" dirty="0"/>
          </a:p>
        </p:txBody>
      </p:sp>
      <p:sp>
        <p:nvSpPr>
          <p:cNvPr id="73" name="Text Box 20"/>
          <p:cNvSpPr txBox="1">
            <a:spLocks noChangeArrowheads="1"/>
          </p:cNvSpPr>
          <p:nvPr/>
        </p:nvSpPr>
        <p:spPr bwMode="auto">
          <a:xfrm>
            <a:off x="4562326" y="1399803"/>
            <a:ext cx="88245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WS2’</a:t>
            </a:r>
            <a:endParaRPr lang="en-US" b="1" dirty="0"/>
          </a:p>
        </p:txBody>
      </p:sp>
      <p:sp>
        <p:nvSpPr>
          <p:cNvPr id="74" name="Oval 11"/>
          <p:cNvSpPr>
            <a:spLocks noChangeArrowheads="1"/>
          </p:cNvSpPr>
          <p:nvPr/>
        </p:nvSpPr>
        <p:spPr bwMode="auto">
          <a:xfrm>
            <a:off x="3788344" y="1780259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cxnSp>
        <p:nvCxnSpPr>
          <p:cNvPr id="75" name="AutoShape 26"/>
          <p:cNvCxnSpPr>
            <a:cxnSpLocks noChangeShapeType="1"/>
            <a:endCxn id="74" idx="4"/>
          </p:cNvCxnSpPr>
          <p:nvPr/>
        </p:nvCxnSpPr>
        <p:spPr bwMode="auto">
          <a:xfrm flipV="1">
            <a:off x="4148706" y="2212059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AutoShape 70"/>
          <p:cNvCxnSpPr>
            <a:cxnSpLocks noChangeShapeType="1"/>
            <a:stCxn id="54" idx="2"/>
            <a:endCxn id="30" idx="7"/>
          </p:cNvCxnSpPr>
          <p:nvPr/>
        </p:nvCxnSpPr>
        <p:spPr bwMode="auto">
          <a:xfrm rot="10800000" flipV="1">
            <a:off x="1481552" y="1989459"/>
            <a:ext cx="1424343" cy="573857"/>
          </a:xfrm>
          <a:prstGeom prst="curvedConnector2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Oval 11"/>
          <p:cNvSpPr>
            <a:spLocks noChangeArrowheads="1"/>
          </p:cNvSpPr>
          <p:nvPr/>
        </p:nvSpPr>
        <p:spPr bwMode="auto">
          <a:xfrm>
            <a:off x="6090660" y="1772816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cxnSp>
        <p:nvCxnSpPr>
          <p:cNvPr id="82" name="AutoShape 26"/>
          <p:cNvCxnSpPr>
            <a:cxnSpLocks noChangeShapeType="1"/>
            <a:stCxn id="88" idx="0"/>
            <a:endCxn id="81" idx="4"/>
          </p:cNvCxnSpPr>
          <p:nvPr/>
        </p:nvCxnSpPr>
        <p:spPr bwMode="auto">
          <a:xfrm flipH="1" flipV="1">
            <a:off x="6451023" y="2204616"/>
            <a:ext cx="4749" cy="282100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 Box 20"/>
          <p:cNvSpPr txBox="1">
            <a:spLocks noChangeArrowheads="1"/>
          </p:cNvSpPr>
          <p:nvPr/>
        </p:nvSpPr>
        <p:spPr bwMode="auto">
          <a:xfrm>
            <a:off x="6019297" y="1412776"/>
            <a:ext cx="88245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WS1</a:t>
            </a:r>
            <a:endParaRPr lang="en-US" b="1" dirty="0"/>
          </a:p>
        </p:txBody>
      </p:sp>
      <p:sp>
        <p:nvSpPr>
          <p:cNvPr id="87" name="Text Box 20"/>
          <p:cNvSpPr txBox="1">
            <a:spLocks noChangeArrowheads="1"/>
          </p:cNvSpPr>
          <p:nvPr/>
        </p:nvSpPr>
        <p:spPr bwMode="auto">
          <a:xfrm>
            <a:off x="5901039" y="5457418"/>
            <a:ext cx="10472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Cookie </a:t>
            </a:r>
            <a:r>
              <a:rPr lang="en-US" sz="2000" dirty="0" smtClean="0"/>
              <a:t>A1’</a:t>
            </a:r>
            <a:endParaRPr lang="en-US" sz="2000" dirty="0"/>
          </a:p>
        </p:txBody>
      </p:sp>
      <p:sp>
        <p:nvSpPr>
          <p:cNvPr id="88" name="Oval 56"/>
          <p:cNvSpPr>
            <a:spLocks noChangeArrowheads="1"/>
          </p:cNvSpPr>
          <p:nvPr/>
        </p:nvSpPr>
        <p:spPr bwMode="auto">
          <a:xfrm>
            <a:off x="6095409" y="5025618"/>
            <a:ext cx="720725" cy="4318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90" name="AutoShape 70"/>
          <p:cNvCxnSpPr>
            <a:cxnSpLocks noChangeShapeType="1"/>
            <a:stCxn id="81" idx="1"/>
            <a:endCxn id="74" idx="7"/>
          </p:cNvCxnSpPr>
          <p:nvPr/>
        </p:nvCxnSpPr>
        <p:spPr bwMode="auto">
          <a:xfrm rot="16200000" flipH="1" flipV="1">
            <a:off x="5296143" y="943429"/>
            <a:ext cx="7443" cy="1792687"/>
          </a:xfrm>
          <a:prstGeom prst="curvedConnector3">
            <a:avLst>
              <a:gd name="adj1" fmla="val -7381620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AutoShape 70"/>
          <p:cNvCxnSpPr>
            <a:cxnSpLocks noChangeShapeType="1"/>
            <a:stCxn id="88" idx="1"/>
            <a:endCxn id="40" idx="7"/>
          </p:cNvCxnSpPr>
          <p:nvPr/>
        </p:nvCxnSpPr>
        <p:spPr bwMode="auto">
          <a:xfrm rot="16200000" flipV="1">
            <a:off x="2900389" y="1788286"/>
            <a:ext cx="1472288" cy="5128848"/>
          </a:xfrm>
          <a:prstGeom prst="curvedConnector3">
            <a:avLst>
              <a:gd name="adj1" fmla="val 119822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Oval 11"/>
          <p:cNvSpPr>
            <a:spLocks noChangeArrowheads="1"/>
          </p:cNvSpPr>
          <p:nvPr/>
        </p:nvSpPr>
        <p:spPr bwMode="auto">
          <a:xfrm>
            <a:off x="7209893" y="206084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cxnSp>
        <p:nvCxnSpPr>
          <p:cNvPr id="98" name="AutoShape 26"/>
          <p:cNvCxnSpPr>
            <a:cxnSpLocks noChangeShapeType="1"/>
            <a:stCxn id="101" idx="0"/>
            <a:endCxn id="97" idx="4"/>
          </p:cNvCxnSpPr>
          <p:nvPr/>
        </p:nvCxnSpPr>
        <p:spPr bwMode="auto">
          <a:xfrm flipH="1" flipV="1">
            <a:off x="7570256" y="2492648"/>
            <a:ext cx="4749" cy="282100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 Box 20"/>
          <p:cNvSpPr txBox="1">
            <a:spLocks noChangeArrowheads="1"/>
          </p:cNvSpPr>
          <p:nvPr/>
        </p:nvSpPr>
        <p:spPr bwMode="auto">
          <a:xfrm>
            <a:off x="7138530" y="1700808"/>
            <a:ext cx="88245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WS2</a:t>
            </a:r>
            <a:endParaRPr lang="en-US" b="1" dirty="0"/>
          </a:p>
        </p:txBody>
      </p:sp>
      <p:sp>
        <p:nvSpPr>
          <p:cNvPr id="100" name="Text Box 20"/>
          <p:cNvSpPr txBox="1">
            <a:spLocks noChangeArrowheads="1"/>
          </p:cNvSpPr>
          <p:nvPr/>
        </p:nvSpPr>
        <p:spPr bwMode="auto">
          <a:xfrm>
            <a:off x="7020272" y="5745450"/>
            <a:ext cx="10472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Cookie </a:t>
            </a:r>
            <a:r>
              <a:rPr lang="en-US" sz="2000" dirty="0" smtClean="0"/>
              <a:t>A2’</a:t>
            </a:r>
            <a:endParaRPr lang="en-US" sz="2000" dirty="0"/>
          </a:p>
        </p:txBody>
      </p:sp>
      <p:sp>
        <p:nvSpPr>
          <p:cNvPr id="101" name="Oval 56"/>
          <p:cNvSpPr>
            <a:spLocks noChangeArrowheads="1"/>
          </p:cNvSpPr>
          <p:nvPr/>
        </p:nvSpPr>
        <p:spPr bwMode="auto">
          <a:xfrm>
            <a:off x="7214642" y="5313650"/>
            <a:ext cx="720725" cy="4318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02" name="AutoShape 70"/>
          <p:cNvCxnSpPr>
            <a:cxnSpLocks noChangeShapeType="1"/>
            <a:stCxn id="97" idx="1"/>
            <a:endCxn id="50" idx="7"/>
          </p:cNvCxnSpPr>
          <p:nvPr/>
        </p:nvCxnSpPr>
        <p:spPr bwMode="auto">
          <a:xfrm rot="16200000" flipV="1">
            <a:off x="6138212" y="946855"/>
            <a:ext cx="287288" cy="2067170"/>
          </a:xfrm>
          <a:prstGeom prst="curvedConnector3">
            <a:avLst>
              <a:gd name="adj1" fmla="val 273310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AutoShape 70"/>
          <p:cNvCxnSpPr>
            <a:cxnSpLocks noChangeShapeType="1"/>
            <a:stCxn id="101" idx="1"/>
            <a:endCxn id="45" idx="7"/>
          </p:cNvCxnSpPr>
          <p:nvPr/>
        </p:nvCxnSpPr>
        <p:spPr bwMode="auto">
          <a:xfrm rot="16200000" flipV="1">
            <a:off x="3852582" y="1909277"/>
            <a:ext cx="1767257" cy="5167961"/>
          </a:xfrm>
          <a:prstGeom prst="curvedConnector3">
            <a:avLst>
              <a:gd name="adj1" fmla="val 116514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Content Placeholder 2"/>
          <p:cNvSpPr>
            <a:spLocks noGrp="1"/>
          </p:cNvSpPr>
          <p:nvPr>
            <p:ph idx="1"/>
          </p:nvPr>
        </p:nvSpPr>
        <p:spPr>
          <a:xfrm>
            <a:off x="107504" y="4653136"/>
            <a:ext cx="6120680" cy="2088232"/>
          </a:xfrm>
        </p:spPr>
        <p:txBody>
          <a:bodyPr/>
          <a:lstStyle/>
          <a:p>
            <a:pPr marL="342900" lvl="1" indent="-342900">
              <a:buSzPct val="75000"/>
            </a:pPr>
            <a:r>
              <a:rPr lang="en-NZ" dirty="0" smtClean="0"/>
              <a:t>Alice browses the WWW, visiting WS1 and WS2.</a:t>
            </a:r>
          </a:p>
          <a:p>
            <a:pPr marL="342900" lvl="1" indent="-342900">
              <a:buSzPct val="75000"/>
            </a:pPr>
            <a:r>
              <a:rPr lang="en-NZ" dirty="0" smtClean="0"/>
              <a:t>Her browser stores A1, A2.</a:t>
            </a:r>
          </a:p>
          <a:p>
            <a:pPr marL="342900" lvl="1" indent="-342900">
              <a:buSzPct val="75000"/>
            </a:pPr>
            <a:r>
              <a:rPr lang="en-NZ" dirty="0" smtClean="0"/>
              <a:t>Alice has a networked identity!</a:t>
            </a:r>
          </a:p>
        </p:txBody>
      </p:sp>
    </p:spTree>
    <p:extLst>
      <p:ext uri="{BB962C8B-B14F-4D97-AF65-F5344CB8AC3E}">
        <p14:creationId xmlns:p14="http://schemas.microsoft.com/office/powerpoint/2010/main" val="38171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813675" cy="842946"/>
          </a:xfrm>
        </p:spPr>
        <p:txBody>
          <a:bodyPr/>
          <a:lstStyle/>
          <a:p>
            <a:r>
              <a:rPr lang="en-NZ" dirty="0" smtClean="0"/>
              <a:t>Identity in a Hierarchy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4968552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Entities in hierarchies have structural identities.</a:t>
            </a:r>
          </a:p>
          <a:p>
            <a:pPr lvl="1"/>
            <a:r>
              <a:rPr lang="en-NZ" dirty="0" smtClean="0"/>
              <a:t>Employee #1.2.3 is the third inferior of the second inferior of the king.</a:t>
            </a:r>
          </a:p>
          <a:p>
            <a:pPr lvl="1"/>
            <a:r>
              <a:rPr lang="en-NZ" dirty="0" smtClean="0"/>
              <a:t>Employee #1 is the king: the root of accountability.</a:t>
            </a:r>
          </a:p>
          <a:p>
            <a:pPr lvl="1"/>
            <a:r>
              <a:rPr lang="en-NZ" dirty="0" smtClean="0"/>
              <a:t>Asset #1.2.3.1 is controlled by #1.2.3.</a:t>
            </a:r>
          </a:p>
          <a:p>
            <a:r>
              <a:rPr lang="en-NZ" dirty="0" smtClean="0"/>
              <a:t>Problems:</a:t>
            </a:r>
          </a:p>
          <a:p>
            <a:pPr lvl="1"/>
            <a:r>
              <a:rPr lang="en-NZ" dirty="0" smtClean="0"/>
              <a:t>Structural changes (hires, fires, promotions) affect many identities.  Solution: a local namespace for the hierarchy.</a:t>
            </a:r>
          </a:p>
          <a:p>
            <a:pPr lvl="1"/>
            <a:r>
              <a:rPr lang="en-NZ" dirty="0" smtClean="0"/>
              <a:t>Hierarchical identities reveal structure: a security risk.  Mitigations: censors, training, detection and (punitive) response, …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Networked Identity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1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Identity in a Peerage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85860"/>
            <a:ext cx="8136706" cy="4810140"/>
          </a:xfrm>
        </p:spPr>
        <p:txBody>
          <a:bodyPr/>
          <a:lstStyle/>
          <a:p>
            <a:r>
              <a:rPr lang="en-NZ" dirty="0" smtClean="0"/>
              <a:t>The only way to identify a peer is by messaging:</a:t>
            </a:r>
          </a:p>
          <a:p>
            <a:pPr lvl="1"/>
            <a:r>
              <a:rPr lang="en-NZ" dirty="0" smtClean="0"/>
              <a:t>“What is your mother’s maiden name?”</a:t>
            </a:r>
          </a:p>
          <a:p>
            <a:pPr lvl="1"/>
            <a:r>
              <a:rPr lang="en-NZ" dirty="0" smtClean="0"/>
              <a:t>“Let’s continue our previous discussion.”</a:t>
            </a:r>
          </a:p>
          <a:p>
            <a:pPr lvl="1"/>
            <a:r>
              <a:rPr lang="en-NZ" dirty="0" smtClean="0"/>
              <a:t>“Please sign your messages.”</a:t>
            </a:r>
          </a:p>
          <a:p>
            <a:r>
              <a:rPr lang="en-NZ" dirty="0" smtClean="0"/>
              <a:t>Peers can eavesdrop on other peers, so challenges can’t be re-used.</a:t>
            </a:r>
          </a:p>
          <a:p>
            <a:pPr lvl="1"/>
            <a:r>
              <a:rPr lang="en-NZ" dirty="0" err="1" smtClean="0"/>
              <a:t>Diffie</a:t>
            </a:r>
            <a:r>
              <a:rPr lang="en-NZ" dirty="0" smtClean="0"/>
              <a:t>-Hellman key exchange: entities provide a zero-knowledge proof of their randomly-chosen secret.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0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Repeated Identifications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85860"/>
            <a:ext cx="8136706" cy="4810140"/>
          </a:xfrm>
        </p:spPr>
        <p:txBody>
          <a:bodyPr/>
          <a:lstStyle/>
          <a:p>
            <a:r>
              <a:rPr lang="en-NZ" dirty="0" smtClean="0"/>
              <a:t>By using </a:t>
            </a:r>
            <a:r>
              <a:rPr lang="en-NZ" dirty="0" err="1" smtClean="0"/>
              <a:t>Diffie</a:t>
            </a:r>
            <a:r>
              <a:rPr lang="en-NZ" dirty="0" smtClean="0"/>
              <a:t>-Hellman or side-channels, peers can develop reliable pseudonyms.</a:t>
            </a:r>
          </a:p>
          <a:p>
            <a:pPr lvl="1"/>
            <a:r>
              <a:rPr lang="en-NZ" dirty="0" smtClean="0"/>
              <a:t>A peer need never reveal their “real name” to the peerage.</a:t>
            </a:r>
          </a:p>
          <a:p>
            <a:pPr lvl="1"/>
            <a:r>
              <a:rPr lang="en-NZ" dirty="0" smtClean="0"/>
              <a:t>The value of a pseudonym is in the reputation attached to it.</a:t>
            </a:r>
          </a:p>
          <a:p>
            <a:r>
              <a:rPr lang="en-NZ" dirty="0" smtClean="0"/>
              <a:t>A Wikipedia problem: people who repeatedly abuse their ability to get a new pseudonym with a default reputation.</a:t>
            </a:r>
          </a:p>
          <a:p>
            <a:pPr lvl="1"/>
            <a:r>
              <a:rPr lang="en-NZ" dirty="0" smtClean="0"/>
              <a:t>Solution: a complex network (both peering</a:t>
            </a:r>
            <a:r>
              <a:rPr lang="en-NZ" dirty="0"/>
              <a:t> </a:t>
            </a:r>
            <a:r>
              <a:rPr lang="en-NZ" dirty="0" smtClean="0"/>
              <a:t>and hierarchical)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99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Networked Identity</a:t>
            </a:r>
            <a:endParaRPr lang="en-US"/>
          </a:p>
        </p:txBody>
      </p:sp>
      <p:sp>
        <p:nvSpPr>
          <p:cNvPr id="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A259D-F5F8-400A-8B80-B61E9F13D489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45475" cy="679450"/>
          </a:xfrm>
        </p:spPr>
        <p:txBody>
          <a:bodyPr/>
          <a:lstStyle/>
          <a:p>
            <a:r>
              <a:rPr lang="en-US" sz="3600" dirty="0" smtClean="0"/>
              <a:t>Complex Identity Structures: Peered</a:t>
            </a:r>
            <a:endParaRPr lang="en-US" sz="3600" dirty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412875"/>
            <a:ext cx="3168526" cy="5040313"/>
          </a:xfrm>
        </p:spPr>
        <p:txBody>
          <a:bodyPr/>
          <a:lstStyle/>
          <a:p>
            <a:pPr marL="357188" indent="-357188">
              <a:lnSpc>
                <a:spcPct val="90000"/>
              </a:lnSpc>
            </a:pPr>
            <a:r>
              <a:rPr lang="en-US" sz="2400" dirty="0" smtClean="0"/>
              <a:t>Corporations may join a peer group which manages their identities and reputations.</a:t>
            </a:r>
          </a:p>
          <a:p>
            <a:pPr marL="357188" indent="-357188">
              <a:lnSpc>
                <a:spcPct val="90000"/>
              </a:lnSpc>
            </a:pPr>
            <a:r>
              <a:rPr lang="en-US" sz="2400" dirty="0"/>
              <a:t>T</a:t>
            </a:r>
            <a:r>
              <a:rPr lang="en-US" sz="2400" dirty="0" smtClean="0"/>
              <a:t>he peers are aliased to corporate representatives.</a:t>
            </a:r>
          </a:p>
          <a:p>
            <a:pPr marL="357188" indent="-357188">
              <a:lnSpc>
                <a:spcPct val="90000"/>
              </a:lnSpc>
            </a:pPr>
            <a:r>
              <a:rPr lang="en-US" sz="2400" dirty="0" smtClean="0"/>
              <a:t>Disadvantage: </a:t>
            </a:r>
            <a:r>
              <a:rPr lang="en-US" sz="2400" b="1" dirty="0" smtClean="0"/>
              <a:t>C’</a:t>
            </a:r>
            <a:r>
              <a:rPr lang="en-US" sz="2400" dirty="0" smtClean="0"/>
              <a:t> must provide proof that they represent </a:t>
            </a:r>
            <a:r>
              <a:rPr lang="en-US" sz="2400" b="1" dirty="0" smtClean="0"/>
              <a:t>V,</a:t>
            </a:r>
            <a:r>
              <a:rPr lang="en-US" sz="2400" dirty="0" smtClean="0"/>
              <a:t> in each message to </a:t>
            </a:r>
            <a:r>
              <a:rPr lang="en-US" sz="2400" b="1" dirty="0" smtClean="0"/>
              <a:t>Z.</a:t>
            </a:r>
            <a:endParaRPr lang="en-US" sz="2400" dirty="0"/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4284663" y="2205038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Company </a:t>
            </a:r>
            <a:r>
              <a:rPr lang="en-US" b="1"/>
              <a:t>X</a:t>
            </a:r>
          </a:p>
        </p:txBody>
      </p:sp>
      <p:sp>
        <p:nvSpPr>
          <p:cNvPr id="166917" name="Oval 5"/>
          <p:cNvSpPr>
            <a:spLocks noChangeArrowheads="1"/>
          </p:cNvSpPr>
          <p:nvPr/>
        </p:nvSpPr>
        <p:spPr bwMode="auto">
          <a:xfrm>
            <a:off x="4645025" y="2636838"/>
            <a:ext cx="720725" cy="431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sp>
        <p:nvSpPr>
          <p:cNvPr id="166918" name="Oval 6"/>
          <p:cNvSpPr>
            <a:spLocks noChangeArrowheads="1"/>
          </p:cNvSpPr>
          <p:nvPr/>
        </p:nvSpPr>
        <p:spPr bwMode="auto">
          <a:xfrm>
            <a:off x="4355331" y="3365500"/>
            <a:ext cx="720725" cy="431800"/>
          </a:xfrm>
          <a:prstGeom prst="ellipse">
            <a:avLst/>
          </a:prstGeom>
          <a:solidFill>
            <a:srgbClr val="FF66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6919" name="Oval 7"/>
          <p:cNvSpPr>
            <a:spLocks noChangeArrowheads="1"/>
          </p:cNvSpPr>
          <p:nvPr/>
        </p:nvSpPr>
        <p:spPr bwMode="auto">
          <a:xfrm>
            <a:off x="5403850" y="3380682"/>
            <a:ext cx="720725" cy="431800"/>
          </a:xfrm>
          <a:prstGeom prst="ellipse">
            <a:avLst/>
          </a:prstGeom>
          <a:solidFill>
            <a:srgbClr val="C8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6920" name="AutoShape 8"/>
          <p:cNvCxnSpPr>
            <a:cxnSpLocks noChangeShapeType="1"/>
            <a:stCxn id="166918" idx="0"/>
            <a:endCxn id="166917" idx="3"/>
          </p:cNvCxnSpPr>
          <p:nvPr/>
        </p:nvCxnSpPr>
        <p:spPr bwMode="auto">
          <a:xfrm flipV="1">
            <a:off x="4715694" y="3005402"/>
            <a:ext cx="34879" cy="36009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921" name="AutoShape 9"/>
          <p:cNvCxnSpPr>
            <a:cxnSpLocks noChangeShapeType="1"/>
            <a:stCxn id="166919" idx="0"/>
            <a:endCxn id="166917" idx="5"/>
          </p:cNvCxnSpPr>
          <p:nvPr/>
        </p:nvCxnSpPr>
        <p:spPr bwMode="auto">
          <a:xfrm flipH="1" flipV="1">
            <a:off x="5260202" y="3005402"/>
            <a:ext cx="504011" cy="3752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922" name="Text Box 10"/>
          <p:cNvSpPr txBox="1">
            <a:spLocks noChangeArrowheads="1"/>
          </p:cNvSpPr>
          <p:nvPr/>
        </p:nvSpPr>
        <p:spPr bwMode="auto">
          <a:xfrm>
            <a:off x="6734175" y="2204864"/>
            <a:ext cx="1438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/>
              <a:t>Company </a:t>
            </a:r>
            <a:r>
              <a:rPr lang="en-US" b="1"/>
              <a:t>Y</a:t>
            </a:r>
          </a:p>
        </p:txBody>
      </p:sp>
      <p:sp>
        <p:nvSpPr>
          <p:cNvPr id="166923" name="Oval 11"/>
          <p:cNvSpPr>
            <a:spLocks noChangeArrowheads="1"/>
          </p:cNvSpPr>
          <p:nvPr/>
        </p:nvSpPr>
        <p:spPr bwMode="auto">
          <a:xfrm>
            <a:off x="7092950" y="2573164"/>
            <a:ext cx="720725" cy="4318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6924" name="Oval 12"/>
          <p:cNvSpPr>
            <a:spLocks noChangeArrowheads="1"/>
          </p:cNvSpPr>
          <p:nvPr/>
        </p:nvSpPr>
        <p:spPr bwMode="auto">
          <a:xfrm>
            <a:off x="6732588" y="3301826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sp>
        <p:nvSpPr>
          <p:cNvPr id="166925" name="Oval 13"/>
          <p:cNvSpPr>
            <a:spLocks noChangeArrowheads="1"/>
          </p:cNvSpPr>
          <p:nvPr/>
        </p:nvSpPr>
        <p:spPr bwMode="auto">
          <a:xfrm>
            <a:off x="7596188" y="3292301"/>
            <a:ext cx="720725" cy="431800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6926" name="AutoShape 14"/>
          <p:cNvCxnSpPr>
            <a:cxnSpLocks noChangeShapeType="1"/>
            <a:stCxn id="166924" idx="0"/>
            <a:endCxn id="166923" idx="3"/>
          </p:cNvCxnSpPr>
          <p:nvPr/>
        </p:nvCxnSpPr>
        <p:spPr bwMode="auto">
          <a:xfrm flipV="1">
            <a:off x="7092950" y="2941464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927" name="AutoShape 15"/>
          <p:cNvCxnSpPr>
            <a:cxnSpLocks noChangeShapeType="1"/>
            <a:stCxn id="166925" idx="0"/>
            <a:endCxn id="166923" idx="5"/>
          </p:cNvCxnSpPr>
          <p:nvPr/>
        </p:nvCxnSpPr>
        <p:spPr bwMode="auto">
          <a:xfrm flipH="1" flipV="1">
            <a:off x="7708900" y="2941464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928" name="Oval 16"/>
          <p:cNvSpPr>
            <a:spLocks noChangeArrowheads="1"/>
          </p:cNvSpPr>
          <p:nvPr/>
        </p:nvSpPr>
        <p:spPr bwMode="auto">
          <a:xfrm>
            <a:off x="6588125" y="4085406"/>
            <a:ext cx="720725" cy="431800"/>
          </a:xfrm>
          <a:prstGeom prst="ellipse">
            <a:avLst/>
          </a:prstGeom>
          <a:solidFill>
            <a:srgbClr val="C8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6929" name="AutoShape 17"/>
          <p:cNvCxnSpPr>
            <a:cxnSpLocks noChangeShapeType="1"/>
            <a:stCxn id="166928" idx="0"/>
            <a:endCxn id="166924" idx="4"/>
          </p:cNvCxnSpPr>
          <p:nvPr/>
        </p:nvCxnSpPr>
        <p:spPr bwMode="auto">
          <a:xfrm flipV="1">
            <a:off x="6948488" y="3733626"/>
            <a:ext cx="144463" cy="3517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931" name="Text Box 19"/>
          <p:cNvSpPr txBox="1">
            <a:spLocks noChangeArrowheads="1"/>
          </p:cNvSpPr>
          <p:nvPr/>
        </p:nvSpPr>
        <p:spPr bwMode="auto">
          <a:xfrm>
            <a:off x="3348038" y="5589240"/>
            <a:ext cx="5400675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7188" indent="-3571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365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dirty="0">
                <a:latin typeface="+mn-lt"/>
              </a:rPr>
              <a:t>Advantage: completely under the control of the peers.</a:t>
            </a:r>
          </a:p>
        </p:txBody>
      </p:sp>
      <p:sp>
        <p:nvSpPr>
          <p:cNvPr id="166932" name="Text Box 20"/>
          <p:cNvSpPr txBox="1">
            <a:spLocks noChangeArrowheads="1"/>
          </p:cNvSpPr>
          <p:nvPr/>
        </p:nvSpPr>
        <p:spPr bwMode="auto">
          <a:xfrm>
            <a:off x="5539532" y="3820978"/>
            <a:ext cx="3286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C</a:t>
            </a:r>
            <a:endParaRPr lang="en-US" dirty="0"/>
          </a:p>
        </p:txBody>
      </p:sp>
      <p:sp>
        <p:nvSpPr>
          <p:cNvPr id="166933" name="Text Box 21"/>
          <p:cNvSpPr txBox="1">
            <a:spLocks noChangeArrowheads="1"/>
          </p:cNvSpPr>
          <p:nvPr/>
        </p:nvSpPr>
        <p:spPr bwMode="auto">
          <a:xfrm>
            <a:off x="6187777" y="4085406"/>
            <a:ext cx="4724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C’</a:t>
            </a:r>
            <a:endParaRPr lang="en-US" sz="2000" dirty="0"/>
          </a:p>
        </p:txBody>
      </p:sp>
      <p:sp>
        <p:nvSpPr>
          <p:cNvPr id="166934" name="Text Box 22"/>
          <p:cNvSpPr txBox="1">
            <a:spLocks noChangeArrowheads="1"/>
          </p:cNvSpPr>
          <p:nvPr/>
        </p:nvSpPr>
        <p:spPr bwMode="auto">
          <a:xfrm>
            <a:off x="7163395" y="3719339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V</a:t>
            </a:r>
            <a:endParaRPr lang="en-US" b="1" dirty="0"/>
          </a:p>
        </p:txBody>
      </p:sp>
      <p:cxnSp>
        <p:nvCxnSpPr>
          <p:cNvPr id="166935" name="AutoShape 23"/>
          <p:cNvCxnSpPr>
            <a:cxnSpLocks noChangeShapeType="1"/>
            <a:stCxn id="166928" idx="1"/>
            <a:endCxn id="166919" idx="7"/>
          </p:cNvCxnSpPr>
          <p:nvPr/>
        </p:nvCxnSpPr>
        <p:spPr bwMode="auto">
          <a:xfrm rot="16200000" flipV="1">
            <a:off x="6003988" y="3458957"/>
            <a:ext cx="704724" cy="674646"/>
          </a:xfrm>
          <a:prstGeom prst="curvedConnector3">
            <a:avLst>
              <a:gd name="adj1" fmla="val 141411"/>
            </a:avLst>
          </a:prstGeom>
          <a:noFill/>
          <a:ln w="38100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3935976" y="4725144"/>
            <a:ext cx="495650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39" name="Oval 16"/>
          <p:cNvSpPr>
            <a:spLocks noChangeArrowheads="1"/>
          </p:cNvSpPr>
          <p:nvPr/>
        </p:nvSpPr>
        <p:spPr bwMode="auto">
          <a:xfrm>
            <a:off x="4664075" y="5085184"/>
            <a:ext cx="720725" cy="431800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40" name="AutoShape 35"/>
          <p:cNvCxnSpPr>
            <a:cxnSpLocks noChangeShapeType="1"/>
            <a:stCxn id="39" idx="0"/>
          </p:cNvCxnSpPr>
          <p:nvPr/>
        </p:nvCxnSpPr>
        <p:spPr bwMode="auto">
          <a:xfrm flipV="1">
            <a:off x="5024438" y="4725145"/>
            <a:ext cx="0" cy="36003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 Box 20"/>
          <p:cNvSpPr txBox="1">
            <a:spLocks noChangeArrowheads="1"/>
          </p:cNvSpPr>
          <p:nvPr/>
        </p:nvSpPr>
        <p:spPr bwMode="auto">
          <a:xfrm>
            <a:off x="5436096" y="5085184"/>
            <a:ext cx="32408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Corporate Id Consortium </a:t>
            </a:r>
            <a:r>
              <a:rPr lang="en-US" sz="2000" b="1" dirty="0"/>
              <a:t>P</a:t>
            </a:r>
            <a:endParaRPr lang="en-US" b="1" dirty="0"/>
          </a:p>
        </p:txBody>
      </p:sp>
      <p:sp>
        <p:nvSpPr>
          <p:cNvPr id="48" name="Text Box 20"/>
          <p:cNvSpPr txBox="1">
            <a:spLocks noChangeArrowheads="1"/>
          </p:cNvSpPr>
          <p:nvPr/>
        </p:nvSpPr>
        <p:spPr bwMode="auto">
          <a:xfrm>
            <a:off x="3938875" y="3388930"/>
            <a:ext cx="4220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R</a:t>
            </a:r>
            <a:endParaRPr lang="en-US" dirty="0"/>
          </a:p>
        </p:txBody>
      </p:sp>
      <p:sp>
        <p:nvSpPr>
          <p:cNvPr id="52" name="Oval 56"/>
          <p:cNvSpPr>
            <a:spLocks noChangeArrowheads="1"/>
          </p:cNvSpPr>
          <p:nvPr/>
        </p:nvSpPr>
        <p:spPr bwMode="auto">
          <a:xfrm>
            <a:off x="4358059" y="4156075"/>
            <a:ext cx="720725" cy="431800"/>
          </a:xfrm>
          <a:prstGeom prst="ellipse">
            <a:avLst/>
          </a:prstGeom>
          <a:solidFill>
            <a:srgbClr val="FF66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61" name="AutoShape 65"/>
          <p:cNvCxnSpPr>
            <a:cxnSpLocks noChangeShapeType="1"/>
            <a:endCxn id="52" idx="6"/>
          </p:cNvCxnSpPr>
          <p:nvPr/>
        </p:nvCxnSpPr>
        <p:spPr bwMode="auto">
          <a:xfrm rot="5400000" flipH="1">
            <a:off x="4969246" y="4481513"/>
            <a:ext cx="360363" cy="141288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AutoShape 70"/>
          <p:cNvCxnSpPr>
            <a:cxnSpLocks noChangeShapeType="1"/>
            <a:stCxn id="52" idx="7"/>
            <a:endCxn id="166918" idx="7"/>
          </p:cNvCxnSpPr>
          <p:nvPr/>
        </p:nvCxnSpPr>
        <p:spPr bwMode="auto">
          <a:xfrm rot="16200000" flipV="1">
            <a:off x="4576585" y="3822660"/>
            <a:ext cx="790575" cy="2728"/>
          </a:xfrm>
          <a:prstGeom prst="curvedConnector5">
            <a:avLst>
              <a:gd name="adj1" fmla="val 22691"/>
              <a:gd name="adj2" fmla="val -12148827"/>
              <a:gd name="adj3" fmla="val 128916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Oval 56"/>
          <p:cNvSpPr>
            <a:spLocks noChangeArrowheads="1"/>
          </p:cNvSpPr>
          <p:nvPr/>
        </p:nvSpPr>
        <p:spPr bwMode="auto">
          <a:xfrm>
            <a:off x="7596336" y="4092401"/>
            <a:ext cx="720725" cy="431800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66" name="AutoShape 65"/>
          <p:cNvCxnSpPr>
            <a:cxnSpLocks noChangeShapeType="1"/>
            <a:endCxn id="65" idx="6"/>
          </p:cNvCxnSpPr>
          <p:nvPr/>
        </p:nvCxnSpPr>
        <p:spPr bwMode="auto">
          <a:xfrm rot="16200000" flipV="1">
            <a:off x="8179283" y="4446079"/>
            <a:ext cx="416844" cy="141288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AutoShape 70"/>
          <p:cNvCxnSpPr>
            <a:cxnSpLocks noChangeShapeType="1"/>
            <a:stCxn id="65" idx="7"/>
            <a:endCxn id="166925" idx="7"/>
          </p:cNvCxnSpPr>
          <p:nvPr/>
        </p:nvCxnSpPr>
        <p:spPr bwMode="auto">
          <a:xfrm rot="16200000" flipV="1">
            <a:off x="7811389" y="3755513"/>
            <a:ext cx="800100" cy="148"/>
          </a:xfrm>
          <a:prstGeom prst="curvedConnector5">
            <a:avLst>
              <a:gd name="adj1" fmla="val 23016"/>
              <a:gd name="adj2" fmla="val -225675676"/>
              <a:gd name="adj3" fmla="val 128571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 Box 20"/>
          <p:cNvSpPr txBox="1">
            <a:spLocks noChangeArrowheads="1"/>
          </p:cNvSpPr>
          <p:nvPr/>
        </p:nvSpPr>
        <p:spPr bwMode="auto">
          <a:xfrm>
            <a:off x="3923928" y="4181018"/>
            <a:ext cx="4370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R’</a:t>
            </a:r>
            <a:endParaRPr lang="en-US" dirty="0"/>
          </a:p>
        </p:txBody>
      </p:sp>
      <p:sp>
        <p:nvSpPr>
          <p:cNvPr id="75" name="Text Box 20"/>
          <p:cNvSpPr txBox="1">
            <a:spLocks noChangeArrowheads="1"/>
          </p:cNvSpPr>
          <p:nvPr/>
        </p:nvSpPr>
        <p:spPr bwMode="auto">
          <a:xfrm>
            <a:off x="8547387" y="3293318"/>
            <a:ext cx="4220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S</a:t>
            </a:r>
            <a:endParaRPr lang="en-US" dirty="0"/>
          </a:p>
        </p:txBody>
      </p:sp>
      <p:sp>
        <p:nvSpPr>
          <p:cNvPr id="76" name="Text Box 20"/>
          <p:cNvSpPr txBox="1">
            <a:spLocks noChangeArrowheads="1"/>
          </p:cNvSpPr>
          <p:nvPr/>
        </p:nvSpPr>
        <p:spPr bwMode="auto">
          <a:xfrm>
            <a:off x="8532440" y="4085406"/>
            <a:ext cx="4370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S</a:t>
            </a:r>
            <a:r>
              <a:rPr lang="en-US" sz="2000" b="1" dirty="0" smtClean="0"/>
              <a:t>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82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Networked Identity</a:t>
            </a:r>
            <a:endParaRPr lang="en-US"/>
          </a:p>
        </p:txBody>
      </p:sp>
      <p:sp>
        <p:nvSpPr>
          <p:cNvPr id="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A259D-F5F8-400A-8B80-B61E9F13D489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45475" cy="679450"/>
          </a:xfrm>
        </p:spPr>
        <p:txBody>
          <a:bodyPr/>
          <a:lstStyle/>
          <a:p>
            <a:r>
              <a:rPr lang="en-US" sz="3600" dirty="0" smtClean="0"/>
              <a:t>Corporate Id Provision: Hierarchical (1)</a:t>
            </a:r>
            <a:endParaRPr lang="en-US" sz="3600" dirty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9156" y="1438055"/>
            <a:ext cx="2734651" cy="5040313"/>
          </a:xfrm>
        </p:spPr>
        <p:txBody>
          <a:bodyPr/>
          <a:lstStyle/>
          <a:p>
            <a:pPr marL="357188" indent="-357188">
              <a:lnSpc>
                <a:spcPct val="90000"/>
              </a:lnSpc>
            </a:pPr>
            <a:r>
              <a:rPr lang="en-US" sz="2400" dirty="0" smtClean="0"/>
              <a:t>Company IT reps </a:t>
            </a:r>
            <a:r>
              <a:rPr lang="en-US" sz="2400" b="1" dirty="0" smtClean="0"/>
              <a:t>R</a:t>
            </a:r>
            <a:r>
              <a:rPr lang="en-US" sz="2400" dirty="0" smtClean="0"/>
              <a:t>, </a:t>
            </a:r>
            <a:r>
              <a:rPr lang="en-US" sz="2400" b="1" dirty="0" smtClean="0"/>
              <a:t>S</a:t>
            </a:r>
            <a:r>
              <a:rPr lang="en-US" sz="2400" dirty="0" smtClean="0"/>
              <a:t> may purchase identities from provider </a:t>
            </a:r>
            <a:r>
              <a:rPr lang="en-US" sz="2400" b="1" dirty="0" smtClean="0"/>
              <a:t>H</a:t>
            </a:r>
            <a:r>
              <a:rPr lang="en-US" sz="2400" dirty="0" smtClean="0"/>
              <a:t>, e.g. VeriSign.</a:t>
            </a:r>
          </a:p>
          <a:p>
            <a:pPr marL="357188" indent="-357188">
              <a:lnSpc>
                <a:spcPct val="90000"/>
              </a:lnSpc>
            </a:pPr>
            <a:r>
              <a:rPr lang="en-US" sz="2400" dirty="0" smtClean="0"/>
              <a:t>Disadvantage: </a:t>
            </a:r>
            <a:r>
              <a:rPr lang="en-US" sz="2400" b="1" dirty="0" smtClean="0"/>
              <a:t>X </a:t>
            </a:r>
            <a:r>
              <a:rPr lang="en-US" sz="2400" dirty="0" smtClean="0"/>
              <a:t>and </a:t>
            </a:r>
            <a:r>
              <a:rPr lang="en-US" sz="2400" b="1" dirty="0" smtClean="0"/>
              <a:t>Y </a:t>
            </a:r>
            <a:r>
              <a:rPr lang="en-US" sz="2400" dirty="0" smtClean="0"/>
              <a:t>must use the same identity provider</a:t>
            </a:r>
            <a:r>
              <a:rPr lang="en-US" sz="2400" b="1" dirty="0" smtClean="0"/>
              <a:t>.</a:t>
            </a:r>
          </a:p>
          <a:p>
            <a:pPr marL="357188" indent="-357188">
              <a:lnSpc>
                <a:spcPct val="90000"/>
              </a:lnSpc>
            </a:pPr>
            <a:r>
              <a:rPr lang="en-US" sz="2400" dirty="0" smtClean="0"/>
              <a:t>Advantage: </a:t>
            </a:r>
            <a:r>
              <a:rPr lang="en-US" sz="2400" b="1" dirty="0" smtClean="0"/>
              <a:t>H</a:t>
            </a:r>
            <a:r>
              <a:rPr lang="en-US" sz="2400" dirty="0" smtClean="0"/>
              <a:t> strongly controls identities </a:t>
            </a:r>
            <a:r>
              <a:rPr lang="en-US" sz="2400" b="1" dirty="0" smtClean="0"/>
              <a:t>R’, S’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4284836" y="2204864"/>
            <a:ext cx="1511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Company </a:t>
            </a:r>
            <a:r>
              <a:rPr lang="en-US" b="1" dirty="0"/>
              <a:t>X</a:t>
            </a:r>
          </a:p>
        </p:txBody>
      </p:sp>
      <p:sp>
        <p:nvSpPr>
          <p:cNvPr id="166917" name="Oval 5"/>
          <p:cNvSpPr>
            <a:spLocks noChangeArrowheads="1"/>
          </p:cNvSpPr>
          <p:nvPr/>
        </p:nvSpPr>
        <p:spPr bwMode="auto">
          <a:xfrm>
            <a:off x="4645025" y="2636838"/>
            <a:ext cx="720725" cy="431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sp>
        <p:nvSpPr>
          <p:cNvPr id="166918" name="Oval 6"/>
          <p:cNvSpPr>
            <a:spLocks noChangeArrowheads="1"/>
          </p:cNvSpPr>
          <p:nvPr/>
        </p:nvSpPr>
        <p:spPr bwMode="auto">
          <a:xfrm>
            <a:off x="4355331" y="3365500"/>
            <a:ext cx="720725" cy="431800"/>
          </a:xfrm>
          <a:prstGeom prst="ellipse">
            <a:avLst/>
          </a:prstGeom>
          <a:solidFill>
            <a:srgbClr val="FF66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6919" name="Oval 7"/>
          <p:cNvSpPr>
            <a:spLocks noChangeArrowheads="1"/>
          </p:cNvSpPr>
          <p:nvPr/>
        </p:nvSpPr>
        <p:spPr bwMode="auto">
          <a:xfrm>
            <a:off x="5403850" y="3380682"/>
            <a:ext cx="720725" cy="431800"/>
          </a:xfrm>
          <a:prstGeom prst="ellipse">
            <a:avLst/>
          </a:prstGeom>
          <a:solidFill>
            <a:srgbClr val="C8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6920" name="AutoShape 8"/>
          <p:cNvCxnSpPr>
            <a:cxnSpLocks noChangeShapeType="1"/>
            <a:stCxn id="166918" idx="0"/>
            <a:endCxn id="166917" idx="3"/>
          </p:cNvCxnSpPr>
          <p:nvPr/>
        </p:nvCxnSpPr>
        <p:spPr bwMode="auto">
          <a:xfrm flipV="1">
            <a:off x="4715694" y="3005402"/>
            <a:ext cx="34879" cy="36009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921" name="AutoShape 9"/>
          <p:cNvCxnSpPr>
            <a:cxnSpLocks noChangeShapeType="1"/>
            <a:stCxn id="166919" idx="0"/>
            <a:endCxn id="166917" idx="5"/>
          </p:cNvCxnSpPr>
          <p:nvPr/>
        </p:nvCxnSpPr>
        <p:spPr bwMode="auto">
          <a:xfrm flipH="1" flipV="1">
            <a:off x="5260202" y="3005402"/>
            <a:ext cx="504011" cy="3752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922" name="Text Box 10"/>
          <p:cNvSpPr txBox="1">
            <a:spLocks noChangeArrowheads="1"/>
          </p:cNvSpPr>
          <p:nvPr/>
        </p:nvSpPr>
        <p:spPr bwMode="auto">
          <a:xfrm>
            <a:off x="6950149" y="2204864"/>
            <a:ext cx="1438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/>
              <a:t>Company </a:t>
            </a:r>
            <a:r>
              <a:rPr lang="en-US" b="1" dirty="0"/>
              <a:t>Y</a:t>
            </a:r>
          </a:p>
        </p:txBody>
      </p:sp>
      <p:sp>
        <p:nvSpPr>
          <p:cNvPr id="166923" name="Oval 11"/>
          <p:cNvSpPr>
            <a:spLocks noChangeArrowheads="1"/>
          </p:cNvSpPr>
          <p:nvPr/>
        </p:nvSpPr>
        <p:spPr bwMode="auto">
          <a:xfrm>
            <a:off x="7092950" y="2573164"/>
            <a:ext cx="720725" cy="4318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6924" name="Oval 12"/>
          <p:cNvSpPr>
            <a:spLocks noChangeArrowheads="1"/>
          </p:cNvSpPr>
          <p:nvPr/>
        </p:nvSpPr>
        <p:spPr bwMode="auto">
          <a:xfrm>
            <a:off x="6732588" y="3301826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sp>
        <p:nvSpPr>
          <p:cNvPr id="166925" name="Oval 13"/>
          <p:cNvSpPr>
            <a:spLocks noChangeArrowheads="1"/>
          </p:cNvSpPr>
          <p:nvPr/>
        </p:nvSpPr>
        <p:spPr bwMode="auto">
          <a:xfrm>
            <a:off x="7596188" y="3292301"/>
            <a:ext cx="720725" cy="431800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6926" name="AutoShape 14"/>
          <p:cNvCxnSpPr>
            <a:cxnSpLocks noChangeShapeType="1"/>
            <a:stCxn id="166924" idx="0"/>
            <a:endCxn id="166923" idx="3"/>
          </p:cNvCxnSpPr>
          <p:nvPr/>
        </p:nvCxnSpPr>
        <p:spPr bwMode="auto">
          <a:xfrm flipV="1">
            <a:off x="7092950" y="2941464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927" name="AutoShape 15"/>
          <p:cNvCxnSpPr>
            <a:cxnSpLocks noChangeShapeType="1"/>
            <a:stCxn id="166925" idx="0"/>
            <a:endCxn id="166923" idx="5"/>
          </p:cNvCxnSpPr>
          <p:nvPr/>
        </p:nvCxnSpPr>
        <p:spPr bwMode="auto">
          <a:xfrm flipH="1" flipV="1">
            <a:off x="7708900" y="2941464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928" name="Oval 16"/>
          <p:cNvSpPr>
            <a:spLocks noChangeArrowheads="1"/>
          </p:cNvSpPr>
          <p:nvPr/>
        </p:nvSpPr>
        <p:spPr bwMode="auto">
          <a:xfrm>
            <a:off x="6333310" y="4308301"/>
            <a:ext cx="720725" cy="431800"/>
          </a:xfrm>
          <a:prstGeom prst="ellipse">
            <a:avLst/>
          </a:prstGeom>
          <a:solidFill>
            <a:srgbClr val="C8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6929" name="AutoShape 17"/>
          <p:cNvCxnSpPr>
            <a:cxnSpLocks noChangeShapeType="1"/>
            <a:stCxn id="166928" idx="0"/>
            <a:endCxn id="166924" idx="4"/>
          </p:cNvCxnSpPr>
          <p:nvPr/>
        </p:nvCxnSpPr>
        <p:spPr bwMode="auto">
          <a:xfrm flipV="1">
            <a:off x="6693673" y="3733626"/>
            <a:ext cx="399278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931" name="Text Box 19"/>
          <p:cNvSpPr txBox="1">
            <a:spLocks noChangeArrowheads="1"/>
          </p:cNvSpPr>
          <p:nvPr/>
        </p:nvSpPr>
        <p:spPr bwMode="auto">
          <a:xfrm>
            <a:off x="2771800" y="4941168"/>
            <a:ext cx="6197670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57188" indent="-3571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365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dirty="0">
                <a:latin typeface="+mn-lt"/>
              </a:rPr>
              <a:t>Other disadvantages: difficult for </a:t>
            </a:r>
            <a:r>
              <a:rPr lang="en-US" b="1" dirty="0">
                <a:latin typeface="+mn-lt"/>
              </a:rPr>
              <a:t>V</a:t>
            </a:r>
            <a:r>
              <a:rPr lang="en-US" dirty="0">
                <a:latin typeface="+mn-lt"/>
              </a:rPr>
              <a:t> to link </a:t>
            </a:r>
            <a:r>
              <a:rPr lang="en-US" b="1" dirty="0">
                <a:latin typeface="+mn-lt"/>
              </a:rPr>
              <a:t>C’</a:t>
            </a:r>
            <a:r>
              <a:rPr lang="en-US" dirty="0">
                <a:latin typeface="+mn-lt"/>
              </a:rPr>
              <a:t> to </a:t>
            </a:r>
            <a:r>
              <a:rPr lang="en-US" b="1" dirty="0">
                <a:latin typeface="+mn-lt"/>
              </a:rPr>
              <a:t>X</a:t>
            </a:r>
            <a:r>
              <a:rPr lang="en-US" dirty="0">
                <a:latin typeface="+mn-lt"/>
              </a:rPr>
              <a:t>. Trustworthiness of </a:t>
            </a:r>
            <a:r>
              <a:rPr lang="en-US" b="1" dirty="0">
                <a:latin typeface="+mn-lt"/>
              </a:rPr>
              <a:t>H</a:t>
            </a:r>
            <a:r>
              <a:rPr lang="en-US" dirty="0">
                <a:latin typeface="+mn-lt"/>
              </a:rPr>
              <a:t> is difficult to assess and assure, especially if </a:t>
            </a:r>
            <a:r>
              <a:rPr lang="en-US" b="1" dirty="0">
                <a:latin typeface="+mn-lt"/>
              </a:rPr>
              <a:t>Y</a:t>
            </a:r>
            <a:r>
              <a:rPr lang="en-US" dirty="0">
                <a:latin typeface="+mn-lt"/>
              </a:rPr>
              <a:t> is not in the same jurisdiction as </a:t>
            </a:r>
            <a:r>
              <a:rPr lang="en-US" b="1" dirty="0">
                <a:latin typeface="+mn-lt"/>
              </a:rPr>
              <a:t>H</a:t>
            </a:r>
            <a:r>
              <a:rPr lang="en-US" dirty="0">
                <a:latin typeface="+mn-lt"/>
              </a:rPr>
              <a:t>.</a:t>
            </a:r>
          </a:p>
        </p:txBody>
      </p:sp>
      <p:sp>
        <p:nvSpPr>
          <p:cNvPr id="166932" name="Text Box 20"/>
          <p:cNvSpPr txBox="1">
            <a:spLocks noChangeArrowheads="1"/>
          </p:cNvSpPr>
          <p:nvPr/>
        </p:nvSpPr>
        <p:spPr bwMode="auto">
          <a:xfrm>
            <a:off x="6043588" y="3573016"/>
            <a:ext cx="3286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C</a:t>
            </a:r>
            <a:endParaRPr lang="en-US" dirty="0"/>
          </a:p>
        </p:txBody>
      </p:sp>
      <p:sp>
        <p:nvSpPr>
          <p:cNvPr id="166933" name="Text Box 21"/>
          <p:cNvSpPr txBox="1">
            <a:spLocks noChangeArrowheads="1"/>
          </p:cNvSpPr>
          <p:nvPr/>
        </p:nvSpPr>
        <p:spPr bwMode="auto">
          <a:xfrm>
            <a:off x="5971753" y="4325034"/>
            <a:ext cx="4724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C’</a:t>
            </a:r>
            <a:endParaRPr lang="en-US" sz="2000" dirty="0"/>
          </a:p>
        </p:txBody>
      </p:sp>
      <p:sp>
        <p:nvSpPr>
          <p:cNvPr id="166934" name="Text Box 22"/>
          <p:cNvSpPr txBox="1">
            <a:spLocks noChangeArrowheads="1"/>
          </p:cNvSpPr>
          <p:nvPr/>
        </p:nvSpPr>
        <p:spPr bwMode="auto">
          <a:xfrm>
            <a:off x="7163395" y="3719339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V</a:t>
            </a:r>
            <a:endParaRPr lang="en-US" b="1" dirty="0"/>
          </a:p>
        </p:txBody>
      </p:sp>
      <p:cxnSp>
        <p:nvCxnSpPr>
          <p:cNvPr id="166935" name="AutoShape 23"/>
          <p:cNvCxnSpPr>
            <a:cxnSpLocks noChangeShapeType="1"/>
            <a:stCxn id="166928" idx="1"/>
            <a:endCxn id="166919" idx="7"/>
          </p:cNvCxnSpPr>
          <p:nvPr/>
        </p:nvCxnSpPr>
        <p:spPr bwMode="auto">
          <a:xfrm rot="16200000" flipV="1">
            <a:off x="5765134" y="3697812"/>
            <a:ext cx="927619" cy="419831"/>
          </a:xfrm>
          <a:prstGeom prst="curvedConnector3">
            <a:avLst>
              <a:gd name="adj1" fmla="val 131461"/>
            </a:avLst>
          </a:prstGeom>
          <a:noFill/>
          <a:ln w="38100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Oval 16"/>
          <p:cNvSpPr>
            <a:spLocks noChangeArrowheads="1"/>
          </p:cNvSpPr>
          <p:nvPr/>
        </p:nvSpPr>
        <p:spPr bwMode="auto">
          <a:xfrm>
            <a:off x="3084738" y="3392224"/>
            <a:ext cx="720725" cy="431800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40" name="AutoShape 35"/>
          <p:cNvCxnSpPr>
            <a:cxnSpLocks noChangeShapeType="1"/>
            <a:stCxn id="52" idx="1"/>
            <a:endCxn id="39" idx="4"/>
          </p:cNvCxnSpPr>
          <p:nvPr/>
        </p:nvCxnSpPr>
        <p:spPr bwMode="auto">
          <a:xfrm flipH="1" flipV="1">
            <a:off x="3445101" y="3824024"/>
            <a:ext cx="1018506" cy="395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 Box 20"/>
          <p:cNvSpPr txBox="1">
            <a:spLocks noChangeArrowheads="1"/>
          </p:cNvSpPr>
          <p:nvPr/>
        </p:nvSpPr>
        <p:spPr bwMode="auto">
          <a:xfrm>
            <a:off x="2701445" y="2636838"/>
            <a:ext cx="1764903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Corporate Id</a:t>
            </a:r>
            <a:br>
              <a:rPr lang="en-US" sz="2000" dirty="0" smtClean="0"/>
            </a:br>
            <a:r>
              <a:rPr lang="en-US" sz="2000" dirty="0" smtClean="0"/>
              <a:t>Provider </a:t>
            </a:r>
            <a:r>
              <a:rPr lang="en-US" sz="2000" b="1" dirty="0" smtClean="0"/>
              <a:t>H</a:t>
            </a:r>
            <a:endParaRPr lang="en-US" b="1" dirty="0"/>
          </a:p>
        </p:txBody>
      </p:sp>
      <p:sp>
        <p:nvSpPr>
          <p:cNvPr id="48" name="Text Box 20"/>
          <p:cNvSpPr txBox="1">
            <a:spLocks noChangeArrowheads="1"/>
          </p:cNvSpPr>
          <p:nvPr/>
        </p:nvSpPr>
        <p:spPr bwMode="auto">
          <a:xfrm>
            <a:off x="3938875" y="3388930"/>
            <a:ext cx="4220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R</a:t>
            </a:r>
            <a:endParaRPr lang="en-US" dirty="0"/>
          </a:p>
        </p:txBody>
      </p:sp>
      <p:sp>
        <p:nvSpPr>
          <p:cNvPr id="52" name="Oval 56"/>
          <p:cNvSpPr>
            <a:spLocks noChangeArrowheads="1"/>
          </p:cNvSpPr>
          <p:nvPr/>
        </p:nvSpPr>
        <p:spPr bwMode="auto">
          <a:xfrm>
            <a:off x="4358059" y="4156075"/>
            <a:ext cx="720725" cy="431800"/>
          </a:xfrm>
          <a:prstGeom prst="ellipse">
            <a:avLst/>
          </a:prstGeom>
          <a:solidFill>
            <a:srgbClr val="FF66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63" name="AutoShape 70"/>
          <p:cNvCxnSpPr>
            <a:cxnSpLocks noChangeShapeType="1"/>
            <a:stCxn id="52" idx="7"/>
            <a:endCxn id="166918" idx="7"/>
          </p:cNvCxnSpPr>
          <p:nvPr/>
        </p:nvCxnSpPr>
        <p:spPr bwMode="auto">
          <a:xfrm rot="16200000" flipV="1">
            <a:off x="4576585" y="3822660"/>
            <a:ext cx="790575" cy="2728"/>
          </a:xfrm>
          <a:prstGeom prst="curvedConnector5">
            <a:avLst>
              <a:gd name="adj1" fmla="val 22691"/>
              <a:gd name="adj2" fmla="val -12148827"/>
              <a:gd name="adj3" fmla="val 128916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Oval 56"/>
          <p:cNvSpPr>
            <a:spLocks noChangeArrowheads="1"/>
          </p:cNvSpPr>
          <p:nvPr/>
        </p:nvSpPr>
        <p:spPr bwMode="auto">
          <a:xfrm>
            <a:off x="7596336" y="4092401"/>
            <a:ext cx="720725" cy="431800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67" name="AutoShape 70"/>
          <p:cNvCxnSpPr>
            <a:cxnSpLocks noChangeShapeType="1"/>
            <a:stCxn id="65" idx="7"/>
            <a:endCxn id="166925" idx="7"/>
          </p:cNvCxnSpPr>
          <p:nvPr/>
        </p:nvCxnSpPr>
        <p:spPr bwMode="auto">
          <a:xfrm rot="16200000" flipV="1">
            <a:off x="7811389" y="3755513"/>
            <a:ext cx="800100" cy="148"/>
          </a:xfrm>
          <a:prstGeom prst="curvedConnector5">
            <a:avLst>
              <a:gd name="adj1" fmla="val 23016"/>
              <a:gd name="adj2" fmla="val -225675676"/>
              <a:gd name="adj3" fmla="val 128571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 Box 20"/>
          <p:cNvSpPr txBox="1">
            <a:spLocks noChangeArrowheads="1"/>
          </p:cNvSpPr>
          <p:nvPr/>
        </p:nvSpPr>
        <p:spPr bwMode="auto">
          <a:xfrm>
            <a:off x="3923928" y="4181018"/>
            <a:ext cx="4370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R’</a:t>
            </a:r>
            <a:endParaRPr lang="en-US" dirty="0"/>
          </a:p>
        </p:txBody>
      </p:sp>
      <p:sp>
        <p:nvSpPr>
          <p:cNvPr id="75" name="Text Box 20"/>
          <p:cNvSpPr txBox="1">
            <a:spLocks noChangeArrowheads="1"/>
          </p:cNvSpPr>
          <p:nvPr/>
        </p:nvSpPr>
        <p:spPr bwMode="auto">
          <a:xfrm>
            <a:off x="8547387" y="3293318"/>
            <a:ext cx="4220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S</a:t>
            </a:r>
            <a:endParaRPr lang="en-US" dirty="0"/>
          </a:p>
        </p:txBody>
      </p:sp>
      <p:sp>
        <p:nvSpPr>
          <p:cNvPr id="76" name="Text Box 20"/>
          <p:cNvSpPr txBox="1">
            <a:spLocks noChangeArrowheads="1"/>
          </p:cNvSpPr>
          <p:nvPr/>
        </p:nvSpPr>
        <p:spPr bwMode="auto">
          <a:xfrm>
            <a:off x="8532440" y="4085406"/>
            <a:ext cx="4370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S</a:t>
            </a:r>
            <a:r>
              <a:rPr lang="en-US" sz="2000" b="1" dirty="0" smtClean="0"/>
              <a:t>’</a:t>
            </a:r>
            <a:endParaRPr lang="en-US" dirty="0"/>
          </a:p>
        </p:txBody>
      </p:sp>
      <p:cxnSp>
        <p:nvCxnSpPr>
          <p:cNvPr id="41" name="AutoShape 35"/>
          <p:cNvCxnSpPr>
            <a:cxnSpLocks noChangeShapeType="1"/>
            <a:stCxn id="65" idx="1"/>
            <a:endCxn id="39" idx="5"/>
          </p:cNvCxnSpPr>
          <p:nvPr/>
        </p:nvCxnSpPr>
        <p:spPr bwMode="auto">
          <a:xfrm flipH="1" flipV="1">
            <a:off x="3699915" y="3760788"/>
            <a:ext cx="4001969" cy="39484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8251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Networked Identity</a:t>
            </a:r>
            <a:endParaRPr lang="en-US"/>
          </a:p>
        </p:txBody>
      </p:sp>
      <p:sp>
        <p:nvSpPr>
          <p:cNvPr id="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A259D-F5F8-400A-8B80-B61E9F13D489}" type="slidenum">
              <a:rPr lang="en-US"/>
              <a:pPr/>
              <a:t>18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45475" cy="679450"/>
          </a:xfrm>
        </p:spPr>
        <p:txBody>
          <a:bodyPr/>
          <a:lstStyle/>
          <a:p>
            <a:r>
              <a:rPr lang="en-US" sz="3600" dirty="0" smtClean="0"/>
              <a:t>Corporate Id Provision: Hierarchical (2)</a:t>
            </a:r>
            <a:endParaRPr lang="en-US" sz="3600" dirty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412875"/>
            <a:ext cx="3168526" cy="5040313"/>
          </a:xfrm>
        </p:spPr>
        <p:txBody>
          <a:bodyPr/>
          <a:lstStyle/>
          <a:p>
            <a:pPr marL="357188" indent="-357188">
              <a:lnSpc>
                <a:spcPct val="90000"/>
              </a:lnSpc>
            </a:pPr>
            <a:r>
              <a:rPr lang="en-US" sz="2400" dirty="0" smtClean="0"/>
              <a:t>Companies may be part of a larger hierarchy: a corporation or a government.</a:t>
            </a:r>
          </a:p>
          <a:p>
            <a:pPr marL="357188" indent="-357188">
              <a:lnSpc>
                <a:spcPct val="90000"/>
              </a:lnSpc>
            </a:pPr>
            <a:r>
              <a:rPr lang="en-US" sz="2400" dirty="0" smtClean="0"/>
              <a:t>Advantage: legal accountability, if </a:t>
            </a:r>
            <a:r>
              <a:rPr lang="en-US" sz="2400" b="1" dirty="0" smtClean="0"/>
              <a:t>R</a:t>
            </a:r>
            <a:r>
              <a:rPr lang="en-US" sz="2400" dirty="0" smtClean="0"/>
              <a:t> is governmental</a:t>
            </a:r>
            <a:r>
              <a:rPr lang="en-US" sz="2400" b="1" dirty="0" smtClean="0"/>
              <a:t>.</a:t>
            </a:r>
            <a:endParaRPr lang="en-US" sz="2400" dirty="0" smtClean="0"/>
          </a:p>
          <a:p>
            <a:pPr marL="357188" indent="-357188">
              <a:lnSpc>
                <a:spcPct val="90000"/>
              </a:lnSpc>
            </a:pPr>
            <a:r>
              <a:rPr lang="en-US" sz="2400" dirty="0" smtClean="0"/>
              <a:t>Disadvantage: jurisdictional disputes, and identity confusions, if </a:t>
            </a:r>
            <a:r>
              <a:rPr lang="en-US" sz="2400" b="1" dirty="0" smtClean="0"/>
              <a:t>X </a:t>
            </a:r>
            <a:r>
              <a:rPr lang="en-US" sz="2400" dirty="0" smtClean="0"/>
              <a:t>or </a:t>
            </a:r>
            <a:r>
              <a:rPr lang="en-US" sz="2400" b="1" dirty="0" smtClean="0"/>
              <a:t>Y </a:t>
            </a:r>
            <a:r>
              <a:rPr lang="en-US" sz="2400" dirty="0" smtClean="0"/>
              <a:t>are enrolled in more than one registry.</a:t>
            </a:r>
            <a:endParaRPr lang="en-US" sz="2400" dirty="0"/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5076056" y="3212976"/>
            <a:ext cx="15113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Company</a:t>
            </a:r>
            <a:br>
              <a:rPr lang="en-US" dirty="0" smtClean="0"/>
            </a:br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166917" name="Oval 5"/>
          <p:cNvSpPr>
            <a:spLocks noChangeArrowheads="1"/>
          </p:cNvSpPr>
          <p:nvPr/>
        </p:nvSpPr>
        <p:spPr bwMode="auto">
          <a:xfrm>
            <a:off x="4645025" y="3428926"/>
            <a:ext cx="720725" cy="431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sp>
        <p:nvSpPr>
          <p:cNvPr id="166918" name="Oval 6"/>
          <p:cNvSpPr>
            <a:spLocks noChangeArrowheads="1"/>
          </p:cNvSpPr>
          <p:nvPr/>
        </p:nvSpPr>
        <p:spPr bwMode="auto">
          <a:xfrm>
            <a:off x="4355331" y="4157588"/>
            <a:ext cx="720725" cy="43180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6919" name="Oval 7"/>
          <p:cNvSpPr>
            <a:spLocks noChangeArrowheads="1"/>
          </p:cNvSpPr>
          <p:nvPr/>
        </p:nvSpPr>
        <p:spPr bwMode="auto">
          <a:xfrm>
            <a:off x="5403850" y="4172770"/>
            <a:ext cx="720725" cy="431800"/>
          </a:xfrm>
          <a:prstGeom prst="ellipse">
            <a:avLst/>
          </a:prstGeom>
          <a:solidFill>
            <a:srgbClr val="C8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6920" name="AutoShape 8"/>
          <p:cNvCxnSpPr>
            <a:cxnSpLocks noChangeShapeType="1"/>
            <a:stCxn id="166918" idx="0"/>
            <a:endCxn id="166917" idx="3"/>
          </p:cNvCxnSpPr>
          <p:nvPr/>
        </p:nvCxnSpPr>
        <p:spPr bwMode="auto">
          <a:xfrm flipV="1">
            <a:off x="4715694" y="3797490"/>
            <a:ext cx="34879" cy="36009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921" name="AutoShape 9"/>
          <p:cNvCxnSpPr>
            <a:cxnSpLocks noChangeShapeType="1"/>
            <a:stCxn id="166919" idx="0"/>
            <a:endCxn id="166917" idx="5"/>
          </p:cNvCxnSpPr>
          <p:nvPr/>
        </p:nvCxnSpPr>
        <p:spPr bwMode="auto">
          <a:xfrm flipH="1" flipV="1">
            <a:off x="5260202" y="3797490"/>
            <a:ext cx="504011" cy="3752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922" name="Text Box 10"/>
          <p:cNvSpPr txBox="1">
            <a:spLocks noChangeArrowheads="1"/>
          </p:cNvSpPr>
          <p:nvPr/>
        </p:nvSpPr>
        <p:spPr bwMode="auto">
          <a:xfrm>
            <a:off x="7670229" y="3188231"/>
            <a:ext cx="14382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 smtClean="0"/>
              <a:t>Company</a:t>
            </a:r>
            <a:br>
              <a:rPr lang="en-US" dirty="0" smtClean="0"/>
            </a:br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166923" name="Oval 11"/>
          <p:cNvSpPr>
            <a:spLocks noChangeArrowheads="1"/>
          </p:cNvSpPr>
          <p:nvPr/>
        </p:nvSpPr>
        <p:spPr bwMode="auto">
          <a:xfrm>
            <a:off x="7092950" y="3365252"/>
            <a:ext cx="720725" cy="4318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6924" name="Oval 12"/>
          <p:cNvSpPr>
            <a:spLocks noChangeArrowheads="1"/>
          </p:cNvSpPr>
          <p:nvPr/>
        </p:nvSpPr>
        <p:spPr bwMode="auto">
          <a:xfrm>
            <a:off x="6732588" y="4093914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sp>
        <p:nvSpPr>
          <p:cNvPr id="166925" name="Oval 13"/>
          <p:cNvSpPr>
            <a:spLocks noChangeArrowheads="1"/>
          </p:cNvSpPr>
          <p:nvPr/>
        </p:nvSpPr>
        <p:spPr bwMode="auto">
          <a:xfrm>
            <a:off x="7596188" y="4084389"/>
            <a:ext cx="720725" cy="43180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6926" name="AutoShape 14"/>
          <p:cNvCxnSpPr>
            <a:cxnSpLocks noChangeShapeType="1"/>
            <a:stCxn id="166924" idx="0"/>
            <a:endCxn id="166923" idx="3"/>
          </p:cNvCxnSpPr>
          <p:nvPr/>
        </p:nvCxnSpPr>
        <p:spPr bwMode="auto">
          <a:xfrm flipV="1">
            <a:off x="7092950" y="3733552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927" name="AutoShape 15"/>
          <p:cNvCxnSpPr>
            <a:cxnSpLocks noChangeShapeType="1"/>
            <a:stCxn id="166925" idx="0"/>
            <a:endCxn id="166923" idx="5"/>
          </p:cNvCxnSpPr>
          <p:nvPr/>
        </p:nvCxnSpPr>
        <p:spPr bwMode="auto">
          <a:xfrm flipH="1" flipV="1">
            <a:off x="7708900" y="3733552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928" name="Oval 16"/>
          <p:cNvSpPr>
            <a:spLocks noChangeArrowheads="1"/>
          </p:cNvSpPr>
          <p:nvPr/>
        </p:nvSpPr>
        <p:spPr bwMode="auto">
          <a:xfrm>
            <a:off x="6588125" y="4877494"/>
            <a:ext cx="720725" cy="431800"/>
          </a:xfrm>
          <a:prstGeom prst="ellipse">
            <a:avLst/>
          </a:prstGeom>
          <a:solidFill>
            <a:srgbClr val="C8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6929" name="AutoShape 17"/>
          <p:cNvCxnSpPr>
            <a:cxnSpLocks noChangeShapeType="1"/>
            <a:stCxn id="166928" idx="0"/>
            <a:endCxn id="166924" idx="4"/>
          </p:cNvCxnSpPr>
          <p:nvPr/>
        </p:nvCxnSpPr>
        <p:spPr bwMode="auto">
          <a:xfrm flipV="1">
            <a:off x="6948488" y="4525714"/>
            <a:ext cx="144463" cy="3517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932" name="Text Box 20"/>
          <p:cNvSpPr txBox="1">
            <a:spLocks noChangeArrowheads="1"/>
          </p:cNvSpPr>
          <p:nvPr/>
        </p:nvSpPr>
        <p:spPr bwMode="auto">
          <a:xfrm>
            <a:off x="5539532" y="4613066"/>
            <a:ext cx="3286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C</a:t>
            </a:r>
            <a:endParaRPr lang="en-US" dirty="0"/>
          </a:p>
        </p:txBody>
      </p:sp>
      <p:sp>
        <p:nvSpPr>
          <p:cNvPr id="166933" name="Text Box 21"/>
          <p:cNvSpPr txBox="1">
            <a:spLocks noChangeArrowheads="1"/>
          </p:cNvSpPr>
          <p:nvPr/>
        </p:nvSpPr>
        <p:spPr bwMode="auto">
          <a:xfrm>
            <a:off x="6187777" y="4877494"/>
            <a:ext cx="4724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C’</a:t>
            </a:r>
            <a:endParaRPr lang="en-US" sz="2000" dirty="0"/>
          </a:p>
        </p:txBody>
      </p:sp>
      <p:sp>
        <p:nvSpPr>
          <p:cNvPr id="166934" name="Text Box 22"/>
          <p:cNvSpPr txBox="1">
            <a:spLocks noChangeArrowheads="1"/>
          </p:cNvSpPr>
          <p:nvPr/>
        </p:nvSpPr>
        <p:spPr bwMode="auto">
          <a:xfrm>
            <a:off x="7163395" y="4511427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V</a:t>
            </a:r>
            <a:endParaRPr lang="en-US" b="1" dirty="0"/>
          </a:p>
        </p:txBody>
      </p:sp>
      <p:cxnSp>
        <p:nvCxnSpPr>
          <p:cNvPr id="166935" name="AutoShape 23"/>
          <p:cNvCxnSpPr>
            <a:cxnSpLocks noChangeShapeType="1"/>
            <a:stCxn id="166928" idx="1"/>
            <a:endCxn id="166919" idx="7"/>
          </p:cNvCxnSpPr>
          <p:nvPr/>
        </p:nvCxnSpPr>
        <p:spPr bwMode="auto">
          <a:xfrm rot="16200000" flipV="1">
            <a:off x="6003988" y="4251045"/>
            <a:ext cx="704724" cy="674646"/>
          </a:xfrm>
          <a:prstGeom prst="curvedConnector3">
            <a:avLst>
              <a:gd name="adj1" fmla="val 141411"/>
            </a:avLst>
          </a:prstGeom>
          <a:noFill/>
          <a:ln w="38100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Oval 16"/>
          <p:cNvSpPr>
            <a:spLocks noChangeArrowheads="1"/>
          </p:cNvSpPr>
          <p:nvPr/>
        </p:nvSpPr>
        <p:spPr bwMode="auto">
          <a:xfrm>
            <a:off x="5228456" y="1496819"/>
            <a:ext cx="720725" cy="431800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40" name="AutoShape 35"/>
          <p:cNvCxnSpPr>
            <a:cxnSpLocks noChangeShapeType="1"/>
            <a:stCxn id="62" idx="0"/>
            <a:endCxn id="39" idx="4"/>
          </p:cNvCxnSpPr>
          <p:nvPr/>
        </p:nvCxnSpPr>
        <p:spPr bwMode="auto">
          <a:xfrm flipV="1">
            <a:off x="4970508" y="1928619"/>
            <a:ext cx="618311" cy="571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 Box 20"/>
          <p:cNvSpPr txBox="1">
            <a:spLocks noChangeArrowheads="1"/>
          </p:cNvSpPr>
          <p:nvPr/>
        </p:nvSpPr>
        <p:spPr bwMode="auto">
          <a:xfrm>
            <a:off x="6007185" y="1358776"/>
            <a:ext cx="1764903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Corporate Registrar </a:t>
            </a:r>
            <a:r>
              <a:rPr lang="en-US" sz="2000" b="1" dirty="0"/>
              <a:t>R</a:t>
            </a:r>
            <a:endParaRPr lang="en-US" b="1" dirty="0"/>
          </a:p>
        </p:txBody>
      </p:sp>
      <p:cxnSp>
        <p:nvCxnSpPr>
          <p:cNvPr id="41" name="AutoShape 35"/>
          <p:cNvCxnSpPr>
            <a:cxnSpLocks noChangeShapeType="1"/>
            <a:stCxn id="46" idx="0"/>
            <a:endCxn id="39" idx="4"/>
          </p:cNvCxnSpPr>
          <p:nvPr/>
        </p:nvCxnSpPr>
        <p:spPr bwMode="auto">
          <a:xfrm flipH="1" flipV="1">
            <a:off x="5588819" y="1928619"/>
            <a:ext cx="744492" cy="59745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Oval 56"/>
          <p:cNvSpPr>
            <a:spLocks noChangeArrowheads="1"/>
          </p:cNvSpPr>
          <p:nvPr/>
        </p:nvSpPr>
        <p:spPr bwMode="auto">
          <a:xfrm>
            <a:off x="5972948" y="2526073"/>
            <a:ext cx="720725" cy="4318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49" name="AutoShape 70"/>
          <p:cNvCxnSpPr>
            <a:cxnSpLocks noChangeShapeType="1"/>
            <a:stCxn id="166923" idx="7"/>
            <a:endCxn id="46" idx="7"/>
          </p:cNvCxnSpPr>
          <p:nvPr/>
        </p:nvCxnSpPr>
        <p:spPr bwMode="auto">
          <a:xfrm rot="16200000" flipV="1">
            <a:off x="6728537" y="2448898"/>
            <a:ext cx="839179" cy="1120002"/>
          </a:xfrm>
          <a:prstGeom prst="curvedConnector3">
            <a:avLst>
              <a:gd name="adj1" fmla="val 134776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Oval 56"/>
          <p:cNvSpPr>
            <a:spLocks noChangeArrowheads="1"/>
          </p:cNvSpPr>
          <p:nvPr/>
        </p:nvSpPr>
        <p:spPr bwMode="auto">
          <a:xfrm>
            <a:off x="4610145" y="2500081"/>
            <a:ext cx="720725" cy="431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cxnSp>
        <p:nvCxnSpPr>
          <p:cNvPr id="64" name="AutoShape 70"/>
          <p:cNvCxnSpPr>
            <a:cxnSpLocks noChangeShapeType="1"/>
            <a:stCxn id="166917" idx="7"/>
            <a:endCxn id="62" idx="7"/>
          </p:cNvCxnSpPr>
          <p:nvPr/>
        </p:nvCxnSpPr>
        <p:spPr bwMode="auto">
          <a:xfrm rot="16200000" flipV="1">
            <a:off x="4778340" y="3010300"/>
            <a:ext cx="928845" cy="34880"/>
          </a:xfrm>
          <a:prstGeom prst="curvedConnector5">
            <a:avLst>
              <a:gd name="adj1" fmla="val 26756"/>
              <a:gd name="adj2" fmla="val -857993"/>
              <a:gd name="adj3" fmla="val 124611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 Box 19"/>
          <p:cNvSpPr txBox="1">
            <a:spLocks noChangeArrowheads="1"/>
          </p:cNvSpPr>
          <p:nvPr/>
        </p:nvSpPr>
        <p:spPr bwMode="auto">
          <a:xfrm>
            <a:off x="3348038" y="5589240"/>
            <a:ext cx="5400675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7188" indent="-3571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365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dirty="0" smtClean="0">
                <a:latin typeface="+mn-lt"/>
              </a:rPr>
              <a:t>Disadvantage</a:t>
            </a:r>
            <a:r>
              <a:rPr lang="en-US" dirty="0">
                <a:latin typeface="+mn-lt"/>
              </a:rPr>
              <a:t>: </a:t>
            </a:r>
            <a:r>
              <a:rPr lang="en-US" b="1" dirty="0" smtClean="0">
                <a:latin typeface="+mn-lt"/>
              </a:rPr>
              <a:t>X</a:t>
            </a:r>
            <a:r>
              <a:rPr lang="en-US" dirty="0" smtClean="0">
                <a:latin typeface="+mn-lt"/>
              </a:rPr>
              <a:t> or </a:t>
            </a:r>
            <a:r>
              <a:rPr lang="en-US" b="1" dirty="0" smtClean="0">
                <a:latin typeface="+mn-lt"/>
              </a:rPr>
              <a:t>Y </a:t>
            </a:r>
            <a:r>
              <a:rPr lang="en-US" dirty="0" smtClean="0">
                <a:latin typeface="+mn-lt"/>
              </a:rPr>
              <a:t>may not be willing to trust the same </a:t>
            </a:r>
            <a:r>
              <a:rPr lang="en-US" b="1" dirty="0" smtClean="0">
                <a:latin typeface="+mn-lt"/>
              </a:rPr>
              <a:t>R</a:t>
            </a:r>
            <a:r>
              <a:rPr lang="en-US" dirty="0" smtClean="0">
                <a:latin typeface="+mn-lt"/>
              </a:rPr>
              <a:t>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317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Networked Identity</a:t>
            </a:r>
            <a:endParaRPr lang="en-US"/>
          </a:p>
        </p:txBody>
      </p:sp>
      <p:sp>
        <p:nvSpPr>
          <p:cNvPr id="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A259D-F5F8-400A-8B80-B61E9F13D489}" type="slidenum">
              <a:rPr lang="en-US"/>
              <a:pPr/>
              <a:t>19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45475" cy="679450"/>
          </a:xfrm>
        </p:spPr>
        <p:txBody>
          <a:bodyPr/>
          <a:lstStyle/>
          <a:p>
            <a:r>
              <a:rPr lang="en-US" sz="3600" dirty="0" smtClean="0"/>
              <a:t>Corporate Id Provision: Hierarchical (3)</a:t>
            </a:r>
            <a:endParaRPr lang="en-US" sz="3600" dirty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412875"/>
            <a:ext cx="3024336" cy="5040313"/>
          </a:xfrm>
        </p:spPr>
        <p:txBody>
          <a:bodyPr/>
          <a:lstStyle/>
          <a:p>
            <a:pPr marL="357188" indent="-357188">
              <a:lnSpc>
                <a:spcPct val="90000"/>
              </a:lnSpc>
            </a:pPr>
            <a:r>
              <a:rPr lang="en-US" sz="2400" dirty="0" smtClean="0"/>
              <a:t>Registrars may form peerages or hierarchies to provide interoperable identities.</a:t>
            </a:r>
          </a:p>
          <a:p>
            <a:pPr marL="357188" indent="-357188">
              <a:lnSpc>
                <a:spcPct val="90000"/>
              </a:lnSpc>
            </a:pPr>
            <a:r>
              <a:rPr lang="en-US" sz="2400" b="1" dirty="0" smtClean="0"/>
              <a:t>C’ </a:t>
            </a:r>
            <a:r>
              <a:rPr lang="en-US" sz="2400" dirty="0" smtClean="0"/>
              <a:t>should reveal </a:t>
            </a:r>
            <a:r>
              <a:rPr lang="en-US" sz="2400" b="1" dirty="0" smtClean="0"/>
              <a:t>X”</a:t>
            </a:r>
            <a:r>
              <a:rPr lang="en-US" sz="2400" dirty="0" smtClean="0"/>
              <a:t> to </a:t>
            </a:r>
            <a:r>
              <a:rPr lang="en-US" sz="2400" b="1" dirty="0" smtClean="0"/>
              <a:t>V.</a:t>
            </a:r>
          </a:p>
          <a:p>
            <a:pPr marL="357188" indent="-357188">
              <a:lnSpc>
                <a:spcPct val="90000"/>
              </a:lnSpc>
            </a:pPr>
            <a:r>
              <a:rPr lang="en-US" sz="2400" b="1" dirty="0" smtClean="0"/>
              <a:t>V</a:t>
            </a:r>
            <a:r>
              <a:rPr lang="en-US" sz="2400" dirty="0" smtClean="0"/>
              <a:t> should reveal </a:t>
            </a:r>
            <a:r>
              <a:rPr lang="en-US" sz="2400" b="1" dirty="0" smtClean="0"/>
              <a:t>Y”</a:t>
            </a:r>
            <a:r>
              <a:rPr lang="en-US" sz="2400" dirty="0" smtClean="0"/>
              <a:t> to </a:t>
            </a:r>
            <a:r>
              <a:rPr lang="en-US" sz="2400" b="1" dirty="0" smtClean="0"/>
              <a:t>C’.</a:t>
            </a:r>
            <a:endParaRPr lang="en-US" sz="2400" dirty="0" smtClean="0"/>
          </a:p>
          <a:p>
            <a:pPr marL="357188" indent="-357188">
              <a:lnSpc>
                <a:spcPct val="90000"/>
              </a:lnSpc>
            </a:pPr>
            <a:r>
              <a:rPr lang="en-US" sz="2400" dirty="0" smtClean="0"/>
              <a:t>Disadvantage: multiple credentials are very confusing for users.</a:t>
            </a:r>
            <a:endParaRPr lang="en-US" sz="2400" dirty="0"/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4212605" y="3212976"/>
            <a:ext cx="15113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Company</a:t>
            </a:r>
            <a:br>
              <a:rPr lang="en-US" dirty="0" smtClean="0"/>
            </a:br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166917" name="Oval 5"/>
          <p:cNvSpPr>
            <a:spLocks noChangeArrowheads="1"/>
          </p:cNvSpPr>
          <p:nvPr/>
        </p:nvSpPr>
        <p:spPr bwMode="auto">
          <a:xfrm>
            <a:off x="3781574" y="3428926"/>
            <a:ext cx="720725" cy="431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sp>
        <p:nvSpPr>
          <p:cNvPr id="166918" name="Oval 6"/>
          <p:cNvSpPr>
            <a:spLocks noChangeArrowheads="1"/>
          </p:cNvSpPr>
          <p:nvPr/>
        </p:nvSpPr>
        <p:spPr bwMode="auto">
          <a:xfrm>
            <a:off x="3491880" y="4157588"/>
            <a:ext cx="720725" cy="43180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6919" name="Oval 7"/>
          <p:cNvSpPr>
            <a:spLocks noChangeArrowheads="1"/>
          </p:cNvSpPr>
          <p:nvPr/>
        </p:nvSpPr>
        <p:spPr bwMode="auto">
          <a:xfrm>
            <a:off x="4540399" y="4172770"/>
            <a:ext cx="720725" cy="431800"/>
          </a:xfrm>
          <a:prstGeom prst="ellipse">
            <a:avLst/>
          </a:prstGeom>
          <a:solidFill>
            <a:srgbClr val="C8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6920" name="AutoShape 8"/>
          <p:cNvCxnSpPr>
            <a:cxnSpLocks noChangeShapeType="1"/>
            <a:stCxn id="166918" idx="0"/>
            <a:endCxn id="166917" idx="3"/>
          </p:cNvCxnSpPr>
          <p:nvPr/>
        </p:nvCxnSpPr>
        <p:spPr bwMode="auto">
          <a:xfrm flipV="1">
            <a:off x="3852243" y="3797490"/>
            <a:ext cx="34879" cy="36009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921" name="AutoShape 9"/>
          <p:cNvCxnSpPr>
            <a:cxnSpLocks noChangeShapeType="1"/>
            <a:stCxn id="166919" idx="0"/>
            <a:endCxn id="166917" idx="5"/>
          </p:cNvCxnSpPr>
          <p:nvPr/>
        </p:nvCxnSpPr>
        <p:spPr bwMode="auto">
          <a:xfrm flipH="1" flipV="1">
            <a:off x="4396751" y="3797490"/>
            <a:ext cx="504011" cy="3752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922" name="Text Box 10"/>
          <p:cNvSpPr txBox="1">
            <a:spLocks noChangeArrowheads="1"/>
          </p:cNvSpPr>
          <p:nvPr/>
        </p:nvSpPr>
        <p:spPr bwMode="auto">
          <a:xfrm>
            <a:off x="6708367" y="3188231"/>
            <a:ext cx="14382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dirty="0" smtClean="0"/>
              <a:t>Company</a:t>
            </a:r>
            <a:br>
              <a:rPr lang="en-US" dirty="0" smtClean="0"/>
            </a:br>
            <a:r>
              <a:rPr lang="en-US" b="1" dirty="0" smtClean="0"/>
              <a:t>Y</a:t>
            </a:r>
            <a:endParaRPr lang="en-US" b="1" dirty="0"/>
          </a:p>
        </p:txBody>
      </p:sp>
      <p:sp>
        <p:nvSpPr>
          <p:cNvPr id="166923" name="Oval 11"/>
          <p:cNvSpPr>
            <a:spLocks noChangeArrowheads="1"/>
          </p:cNvSpPr>
          <p:nvPr/>
        </p:nvSpPr>
        <p:spPr bwMode="auto">
          <a:xfrm>
            <a:off x="6229499" y="3365252"/>
            <a:ext cx="720725" cy="4318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6924" name="Oval 12"/>
          <p:cNvSpPr>
            <a:spLocks noChangeArrowheads="1"/>
          </p:cNvSpPr>
          <p:nvPr/>
        </p:nvSpPr>
        <p:spPr bwMode="auto">
          <a:xfrm>
            <a:off x="5869137" y="4093914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sp>
        <p:nvSpPr>
          <p:cNvPr id="166925" name="Oval 13"/>
          <p:cNvSpPr>
            <a:spLocks noChangeArrowheads="1"/>
          </p:cNvSpPr>
          <p:nvPr/>
        </p:nvSpPr>
        <p:spPr bwMode="auto">
          <a:xfrm>
            <a:off x="6732737" y="4084389"/>
            <a:ext cx="720725" cy="43180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6926" name="AutoShape 14"/>
          <p:cNvCxnSpPr>
            <a:cxnSpLocks noChangeShapeType="1"/>
            <a:stCxn id="166924" idx="0"/>
            <a:endCxn id="166923" idx="3"/>
          </p:cNvCxnSpPr>
          <p:nvPr/>
        </p:nvCxnSpPr>
        <p:spPr bwMode="auto">
          <a:xfrm flipV="1">
            <a:off x="6229499" y="3733552"/>
            <a:ext cx="1047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927" name="AutoShape 15"/>
          <p:cNvCxnSpPr>
            <a:cxnSpLocks noChangeShapeType="1"/>
            <a:stCxn id="166925" idx="0"/>
            <a:endCxn id="166923" idx="5"/>
          </p:cNvCxnSpPr>
          <p:nvPr/>
        </p:nvCxnSpPr>
        <p:spPr bwMode="auto">
          <a:xfrm flipH="1" flipV="1">
            <a:off x="6845449" y="3733552"/>
            <a:ext cx="247650" cy="350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928" name="Oval 16"/>
          <p:cNvSpPr>
            <a:spLocks noChangeArrowheads="1"/>
          </p:cNvSpPr>
          <p:nvPr/>
        </p:nvSpPr>
        <p:spPr bwMode="auto">
          <a:xfrm>
            <a:off x="5724674" y="4877494"/>
            <a:ext cx="720725" cy="431800"/>
          </a:xfrm>
          <a:prstGeom prst="ellipse">
            <a:avLst/>
          </a:prstGeom>
          <a:solidFill>
            <a:srgbClr val="C8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66929" name="AutoShape 17"/>
          <p:cNvCxnSpPr>
            <a:cxnSpLocks noChangeShapeType="1"/>
            <a:stCxn id="166928" idx="0"/>
            <a:endCxn id="166924" idx="4"/>
          </p:cNvCxnSpPr>
          <p:nvPr/>
        </p:nvCxnSpPr>
        <p:spPr bwMode="auto">
          <a:xfrm flipV="1">
            <a:off x="6085037" y="4525714"/>
            <a:ext cx="144463" cy="3517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932" name="Text Box 20"/>
          <p:cNvSpPr txBox="1">
            <a:spLocks noChangeArrowheads="1"/>
          </p:cNvSpPr>
          <p:nvPr/>
        </p:nvSpPr>
        <p:spPr bwMode="auto">
          <a:xfrm>
            <a:off x="4676081" y="4613066"/>
            <a:ext cx="3286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C</a:t>
            </a:r>
            <a:endParaRPr lang="en-US" dirty="0"/>
          </a:p>
        </p:txBody>
      </p:sp>
      <p:sp>
        <p:nvSpPr>
          <p:cNvPr id="166933" name="Text Box 21"/>
          <p:cNvSpPr txBox="1">
            <a:spLocks noChangeArrowheads="1"/>
          </p:cNvSpPr>
          <p:nvPr/>
        </p:nvSpPr>
        <p:spPr bwMode="auto">
          <a:xfrm>
            <a:off x="5324326" y="4877494"/>
            <a:ext cx="47245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C’</a:t>
            </a:r>
            <a:endParaRPr lang="en-US" sz="2000" dirty="0"/>
          </a:p>
        </p:txBody>
      </p:sp>
      <p:sp>
        <p:nvSpPr>
          <p:cNvPr id="166934" name="Text Box 22"/>
          <p:cNvSpPr txBox="1">
            <a:spLocks noChangeArrowheads="1"/>
          </p:cNvSpPr>
          <p:nvPr/>
        </p:nvSpPr>
        <p:spPr bwMode="auto">
          <a:xfrm>
            <a:off x="6299944" y="4511427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V</a:t>
            </a:r>
            <a:endParaRPr lang="en-US" b="1" dirty="0"/>
          </a:p>
        </p:txBody>
      </p:sp>
      <p:cxnSp>
        <p:nvCxnSpPr>
          <p:cNvPr id="166935" name="AutoShape 23"/>
          <p:cNvCxnSpPr>
            <a:cxnSpLocks noChangeShapeType="1"/>
            <a:stCxn id="166928" idx="1"/>
            <a:endCxn id="166919" idx="7"/>
          </p:cNvCxnSpPr>
          <p:nvPr/>
        </p:nvCxnSpPr>
        <p:spPr bwMode="auto">
          <a:xfrm rot="16200000" flipV="1">
            <a:off x="5140537" y="4251045"/>
            <a:ext cx="704724" cy="674646"/>
          </a:xfrm>
          <a:prstGeom prst="curvedConnector3">
            <a:avLst>
              <a:gd name="adj1" fmla="val 141411"/>
            </a:avLst>
          </a:prstGeom>
          <a:noFill/>
          <a:ln w="38100">
            <a:solidFill>
              <a:schemeClr val="fol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Oval 16"/>
          <p:cNvSpPr>
            <a:spLocks noChangeArrowheads="1"/>
          </p:cNvSpPr>
          <p:nvPr/>
        </p:nvSpPr>
        <p:spPr bwMode="auto">
          <a:xfrm>
            <a:off x="3757433" y="1358776"/>
            <a:ext cx="720725" cy="431800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40" name="AutoShape 35"/>
          <p:cNvCxnSpPr>
            <a:cxnSpLocks noChangeShapeType="1"/>
            <a:stCxn id="62" idx="0"/>
            <a:endCxn id="39" idx="4"/>
          </p:cNvCxnSpPr>
          <p:nvPr/>
        </p:nvCxnSpPr>
        <p:spPr bwMode="auto">
          <a:xfrm flipV="1">
            <a:off x="4107057" y="1790576"/>
            <a:ext cx="10739" cy="70950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 Box 20"/>
          <p:cNvSpPr txBox="1">
            <a:spLocks noChangeArrowheads="1"/>
          </p:cNvSpPr>
          <p:nvPr/>
        </p:nvSpPr>
        <p:spPr bwMode="auto">
          <a:xfrm>
            <a:off x="4427984" y="1372706"/>
            <a:ext cx="1764903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Registrar </a:t>
            </a:r>
            <a:r>
              <a:rPr lang="en-US" sz="2000" b="1" dirty="0" smtClean="0"/>
              <a:t>R1</a:t>
            </a:r>
            <a:endParaRPr lang="en-US" b="1" dirty="0"/>
          </a:p>
        </p:txBody>
      </p:sp>
      <p:sp>
        <p:nvSpPr>
          <p:cNvPr id="46" name="Oval 56"/>
          <p:cNvSpPr>
            <a:spLocks noChangeArrowheads="1"/>
          </p:cNvSpPr>
          <p:nvPr/>
        </p:nvSpPr>
        <p:spPr bwMode="auto">
          <a:xfrm>
            <a:off x="6154714" y="2500081"/>
            <a:ext cx="720725" cy="4318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49" name="AutoShape 70"/>
          <p:cNvCxnSpPr>
            <a:cxnSpLocks noChangeShapeType="1"/>
            <a:stCxn id="166923" idx="7"/>
            <a:endCxn id="46" idx="7"/>
          </p:cNvCxnSpPr>
          <p:nvPr/>
        </p:nvCxnSpPr>
        <p:spPr bwMode="auto">
          <a:xfrm rot="16200000" flipV="1">
            <a:off x="6374699" y="2958510"/>
            <a:ext cx="865171" cy="74785"/>
          </a:xfrm>
          <a:prstGeom prst="curvedConnector5">
            <a:avLst>
              <a:gd name="adj1" fmla="val 25045"/>
              <a:gd name="adj2" fmla="val -346812"/>
              <a:gd name="adj3" fmla="val 126423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Oval 56"/>
          <p:cNvSpPr>
            <a:spLocks noChangeArrowheads="1"/>
          </p:cNvSpPr>
          <p:nvPr/>
        </p:nvSpPr>
        <p:spPr bwMode="auto">
          <a:xfrm>
            <a:off x="3746694" y="2500081"/>
            <a:ext cx="720725" cy="431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cxnSp>
        <p:nvCxnSpPr>
          <p:cNvPr id="64" name="AutoShape 70"/>
          <p:cNvCxnSpPr>
            <a:cxnSpLocks noChangeShapeType="1"/>
            <a:stCxn id="166917" idx="7"/>
            <a:endCxn id="62" idx="7"/>
          </p:cNvCxnSpPr>
          <p:nvPr/>
        </p:nvCxnSpPr>
        <p:spPr bwMode="auto">
          <a:xfrm rot="16200000" flipV="1">
            <a:off x="3914889" y="3010300"/>
            <a:ext cx="928845" cy="34880"/>
          </a:xfrm>
          <a:prstGeom prst="curvedConnector5">
            <a:avLst>
              <a:gd name="adj1" fmla="val 26756"/>
              <a:gd name="adj2" fmla="val -857993"/>
              <a:gd name="adj3" fmla="val 124611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 Box 19"/>
          <p:cNvSpPr txBox="1">
            <a:spLocks noChangeArrowheads="1"/>
          </p:cNvSpPr>
          <p:nvPr/>
        </p:nvSpPr>
        <p:spPr bwMode="auto">
          <a:xfrm>
            <a:off x="3527846" y="5589240"/>
            <a:ext cx="5220618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57188" indent="-3571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365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dirty="0" smtClean="0">
                <a:latin typeface="+mn-lt"/>
              </a:rPr>
              <a:t>Advantage: single sign-on, if you choose the right credential!</a:t>
            </a:r>
            <a:endParaRPr lang="en-US" dirty="0">
              <a:latin typeface="+mn-lt"/>
            </a:endParaRPr>
          </a:p>
        </p:txBody>
      </p:sp>
      <p:sp>
        <p:nvSpPr>
          <p:cNvPr id="33" name="Oval 16"/>
          <p:cNvSpPr>
            <a:spLocks noChangeArrowheads="1"/>
          </p:cNvSpPr>
          <p:nvPr/>
        </p:nvSpPr>
        <p:spPr bwMode="auto">
          <a:xfrm>
            <a:off x="6157268" y="1317104"/>
            <a:ext cx="720725" cy="431800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6839545" y="1372706"/>
            <a:ext cx="1764903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Registrar </a:t>
            </a:r>
            <a:r>
              <a:rPr lang="en-US" sz="2000" b="1" dirty="0" smtClean="0"/>
              <a:t>R2</a:t>
            </a:r>
            <a:endParaRPr lang="en-US" b="1" dirty="0"/>
          </a:p>
        </p:txBody>
      </p:sp>
      <p:cxnSp>
        <p:nvCxnSpPr>
          <p:cNvPr id="35" name="AutoShape 35"/>
          <p:cNvCxnSpPr>
            <a:cxnSpLocks noChangeShapeType="1"/>
            <a:stCxn id="46" idx="0"/>
            <a:endCxn id="33" idx="4"/>
          </p:cNvCxnSpPr>
          <p:nvPr/>
        </p:nvCxnSpPr>
        <p:spPr bwMode="auto">
          <a:xfrm flipV="1">
            <a:off x="6515077" y="1748904"/>
            <a:ext cx="2554" cy="75117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5475210" y="3022710"/>
            <a:ext cx="2923180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43" name="Oval 56"/>
          <p:cNvSpPr>
            <a:spLocks noChangeArrowheads="1"/>
          </p:cNvSpPr>
          <p:nvPr/>
        </p:nvSpPr>
        <p:spPr bwMode="auto">
          <a:xfrm>
            <a:off x="4860032" y="2204664"/>
            <a:ext cx="720725" cy="431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cxnSp>
        <p:nvCxnSpPr>
          <p:cNvPr id="44" name="AutoShape 65"/>
          <p:cNvCxnSpPr>
            <a:cxnSpLocks noChangeShapeType="1"/>
            <a:endCxn id="43" idx="6"/>
          </p:cNvCxnSpPr>
          <p:nvPr/>
        </p:nvCxnSpPr>
        <p:spPr bwMode="auto">
          <a:xfrm rot="16200000" flipV="1">
            <a:off x="5347813" y="2653508"/>
            <a:ext cx="607176" cy="141288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70"/>
          <p:cNvCxnSpPr>
            <a:cxnSpLocks noChangeShapeType="1"/>
            <a:stCxn id="43" idx="7"/>
            <a:endCxn id="62" idx="7"/>
          </p:cNvCxnSpPr>
          <p:nvPr/>
        </p:nvCxnSpPr>
        <p:spPr bwMode="auto">
          <a:xfrm rot="16200000" flipH="1" flipV="1">
            <a:off x="4770831" y="1858939"/>
            <a:ext cx="295417" cy="1113338"/>
          </a:xfrm>
          <a:prstGeom prst="curvedConnector3">
            <a:avLst>
              <a:gd name="adj1" fmla="val -98788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Oval 56"/>
          <p:cNvSpPr>
            <a:spLocks noChangeArrowheads="1"/>
          </p:cNvSpPr>
          <p:nvPr/>
        </p:nvSpPr>
        <p:spPr bwMode="auto">
          <a:xfrm>
            <a:off x="7318269" y="2140990"/>
            <a:ext cx="720725" cy="4318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50" name="AutoShape 65"/>
          <p:cNvCxnSpPr>
            <a:cxnSpLocks noChangeShapeType="1"/>
            <a:endCxn id="48" idx="6"/>
          </p:cNvCxnSpPr>
          <p:nvPr/>
        </p:nvCxnSpPr>
        <p:spPr bwMode="auto">
          <a:xfrm rot="16200000" flipV="1">
            <a:off x="7774213" y="2621671"/>
            <a:ext cx="670850" cy="141288"/>
          </a:xfrm>
          <a:prstGeom prst="bentConnector2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AutoShape 70"/>
          <p:cNvCxnSpPr>
            <a:cxnSpLocks noChangeShapeType="1"/>
            <a:stCxn id="48" idx="7"/>
            <a:endCxn id="46" idx="7"/>
          </p:cNvCxnSpPr>
          <p:nvPr/>
        </p:nvCxnSpPr>
        <p:spPr bwMode="auto">
          <a:xfrm rot="16200000" flipH="1" flipV="1">
            <a:off x="7172123" y="1801993"/>
            <a:ext cx="359091" cy="1163555"/>
          </a:xfrm>
          <a:prstGeom prst="curvedConnector3">
            <a:avLst>
              <a:gd name="adj1" fmla="val -81271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 Box 20"/>
          <p:cNvSpPr txBox="1">
            <a:spLocks noChangeArrowheads="1"/>
          </p:cNvSpPr>
          <p:nvPr/>
        </p:nvSpPr>
        <p:spPr bwMode="auto">
          <a:xfrm>
            <a:off x="3347864" y="2524834"/>
            <a:ext cx="5038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X’</a:t>
            </a:r>
            <a:endParaRPr lang="en-US" dirty="0"/>
          </a:p>
        </p:txBody>
      </p:sp>
      <p:sp>
        <p:nvSpPr>
          <p:cNvPr id="53" name="Text Box 20"/>
          <p:cNvSpPr txBox="1">
            <a:spLocks noChangeArrowheads="1"/>
          </p:cNvSpPr>
          <p:nvPr/>
        </p:nvSpPr>
        <p:spPr bwMode="auto">
          <a:xfrm>
            <a:off x="5446060" y="1916832"/>
            <a:ext cx="6122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X”</a:t>
            </a:r>
            <a:endParaRPr lang="en-US" dirty="0"/>
          </a:p>
        </p:txBody>
      </p:sp>
      <p:sp>
        <p:nvSpPr>
          <p:cNvPr id="54" name="Text Box 20"/>
          <p:cNvSpPr txBox="1">
            <a:spLocks noChangeArrowheads="1"/>
          </p:cNvSpPr>
          <p:nvPr/>
        </p:nvSpPr>
        <p:spPr bwMode="auto">
          <a:xfrm>
            <a:off x="7956376" y="1916832"/>
            <a:ext cx="6122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Y</a:t>
            </a:r>
            <a:r>
              <a:rPr lang="en-US" sz="2000" b="1" dirty="0" smtClean="0"/>
              <a:t>”</a:t>
            </a:r>
            <a:endParaRPr lang="en-US" dirty="0"/>
          </a:p>
        </p:txBody>
      </p:sp>
      <p:sp>
        <p:nvSpPr>
          <p:cNvPr id="55" name="Text Box 20"/>
          <p:cNvSpPr txBox="1">
            <a:spLocks noChangeArrowheads="1"/>
          </p:cNvSpPr>
          <p:nvPr/>
        </p:nvSpPr>
        <p:spPr bwMode="auto">
          <a:xfrm>
            <a:off x="6156176" y="2164794"/>
            <a:ext cx="6122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/>
              <a:t>Y’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81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8934-B9BB-4E95-B62D-933BAFB57C3E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404664"/>
            <a:ext cx="7813675" cy="752475"/>
          </a:xfrm>
        </p:spPr>
        <p:txBody>
          <a:bodyPr/>
          <a:lstStyle/>
          <a:p>
            <a:r>
              <a:rPr lang="en-US" sz="4000" dirty="0" smtClean="0"/>
              <a:t>This seminar</a:t>
            </a:r>
            <a:endParaRPr lang="en-US" sz="40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424936" cy="518403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NZ" sz="2800" dirty="0" smtClean="0"/>
              <a:t>“Point identity” vs. social (networked) identity</a:t>
            </a:r>
          </a:p>
          <a:p>
            <a:pPr>
              <a:lnSpc>
                <a:spcPct val="110000"/>
              </a:lnSpc>
            </a:pPr>
            <a:r>
              <a:rPr lang="en-NZ" sz="2800" dirty="0" smtClean="0"/>
              <a:t>Applications </a:t>
            </a:r>
          </a:p>
          <a:p>
            <a:pPr lvl="1">
              <a:lnSpc>
                <a:spcPct val="110000"/>
              </a:lnSpc>
            </a:pPr>
            <a:r>
              <a:rPr lang="en-NZ" sz="2400" dirty="0" smtClean="0"/>
              <a:t>Cookies as identifiers</a:t>
            </a:r>
            <a:endParaRPr lang="en-NZ" sz="2400" dirty="0"/>
          </a:p>
          <a:p>
            <a:pPr lvl="1">
              <a:lnSpc>
                <a:spcPct val="110000"/>
              </a:lnSpc>
            </a:pPr>
            <a:r>
              <a:rPr lang="en-NZ" sz="2400" dirty="0" smtClean="0"/>
              <a:t>Typology of identity federations (corporate ID provision)</a:t>
            </a:r>
            <a:endParaRPr lang="en-NZ" sz="2400" dirty="0" smtClean="0"/>
          </a:p>
          <a:p>
            <a:pPr lvl="1">
              <a:lnSpc>
                <a:spcPct val="110000"/>
              </a:lnSpc>
            </a:pPr>
            <a:r>
              <a:rPr lang="en-NZ" sz="2400" dirty="0" smtClean="0"/>
              <a:t>New </a:t>
            </a:r>
            <a:r>
              <a:rPr lang="en-NZ" sz="2400" dirty="0"/>
              <a:t>Zealand’s Identity Verification </a:t>
            </a:r>
            <a:r>
              <a:rPr lang="en-NZ" sz="2400" dirty="0" smtClean="0"/>
              <a:t>Service: pseudonyms with </a:t>
            </a:r>
            <a:r>
              <a:rPr lang="en-NZ" sz="2400" dirty="0" err="1" smtClean="0"/>
              <a:t>liveness</a:t>
            </a:r>
            <a:r>
              <a:rPr lang="en-NZ" sz="2400" dirty="0" smtClean="0"/>
              <a:t> and uniqueness </a:t>
            </a:r>
            <a:r>
              <a:rPr lang="en-NZ" sz="2400" dirty="0" smtClean="0"/>
              <a:t>properties</a:t>
            </a:r>
          </a:p>
          <a:p>
            <a:pPr lvl="1">
              <a:lnSpc>
                <a:spcPct val="110000"/>
              </a:lnSpc>
            </a:pPr>
            <a:r>
              <a:rPr lang="en-NZ" sz="2400" dirty="0" smtClean="0"/>
              <a:t>Eliciting and representing privacy requirements</a:t>
            </a:r>
            <a:endParaRPr lang="en-NZ" sz="2400" dirty="0"/>
          </a:p>
          <a:p>
            <a:pPr>
              <a:lnSpc>
                <a:spcPct val="110000"/>
              </a:lnSpc>
            </a:pPr>
            <a:r>
              <a:rPr lang="en-NZ" sz="2800" dirty="0" smtClean="0"/>
              <a:t>The Jericho Forum’s Identity Commandments</a:t>
            </a:r>
          </a:p>
          <a:p>
            <a:pPr lvl="1">
              <a:lnSpc>
                <a:spcPct val="110000"/>
              </a:lnSpc>
            </a:pPr>
            <a:r>
              <a:rPr lang="en-NZ" sz="2400" dirty="0" smtClean="0"/>
              <a:t>Personas, roles</a:t>
            </a:r>
            <a:endParaRPr lang="en-NZ" sz="2400" dirty="0"/>
          </a:p>
          <a:p>
            <a:pPr lvl="1">
              <a:lnSpc>
                <a:spcPct val="110000"/>
              </a:lnSpc>
            </a:pPr>
            <a:r>
              <a:rPr lang="en-NZ" sz="2400" dirty="0"/>
              <a:t>Core </a:t>
            </a:r>
            <a:r>
              <a:rPr lang="en-NZ" sz="2400" dirty="0" smtClean="0"/>
              <a:t>identities, root </a:t>
            </a:r>
            <a:r>
              <a:rPr lang="en-NZ" sz="2400" dirty="0" smtClean="0"/>
              <a:t>identities</a:t>
            </a:r>
            <a:endParaRPr lang="en-NZ" sz="2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553" name="Oval 161"/>
          <p:cNvSpPr>
            <a:spLocks noChangeArrowheads="1"/>
          </p:cNvSpPr>
          <p:nvPr/>
        </p:nvSpPr>
        <p:spPr bwMode="auto">
          <a:xfrm>
            <a:off x="4498975" y="188913"/>
            <a:ext cx="7207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73075" eaLnBrk="1" hangingPunct="1"/>
            <a:r>
              <a:rPr lang="en-NZ" smtClean="0">
                <a:solidFill>
                  <a:srgbClr val="000000"/>
                </a:solidFill>
              </a:rPr>
              <a:t>Crown</a:t>
            </a: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7554" name="Oval 162"/>
          <p:cNvSpPr>
            <a:spLocks noChangeArrowheads="1"/>
          </p:cNvSpPr>
          <p:nvPr/>
        </p:nvSpPr>
        <p:spPr bwMode="auto">
          <a:xfrm>
            <a:off x="2954338" y="1108075"/>
            <a:ext cx="7207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73075" eaLnBrk="1" hangingPunct="1"/>
            <a:r>
              <a:rPr lang="en-NZ" smtClean="0">
                <a:solidFill>
                  <a:srgbClr val="000000"/>
                </a:solidFill>
              </a:rPr>
              <a:t>DIA</a:t>
            </a: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7555" name="Oval 163"/>
          <p:cNvSpPr>
            <a:spLocks noChangeArrowheads="1"/>
          </p:cNvSpPr>
          <p:nvPr/>
        </p:nvSpPr>
        <p:spPr bwMode="auto">
          <a:xfrm>
            <a:off x="4498975" y="1108075"/>
            <a:ext cx="7207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73075" eaLnBrk="1" hangingPunct="1"/>
            <a:r>
              <a:rPr lang="en-NZ" smtClean="0">
                <a:solidFill>
                  <a:srgbClr val="000000"/>
                </a:solidFill>
              </a:rPr>
              <a:t>SA1</a:t>
            </a:r>
            <a:endParaRPr lang="en-US" baseline="-25000" smtClean="0">
              <a:solidFill>
                <a:srgbClr val="000000"/>
              </a:solidFill>
            </a:endParaRPr>
          </a:p>
        </p:txBody>
      </p:sp>
      <p:cxnSp>
        <p:nvCxnSpPr>
          <p:cNvPr id="187556" name="AutoShape 164"/>
          <p:cNvCxnSpPr>
            <a:cxnSpLocks noChangeShapeType="1"/>
            <a:stCxn id="187553" idx="4"/>
            <a:endCxn id="187554" idx="0"/>
          </p:cNvCxnSpPr>
          <p:nvPr/>
        </p:nvCxnSpPr>
        <p:spPr bwMode="auto">
          <a:xfrm flipH="1">
            <a:off x="3314700" y="836613"/>
            <a:ext cx="1544638" cy="271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557" name="AutoShape 165"/>
          <p:cNvCxnSpPr>
            <a:cxnSpLocks noChangeShapeType="1"/>
            <a:stCxn id="187553" idx="4"/>
            <a:endCxn id="187555" idx="0"/>
          </p:cNvCxnSpPr>
          <p:nvPr/>
        </p:nvCxnSpPr>
        <p:spPr bwMode="auto">
          <a:xfrm>
            <a:off x="4859338" y="836613"/>
            <a:ext cx="0" cy="271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7558" name="Oval 166"/>
          <p:cNvSpPr>
            <a:spLocks noChangeArrowheads="1"/>
          </p:cNvSpPr>
          <p:nvPr/>
        </p:nvSpPr>
        <p:spPr bwMode="auto">
          <a:xfrm>
            <a:off x="492125" y="3136900"/>
            <a:ext cx="1046163" cy="939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73075" eaLnBrk="1" hangingPunct="1"/>
            <a:r>
              <a:rPr lang="en-NZ" smtClean="0">
                <a:solidFill>
                  <a:srgbClr val="000000"/>
                </a:solidFill>
              </a:rPr>
              <a:t>Citizen</a:t>
            </a:r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187559" name="AutoShape 167"/>
          <p:cNvCxnSpPr>
            <a:cxnSpLocks noChangeShapeType="1"/>
            <a:stCxn id="187567" idx="4"/>
            <a:endCxn id="187558" idx="0"/>
          </p:cNvCxnSpPr>
          <p:nvPr/>
        </p:nvCxnSpPr>
        <p:spPr bwMode="auto">
          <a:xfrm>
            <a:off x="1016000" y="2925763"/>
            <a:ext cx="0" cy="211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7560" name="Oval 168"/>
          <p:cNvSpPr>
            <a:spLocks noChangeArrowheads="1"/>
          </p:cNvSpPr>
          <p:nvPr/>
        </p:nvSpPr>
        <p:spPr bwMode="auto">
          <a:xfrm>
            <a:off x="5651500" y="1125538"/>
            <a:ext cx="7207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73075" eaLnBrk="1" hangingPunct="1"/>
            <a:r>
              <a:rPr lang="en-NZ" smtClean="0">
                <a:solidFill>
                  <a:srgbClr val="000000"/>
                </a:solidFill>
              </a:rPr>
              <a:t>SA2</a:t>
            </a:r>
            <a:endParaRPr lang="en-US" baseline="-25000" smtClean="0">
              <a:solidFill>
                <a:srgbClr val="000000"/>
              </a:solidFill>
            </a:endParaRPr>
          </a:p>
        </p:txBody>
      </p:sp>
      <p:cxnSp>
        <p:nvCxnSpPr>
          <p:cNvPr id="187561" name="AutoShape 169"/>
          <p:cNvCxnSpPr>
            <a:cxnSpLocks noChangeShapeType="1"/>
            <a:stCxn id="187553" idx="4"/>
            <a:endCxn id="187560" idx="0"/>
          </p:cNvCxnSpPr>
          <p:nvPr/>
        </p:nvCxnSpPr>
        <p:spPr bwMode="auto">
          <a:xfrm>
            <a:off x="4859338" y="836613"/>
            <a:ext cx="1152525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7562" name="Oval 170"/>
          <p:cNvSpPr>
            <a:spLocks noChangeArrowheads="1"/>
          </p:cNvSpPr>
          <p:nvPr/>
        </p:nvSpPr>
        <p:spPr bwMode="auto">
          <a:xfrm>
            <a:off x="2771775" y="1917700"/>
            <a:ext cx="7207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73075" eaLnBrk="1" hangingPunct="1"/>
            <a:r>
              <a:rPr lang="en-NZ" smtClean="0">
                <a:solidFill>
                  <a:srgbClr val="000000"/>
                </a:solidFill>
              </a:rPr>
              <a:t>IVS</a:t>
            </a:r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187563" name="AutoShape 171"/>
          <p:cNvCxnSpPr>
            <a:cxnSpLocks noChangeShapeType="1"/>
            <a:stCxn id="187554" idx="4"/>
            <a:endCxn id="187562" idx="0"/>
          </p:cNvCxnSpPr>
          <p:nvPr/>
        </p:nvCxnSpPr>
        <p:spPr bwMode="auto">
          <a:xfrm flipH="1">
            <a:off x="3132138" y="1755775"/>
            <a:ext cx="182562" cy="161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7564" name="Oval 172"/>
          <p:cNvSpPr>
            <a:spLocks noChangeArrowheads="1"/>
          </p:cNvSpPr>
          <p:nvPr/>
        </p:nvSpPr>
        <p:spPr bwMode="auto">
          <a:xfrm>
            <a:off x="3563938" y="1917700"/>
            <a:ext cx="720725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73075" eaLnBrk="1" hangingPunct="1"/>
            <a:r>
              <a:rPr lang="en-NZ" smtClean="0">
                <a:solidFill>
                  <a:srgbClr val="000000"/>
                </a:solidFill>
              </a:rPr>
              <a:t>GLS</a:t>
            </a:r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187565" name="AutoShape 173"/>
          <p:cNvCxnSpPr>
            <a:cxnSpLocks noChangeShapeType="1"/>
            <a:stCxn id="187554" idx="4"/>
            <a:endCxn id="187564" idx="0"/>
          </p:cNvCxnSpPr>
          <p:nvPr/>
        </p:nvCxnSpPr>
        <p:spPr bwMode="auto">
          <a:xfrm>
            <a:off x="3314700" y="1755775"/>
            <a:ext cx="609600" cy="161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7567" name="Oval 175"/>
          <p:cNvSpPr>
            <a:spLocks noChangeArrowheads="1"/>
          </p:cNvSpPr>
          <p:nvPr/>
        </p:nvSpPr>
        <p:spPr bwMode="auto">
          <a:xfrm>
            <a:off x="506413" y="1989138"/>
            <a:ext cx="101917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73075" eaLnBrk="1" hangingPunct="1"/>
            <a:r>
              <a:rPr lang="en-NZ" smtClean="0">
                <a:solidFill>
                  <a:srgbClr val="000000"/>
                </a:solidFill>
              </a:rPr>
              <a:t>Referee</a:t>
            </a: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7568" name="Oval 176"/>
          <p:cNvSpPr>
            <a:spLocks noChangeArrowheads="1"/>
          </p:cNvSpPr>
          <p:nvPr/>
        </p:nvSpPr>
        <p:spPr bwMode="auto">
          <a:xfrm>
            <a:off x="3419475" y="3138488"/>
            <a:ext cx="1008063" cy="9382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73075" eaLnBrk="1" hangingPunct="1"/>
            <a:r>
              <a:rPr lang="en-NZ" smtClean="0">
                <a:solidFill>
                  <a:srgbClr val="000000"/>
                </a:solidFill>
              </a:rPr>
              <a:t>igovt</a:t>
            </a:r>
            <a:br>
              <a:rPr lang="en-NZ" smtClean="0">
                <a:solidFill>
                  <a:srgbClr val="000000"/>
                </a:solidFill>
              </a:rPr>
            </a:br>
            <a:r>
              <a:rPr lang="en-NZ" smtClean="0">
                <a:solidFill>
                  <a:srgbClr val="000000"/>
                </a:solidFill>
              </a:rPr>
              <a:t>VID</a:t>
            </a: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7569" name="Oval 177"/>
          <p:cNvSpPr>
            <a:spLocks noChangeArrowheads="1"/>
          </p:cNvSpPr>
          <p:nvPr/>
        </p:nvSpPr>
        <p:spPr bwMode="auto">
          <a:xfrm>
            <a:off x="7237413" y="3141663"/>
            <a:ext cx="1008062" cy="9350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73075" eaLnBrk="1" hangingPunct="1"/>
            <a:r>
              <a:rPr lang="en-NZ" smtClean="0">
                <a:solidFill>
                  <a:srgbClr val="000000"/>
                </a:solidFill>
              </a:rPr>
              <a:t>igovt</a:t>
            </a:r>
            <a:br>
              <a:rPr lang="en-NZ" smtClean="0">
                <a:solidFill>
                  <a:srgbClr val="000000"/>
                </a:solidFill>
              </a:rPr>
            </a:br>
            <a:r>
              <a:rPr lang="en-NZ" smtClean="0">
                <a:solidFill>
                  <a:srgbClr val="000000"/>
                </a:solidFill>
              </a:rPr>
              <a:t>UVID</a:t>
            </a: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7570" name="Oval 178"/>
          <p:cNvSpPr>
            <a:spLocks noChangeArrowheads="1"/>
          </p:cNvSpPr>
          <p:nvPr/>
        </p:nvSpPr>
        <p:spPr bwMode="auto">
          <a:xfrm>
            <a:off x="3563938" y="5734050"/>
            <a:ext cx="1008062" cy="935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73075" eaLnBrk="1" hangingPunct="1"/>
            <a:r>
              <a:rPr lang="en-NZ" smtClean="0">
                <a:solidFill>
                  <a:srgbClr val="000000"/>
                </a:solidFill>
              </a:rPr>
              <a:t>VID</a:t>
            </a:r>
          </a:p>
          <a:p>
            <a:pPr algn="ctr" defTabSz="473075" eaLnBrk="1" hangingPunct="1"/>
            <a:r>
              <a:rPr lang="en-NZ" smtClean="0">
                <a:solidFill>
                  <a:srgbClr val="000000"/>
                </a:solidFill>
              </a:rPr>
              <a:t>at SA1</a:t>
            </a:r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187571" name="AutoShape 179"/>
          <p:cNvCxnSpPr>
            <a:cxnSpLocks noChangeShapeType="1"/>
            <a:stCxn id="187613" idx="4"/>
            <a:endCxn id="187614" idx="0"/>
          </p:cNvCxnSpPr>
          <p:nvPr/>
        </p:nvCxnSpPr>
        <p:spPr bwMode="auto">
          <a:xfrm flipH="1">
            <a:off x="1511300" y="3860800"/>
            <a:ext cx="1260475" cy="504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572" name="AutoShape 180"/>
          <p:cNvCxnSpPr>
            <a:cxnSpLocks noChangeShapeType="1"/>
            <a:stCxn id="187562" idx="4"/>
            <a:endCxn id="187613" idx="0"/>
          </p:cNvCxnSpPr>
          <p:nvPr/>
        </p:nvCxnSpPr>
        <p:spPr bwMode="auto">
          <a:xfrm flipH="1">
            <a:off x="2771775" y="2565400"/>
            <a:ext cx="360363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573" name="AutoShape 181"/>
          <p:cNvCxnSpPr>
            <a:cxnSpLocks noChangeShapeType="1"/>
            <a:stCxn id="187564" idx="4"/>
            <a:endCxn id="187568" idx="0"/>
          </p:cNvCxnSpPr>
          <p:nvPr/>
        </p:nvCxnSpPr>
        <p:spPr bwMode="auto">
          <a:xfrm>
            <a:off x="3924300" y="2565400"/>
            <a:ext cx="0" cy="573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574" name="AutoShape 182"/>
          <p:cNvCxnSpPr>
            <a:cxnSpLocks noChangeShapeType="1"/>
            <a:stCxn id="187564" idx="4"/>
            <a:endCxn id="187569" idx="0"/>
          </p:cNvCxnSpPr>
          <p:nvPr/>
        </p:nvCxnSpPr>
        <p:spPr bwMode="auto">
          <a:xfrm>
            <a:off x="3924300" y="2565400"/>
            <a:ext cx="3817938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576" name="AutoShape 184"/>
          <p:cNvCxnSpPr>
            <a:cxnSpLocks noChangeShapeType="1"/>
            <a:stCxn id="187613" idx="4"/>
            <a:endCxn id="187611" idx="0"/>
          </p:cNvCxnSpPr>
          <p:nvPr/>
        </p:nvCxnSpPr>
        <p:spPr bwMode="auto">
          <a:xfrm flipH="1">
            <a:off x="2736850" y="3860800"/>
            <a:ext cx="34925" cy="503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578" name="AutoShape 186"/>
          <p:cNvCxnSpPr>
            <a:cxnSpLocks noChangeShapeType="1"/>
            <a:stCxn id="187568" idx="4"/>
            <a:endCxn id="187621" idx="0"/>
          </p:cNvCxnSpPr>
          <p:nvPr/>
        </p:nvCxnSpPr>
        <p:spPr bwMode="auto">
          <a:xfrm>
            <a:off x="3924300" y="4076700"/>
            <a:ext cx="109538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581" name="AutoShape 189"/>
          <p:cNvCxnSpPr>
            <a:cxnSpLocks noChangeShapeType="1"/>
            <a:stCxn id="187569" idx="4"/>
            <a:endCxn id="187619" idx="0"/>
          </p:cNvCxnSpPr>
          <p:nvPr/>
        </p:nvCxnSpPr>
        <p:spPr bwMode="auto">
          <a:xfrm flipH="1">
            <a:off x="7704138" y="4076700"/>
            <a:ext cx="3810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7583" name="Oval 191"/>
          <p:cNvSpPr>
            <a:spLocks noChangeArrowheads="1"/>
          </p:cNvSpPr>
          <p:nvPr/>
        </p:nvSpPr>
        <p:spPr bwMode="auto">
          <a:xfrm>
            <a:off x="5435600" y="5734050"/>
            <a:ext cx="1079500" cy="935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73075" eaLnBrk="1" hangingPunct="1"/>
            <a:r>
              <a:rPr lang="en-NZ" smtClean="0">
                <a:solidFill>
                  <a:srgbClr val="000000"/>
                </a:solidFill>
              </a:rPr>
              <a:t>VID</a:t>
            </a:r>
          </a:p>
          <a:p>
            <a:pPr algn="ctr" defTabSz="473075" eaLnBrk="1" hangingPunct="1"/>
            <a:r>
              <a:rPr lang="en-NZ" smtClean="0">
                <a:solidFill>
                  <a:srgbClr val="000000"/>
                </a:solidFill>
              </a:rPr>
              <a:t>at SA2</a:t>
            </a: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7586" name="Oval 194"/>
          <p:cNvSpPr>
            <a:spLocks noChangeArrowheads="1"/>
          </p:cNvSpPr>
          <p:nvPr/>
        </p:nvSpPr>
        <p:spPr bwMode="auto">
          <a:xfrm>
            <a:off x="6877050" y="5661025"/>
            <a:ext cx="1079500" cy="10080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473075" eaLnBrk="1" hangingPunct="1"/>
            <a:r>
              <a:rPr lang="en-NZ" smtClean="0">
                <a:solidFill>
                  <a:srgbClr val="000000"/>
                </a:solidFill>
              </a:rPr>
              <a:t>Anon</a:t>
            </a:r>
          </a:p>
          <a:p>
            <a:pPr algn="ctr" defTabSz="473075" eaLnBrk="1" hangingPunct="1"/>
            <a:r>
              <a:rPr lang="en-NZ" smtClean="0">
                <a:solidFill>
                  <a:srgbClr val="000000"/>
                </a:solidFill>
              </a:rPr>
              <a:t>at SA2</a:t>
            </a:r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187588" name="AutoShape 196"/>
          <p:cNvCxnSpPr>
            <a:cxnSpLocks noChangeShapeType="1"/>
            <a:stCxn id="187621" idx="6"/>
            <a:endCxn id="187570" idx="6"/>
          </p:cNvCxnSpPr>
          <p:nvPr/>
        </p:nvCxnSpPr>
        <p:spPr bwMode="auto">
          <a:xfrm>
            <a:off x="4500563" y="4797425"/>
            <a:ext cx="71437" cy="1404938"/>
          </a:xfrm>
          <a:prstGeom prst="bentConnector3">
            <a:avLst>
              <a:gd name="adj1" fmla="val 30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589" name="AutoShape 197"/>
          <p:cNvCxnSpPr>
            <a:cxnSpLocks noChangeShapeType="1"/>
            <a:stCxn id="187620" idx="6"/>
            <a:endCxn id="187583" idx="6"/>
          </p:cNvCxnSpPr>
          <p:nvPr/>
        </p:nvCxnSpPr>
        <p:spPr bwMode="auto">
          <a:xfrm>
            <a:off x="5794375" y="4797425"/>
            <a:ext cx="720725" cy="1404938"/>
          </a:xfrm>
          <a:prstGeom prst="bentConnector3">
            <a:avLst>
              <a:gd name="adj1" fmla="val 13171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590" name="AutoShape 198"/>
          <p:cNvCxnSpPr>
            <a:cxnSpLocks noChangeShapeType="1"/>
            <a:stCxn id="187619" idx="6"/>
            <a:endCxn id="187586" idx="6"/>
          </p:cNvCxnSpPr>
          <p:nvPr/>
        </p:nvCxnSpPr>
        <p:spPr bwMode="auto">
          <a:xfrm flipH="1">
            <a:off x="7956550" y="4799013"/>
            <a:ext cx="215900" cy="1366837"/>
          </a:xfrm>
          <a:prstGeom prst="bentConnector3">
            <a:avLst>
              <a:gd name="adj1" fmla="val -10588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591" name="AutoShape 199"/>
          <p:cNvCxnSpPr>
            <a:cxnSpLocks noChangeShapeType="1"/>
            <a:stCxn id="187620" idx="6"/>
            <a:endCxn id="187611" idx="6"/>
          </p:cNvCxnSpPr>
          <p:nvPr/>
        </p:nvCxnSpPr>
        <p:spPr bwMode="auto">
          <a:xfrm flipH="1">
            <a:off x="3203575" y="4797425"/>
            <a:ext cx="2590800" cy="1588"/>
          </a:xfrm>
          <a:prstGeom prst="bentConnector5">
            <a:avLst>
              <a:gd name="adj1" fmla="val -36523"/>
              <a:gd name="adj2" fmla="val 41600000"/>
              <a:gd name="adj3" fmla="val 9172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592" name="AutoShape 200"/>
          <p:cNvCxnSpPr>
            <a:cxnSpLocks noChangeShapeType="1"/>
            <a:stCxn id="187614" idx="6"/>
            <a:endCxn id="187621" idx="6"/>
          </p:cNvCxnSpPr>
          <p:nvPr/>
        </p:nvCxnSpPr>
        <p:spPr bwMode="auto">
          <a:xfrm flipV="1">
            <a:off x="1978025" y="4797425"/>
            <a:ext cx="2522538" cy="36513"/>
          </a:xfrm>
          <a:prstGeom prst="bentConnector5">
            <a:avLst>
              <a:gd name="adj1" fmla="val 6417"/>
              <a:gd name="adj2" fmla="val -1339134"/>
              <a:gd name="adj3" fmla="val 1087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597" name="AutoShape 205"/>
          <p:cNvCxnSpPr>
            <a:cxnSpLocks noChangeShapeType="1"/>
            <a:stCxn id="187558" idx="7"/>
            <a:endCxn id="187612" idx="7"/>
          </p:cNvCxnSpPr>
          <p:nvPr/>
        </p:nvCxnSpPr>
        <p:spPr bwMode="auto">
          <a:xfrm rot="5400000" flipV="1">
            <a:off x="1797844" y="2861469"/>
            <a:ext cx="33337" cy="860425"/>
          </a:xfrm>
          <a:prstGeom prst="curvedConnector3">
            <a:avLst>
              <a:gd name="adj1" fmla="val -1100000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598" name="AutoShape 206"/>
          <p:cNvCxnSpPr>
            <a:cxnSpLocks noChangeShapeType="1"/>
            <a:stCxn id="187613" idx="7"/>
            <a:endCxn id="187568" idx="7"/>
          </p:cNvCxnSpPr>
          <p:nvPr/>
        </p:nvCxnSpPr>
        <p:spPr bwMode="auto">
          <a:xfrm rot="16200000">
            <a:off x="3637757" y="2666206"/>
            <a:ext cx="31750" cy="1252537"/>
          </a:xfrm>
          <a:prstGeom prst="curvedConnector3">
            <a:avLst>
              <a:gd name="adj1" fmla="val 1255000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599" name="AutoShape 207"/>
          <p:cNvCxnSpPr>
            <a:cxnSpLocks noChangeShapeType="1"/>
            <a:stCxn id="187568" idx="7"/>
            <a:endCxn id="187569" idx="7"/>
          </p:cNvCxnSpPr>
          <p:nvPr/>
        </p:nvCxnSpPr>
        <p:spPr bwMode="auto">
          <a:xfrm rot="5400000" flipV="1">
            <a:off x="6188075" y="1368425"/>
            <a:ext cx="1588" cy="3817938"/>
          </a:xfrm>
          <a:prstGeom prst="curvedConnector3">
            <a:avLst>
              <a:gd name="adj1" fmla="val -33900000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600" name="AutoShape 208"/>
          <p:cNvCxnSpPr>
            <a:cxnSpLocks noChangeShapeType="1"/>
            <a:stCxn id="187569" idx="7"/>
            <a:endCxn id="187619" idx="7"/>
          </p:cNvCxnSpPr>
          <p:nvPr/>
        </p:nvCxnSpPr>
        <p:spPr bwMode="auto">
          <a:xfrm rot="16200000" flipH="1" flipV="1">
            <a:off x="7459663" y="3854450"/>
            <a:ext cx="1214437" cy="61913"/>
          </a:xfrm>
          <a:prstGeom prst="curvedConnector5">
            <a:avLst>
              <a:gd name="adj1" fmla="val -24315"/>
              <a:gd name="adj2" fmla="val -741028"/>
              <a:gd name="adj3" fmla="val 63528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601" name="AutoShape 209"/>
          <p:cNvCxnSpPr>
            <a:cxnSpLocks noChangeShapeType="1"/>
            <a:stCxn id="187620" idx="7"/>
            <a:endCxn id="187619" idx="7"/>
          </p:cNvCxnSpPr>
          <p:nvPr/>
        </p:nvCxnSpPr>
        <p:spPr bwMode="auto">
          <a:xfrm rot="5400000" flipV="1">
            <a:off x="6846094" y="3304381"/>
            <a:ext cx="1588" cy="2378075"/>
          </a:xfrm>
          <a:prstGeom prst="curvedConnector3">
            <a:avLst>
              <a:gd name="adj1" fmla="val -22400000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602" name="AutoShape 210"/>
          <p:cNvCxnSpPr>
            <a:cxnSpLocks noChangeShapeType="1"/>
            <a:stCxn id="187621" idx="7"/>
            <a:endCxn id="187620" idx="7"/>
          </p:cNvCxnSpPr>
          <p:nvPr/>
        </p:nvCxnSpPr>
        <p:spPr bwMode="auto">
          <a:xfrm rot="5400000" flipV="1">
            <a:off x="5010150" y="3846513"/>
            <a:ext cx="1588" cy="1293812"/>
          </a:xfrm>
          <a:prstGeom prst="curvedConnector3">
            <a:avLst>
              <a:gd name="adj1" fmla="val -22400000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603" name="AutoShape 211"/>
          <p:cNvCxnSpPr>
            <a:cxnSpLocks noChangeShapeType="1"/>
            <a:stCxn id="187611" idx="7"/>
            <a:endCxn id="187621" idx="7"/>
          </p:cNvCxnSpPr>
          <p:nvPr/>
        </p:nvCxnSpPr>
        <p:spPr bwMode="auto">
          <a:xfrm rot="5400000" flipV="1">
            <a:off x="3714750" y="3843338"/>
            <a:ext cx="1587" cy="1296988"/>
          </a:xfrm>
          <a:prstGeom prst="curvedConnector3">
            <a:avLst>
              <a:gd name="adj1" fmla="val -22400000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604" name="AutoShape 212"/>
          <p:cNvCxnSpPr>
            <a:cxnSpLocks noChangeShapeType="1"/>
            <a:stCxn id="187614" idx="7"/>
            <a:endCxn id="187611" idx="7"/>
          </p:cNvCxnSpPr>
          <p:nvPr/>
        </p:nvCxnSpPr>
        <p:spPr bwMode="auto">
          <a:xfrm rot="16200000">
            <a:off x="2448719" y="3883819"/>
            <a:ext cx="11112" cy="1225550"/>
          </a:xfrm>
          <a:prstGeom prst="curvedConnector3">
            <a:avLst>
              <a:gd name="adj1" fmla="val 3300000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605" name="AutoShape 213"/>
          <p:cNvCxnSpPr>
            <a:cxnSpLocks noChangeShapeType="1"/>
            <a:stCxn id="187619" idx="7"/>
            <a:endCxn id="187586" idx="7"/>
          </p:cNvCxnSpPr>
          <p:nvPr/>
        </p:nvCxnSpPr>
        <p:spPr bwMode="auto">
          <a:xfrm rot="16200000" flipH="1" flipV="1">
            <a:off x="7258844" y="5031581"/>
            <a:ext cx="1316038" cy="238125"/>
          </a:xfrm>
          <a:prstGeom prst="curvedConnector5">
            <a:avLst>
              <a:gd name="adj1" fmla="val -27019"/>
              <a:gd name="adj2" fmla="val -241333"/>
              <a:gd name="adj3" fmla="val 72375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606" name="AutoShape 214"/>
          <p:cNvCxnSpPr>
            <a:cxnSpLocks noChangeShapeType="1"/>
            <a:stCxn id="187583" idx="7"/>
            <a:endCxn id="187586" idx="7"/>
          </p:cNvCxnSpPr>
          <p:nvPr/>
        </p:nvCxnSpPr>
        <p:spPr bwMode="auto">
          <a:xfrm rot="16200000">
            <a:off x="7046119" y="5118894"/>
            <a:ext cx="61912" cy="1441450"/>
          </a:xfrm>
          <a:prstGeom prst="curvedConnector3">
            <a:avLst>
              <a:gd name="adj1" fmla="val 707694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607" name="AutoShape 215"/>
          <p:cNvCxnSpPr>
            <a:cxnSpLocks noChangeShapeType="1"/>
            <a:stCxn id="187570" idx="7"/>
            <a:endCxn id="187583" idx="7"/>
          </p:cNvCxnSpPr>
          <p:nvPr/>
        </p:nvCxnSpPr>
        <p:spPr bwMode="auto">
          <a:xfrm rot="5400000" flipV="1">
            <a:off x="5389563" y="4905375"/>
            <a:ext cx="1588" cy="1931987"/>
          </a:xfrm>
          <a:prstGeom prst="curvedConnector3">
            <a:avLst>
              <a:gd name="adj1" fmla="val -23000000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608" name="AutoShape 216"/>
          <p:cNvCxnSpPr>
            <a:cxnSpLocks noChangeShapeType="1"/>
            <a:stCxn id="187613" idx="6"/>
            <a:endCxn id="187568" idx="6"/>
          </p:cNvCxnSpPr>
          <p:nvPr/>
        </p:nvCxnSpPr>
        <p:spPr bwMode="auto">
          <a:xfrm>
            <a:off x="3132138" y="3536950"/>
            <a:ext cx="1295400" cy="71438"/>
          </a:xfrm>
          <a:prstGeom prst="bentConnector5">
            <a:avLst>
              <a:gd name="adj1" fmla="val 11028"/>
              <a:gd name="adj2" fmla="val 1073333"/>
              <a:gd name="adj3" fmla="val 11752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609" name="AutoShape 217"/>
          <p:cNvCxnSpPr>
            <a:cxnSpLocks noChangeShapeType="1"/>
            <a:stCxn id="187554" idx="4"/>
            <a:endCxn id="187612" idx="0"/>
          </p:cNvCxnSpPr>
          <p:nvPr/>
        </p:nvCxnSpPr>
        <p:spPr bwMode="auto">
          <a:xfrm rot="5400000">
            <a:off x="1937544" y="1835944"/>
            <a:ext cx="1457325" cy="1296987"/>
          </a:xfrm>
          <a:prstGeom prst="curvedConnector3">
            <a:avLst>
              <a:gd name="adj1" fmla="val 326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7611" name="Oval 219"/>
          <p:cNvSpPr>
            <a:spLocks noChangeArrowheads="1"/>
          </p:cNvSpPr>
          <p:nvPr/>
        </p:nvSpPr>
        <p:spPr bwMode="auto">
          <a:xfrm>
            <a:off x="2268538" y="4364038"/>
            <a:ext cx="935037" cy="8651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319088" eaLnBrk="1" hangingPunct="1"/>
            <a:r>
              <a:rPr lang="en-NZ" smtClean="0">
                <a:solidFill>
                  <a:srgbClr val="000000"/>
                </a:solidFill>
              </a:rPr>
              <a:t>VID</a:t>
            </a:r>
          </a:p>
          <a:p>
            <a:pPr algn="ctr" defTabSz="319088" eaLnBrk="1" hangingPunct="1"/>
            <a:r>
              <a:rPr lang="en-NZ" smtClean="0">
                <a:solidFill>
                  <a:srgbClr val="000000"/>
                </a:solidFill>
              </a:rPr>
              <a:t>for SA2</a:t>
            </a: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7612" name="Oval 220"/>
          <p:cNvSpPr>
            <a:spLocks noChangeArrowheads="1"/>
          </p:cNvSpPr>
          <p:nvPr/>
        </p:nvSpPr>
        <p:spPr bwMode="auto">
          <a:xfrm>
            <a:off x="1693863" y="3213100"/>
            <a:ext cx="646112" cy="647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319088" eaLnBrk="1" hangingPunct="1"/>
            <a:r>
              <a:rPr lang="en-NZ" smtClean="0">
                <a:solidFill>
                  <a:srgbClr val="000000"/>
                </a:solidFill>
              </a:rPr>
              <a:t>DIA </a:t>
            </a:r>
          </a:p>
          <a:p>
            <a:pPr algn="ctr" defTabSz="319088" eaLnBrk="1" hangingPunct="1"/>
            <a:r>
              <a:rPr lang="en-NZ" smtClean="0">
                <a:solidFill>
                  <a:srgbClr val="000000"/>
                </a:solidFill>
              </a:rPr>
              <a:t>Id</a:t>
            </a: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7613" name="Oval 221"/>
          <p:cNvSpPr>
            <a:spLocks noChangeArrowheads="1"/>
          </p:cNvSpPr>
          <p:nvPr/>
        </p:nvSpPr>
        <p:spPr bwMode="auto">
          <a:xfrm>
            <a:off x="2411413" y="3213100"/>
            <a:ext cx="720725" cy="647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319088" eaLnBrk="1" hangingPunct="1"/>
            <a:r>
              <a:rPr lang="en-NZ" smtClean="0">
                <a:solidFill>
                  <a:srgbClr val="000000"/>
                </a:solidFill>
              </a:rPr>
              <a:t>IVS</a:t>
            </a:r>
          </a:p>
          <a:p>
            <a:pPr algn="ctr" defTabSz="319088" eaLnBrk="1" hangingPunct="1"/>
            <a:r>
              <a:rPr lang="en-NZ" smtClean="0">
                <a:solidFill>
                  <a:srgbClr val="000000"/>
                </a:solidFill>
              </a:rPr>
              <a:t>VID</a:t>
            </a: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7614" name="Oval 222"/>
          <p:cNvSpPr>
            <a:spLocks noChangeArrowheads="1"/>
          </p:cNvSpPr>
          <p:nvPr/>
        </p:nvSpPr>
        <p:spPr bwMode="auto">
          <a:xfrm>
            <a:off x="1042988" y="4365625"/>
            <a:ext cx="935037" cy="936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319088" eaLnBrk="1" hangingPunct="1"/>
            <a:r>
              <a:rPr lang="en-NZ" smtClean="0">
                <a:solidFill>
                  <a:srgbClr val="000000"/>
                </a:solidFill>
              </a:rPr>
              <a:t>VID</a:t>
            </a:r>
          </a:p>
          <a:p>
            <a:pPr algn="ctr" defTabSz="319088" eaLnBrk="1" hangingPunct="1"/>
            <a:r>
              <a:rPr lang="en-NZ" smtClean="0">
                <a:solidFill>
                  <a:srgbClr val="000000"/>
                </a:solidFill>
              </a:rPr>
              <a:t>for SA1</a:t>
            </a:r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187615" name="AutoShape 223"/>
          <p:cNvCxnSpPr>
            <a:cxnSpLocks noChangeShapeType="1"/>
            <a:stCxn id="187612" idx="7"/>
            <a:endCxn id="187613" idx="7"/>
          </p:cNvCxnSpPr>
          <p:nvPr/>
        </p:nvCxnSpPr>
        <p:spPr bwMode="auto">
          <a:xfrm rot="5400000" flipV="1">
            <a:off x="2635250" y="2917825"/>
            <a:ext cx="1588" cy="782638"/>
          </a:xfrm>
          <a:prstGeom prst="curvedConnector3">
            <a:avLst>
              <a:gd name="adj1" fmla="val -20400000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616" name="AutoShape 224"/>
          <p:cNvCxnSpPr>
            <a:cxnSpLocks noChangeShapeType="1"/>
            <a:stCxn id="187617" idx="0"/>
            <a:endCxn id="187570" idx="0"/>
          </p:cNvCxnSpPr>
          <p:nvPr/>
        </p:nvCxnSpPr>
        <p:spPr bwMode="auto">
          <a:xfrm rot="5400000">
            <a:off x="3347245" y="4221956"/>
            <a:ext cx="2233612" cy="790575"/>
          </a:xfrm>
          <a:prstGeom prst="curvedConnector3">
            <a:avLst>
              <a:gd name="adj1" fmla="val 7419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7617" name="Line 225"/>
          <p:cNvSpPr>
            <a:spLocks noChangeShapeType="1"/>
          </p:cNvSpPr>
          <p:nvPr/>
        </p:nvSpPr>
        <p:spPr bwMode="auto">
          <a:xfrm flipV="1">
            <a:off x="4859338" y="3427413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NZ" smtClean="0">
              <a:solidFill>
                <a:srgbClr val="000000"/>
              </a:solidFill>
            </a:endParaRPr>
          </a:p>
        </p:txBody>
      </p:sp>
      <p:cxnSp>
        <p:nvCxnSpPr>
          <p:cNvPr id="187618" name="AutoShape 226"/>
          <p:cNvCxnSpPr>
            <a:cxnSpLocks noChangeShapeType="1"/>
            <a:stCxn id="187555" idx="4"/>
            <a:endCxn id="187617" idx="1"/>
          </p:cNvCxnSpPr>
          <p:nvPr/>
        </p:nvCxnSpPr>
        <p:spPr bwMode="auto">
          <a:xfrm rot="5400000">
            <a:off x="4023519" y="2591594"/>
            <a:ext cx="16716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7619" name="Oval 227"/>
          <p:cNvSpPr>
            <a:spLocks noChangeArrowheads="1"/>
          </p:cNvSpPr>
          <p:nvPr/>
        </p:nvSpPr>
        <p:spPr bwMode="auto">
          <a:xfrm>
            <a:off x="7235825" y="4365625"/>
            <a:ext cx="936625" cy="8651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319088" eaLnBrk="1" hangingPunct="1"/>
            <a:r>
              <a:rPr lang="en-NZ" smtClean="0">
                <a:solidFill>
                  <a:srgbClr val="000000"/>
                </a:solidFill>
              </a:rPr>
              <a:t>SID</a:t>
            </a:r>
          </a:p>
          <a:p>
            <a:pPr algn="ctr" defTabSz="319088" eaLnBrk="1" hangingPunct="1"/>
            <a:r>
              <a:rPr lang="en-NZ" smtClean="0">
                <a:solidFill>
                  <a:srgbClr val="000000"/>
                </a:solidFill>
              </a:rPr>
              <a:t>for SA2</a:t>
            </a: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7620" name="Oval 228"/>
          <p:cNvSpPr>
            <a:spLocks noChangeArrowheads="1"/>
          </p:cNvSpPr>
          <p:nvPr/>
        </p:nvSpPr>
        <p:spPr bwMode="auto">
          <a:xfrm>
            <a:off x="4859338" y="4365625"/>
            <a:ext cx="935037" cy="863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319088" eaLnBrk="1" hangingPunct="1"/>
            <a:r>
              <a:rPr lang="en-NZ" smtClean="0">
                <a:solidFill>
                  <a:srgbClr val="000000"/>
                </a:solidFill>
              </a:rPr>
              <a:t>SID</a:t>
            </a:r>
          </a:p>
          <a:p>
            <a:pPr algn="ctr" defTabSz="319088" eaLnBrk="1" hangingPunct="1"/>
            <a:r>
              <a:rPr lang="en-NZ" smtClean="0">
                <a:solidFill>
                  <a:srgbClr val="000000"/>
                </a:solidFill>
              </a:rPr>
              <a:t>for SA2</a:t>
            </a: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7621" name="Oval 229"/>
          <p:cNvSpPr>
            <a:spLocks noChangeArrowheads="1"/>
          </p:cNvSpPr>
          <p:nvPr/>
        </p:nvSpPr>
        <p:spPr bwMode="auto">
          <a:xfrm>
            <a:off x="3565525" y="4365625"/>
            <a:ext cx="935038" cy="863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319088" eaLnBrk="1" hangingPunct="1"/>
            <a:r>
              <a:rPr lang="en-NZ" smtClean="0">
                <a:solidFill>
                  <a:srgbClr val="000000"/>
                </a:solidFill>
              </a:rPr>
              <a:t>SID</a:t>
            </a:r>
          </a:p>
          <a:p>
            <a:pPr algn="ctr" defTabSz="319088" eaLnBrk="1" hangingPunct="1"/>
            <a:r>
              <a:rPr lang="en-NZ" smtClean="0">
                <a:solidFill>
                  <a:srgbClr val="000000"/>
                </a:solidFill>
              </a:rPr>
              <a:t>for SA1</a:t>
            </a:r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187622" name="AutoShape 230"/>
          <p:cNvCxnSpPr>
            <a:cxnSpLocks noChangeShapeType="1"/>
            <a:stCxn id="187568" idx="4"/>
            <a:endCxn id="187620" idx="0"/>
          </p:cNvCxnSpPr>
          <p:nvPr/>
        </p:nvCxnSpPr>
        <p:spPr bwMode="auto">
          <a:xfrm>
            <a:off x="3924300" y="4076700"/>
            <a:ext cx="140335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623" name="AutoShape 231"/>
          <p:cNvCxnSpPr>
            <a:cxnSpLocks noChangeShapeType="1"/>
            <a:stCxn id="187562" idx="4"/>
            <a:endCxn id="187567" idx="0"/>
          </p:cNvCxnSpPr>
          <p:nvPr/>
        </p:nvCxnSpPr>
        <p:spPr bwMode="auto">
          <a:xfrm rot="16200000" flipV="1">
            <a:off x="1785938" y="1219200"/>
            <a:ext cx="576262" cy="2116138"/>
          </a:xfrm>
          <a:prstGeom prst="curvedConnector5">
            <a:avLst>
              <a:gd name="adj1" fmla="val -39671"/>
              <a:gd name="adj2" fmla="val 46435"/>
              <a:gd name="adj3" fmla="val 13967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7624" name="Text Box 232"/>
          <p:cNvSpPr txBox="1">
            <a:spLocks noChangeArrowheads="1"/>
          </p:cNvSpPr>
          <p:nvPr/>
        </p:nvSpPr>
        <p:spPr bwMode="auto">
          <a:xfrm>
            <a:off x="466725" y="260350"/>
            <a:ext cx="2089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sz="3600" smtClean="0">
                <a:solidFill>
                  <a:srgbClr val="003366"/>
                </a:solidFill>
              </a:rPr>
              <a:t>NZ’s IVS</a:t>
            </a:r>
            <a:endParaRPr lang="en-US" sz="3600" smtClean="0">
              <a:solidFill>
                <a:srgbClr val="003366"/>
              </a:solidFill>
            </a:endParaRPr>
          </a:p>
        </p:txBody>
      </p:sp>
      <p:sp>
        <p:nvSpPr>
          <p:cNvPr id="187625" name="Rectangle 233"/>
          <p:cNvSpPr>
            <a:spLocks noChangeArrowheads="1"/>
          </p:cNvSpPr>
          <p:nvPr/>
        </p:nvSpPr>
        <p:spPr bwMode="auto">
          <a:xfrm>
            <a:off x="539750" y="909638"/>
            <a:ext cx="1943100" cy="71437"/>
          </a:xfrm>
          <a:prstGeom prst="rect">
            <a:avLst/>
          </a:prstGeom>
          <a:solidFill>
            <a:srgbClr val="336699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smtClean="0">
              <a:solidFill>
                <a:srgbClr val="000000"/>
              </a:solidFill>
              <a:latin typeface="Helvetica" pitchFamily="34" charset="0"/>
            </a:endParaRPr>
          </a:p>
        </p:txBody>
      </p:sp>
      <p:cxnSp>
        <p:nvCxnSpPr>
          <p:cNvPr id="187626" name="AutoShape 234"/>
          <p:cNvCxnSpPr>
            <a:cxnSpLocks noChangeShapeType="1"/>
            <a:stCxn id="187560" idx="4"/>
            <a:endCxn id="187583" idx="0"/>
          </p:cNvCxnSpPr>
          <p:nvPr/>
        </p:nvCxnSpPr>
        <p:spPr bwMode="auto">
          <a:xfrm flipH="1">
            <a:off x="5975350" y="1773238"/>
            <a:ext cx="36513" cy="3960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627" name="AutoShape 235"/>
          <p:cNvCxnSpPr>
            <a:cxnSpLocks noChangeShapeType="1"/>
            <a:stCxn id="187560" idx="4"/>
            <a:endCxn id="187586" idx="0"/>
          </p:cNvCxnSpPr>
          <p:nvPr/>
        </p:nvCxnSpPr>
        <p:spPr bwMode="auto">
          <a:xfrm>
            <a:off x="6011863" y="1773238"/>
            <a:ext cx="1404937" cy="3887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7628" name="Text Box 236"/>
          <p:cNvSpPr txBox="1">
            <a:spLocks noChangeArrowheads="1"/>
          </p:cNvSpPr>
          <p:nvPr/>
        </p:nvSpPr>
        <p:spPr bwMode="auto">
          <a:xfrm>
            <a:off x="6588125" y="260350"/>
            <a:ext cx="2376488" cy="256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NZ" sz="1800" smtClean="0">
                <a:solidFill>
                  <a:srgbClr val="000000"/>
                </a:solidFill>
                <a:latin typeface="Arial" charset="0"/>
              </a:rPr>
              <a:t>A citizen can have at most one Verified ID (VID) at each agency.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NZ" sz="1800" smtClean="0">
                <a:solidFill>
                  <a:srgbClr val="000000"/>
                </a:solidFill>
                <a:latin typeface="Arial" charset="0"/>
              </a:rPr>
              <a:t>Anonymised IDs can be created.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NZ" sz="1800" smtClean="0">
                <a:solidFill>
                  <a:srgbClr val="000000"/>
                </a:solidFill>
                <a:latin typeface="Arial" charset="0"/>
              </a:rPr>
              <a:t>Session IDs are transient.</a:t>
            </a:r>
            <a:endParaRPr lang="en-US" sz="180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352928" cy="842946"/>
          </a:xfrm>
        </p:spPr>
        <p:txBody>
          <a:bodyPr/>
          <a:lstStyle/>
          <a:p>
            <a:r>
              <a:rPr lang="en-NZ" dirty="0" smtClean="0"/>
              <a:t>Advantage #1: representational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11148"/>
            <a:ext cx="7835900" cy="4810140"/>
          </a:xfrm>
        </p:spPr>
        <p:txBody>
          <a:bodyPr/>
          <a:lstStyle/>
          <a:p>
            <a:r>
              <a:rPr lang="en-NZ" dirty="0" smtClean="0"/>
              <a:t>Our model represents the structural aspects of NZ’s government-issued identifiers in enough detail to exhibit:</a:t>
            </a:r>
          </a:p>
          <a:p>
            <a:pPr lvl="1"/>
            <a:r>
              <a:rPr lang="en-NZ" dirty="0" smtClean="0"/>
              <a:t>Multiple identifiers for each citizen</a:t>
            </a:r>
          </a:p>
          <a:p>
            <a:pPr lvl="1"/>
            <a:r>
              <a:rPr lang="en-NZ" dirty="0" smtClean="0"/>
              <a:t>No citizen plays more than one identifiable role at each service agency.</a:t>
            </a:r>
          </a:p>
          <a:p>
            <a:pPr lvl="1"/>
            <a:r>
              <a:rPr lang="en-NZ" dirty="0" smtClean="0"/>
              <a:t>Citizens may have any number of anonyms at a service agency.</a:t>
            </a:r>
          </a:p>
          <a:p>
            <a:pPr lvl="1"/>
            <a:r>
              <a:rPr lang="en-NZ" dirty="0" smtClean="0"/>
              <a:t>Identifiers can be linked by the DIA but not by the service agencies: the DIA controls the core identity of each citizen.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7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1"/>
            <a:ext cx="8209408" cy="842946"/>
          </a:xfrm>
        </p:spPr>
        <p:txBody>
          <a:bodyPr/>
          <a:lstStyle/>
          <a:p>
            <a:r>
              <a:rPr lang="en-NZ" dirty="0" smtClean="0"/>
              <a:t>Advantage #2: revelatory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In secure systems design textbooks, there are three ways to authenticate a claimed identity: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NZ" dirty="0" smtClean="0"/>
              <a:t>What you have (a token)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NZ" dirty="0" smtClean="0"/>
              <a:t>What you know (a password)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NZ" dirty="0" smtClean="0"/>
              <a:t>Who you are (a biometric).</a:t>
            </a:r>
          </a:p>
          <a:p>
            <a:r>
              <a:rPr lang="en-NZ" dirty="0" smtClean="0"/>
              <a:t>The DIA consults a referee to authenticate a claimed </a:t>
            </a:r>
            <a:r>
              <a:rPr lang="en-NZ" dirty="0" smtClean="0"/>
              <a:t>identity!</a:t>
            </a:r>
            <a:endParaRPr lang="en-NZ" dirty="0" smtClean="0"/>
          </a:p>
          <a:p>
            <a:pPr lvl="1"/>
            <a:r>
              <a:rPr lang="en-NZ" dirty="0" smtClean="0"/>
              <a:t>Referees are outside the range of the three usual types, but are a </a:t>
            </a:r>
            <a:r>
              <a:rPr lang="en-NZ" dirty="0" smtClean="0">
                <a:solidFill>
                  <a:srgbClr val="FF0000"/>
                </a:solidFill>
              </a:rPr>
              <a:t>networked identity</a:t>
            </a:r>
            <a:r>
              <a:rPr lang="en-NZ" dirty="0" smtClean="0"/>
              <a:t>.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4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Networked Identity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8934-B9BB-4E95-B62D-933BAFB57C3E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404664"/>
            <a:ext cx="7813675" cy="752475"/>
          </a:xfrm>
        </p:spPr>
        <p:txBody>
          <a:bodyPr/>
          <a:lstStyle/>
          <a:p>
            <a:r>
              <a:rPr lang="en-US" sz="4000" dirty="0" err="1" smtClean="0"/>
              <a:t>Modelling</a:t>
            </a:r>
            <a:r>
              <a:rPr lang="en-US" sz="4000" dirty="0" smtClean="0"/>
              <a:t> Privacy Requirements</a:t>
            </a:r>
            <a:endParaRPr lang="en-US" sz="40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7338"/>
            <a:ext cx="8424936" cy="496800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NZ" sz="2800" dirty="0" smtClean="0"/>
              <a:t>When modelling privacy, organisational boundaries are important but their internal details are unimportant.</a:t>
            </a:r>
          </a:p>
          <a:p>
            <a:pPr>
              <a:lnSpc>
                <a:spcPct val="110000"/>
              </a:lnSpc>
            </a:pPr>
            <a:r>
              <a:rPr lang="en-NZ" sz="2800" dirty="0" smtClean="0"/>
              <a:t>New drawing conventions:</a:t>
            </a:r>
          </a:p>
          <a:p>
            <a:pPr lvl="1">
              <a:lnSpc>
                <a:spcPct val="110000"/>
              </a:lnSpc>
            </a:pPr>
            <a:r>
              <a:rPr lang="en-NZ" sz="2400" dirty="0" smtClean="0"/>
              <a:t>A hierarchical organisation is a tree of entities in hierarchical relations</a:t>
            </a:r>
            <a:r>
              <a:rPr lang="en-NZ" sz="2400" dirty="0"/>
              <a:t>,</a:t>
            </a:r>
            <a:r>
              <a:rPr lang="en-NZ" sz="2400" dirty="0" smtClean="0"/>
              <a:t> drawn as a triangle.</a:t>
            </a:r>
          </a:p>
          <a:p>
            <a:pPr lvl="1">
              <a:lnSpc>
                <a:spcPct val="110000"/>
              </a:lnSpc>
            </a:pPr>
            <a:r>
              <a:rPr lang="en-NZ" sz="2400" dirty="0" smtClean="0"/>
              <a:t>A peerage is a set of communicating entities, drawn as a circle. [</a:t>
            </a:r>
            <a:r>
              <a:rPr lang="en-NZ" sz="2400" dirty="0" smtClean="0"/>
              <a:t>Tracy </a:t>
            </a:r>
            <a:r>
              <a:rPr lang="en-NZ" sz="2400" dirty="0"/>
              <a:t>Thompson, “Circles of Change”, </a:t>
            </a:r>
            <a:r>
              <a:rPr lang="en-NZ" sz="2400" i="1" dirty="0"/>
              <a:t>Stanford Social Innovation Review</a:t>
            </a:r>
            <a:r>
              <a:rPr lang="en-NZ" sz="2400" dirty="0"/>
              <a:t>,</a:t>
            </a:r>
            <a:r>
              <a:rPr lang="en-NZ" sz="2400" dirty="0"/>
              <a:t> </a:t>
            </a:r>
            <a:r>
              <a:rPr lang="en-NZ" sz="2400" dirty="0"/>
              <a:t>Fall </a:t>
            </a:r>
            <a:r>
              <a:rPr lang="en-NZ" sz="2400" dirty="0" smtClean="0"/>
              <a:t>2011]</a:t>
            </a:r>
          </a:p>
          <a:p>
            <a:pPr lvl="1">
              <a:lnSpc>
                <a:spcPct val="110000"/>
              </a:lnSpc>
            </a:pPr>
            <a:r>
              <a:rPr lang="en-NZ" sz="2400" dirty="0" smtClean="0"/>
              <a:t>Aliases are indicated by multiple, identical icons.</a:t>
            </a:r>
          </a:p>
          <a:p>
            <a:pPr lvl="1">
              <a:lnSpc>
                <a:spcPct val="110000"/>
              </a:lnSpc>
            </a:pPr>
            <a:r>
              <a:rPr lang="en-NZ" sz="2400" dirty="0" smtClean="0"/>
              <a:t>This is a planar dual of the drawing conventions in prior slides.</a:t>
            </a:r>
            <a:endParaRPr lang="en-NZ" sz="2400" dirty="0"/>
          </a:p>
          <a:p>
            <a:pPr marL="0" indent="0">
              <a:lnSpc>
                <a:spcPct val="90000"/>
              </a:lnSpc>
              <a:buNone/>
            </a:pPr>
            <a:endParaRPr lang="en-NZ" sz="2800" dirty="0" smtClean="0"/>
          </a:p>
        </p:txBody>
      </p:sp>
    </p:spTree>
    <p:extLst>
      <p:ext uri="{BB962C8B-B14F-4D97-AF65-F5344CB8AC3E}">
        <p14:creationId xmlns:p14="http://schemas.microsoft.com/office/powerpoint/2010/main" val="247492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Dramatis Personae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Actors</a:t>
            </a:r>
          </a:p>
          <a:p>
            <a:pPr lvl="1"/>
            <a:r>
              <a:rPr lang="en-NZ" dirty="0" smtClean="0"/>
              <a:t>Alfred, a consumer</a:t>
            </a:r>
          </a:p>
          <a:p>
            <a:pPr lvl="1"/>
            <a:r>
              <a:rPr lang="en-NZ" dirty="0" err="1" smtClean="0"/>
              <a:t>BooksRus</a:t>
            </a:r>
            <a:r>
              <a:rPr lang="en-NZ" dirty="0" smtClean="0"/>
              <a:t>, a service provider </a:t>
            </a:r>
          </a:p>
          <a:p>
            <a:pPr lvl="1"/>
            <a:r>
              <a:rPr lang="en-NZ" dirty="0" smtClean="0"/>
              <a:t>Judy, a judge</a:t>
            </a:r>
          </a:p>
          <a:p>
            <a:r>
              <a:rPr lang="en-NZ" dirty="0" smtClean="0"/>
              <a:t>Objects</a:t>
            </a:r>
          </a:p>
          <a:p>
            <a:pPr lvl="1"/>
            <a:r>
              <a:rPr lang="en-NZ" dirty="0" smtClean="0"/>
              <a:t>Alfred’s private information</a:t>
            </a:r>
          </a:p>
          <a:p>
            <a:pPr lvl="1"/>
            <a:r>
              <a:rPr lang="en-NZ" dirty="0" err="1" smtClean="0"/>
              <a:t>BooksRus</a:t>
            </a:r>
            <a:r>
              <a:rPr lang="en-NZ" dirty="0" smtClean="0"/>
              <a:t> privacy policy</a:t>
            </a:r>
            <a:endParaRPr lang="en-NZ" dirty="0"/>
          </a:p>
        </p:txBody>
      </p:sp>
      <p:pic>
        <p:nvPicPr>
          <p:cNvPr id="5" name="Picture 2" descr="C:\Users\ctho065\AppData\Local\Microsoft\Windows\Temporary Internet Files\Content.IE5\XPRQDVEX\MC90022989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214" y="1944549"/>
            <a:ext cx="845356" cy="75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tho065\AppData\Local\Microsoft\Windows\Temporary Internet Files\Content.IE5\6M7AJ9UU\MC90001445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937" y="2529979"/>
            <a:ext cx="574456" cy="789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ctho065\AppData\Local\Microsoft\Windows\Temporary Internet Files\Content.IE5\6M7AJ9UU\MC90021215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623" y="3306249"/>
            <a:ext cx="638394" cy="762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ctho065\AppData\Local\Microsoft\Windows\Temporary Internet Files\Content.IE5\W8XZ2RB2\MC900441427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926" y="4068860"/>
            <a:ext cx="892467" cy="892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ctho065\AppData\Local\Microsoft\Windows\Temporary Internet Files\Content.IE5\2GVI7BLI\MC90023042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007" y="5013176"/>
            <a:ext cx="1366158" cy="91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28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Alfred’s Simplest Privacy Claim</a:t>
            </a:r>
            <a:endParaRPr lang="en-NZ" dirty="0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885406" y="1340768"/>
            <a:ext cx="792088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77494" y="1340768"/>
            <a:ext cx="720080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01430" y="1700808"/>
            <a:ext cx="0" cy="11682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101430" y="2852936"/>
            <a:ext cx="108012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181550" y="1700808"/>
            <a:ext cx="0" cy="11682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C:\Users\ctho065\AppData\Local\Microsoft\Windows\Temporary Internet Files\Content.IE5\XPRQDVEX\MC90022989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95" y="1554959"/>
            <a:ext cx="585659" cy="521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C:\Users\ctho065\AppData\Local\Microsoft\Windows\Temporary Internet Files\Content.IE5\W8XZ2RB2\MC900441427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377" y="2203396"/>
            <a:ext cx="446234" cy="446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C:\Users\ctho065\AppData\Local\Microsoft\Windows\Temporary Internet Files\Content.IE5\W8XZ2RB2\MC900441427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887" y="2536246"/>
            <a:ext cx="446234" cy="446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Curved Connector 21"/>
          <p:cNvCxnSpPr>
            <a:stCxn id="18" idx="3"/>
            <a:endCxn id="19" idx="1"/>
          </p:cNvCxnSpPr>
          <p:nvPr/>
        </p:nvCxnSpPr>
        <p:spPr>
          <a:xfrm>
            <a:off x="1900611" y="2426513"/>
            <a:ext cx="2484276" cy="332850"/>
          </a:xfrm>
          <a:prstGeom prst="curvedConnector3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156548" y="212356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 smtClean="0"/>
              <a:t>P+</a:t>
            </a:r>
            <a:endParaRPr lang="en-NZ" b="1" dirty="0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323528" y="3212976"/>
            <a:ext cx="8640960" cy="345638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dirty="0" smtClean="0"/>
              <a:t>Four annotations on potential aliases:</a:t>
            </a:r>
          </a:p>
          <a:p>
            <a:r>
              <a:rPr lang="en-NZ" dirty="0" smtClean="0"/>
              <a:t>Prohibited (P─), Permitted (P+),</a:t>
            </a:r>
          </a:p>
          <a:p>
            <a:r>
              <a:rPr lang="en-NZ" dirty="0" smtClean="0"/>
              <a:t>Obligated (O+), Exempted (O-).</a:t>
            </a:r>
          </a:p>
          <a:p>
            <a:pPr marL="0" indent="0">
              <a:buNone/>
            </a:pPr>
            <a:r>
              <a:rPr lang="en-NZ" dirty="0" smtClean="0"/>
              <a:t>The “house” shape implies that aliasing of its content is prohibited, unless specifically permitted.</a:t>
            </a:r>
          </a:p>
          <a:p>
            <a:pPr marL="0" indent="0">
              <a:buNone/>
            </a:pPr>
            <a:r>
              <a:rPr lang="en-NZ" dirty="0" smtClean="0"/>
              <a:t>Houses are special cases of hierarchies (     ).</a:t>
            </a:r>
          </a:p>
        </p:txBody>
      </p:sp>
      <p:pic>
        <p:nvPicPr>
          <p:cNvPr id="28" name="Picture 3" descr="C:\Users\ctho065\AppData\Local\Microsoft\Windows\Temporary Internet Files\Content.IE5\6M7AJ9UU\MC90001445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782" y="1636584"/>
            <a:ext cx="574456" cy="789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Straight Connector 30"/>
          <p:cNvCxnSpPr/>
          <p:nvPr/>
        </p:nvCxnSpPr>
        <p:spPr>
          <a:xfrm flipH="1">
            <a:off x="3203848" y="1196752"/>
            <a:ext cx="1368153" cy="19442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572001" y="1196752"/>
            <a:ext cx="1440159" cy="19442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203848" y="3140968"/>
            <a:ext cx="280831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Isosceles Triangle 45"/>
          <p:cNvSpPr/>
          <p:nvPr/>
        </p:nvSpPr>
        <p:spPr>
          <a:xfrm>
            <a:off x="7524328" y="6139112"/>
            <a:ext cx="360040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541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Disclosure to Affiliates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/>
          <a:lstStyle/>
          <a:p>
            <a:r>
              <a:rPr lang="en-NZ" dirty="0" smtClean="0"/>
              <a:t>The </a:t>
            </a:r>
            <a:r>
              <a:rPr lang="en-NZ" dirty="0" err="1" smtClean="0"/>
              <a:t>BooksRus</a:t>
            </a:r>
            <a:r>
              <a:rPr lang="en-NZ" dirty="0" smtClean="0"/>
              <a:t> privacy policy permits the disclosure of customer-private data to its affiliates, partners, and providers e.g. Food4U.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885406" y="4293096"/>
            <a:ext cx="792088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77494" y="4293096"/>
            <a:ext cx="720080" cy="3600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101430" y="4653136"/>
            <a:ext cx="0" cy="11682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01430" y="5805264"/>
            <a:ext cx="108012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1550" y="4653136"/>
            <a:ext cx="0" cy="11682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ctho065\AppData\Local\Microsoft\Windows\Temporary Internet Files\Content.IE5\XPRQDVEX\MC90022989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95" y="4507287"/>
            <a:ext cx="585659" cy="521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C:\Users\ctho065\AppData\Local\Microsoft\Windows\Temporary Internet Files\Content.IE5\W8XZ2RB2\MC900441427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450" y="5308185"/>
            <a:ext cx="446234" cy="446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Curved Connector 13"/>
          <p:cNvCxnSpPr>
            <a:stCxn id="12" idx="3"/>
            <a:endCxn id="13" idx="1"/>
          </p:cNvCxnSpPr>
          <p:nvPr/>
        </p:nvCxnSpPr>
        <p:spPr>
          <a:xfrm>
            <a:off x="1727684" y="5531302"/>
            <a:ext cx="2489818" cy="175103"/>
          </a:xfrm>
          <a:prstGeom prst="curvedConnector3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48286" y="550794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 smtClean="0"/>
              <a:t>P+</a:t>
            </a:r>
            <a:endParaRPr lang="en-NZ" b="1" dirty="0"/>
          </a:p>
        </p:txBody>
      </p:sp>
      <p:pic>
        <p:nvPicPr>
          <p:cNvPr id="16" name="Picture 3" descr="C:\Users\ctho065\AppData\Local\Microsoft\Windows\Temporary Internet Files\Content.IE5\6M7AJ9UU\MC90001445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756" y="3863207"/>
            <a:ext cx="574456" cy="789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 flipH="1">
            <a:off x="3167846" y="3284984"/>
            <a:ext cx="1260138" cy="279623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27984" y="3285460"/>
            <a:ext cx="1548173" cy="27957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167845" y="6081218"/>
            <a:ext cx="280831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5508104" y="3212976"/>
            <a:ext cx="1368153" cy="19442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76257" y="3212976"/>
            <a:ext cx="1440159" cy="194421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508104" y="5157192"/>
            <a:ext cx="280831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11" descr="C:\Users\ctho065\AppData\Local\Microsoft\Windows\Temporary Internet Files\Content.IE5\W8XZ2RB2\MC90008931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226" y="3789040"/>
            <a:ext cx="730068" cy="60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7" name="Curved Connector 36"/>
          <p:cNvCxnSpPr>
            <a:stCxn id="13" idx="3"/>
            <a:endCxn id="68" idx="1"/>
          </p:cNvCxnSpPr>
          <p:nvPr/>
        </p:nvCxnSpPr>
        <p:spPr>
          <a:xfrm flipV="1">
            <a:off x="4663736" y="4936028"/>
            <a:ext cx="2117385" cy="770377"/>
          </a:xfrm>
          <a:prstGeom prst="curved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652120" y="5230941"/>
            <a:ext cx="2871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P+</a:t>
            </a:r>
            <a:r>
              <a:rPr lang="en-NZ" dirty="0" smtClean="0"/>
              <a:t> by </a:t>
            </a:r>
            <a:r>
              <a:rPr lang="en-NZ" dirty="0" smtClean="0"/>
              <a:t>policy; </a:t>
            </a:r>
            <a:r>
              <a:rPr lang="en-NZ" dirty="0" smtClean="0"/>
              <a:t>but is this acceptable to Alfred?</a:t>
            </a:r>
            <a:endParaRPr lang="en-NZ" b="1" dirty="0"/>
          </a:p>
        </p:txBody>
      </p:sp>
      <p:grpSp>
        <p:nvGrpSpPr>
          <p:cNvPr id="66" name="Group 65"/>
          <p:cNvGrpSpPr/>
          <p:nvPr/>
        </p:nvGrpSpPr>
        <p:grpSpPr>
          <a:xfrm>
            <a:off x="3626792" y="4870309"/>
            <a:ext cx="1618550" cy="1136622"/>
            <a:chOff x="3626792" y="4870309"/>
            <a:chExt cx="1618550" cy="1136622"/>
          </a:xfrm>
        </p:grpSpPr>
        <p:pic>
          <p:nvPicPr>
            <p:cNvPr id="13" name="Picture 8" descr="C:\Users\ctho065\AppData\Local\Microsoft\Windows\Temporary Internet Files\Content.IE5\W8XZ2RB2\MC900441427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7502" y="5483288"/>
              <a:ext cx="446234" cy="4462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10" descr="C:\Users\ctho065\AppData\Local\Microsoft\Windows\Temporary Internet Files\Content.IE5\2GVI7BLI\MC900230422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8795" y="5132262"/>
              <a:ext cx="598377" cy="3990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3" name="Straight Connector 52"/>
            <p:cNvCxnSpPr/>
            <p:nvPr/>
          </p:nvCxnSpPr>
          <p:spPr>
            <a:xfrm flipH="1">
              <a:off x="3626792" y="4870309"/>
              <a:ext cx="792088" cy="11366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4418879" y="4870309"/>
              <a:ext cx="826463" cy="11366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3635896" y="6006931"/>
              <a:ext cx="160944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8" name="Picture 8" descr="C:\Users\ctho065\AppData\Local\Microsoft\Windows\Temporary Internet Files\Content.IE5\W8XZ2RB2\MC900441427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121" y="4802158"/>
            <a:ext cx="267740" cy="267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10" descr="C:\Users\ctho065\AppData\Local\Microsoft\Windows\Temporary Internet Files\Content.IE5\2GVI7BLI\MC90023042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897" y="4591543"/>
            <a:ext cx="359026" cy="23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0" name="Straight Connector 69"/>
          <p:cNvCxnSpPr/>
          <p:nvPr/>
        </p:nvCxnSpPr>
        <p:spPr>
          <a:xfrm flipH="1">
            <a:off x="6426695" y="4434371"/>
            <a:ext cx="475253" cy="681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901947" y="4434371"/>
            <a:ext cx="495878" cy="681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432157" y="5116344"/>
            <a:ext cx="9656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10" descr="C:\Users\ctho065\AppData\Local\Microsoft\Windows\Temporary Internet Files\Content.IE5\2GVI7BLI\MC90023042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702" y="5205799"/>
            <a:ext cx="359026" cy="23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6" name="Curved Connector 75"/>
          <p:cNvCxnSpPr>
            <a:stCxn id="43" idx="1"/>
            <a:endCxn id="74" idx="3"/>
          </p:cNvCxnSpPr>
          <p:nvPr/>
        </p:nvCxnSpPr>
        <p:spPr>
          <a:xfrm rot="10800000">
            <a:off x="2123729" y="5325513"/>
            <a:ext cx="2005067" cy="6271"/>
          </a:xfrm>
          <a:prstGeom prst="curved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644558" y="5013176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/>
              <a:t>O</a:t>
            </a:r>
            <a:r>
              <a:rPr lang="en-NZ" b="1" dirty="0" smtClean="0"/>
              <a:t>+</a:t>
            </a:r>
            <a:endParaRPr lang="en-NZ" b="1" dirty="0"/>
          </a:p>
        </p:txBody>
      </p:sp>
      <p:cxnSp>
        <p:nvCxnSpPr>
          <p:cNvPr id="81" name="Curved Connector 80"/>
          <p:cNvCxnSpPr>
            <a:stCxn id="43" idx="3"/>
            <a:endCxn id="69" idx="1"/>
          </p:cNvCxnSpPr>
          <p:nvPr/>
        </p:nvCxnSpPr>
        <p:spPr>
          <a:xfrm flipV="1">
            <a:off x="4727172" y="4711256"/>
            <a:ext cx="2000725" cy="620527"/>
          </a:xfrm>
          <a:prstGeom prst="curved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4789768" y="501737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1" dirty="0"/>
              <a:t>O</a:t>
            </a:r>
            <a:r>
              <a:rPr lang="en-NZ" b="1" dirty="0" smtClean="0"/>
              <a:t>+</a:t>
            </a:r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128142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Privacy Context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Alfred might want to know the identities of all relying parties (</a:t>
            </a:r>
            <a:r>
              <a:rPr lang="en-NZ" dirty="0" err="1" smtClean="0"/>
              <a:t>BooksRUs</a:t>
            </a:r>
            <a:r>
              <a:rPr lang="en-NZ" dirty="0" smtClean="0"/>
              <a:t>, …) who can access his private information.</a:t>
            </a:r>
          </a:p>
          <a:p>
            <a:pPr lvl="1"/>
            <a:r>
              <a:rPr lang="en-NZ" dirty="0" smtClean="0"/>
              <a:t>This is a peerage R.</a:t>
            </a:r>
          </a:p>
          <a:p>
            <a:r>
              <a:rPr lang="en-NZ" dirty="0" smtClean="0"/>
              <a:t>If the peerage R uses multiple identity providers, then these form a peerage I.</a:t>
            </a:r>
          </a:p>
          <a:p>
            <a:r>
              <a:rPr lang="en-NZ" dirty="0" smtClean="0"/>
              <a:t>The “context” for Alfred’s ID provision is (I, R, p), where p is an object describing the purpose of this provision.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41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8934-B9BB-4E95-B62D-933BAFB57C3E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404664"/>
            <a:ext cx="7813675" cy="752475"/>
          </a:xfrm>
        </p:spPr>
        <p:txBody>
          <a:bodyPr/>
          <a:lstStyle/>
          <a:p>
            <a:r>
              <a:rPr lang="en-US" sz="4000" dirty="0" smtClean="0"/>
              <a:t>Review</a:t>
            </a:r>
            <a:endParaRPr lang="en-US" sz="40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424936" cy="518403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NZ" sz="2800" dirty="0" smtClean="0"/>
              <a:t>“Point identity” vs. social (networked) </a:t>
            </a:r>
            <a:r>
              <a:rPr lang="en-NZ" sz="2800" dirty="0" smtClean="0"/>
              <a:t>identity</a:t>
            </a:r>
          </a:p>
          <a:p>
            <a:pPr lvl="1">
              <a:lnSpc>
                <a:spcPct val="110000"/>
              </a:lnSpc>
            </a:pPr>
            <a:r>
              <a:rPr lang="en-NZ" sz="2400" dirty="0" smtClean="0"/>
              <a:t>A richer set of identification primitives, including referees.</a:t>
            </a:r>
          </a:p>
          <a:p>
            <a:pPr lvl="1">
              <a:lnSpc>
                <a:spcPct val="110000"/>
              </a:lnSpc>
            </a:pPr>
            <a:r>
              <a:rPr lang="en-NZ" sz="2400" dirty="0" smtClean="0"/>
              <a:t>A graph-theoretic model, rather than an information-systems/database model.  Both have their strengths…</a:t>
            </a:r>
            <a:endParaRPr lang="en-NZ" sz="2400" dirty="0" smtClean="0"/>
          </a:p>
          <a:p>
            <a:pPr>
              <a:lnSpc>
                <a:spcPct val="110000"/>
              </a:lnSpc>
            </a:pPr>
            <a:r>
              <a:rPr lang="en-NZ" sz="2800" dirty="0" smtClean="0"/>
              <a:t>Applications </a:t>
            </a:r>
            <a:r>
              <a:rPr lang="en-NZ" sz="2800" dirty="0" smtClean="0"/>
              <a:t>of thi</a:t>
            </a:r>
            <a:r>
              <a:rPr lang="en-NZ" sz="2800" dirty="0" smtClean="0"/>
              <a:t>s modelling approach</a:t>
            </a:r>
            <a:endParaRPr lang="en-NZ" sz="2800" dirty="0" smtClean="0"/>
          </a:p>
          <a:p>
            <a:pPr lvl="1">
              <a:lnSpc>
                <a:spcPct val="110000"/>
              </a:lnSpc>
            </a:pPr>
            <a:r>
              <a:rPr lang="en-NZ" sz="2400" dirty="0" smtClean="0"/>
              <a:t>Cookies as identifiers</a:t>
            </a:r>
            <a:endParaRPr lang="en-NZ" sz="2400" dirty="0"/>
          </a:p>
          <a:p>
            <a:pPr lvl="1">
              <a:lnSpc>
                <a:spcPct val="110000"/>
              </a:lnSpc>
            </a:pPr>
            <a:r>
              <a:rPr lang="en-NZ" sz="2400" dirty="0" smtClean="0"/>
              <a:t>Typology of identity federations (corporate ID provision)</a:t>
            </a:r>
            <a:endParaRPr lang="en-NZ" sz="2400" dirty="0" smtClean="0"/>
          </a:p>
          <a:p>
            <a:pPr lvl="1">
              <a:lnSpc>
                <a:spcPct val="110000"/>
              </a:lnSpc>
            </a:pPr>
            <a:r>
              <a:rPr lang="en-NZ" sz="2400" dirty="0" smtClean="0"/>
              <a:t>New </a:t>
            </a:r>
            <a:r>
              <a:rPr lang="en-NZ" sz="2400" dirty="0"/>
              <a:t>Zealand’s Identity Verification </a:t>
            </a:r>
            <a:r>
              <a:rPr lang="en-NZ" sz="2400" dirty="0" smtClean="0"/>
              <a:t>Service: pseudonyms with </a:t>
            </a:r>
            <a:r>
              <a:rPr lang="en-NZ" sz="2400" dirty="0" err="1" smtClean="0"/>
              <a:t>liveness</a:t>
            </a:r>
            <a:r>
              <a:rPr lang="en-NZ" sz="2400" dirty="0" smtClean="0"/>
              <a:t> and uniqueness </a:t>
            </a:r>
            <a:r>
              <a:rPr lang="en-NZ" sz="2400" dirty="0" smtClean="0"/>
              <a:t>properties</a:t>
            </a:r>
          </a:p>
          <a:p>
            <a:pPr lvl="1">
              <a:lnSpc>
                <a:spcPct val="110000"/>
              </a:lnSpc>
            </a:pPr>
            <a:r>
              <a:rPr lang="en-NZ" sz="2400" dirty="0" smtClean="0"/>
              <a:t>Eliciting and representing privacy requirements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330209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684213" y="3213001"/>
            <a:ext cx="7772400" cy="2088207"/>
          </a:xfrm>
        </p:spPr>
        <p:txBody>
          <a:bodyPr/>
          <a:lstStyle/>
          <a:p>
            <a:pPr eaLnBrk="1" hangingPunct="1"/>
            <a:r>
              <a:rPr lang="en-US" dirty="0" smtClean="0"/>
              <a:t>Identity Commandments v1.0</a:t>
            </a:r>
          </a:p>
        </p:txBody>
      </p:sp>
      <p:pic>
        <p:nvPicPr>
          <p:cNvPr id="9" name="Picture 7" descr="jerichologo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7885" y="908720"/>
            <a:ext cx="4210223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is an “identity”?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29876"/>
            <a:ext cx="8352928" cy="5455508"/>
          </a:xfrm>
        </p:spPr>
        <p:txBody>
          <a:bodyPr>
            <a:normAutofit fontScale="92500" lnSpcReduction="20000"/>
          </a:bodyPr>
          <a:lstStyle/>
          <a:p>
            <a:r>
              <a:rPr lang="en-NZ" dirty="0" smtClean="0"/>
              <a:t>Uniqueness</a:t>
            </a:r>
          </a:p>
          <a:p>
            <a:pPr lvl="1"/>
            <a:r>
              <a:rPr lang="en-NZ" dirty="0" smtClean="0"/>
              <a:t>An identity is knowledge about an entity and a population, sufficient to distinguish the entity from all other entities in the population.</a:t>
            </a:r>
          </a:p>
          <a:p>
            <a:pPr lvl="1"/>
            <a:r>
              <a:rPr lang="en-NZ" dirty="0" smtClean="0"/>
              <a:t>A “</a:t>
            </a:r>
            <a:r>
              <a:rPr lang="en-NZ" i="1" dirty="0" smtClean="0"/>
              <a:t>k-</a:t>
            </a:r>
            <a:r>
              <a:rPr lang="en-NZ" dirty="0" smtClean="0"/>
              <a:t>identifiable entity” is in an equivalence class of size </a:t>
            </a:r>
            <a:r>
              <a:rPr lang="en-NZ" i="1" dirty="0" smtClean="0"/>
              <a:t>k.</a:t>
            </a:r>
          </a:p>
          <a:p>
            <a:pPr lvl="1"/>
            <a:r>
              <a:rPr lang="en-NZ" dirty="0" smtClean="0"/>
              <a:t>Learning about the population may  reduce </a:t>
            </a:r>
            <a:r>
              <a:rPr lang="en-NZ" i="1" dirty="0" smtClean="0"/>
              <a:t>k.</a:t>
            </a:r>
            <a:endParaRPr lang="en-NZ" dirty="0" smtClean="0"/>
          </a:p>
          <a:p>
            <a:r>
              <a:rPr lang="en-NZ" dirty="0" smtClean="0"/>
              <a:t>Persistence</a:t>
            </a:r>
          </a:p>
          <a:p>
            <a:pPr lvl="1"/>
            <a:r>
              <a:rPr lang="en-NZ" dirty="0" smtClean="0"/>
              <a:t>If an entity is identifiable, it will (probably) be identifiable in the future.</a:t>
            </a:r>
          </a:p>
          <a:p>
            <a:pPr lvl="1"/>
            <a:r>
              <a:rPr lang="en-NZ" dirty="0" smtClean="0"/>
              <a:t>Changes to populations, entities, and knowledge affect </a:t>
            </a:r>
            <a:r>
              <a:rPr lang="en-NZ" dirty="0" err="1" smtClean="0"/>
              <a:t>identifiability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Often “defined away”, by assuming a static population and context.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87824" y="1353647"/>
            <a:ext cx="19442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700" dirty="0" smtClean="0"/>
              <a:t>(precision)</a:t>
            </a:r>
            <a:endParaRPr lang="en-NZ" sz="2700" dirty="0"/>
          </a:p>
        </p:txBody>
      </p:sp>
      <p:sp>
        <p:nvSpPr>
          <p:cNvPr id="7" name="TextBox 6"/>
          <p:cNvSpPr txBox="1"/>
          <p:nvPr/>
        </p:nvSpPr>
        <p:spPr>
          <a:xfrm>
            <a:off x="2996208" y="3945935"/>
            <a:ext cx="4600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700" dirty="0" smtClean="0"/>
              <a:t>(accuracy: repeatability)</a:t>
            </a:r>
            <a:endParaRPr lang="en-NZ" sz="2700" dirty="0"/>
          </a:p>
        </p:txBody>
      </p:sp>
    </p:spTree>
    <p:extLst>
      <p:ext uri="{BB962C8B-B14F-4D97-AF65-F5344CB8AC3E}">
        <p14:creationId xmlns:p14="http://schemas.microsoft.com/office/powerpoint/2010/main" val="124068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and Core Identity </a:t>
            </a:r>
          </a:p>
        </p:txBody>
      </p:sp>
      <p:sp>
        <p:nvSpPr>
          <p:cNvPr id="4099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1. All core identities must be protected to ensure their secrecy and integrity </a:t>
            </a:r>
          </a:p>
          <a:p>
            <a:endParaRPr lang="en-NZ" sz="1800" dirty="0"/>
          </a:p>
          <a:p>
            <a:r>
              <a:rPr lang="en-NZ" sz="1800" dirty="0" smtClean="0"/>
              <a:t>Core identifiers </a:t>
            </a:r>
            <a:r>
              <a:rPr lang="en-NZ" sz="1800" dirty="0"/>
              <a:t>must never need to be disclosed and are uniquely and verifiably connected with the related Entity. </a:t>
            </a:r>
            <a:endParaRPr lang="en-NZ" sz="1800" dirty="0" smtClean="0"/>
          </a:p>
          <a:p>
            <a:r>
              <a:rPr lang="en-NZ" sz="1800" dirty="0" smtClean="0"/>
              <a:t>Core </a:t>
            </a:r>
            <a:r>
              <a:rPr lang="en-NZ" sz="1800" dirty="0"/>
              <a:t>identifiers must have a verifiable level of confidence. </a:t>
            </a:r>
          </a:p>
          <a:p>
            <a:r>
              <a:rPr lang="en-NZ" sz="1800" dirty="0" smtClean="0"/>
              <a:t>Core </a:t>
            </a:r>
            <a:r>
              <a:rPr lang="en-NZ" sz="1800" dirty="0"/>
              <a:t>identifiers must only be connected to a persona via a one-way linkage (one-way trust). </a:t>
            </a:r>
          </a:p>
          <a:p>
            <a:r>
              <a:rPr lang="en-NZ" sz="1800" dirty="0" smtClean="0"/>
              <a:t>An </a:t>
            </a:r>
            <a:r>
              <a:rPr lang="en-NZ" sz="1800" dirty="0"/>
              <a:t>Entity has Primacy </a:t>
            </a:r>
            <a:r>
              <a:rPr lang="en-NZ" sz="1800" dirty="0" smtClean="0"/>
              <a:t>[primary control] over </a:t>
            </a:r>
            <a:r>
              <a:rPr lang="en-NZ" sz="1800" dirty="0"/>
              <a:t>all the identities and activities of its personae. </a:t>
            </a:r>
          </a:p>
          <a:p>
            <a:r>
              <a:rPr lang="en-NZ" sz="1800" dirty="0" smtClean="0"/>
              <a:t>Entities </a:t>
            </a:r>
            <a:r>
              <a:rPr lang="en-NZ" sz="1800" dirty="0"/>
              <a:t>must never be compelled to reveal a persona, or that two (or more) persona are linked to the same core </a:t>
            </a:r>
            <a:r>
              <a:rPr lang="en-NZ" sz="1800" dirty="0" smtClean="0"/>
              <a:t>identity.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CB4512-BCB5-4E3F-8DE9-41E1C6E775C4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GB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Root &amp; Core Identity (Jericho)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85860"/>
            <a:ext cx="8496944" cy="4810140"/>
          </a:xfrm>
        </p:spPr>
        <p:txBody>
          <a:bodyPr/>
          <a:lstStyle/>
          <a:p>
            <a:r>
              <a:rPr lang="en-NZ" dirty="0" smtClean="0"/>
              <a:t>Physical (real-world) entities have a “root identity”.</a:t>
            </a:r>
          </a:p>
          <a:p>
            <a:r>
              <a:rPr lang="en-NZ" dirty="0" err="1" smtClean="0"/>
              <a:t>Cyberworld</a:t>
            </a:r>
            <a:r>
              <a:rPr lang="en-NZ" dirty="0" smtClean="0"/>
              <a:t> entities have a core identity, which is common to all of its role-based identifiers.</a:t>
            </a:r>
          </a:p>
          <a:p>
            <a:pPr lvl="1"/>
            <a:r>
              <a:rPr lang="en-NZ" dirty="0" smtClean="0"/>
              <a:t>Root </a:t>
            </a:r>
            <a:r>
              <a:rPr lang="en-NZ" dirty="0">
                <a:sym typeface="Wingdings"/>
              </a:rPr>
              <a:t></a:t>
            </a:r>
            <a:r>
              <a:rPr lang="en-NZ" dirty="0" smtClean="0"/>
              <a:t> Core </a:t>
            </a:r>
            <a:r>
              <a:rPr lang="en-NZ" dirty="0" smtClean="0">
                <a:sym typeface="Wingdings"/>
              </a:rPr>
              <a:t> </a:t>
            </a:r>
            <a:r>
              <a:rPr lang="en-NZ" dirty="0" smtClean="0"/>
              <a:t>persona </a:t>
            </a:r>
            <a:r>
              <a:rPr lang="en-NZ" dirty="0">
                <a:sym typeface="Wingdings"/>
              </a:rPr>
              <a:t></a:t>
            </a:r>
            <a:r>
              <a:rPr lang="en-NZ" dirty="0" smtClean="0"/>
              <a:t> role</a:t>
            </a:r>
            <a:r>
              <a:rPr lang="en-NZ" dirty="0"/>
              <a:t> </a:t>
            </a:r>
            <a:r>
              <a:rPr lang="en-NZ" dirty="0" smtClean="0">
                <a:sym typeface="Wingdings"/>
              </a:rPr>
              <a:t> organisation</a:t>
            </a:r>
            <a:endParaRPr lang="en-NZ" dirty="0" smtClean="0"/>
          </a:p>
          <a:p>
            <a:r>
              <a:rPr lang="en-NZ" dirty="0" smtClean="0"/>
              <a:t>Core and root identities are necessary for accountability, but are highly private: should only be revealed during legal procedures.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99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User-centric Personas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509546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200" dirty="0" smtClean="0">
                <a:solidFill>
                  <a:srgbClr val="000000"/>
                </a:solidFill>
                <a:latin typeface="Arial"/>
              </a:rPr>
              <a:t>Most people are aware of having different </a:t>
            </a:r>
            <a:r>
              <a:rPr lang="en-US" sz="2400" kern="1200" dirty="0" smtClean="0">
                <a:solidFill>
                  <a:srgbClr val="C00000"/>
                </a:solidFill>
                <a:latin typeface="Arial"/>
              </a:rPr>
              <a:t>personas</a:t>
            </a:r>
            <a:r>
              <a:rPr lang="en-US" sz="2400" kern="1200" dirty="0" smtClean="0">
                <a:solidFill>
                  <a:srgbClr val="000000"/>
                </a:solidFill>
                <a:latin typeface="Arial"/>
              </a:rPr>
              <a:t> for friendships, professional relationships.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kern="1200" dirty="0" smtClean="0">
                <a:solidFill>
                  <a:srgbClr val="000000"/>
                </a:solidFill>
                <a:latin typeface="Arial"/>
              </a:rPr>
              <a:t>We show different aspects of our personality when we’re playing the </a:t>
            </a:r>
            <a:r>
              <a:rPr lang="en-US" sz="2000" kern="1200" dirty="0" smtClean="0">
                <a:solidFill>
                  <a:srgbClr val="C00000"/>
                </a:solidFill>
                <a:latin typeface="Arial"/>
              </a:rPr>
              <a:t>role</a:t>
            </a:r>
            <a:r>
              <a:rPr lang="en-US" sz="2000" kern="1200" dirty="0" smtClean="0">
                <a:solidFill>
                  <a:srgbClr val="000000"/>
                </a:solidFill>
                <a:latin typeface="Arial"/>
              </a:rPr>
              <a:t> of “father” than when we’re playing the </a:t>
            </a:r>
            <a:r>
              <a:rPr lang="en-US" sz="2000" kern="1200" dirty="0" smtClean="0">
                <a:solidFill>
                  <a:srgbClr val="C00000"/>
                </a:solidFill>
                <a:latin typeface="Arial"/>
              </a:rPr>
              <a:t>role</a:t>
            </a:r>
            <a:r>
              <a:rPr lang="en-US" sz="2000" kern="1200" dirty="0" smtClean="0">
                <a:solidFill>
                  <a:srgbClr val="000000"/>
                </a:solidFill>
                <a:latin typeface="Arial"/>
              </a:rPr>
              <a:t> of an “employee”.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200" dirty="0" smtClean="0">
                <a:solidFill>
                  <a:srgbClr val="000000"/>
                </a:solidFill>
                <a:latin typeface="Arial"/>
              </a:rPr>
              <a:t>We define our own </a:t>
            </a:r>
            <a:r>
              <a:rPr lang="en-US" sz="2400" kern="1200" dirty="0" smtClean="0">
                <a:solidFill>
                  <a:srgbClr val="C00000"/>
                </a:solidFill>
                <a:latin typeface="Arial"/>
              </a:rPr>
              <a:t>personas</a:t>
            </a:r>
            <a:r>
              <a:rPr lang="en-US" sz="2400" kern="1200" dirty="0" smtClean="0">
                <a:solidFill>
                  <a:srgbClr val="000000"/>
                </a:solidFill>
                <a:latin typeface="Arial"/>
              </a:rPr>
              <a:t>: these are user-centric.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200" dirty="0" smtClean="0">
                <a:solidFill>
                  <a:srgbClr val="000000"/>
                </a:solidFill>
                <a:latin typeface="Arial"/>
              </a:rPr>
              <a:t>Others define our </a:t>
            </a:r>
            <a:r>
              <a:rPr lang="en-US" sz="2400" kern="1200" dirty="0" smtClean="0">
                <a:solidFill>
                  <a:srgbClr val="C00000"/>
                </a:solidFill>
                <a:latin typeface="Arial"/>
              </a:rPr>
              <a:t>roles</a:t>
            </a:r>
            <a:r>
              <a:rPr lang="en-US" sz="2400" kern="1200" dirty="0" smtClean="0">
                <a:solidFill>
                  <a:srgbClr val="000000"/>
                </a:solidFill>
                <a:latin typeface="Arial"/>
              </a:rPr>
              <a:t>: these are </a:t>
            </a:r>
            <a:r>
              <a:rPr lang="en-US" sz="2400" kern="1200" dirty="0" err="1" smtClean="0">
                <a:solidFill>
                  <a:srgbClr val="000000"/>
                </a:solidFill>
                <a:latin typeface="Arial"/>
              </a:rPr>
              <a:t>organisation</a:t>
            </a:r>
            <a:r>
              <a:rPr lang="en-US" sz="2400" kern="1200" dirty="0" smtClean="0">
                <a:solidFill>
                  <a:srgbClr val="000000"/>
                </a:solidFill>
                <a:latin typeface="Arial"/>
              </a:rPr>
              <a:t>-centric.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200" dirty="0" smtClean="0">
                <a:solidFill>
                  <a:srgbClr val="000000"/>
                </a:solidFill>
                <a:latin typeface="Arial"/>
              </a:rPr>
              <a:t>We select a </a:t>
            </a:r>
            <a:r>
              <a:rPr lang="en-US" sz="2400" kern="1200" dirty="0" smtClean="0">
                <a:solidFill>
                  <a:srgbClr val="C00000"/>
                </a:solidFill>
                <a:latin typeface="Arial"/>
              </a:rPr>
              <a:t>persona</a:t>
            </a:r>
            <a:r>
              <a:rPr lang="en-US" sz="2400" kern="1200" dirty="0" smtClean="0">
                <a:solidFill>
                  <a:srgbClr val="000000"/>
                </a:solidFill>
                <a:latin typeface="Arial"/>
              </a:rPr>
              <a:t> for each </a:t>
            </a:r>
            <a:r>
              <a:rPr lang="en-US" sz="2400" kern="1200" dirty="0" smtClean="0">
                <a:solidFill>
                  <a:srgbClr val="C00000"/>
                </a:solidFill>
                <a:latin typeface="Arial"/>
              </a:rPr>
              <a:t>role</a:t>
            </a:r>
            <a:r>
              <a:rPr lang="en-US" sz="2400" kern="1200" dirty="0" smtClean="0">
                <a:solidFill>
                  <a:srgbClr val="000000"/>
                </a:solidFill>
                <a:latin typeface="Arial"/>
              </a:rPr>
              <a:t> that we play.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kern="1200" dirty="0" smtClean="0">
                <a:solidFill>
                  <a:srgbClr val="000000"/>
                </a:solidFill>
                <a:latin typeface="Arial"/>
              </a:rPr>
              <a:t>We may be told that our persona is inappropriate for a role…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200" dirty="0" smtClean="0">
                <a:solidFill>
                  <a:srgbClr val="000000"/>
                </a:solidFill>
                <a:latin typeface="Arial"/>
              </a:rPr>
              <a:t>An </a:t>
            </a:r>
            <a:r>
              <a:rPr lang="en-US" sz="2400" kern="1200" dirty="0" smtClean="0">
                <a:solidFill>
                  <a:srgbClr val="C00000"/>
                </a:solidFill>
                <a:latin typeface="Arial"/>
              </a:rPr>
              <a:t>alias</a:t>
            </a:r>
            <a:r>
              <a:rPr lang="en-US" sz="2400" kern="1200" dirty="0" smtClean="0">
                <a:solidFill>
                  <a:srgbClr val="000000"/>
                </a:solidFill>
                <a:latin typeface="Arial"/>
              </a:rPr>
              <a:t> is a matching of a </a:t>
            </a:r>
            <a:r>
              <a:rPr lang="en-US" sz="2400" kern="1200" dirty="0" smtClean="0">
                <a:solidFill>
                  <a:srgbClr val="C00000"/>
                </a:solidFill>
                <a:latin typeface="Arial"/>
              </a:rPr>
              <a:t>persona</a:t>
            </a:r>
            <a:r>
              <a:rPr lang="en-US" sz="2400" kern="1200" dirty="0" smtClean="0">
                <a:solidFill>
                  <a:srgbClr val="000000"/>
                </a:solidFill>
                <a:latin typeface="Arial"/>
              </a:rPr>
              <a:t> to a </a:t>
            </a:r>
            <a:r>
              <a:rPr lang="en-US" sz="2400" kern="1200" dirty="0" smtClean="0">
                <a:solidFill>
                  <a:srgbClr val="C00000"/>
                </a:solidFill>
                <a:latin typeface="Arial"/>
              </a:rPr>
              <a:t>role</a:t>
            </a:r>
            <a:r>
              <a:rPr lang="en-US" sz="2400" kern="1200" dirty="0" smtClean="0">
                <a:solidFill>
                  <a:srgbClr val="000000"/>
                </a:solidFill>
                <a:latin typeface="Arial"/>
              </a:rPr>
              <a:t>.</a:t>
            </a:r>
            <a:endParaRPr lang="en-US" sz="2400" kern="1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Networked Identity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4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1"/>
            <a:ext cx="8137400" cy="842946"/>
          </a:xfrm>
        </p:spPr>
        <p:txBody>
          <a:bodyPr/>
          <a:lstStyle/>
          <a:p>
            <a:r>
              <a:rPr lang="en-NZ" dirty="0" smtClean="0"/>
              <a:t>Representing JF </a:t>
            </a:r>
            <a:r>
              <a:rPr lang="en-NZ" dirty="0" err="1" smtClean="0"/>
              <a:t>IdEA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3698230" y="1399803"/>
            <a:ext cx="88245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WS1’</a:t>
            </a:r>
            <a:endParaRPr lang="en-US" b="1" dirty="0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421696" y="2555612"/>
            <a:ext cx="13501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Browser</a:t>
            </a:r>
            <a:endParaRPr lang="en-US" sz="2000" b="1" dirty="0"/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251520" y="3988560"/>
            <a:ext cx="10472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Cookie A1</a:t>
            </a:r>
          </a:p>
        </p:txBody>
      </p:sp>
      <p:sp>
        <p:nvSpPr>
          <p:cNvPr id="10" name="Oval 16"/>
          <p:cNvSpPr>
            <a:spLocks noChangeArrowheads="1"/>
          </p:cNvSpPr>
          <p:nvPr/>
        </p:nvSpPr>
        <p:spPr bwMode="auto">
          <a:xfrm>
            <a:off x="1484685" y="1496819"/>
            <a:ext cx="720725" cy="431800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1" name="AutoShape 35"/>
          <p:cNvCxnSpPr>
            <a:cxnSpLocks noChangeShapeType="1"/>
            <a:stCxn id="13" idx="0"/>
            <a:endCxn id="10" idx="4"/>
          </p:cNvCxnSpPr>
          <p:nvPr/>
        </p:nvCxnSpPr>
        <p:spPr bwMode="auto">
          <a:xfrm flipV="1">
            <a:off x="1226737" y="1928619"/>
            <a:ext cx="618311" cy="571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1177657" y="1124744"/>
            <a:ext cx="1450127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Alice core</a:t>
            </a:r>
            <a:endParaRPr lang="en-US" b="1" dirty="0"/>
          </a:p>
        </p:txBody>
      </p:sp>
      <p:sp>
        <p:nvSpPr>
          <p:cNvPr id="13" name="Oval 56"/>
          <p:cNvSpPr>
            <a:spLocks noChangeArrowheads="1"/>
          </p:cNvSpPr>
          <p:nvPr/>
        </p:nvSpPr>
        <p:spPr bwMode="auto">
          <a:xfrm>
            <a:off x="866374" y="2500081"/>
            <a:ext cx="720725" cy="431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4" name="AutoShape 35"/>
          <p:cNvCxnSpPr>
            <a:cxnSpLocks noChangeShapeType="1"/>
            <a:stCxn id="15" idx="0"/>
            <a:endCxn id="13" idx="4"/>
          </p:cNvCxnSpPr>
          <p:nvPr/>
        </p:nvCxnSpPr>
        <p:spPr bwMode="auto">
          <a:xfrm flipV="1">
            <a:off x="817295" y="2931881"/>
            <a:ext cx="409442" cy="62144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Oval 56"/>
          <p:cNvSpPr>
            <a:spLocks noChangeArrowheads="1"/>
          </p:cNvSpPr>
          <p:nvPr/>
        </p:nvSpPr>
        <p:spPr bwMode="auto">
          <a:xfrm>
            <a:off x="456932" y="3553330"/>
            <a:ext cx="720725" cy="4318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1364535" y="3981623"/>
            <a:ext cx="226208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Cookie </a:t>
            </a:r>
            <a:r>
              <a:rPr lang="en-US" sz="2000" dirty="0" smtClean="0"/>
              <a:t>A2: a persona for Alice</a:t>
            </a:r>
            <a:endParaRPr lang="en-US" sz="2000" dirty="0"/>
          </a:p>
        </p:txBody>
      </p:sp>
      <p:cxnSp>
        <p:nvCxnSpPr>
          <p:cNvPr id="17" name="AutoShape 35"/>
          <p:cNvCxnSpPr>
            <a:cxnSpLocks noChangeShapeType="1"/>
            <a:stCxn id="18" idx="0"/>
            <a:endCxn id="13" idx="4"/>
          </p:cNvCxnSpPr>
          <p:nvPr/>
        </p:nvCxnSpPr>
        <p:spPr bwMode="auto">
          <a:xfrm flipH="1" flipV="1">
            <a:off x="1226737" y="2931881"/>
            <a:ext cx="670678" cy="6145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Oval 56"/>
          <p:cNvSpPr>
            <a:spLocks noChangeArrowheads="1"/>
          </p:cNvSpPr>
          <p:nvPr/>
        </p:nvSpPr>
        <p:spPr bwMode="auto">
          <a:xfrm>
            <a:off x="1537052" y="3546393"/>
            <a:ext cx="720725" cy="4318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9" name="Oval 5"/>
          <p:cNvSpPr>
            <a:spLocks noChangeArrowheads="1"/>
          </p:cNvSpPr>
          <p:nvPr/>
        </p:nvSpPr>
        <p:spPr bwMode="auto">
          <a:xfrm>
            <a:off x="3769494" y="2637160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4426347" y="2636912"/>
            <a:ext cx="93774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WWW</a:t>
            </a:r>
            <a:endParaRPr lang="en-US" sz="2000" dirty="0"/>
          </a:p>
        </p:txBody>
      </p:sp>
      <p:sp>
        <p:nvSpPr>
          <p:cNvPr id="21" name="Oval 7"/>
          <p:cNvSpPr>
            <a:spLocks noChangeArrowheads="1"/>
          </p:cNvSpPr>
          <p:nvPr/>
        </p:nvSpPr>
        <p:spPr bwMode="auto">
          <a:xfrm>
            <a:off x="4633094" y="177356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2905894" y="1773560"/>
            <a:ext cx="720725" cy="431800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cxnSp>
        <p:nvCxnSpPr>
          <p:cNvPr id="23" name="AutoShape 25"/>
          <p:cNvCxnSpPr>
            <a:cxnSpLocks noChangeShapeType="1"/>
            <a:stCxn id="19" idx="0"/>
            <a:endCxn id="26" idx="1"/>
          </p:cNvCxnSpPr>
          <p:nvPr/>
        </p:nvCxnSpPr>
        <p:spPr bwMode="auto">
          <a:xfrm flipV="1">
            <a:off x="4129856" y="2421260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AutoShape 26"/>
          <p:cNvCxnSpPr>
            <a:cxnSpLocks noChangeShapeType="1"/>
            <a:stCxn id="26" idx="0"/>
            <a:endCxn id="22" idx="4"/>
          </p:cNvCxnSpPr>
          <p:nvPr/>
        </p:nvCxnSpPr>
        <p:spPr bwMode="auto">
          <a:xfrm flipV="1">
            <a:off x="3266256" y="2205360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AutoShape 27"/>
          <p:cNvCxnSpPr>
            <a:cxnSpLocks noChangeShapeType="1"/>
            <a:stCxn id="27" idx="1"/>
            <a:endCxn id="21" idx="4"/>
          </p:cNvCxnSpPr>
          <p:nvPr/>
        </p:nvCxnSpPr>
        <p:spPr bwMode="auto">
          <a:xfrm flipH="1" flipV="1">
            <a:off x="4993456" y="2205360"/>
            <a:ext cx="158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3266256" y="242126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4129856" y="2421260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2627784" y="1268760"/>
            <a:ext cx="128647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Browser’</a:t>
            </a:r>
            <a:endParaRPr lang="en-US" b="1" dirty="0"/>
          </a:p>
        </p:txBody>
      </p:sp>
      <p:sp>
        <p:nvSpPr>
          <p:cNvPr id="29" name="Text Box 20"/>
          <p:cNvSpPr txBox="1">
            <a:spLocks noChangeArrowheads="1"/>
          </p:cNvSpPr>
          <p:nvPr/>
        </p:nvSpPr>
        <p:spPr bwMode="auto">
          <a:xfrm>
            <a:off x="4562326" y="1399803"/>
            <a:ext cx="88245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WS2’</a:t>
            </a:r>
            <a:endParaRPr lang="en-US" b="1" dirty="0"/>
          </a:p>
        </p:txBody>
      </p:sp>
      <p:sp>
        <p:nvSpPr>
          <p:cNvPr id="30" name="Oval 11"/>
          <p:cNvSpPr>
            <a:spLocks noChangeArrowheads="1"/>
          </p:cNvSpPr>
          <p:nvPr/>
        </p:nvSpPr>
        <p:spPr bwMode="auto">
          <a:xfrm>
            <a:off x="3788344" y="1780259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cxnSp>
        <p:nvCxnSpPr>
          <p:cNvPr id="31" name="AutoShape 26"/>
          <p:cNvCxnSpPr>
            <a:cxnSpLocks noChangeShapeType="1"/>
            <a:endCxn id="30" idx="4"/>
          </p:cNvCxnSpPr>
          <p:nvPr/>
        </p:nvCxnSpPr>
        <p:spPr bwMode="auto">
          <a:xfrm flipV="1">
            <a:off x="4148706" y="2212059"/>
            <a:ext cx="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AutoShape 70"/>
          <p:cNvCxnSpPr>
            <a:cxnSpLocks noChangeShapeType="1"/>
            <a:stCxn id="22" idx="2"/>
            <a:endCxn id="13" idx="7"/>
          </p:cNvCxnSpPr>
          <p:nvPr/>
        </p:nvCxnSpPr>
        <p:spPr bwMode="auto">
          <a:xfrm rot="10800000" flipV="1">
            <a:off x="1481552" y="1989459"/>
            <a:ext cx="1424343" cy="573857"/>
          </a:xfrm>
          <a:prstGeom prst="curvedConnector2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Oval 11"/>
          <p:cNvSpPr>
            <a:spLocks noChangeArrowheads="1"/>
          </p:cNvSpPr>
          <p:nvPr/>
        </p:nvSpPr>
        <p:spPr bwMode="auto">
          <a:xfrm>
            <a:off x="6090660" y="1772816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cxnSp>
        <p:nvCxnSpPr>
          <p:cNvPr id="34" name="AutoShape 26"/>
          <p:cNvCxnSpPr>
            <a:cxnSpLocks noChangeShapeType="1"/>
            <a:stCxn id="37" idx="0"/>
            <a:endCxn id="33" idx="4"/>
          </p:cNvCxnSpPr>
          <p:nvPr/>
        </p:nvCxnSpPr>
        <p:spPr bwMode="auto">
          <a:xfrm flipH="1" flipV="1">
            <a:off x="6451023" y="2204616"/>
            <a:ext cx="4749" cy="282100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019297" y="1412776"/>
            <a:ext cx="88245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WS1</a:t>
            </a:r>
            <a:endParaRPr lang="en-US" b="1" dirty="0"/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5901039" y="5457418"/>
            <a:ext cx="10472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Cookie </a:t>
            </a:r>
            <a:r>
              <a:rPr lang="en-US" sz="2000" dirty="0" smtClean="0"/>
              <a:t>A1’</a:t>
            </a:r>
            <a:endParaRPr lang="en-US" sz="2000" dirty="0"/>
          </a:p>
        </p:txBody>
      </p:sp>
      <p:sp>
        <p:nvSpPr>
          <p:cNvPr id="37" name="Oval 56"/>
          <p:cNvSpPr>
            <a:spLocks noChangeArrowheads="1"/>
          </p:cNvSpPr>
          <p:nvPr/>
        </p:nvSpPr>
        <p:spPr bwMode="auto">
          <a:xfrm>
            <a:off x="6095409" y="5025618"/>
            <a:ext cx="720725" cy="4318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38" name="AutoShape 70"/>
          <p:cNvCxnSpPr>
            <a:cxnSpLocks noChangeShapeType="1"/>
            <a:stCxn id="33" idx="1"/>
            <a:endCxn id="30" idx="7"/>
          </p:cNvCxnSpPr>
          <p:nvPr/>
        </p:nvCxnSpPr>
        <p:spPr bwMode="auto">
          <a:xfrm rot="16200000" flipH="1" flipV="1">
            <a:off x="5296143" y="943429"/>
            <a:ext cx="7443" cy="1792687"/>
          </a:xfrm>
          <a:prstGeom prst="curvedConnector3">
            <a:avLst>
              <a:gd name="adj1" fmla="val -7381620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AutoShape 70"/>
          <p:cNvCxnSpPr>
            <a:cxnSpLocks noChangeShapeType="1"/>
            <a:stCxn id="37" idx="1"/>
            <a:endCxn id="15" idx="7"/>
          </p:cNvCxnSpPr>
          <p:nvPr/>
        </p:nvCxnSpPr>
        <p:spPr bwMode="auto">
          <a:xfrm rot="16200000" flipV="1">
            <a:off x="2900389" y="1788286"/>
            <a:ext cx="1472288" cy="5128848"/>
          </a:xfrm>
          <a:prstGeom prst="curvedConnector3">
            <a:avLst>
              <a:gd name="adj1" fmla="val 119822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Oval 11"/>
          <p:cNvSpPr>
            <a:spLocks noChangeArrowheads="1"/>
          </p:cNvSpPr>
          <p:nvPr/>
        </p:nvSpPr>
        <p:spPr bwMode="auto">
          <a:xfrm>
            <a:off x="7209893" y="2060848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cxnSp>
        <p:nvCxnSpPr>
          <p:cNvPr id="41" name="AutoShape 26"/>
          <p:cNvCxnSpPr>
            <a:cxnSpLocks noChangeShapeType="1"/>
            <a:stCxn id="44" idx="0"/>
            <a:endCxn id="40" idx="4"/>
          </p:cNvCxnSpPr>
          <p:nvPr/>
        </p:nvCxnSpPr>
        <p:spPr bwMode="auto">
          <a:xfrm flipH="1" flipV="1">
            <a:off x="7570256" y="2492648"/>
            <a:ext cx="4749" cy="282100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 Box 20"/>
          <p:cNvSpPr txBox="1">
            <a:spLocks noChangeArrowheads="1"/>
          </p:cNvSpPr>
          <p:nvPr/>
        </p:nvSpPr>
        <p:spPr bwMode="auto">
          <a:xfrm>
            <a:off x="7138530" y="1700808"/>
            <a:ext cx="882450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WS2</a:t>
            </a:r>
            <a:endParaRPr lang="en-US" b="1" dirty="0"/>
          </a:p>
        </p:txBody>
      </p:sp>
      <p:sp>
        <p:nvSpPr>
          <p:cNvPr id="43" name="Text Box 20"/>
          <p:cNvSpPr txBox="1">
            <a:spLocks noChangeArrowheads="1"/>
          </p:cNvSpPr>
          <p:nvPr/>
        </p:nvSpPr>
        <p:spPr bwMode="auto">
          <a:xfrm>
            <a:off x="6660232" y="5745450"/>
            <a:ext cx="1800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Cookie </a:t>
            </a:r>
            <a:r>
              <a:rPr lang="en-US" sz="2000" dirty="0" smtClean="0"/>
              <a:t>A2’: a role for Alice at WS2</a:t>
            </a:r>
            <a:endParaRPr lang="en-US" sz="2000" dirty="0"/>
          </a:p>
        </p:txBody>
      </p:sp>
      <p:sp>
        <p:nvSpPr>
          <p:cNvPr id="44" name="Oval 56"/>
          <p:cNvSpPr>
            <a:spLocks noChangeArrowheads="1"/>
          </p:cNvSpPr>
          <p:nvPr/>
        </p:nvSpPr>
        <p:spPr bwMode="auto">
          <a:xfrm>
            <a:off x="7214642" y="5313650"/>
            <a:ext cx="720725" cy="431800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45" name="AutoShape 70"/>
          <p:cNvCxnSpPr>
            <a:cxnSpLocks noChangeShapeType="1"/>
            <a:stCxn id="40" idx="1"/>
            <a:endCxn id="21" idx="7"/>
          </p:cNvCxnSpPr>
          <p:nvPr/>
        </p:nvCxnSpPr>
        <p:spPr bwMode="auto">
          <a:xfrm rot="16200000" flipV="1">
            <a:off x="6138212" y="946855"/>
            <a:ext cx="287288" cy="2067170"/>
          </a:xfrm>
          <a:prstGeom prst="curvedConnector3">
            <a:avLst>
              <a:gd name="adj1" fmla="val 273310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70"/>
          <p:cNvCxnSpPr>
            <a:cxnSpLocks noChangeShapeType="1"/>
            <a:stCxn id="44" idx="1"/>
            <a:endCxn id="18" idx="7"/>
          </p:cNvCxnSpPr>
          <p:nvPr/>
        </p:nvCxnSpPr>
        <p:spPr bwMode="auto">
          <a:xfrm rot="16200000" flipV="1">
            <a:off x="3852582" y="1909277"/>
            <a:ext cx="1767257" cy="5167961"/>
          </a:xfrm>
          <a:prstGeom prst="curvedConnector3">
            <a:avLst>
              <a:gd name="adj1" fmla="val 116514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Content Placeholder 2"/>
          <p:cNvSpPr>
            <a:spLocks noGrp="1"/>
          </p:cNvSpPr>
          <p:nvPr>
            <p:ph idx="1"/>
          </p:nvPr>
        </p:nvSpPr>
        <p:spPr>
          <a:xfrm>
            <a:off x="107504" y="4653136"/>
            <a:ext cx="6120680" cy="2088232"/>
          </a:xfrm>
        </p:spPr>
        <p:txBody>
          <a:bodyPr/>
          <a:lstStyle/>
          <a:p>
            <a:pPr marL="342900" lvl="1" indent="-342900">
              <a:buSzPct val="75000"/>
            </a:pPr>
            <a:r>
              <a:rPr lang="en-NZ" dirty="0" smtClean="0"/>
              <a:t>Alice’s browser shouldn’t reveal her “core” (for her other cyber Ids)</a:t>
            </a:r>
          </a:p>
          <a:p>
            <a:pPr marL="342900" lvl="1" indent="-342900">
              <a:buSzPct val="75000"/>
            </a:pPr>
            <a:r>
              <a:rPr lang="en-NZ" dirty="0" smtClean="0"/>
              <a:t>Alice’s browser shouldn’t reveal her</a:t>
            </a:r>
            <a:r>
              <a:rPr lang="en-NZ" dirty="0"/>
              <a:t> </a:t>
            </a:r>
            <a:r>
              <a:rPr lang="en-NZ" dirty="0" smtClean="0"/>
              <a:t>“root” (physical Id).</a:t>
            </a:r>
          </a:p>
        </p:txBody>
      </p:sp>
      <p:sp>
        <p:nvSpPr>
          <p:cNvPr id="48" name="Oval 16"/>
          <p:cNvSpPr>
            <a:spLocks noChangeArrowheads="1"/>
          </p:cNvSpPr>
          <p:nvPr/>
        </p:nvSpPr>
        <p:spPr bwMode="auto">
          <a:xfrm>
            <a:off x="486540" y="1701056"/>
            <a:ext cx="720725" cy="431800"/>
          </a:xfrm>
          <a:prstGeom prst="ellipse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179512" y="1328981"/>
            <a:ext cx="1450127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/>
              <a:t>Alice root</a:t>
            </a:r>
            <a:endParaRPr lang="en-US" b="1" dirty="0"/>
          </a:p>
        </p:txBody>
      </p:sp>
      <p:cxnSp>
        <p:nvCxnSpPr>
          <p:cNvPr id="50" name="AutoShape 70"/>
          <p:cNvCxnSpPr>
            <a:cxnSpLocks noChangeShapeType="1"/>
            <a:stCxn id="10" idx="3"/>
            <a:endCxn id="48" idx="6"/>
          </p:cNvCxnSpPr>
          <p:nvPr/>
        </p:nvCxnSpPr>
        <p:spPr bwMode="auto">
          <a:xfrm rot="5400000">
            <a:off x="1372963" y="1699685"/>
            <a:ext cx="51573" cy="382968"/>
          </a:xfrm>
          <a:prstGeom prst="curvedConnector4">
            <a:avLst>
              <a:gd name="adj1" fmla="val 443255"/>
              <a:gd name="adj2" fmla="val 63780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8083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Is an IP address an identifier?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57868"/>
            <a:ext cx="8208912" cy="5311492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Yes, if we</a:t>
            </a:r>
          </a:p>
          <a:p>
            <a:pPr lvl="1"/>
            <a:r>
              <a:rPr lang="en-NZ" dirty="0"/>
              <a:t>A</a:t>
            </a:r>
            <a:r>
              <a:rPr lang="en-NZ" dirty="0" smtClean="0"/>
              <a:t>ssume a static world (or require only weak persistence), or</a:t>
            </a:r>
          </a:p>
          <a:p>
            <a:pPr lvl="1"/>
            <a:r>
              <a:rPr lang="en-NZ" dirty="0" smtClean="0"/>
              <a:t>Have additional information to distinguish the current users of this address (or require only </a:t>
            </a:r>
            <a:r>
              <a:rPr lang="en-NZ" i="1" dirty="0" smtClean="0"/>
              <a:t>k-</a:t>
            </a:r>
            <a:r>
              <a:rPr lang="en-NZ" dirty="0" err="1" smtClean="0"/>
              <a:t>identifiability</a:t>
            </a:r>
            <a:r>
              <a:rPr lang="en-NZ" dirty="0" smtClean="0"/>
              <a:t>)</a:t>
            </a:r>
          </a:p>
          <a:p>
            <a:r>
              <a:rPr lang="en-NZ" dirty="0" smtClean="0"/>
              <a:t>No, if we </a:t>
            </a:r>
          </a:p>
          <a:p>
            <a:pPr lvl="1"/>
            <a:r>
              <a:rPr lang="en-NZ" dirty="0" smtClean="0"/>
              <a:t>Require strong persistence, 1-identifiability, or</a:t>
            </a:r>
          </a:p>
          <a:p>
            <a:pPr lvl="1"/>
            <a:r>
              <a:rPr lang="en-NZ" dirty="0" smtClean="0"/>
              <a:t>Have insufficient additional information to identify an individual with the (contextually) required level of persistence and precision.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Networked Identity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8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Duns </a:t>
            </a:r>
            <a:r>
              <a:rPr lang="en-NZ" dirty="0" err="1" smtClean="0"/>
              <a:t>Scotus</a:t>
            </a:r>
            <a:r>
              <a:rPr lang="en-NZ" dirty="0" smtClean="0"/>
              <a:t>, 13</a:t>
            </a:r>
            <a:r>
              <a:rPr lang="en-NZ" baseline="30000" dirty="0" smtClean="0"/>
              <a:t>th</a:t>
            </a:r>
            <a:r>
              <a:rPr lang="en-NZ" dirty="0" smtClean="0"/>
              <a:t> C.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85860"/>
            <a:ext cx="8352928" cy="5239484"/>
          </a:xfrm>
        </p:spPr>
        <p:txBody>
          <a:bodyPr>
            <a:normAutofit/>
          </a:bodyPr>
          <a:lstStyle/>
          <a:p>
            <a:r>
              <a:rPr lang="en-NZ" dirty="0" err="1" smtClean="0"/>
              <a:t>Haecceity</a:t>
            </a:r>
            <a:r>
              <a:rPr lang="en-NZ" dirty="0" smtClean="0"/>
              <a:t> (“</a:t>
            </a:r>
            <a:r>
              <a:rPr lang="en-NZ" dirty="0" err="1" smtClean="0"/>
              <a:t>thisness</a:t>
            </a:r>
            <a:r>
              <a:rPr lang="en-NZ" dirty="0" smtClean="0"/>
              <a:t>”)</a:t>
            </a:r>
          </a:p>
          <a:p>
            <a:pPr lvl="1"/>
            <a:r>
              <a:rPr lang="en-NZ" dirty="0" smtClean="0"/>
              <a:t>Information distinguishing an individual from any number of other individuals (in a given population)</a:t>
            </a:r>
          </a:p>
          <a:p>
            <a:r>
              <a:rPr lang="en-NZ" dirty="0" smtClean="0"/>
              <a:t>Quiddity (“</a:t>
            </a:r>
            <a:r>
              <a:rPr lang="en-NZ" dirty="0" err="1" smtClean="0"/>
              <a:t>whatness</a:t>
            </a:r>
            <a:r>
              <a:rPr lang="en-NZ" dirty="0" smtClean="0"/>
              <a:t>”, or </a:t>
            </a:r>
            <a:r>
              <a:rPr lang="en-NZ" i="1" dirty="0" err="1" smtClean="0"/>
              <a:t>natura</a:t>
            </a:r>
            <a:r>
              <a:rPr lang="en-NZ" i="1" dirty="0" smtClean="0"/>
              <a:t> </a:t>
            </a:r>
            <a:r>
              <a:rPr lang="en-NZ" i="1" dirty="0" err="1" smtClean="0"/>
              <a:t>communis</a:t>
            </a:r>
            <a:r>
              <a:rPr lang="en-NZ" dirty="0" smtClean="0"/>
              <a:t>)</a:t>
            </a:r>
          </a:p>
          <a:p>
            <a:pPr lvl="1"/>
            <a:r>
              <a:rPr lang="en-NZ" dirty="0" smtClean="0"/>
              <a:t>Information distinguishing a population from any number of other populations (in a given universe)</a:t>
            </a:r>
          </a:p>
          <a:p>
            <a:pPr marL="0" indent="0">
              <a:buNone/>
            </a:pP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2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Current Practice: Point Id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57868"/>
            <a:ext cx="8208912" cy="5311492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We distinguish </a:t>
            </a:r>
          </a:p>
          <a:p>
            <a:pPr lvl="1"/>
            <a:r>
              <a:rPr lang="en-NZ" i="1" dirty="0" smtClean="0"/>
              <a:t>identification</a:t>
            </a:r>
            <a:r>
              <a:rPr lang="en-NZ" dirty="0" smtClean="0"/>
              <a:t> (a claim to an identity), from</a:t>
            </a:r>
          </a:p>
          <a:p>
            <a:pPr lvl="1"/>
            <a:r>
              <a:rPr lang="en-NZ" i="1" dirty="0" smtClean="0"/>
              <a:t>authentication</a:t>
            </a:r>
            <a:r>
              <a:rPr lang="en-NZ" dirty="0" smtClean="0"/>
              <a:t> (proof, or support</a:t>
            </a:r>
            <a:r>
              <a:rPr lang="en-NZ" dirty="0"/>
              <a:t>,</a:t>
            </a:r>
            <a:r>
              <a:rPr lang="en-NZ" dirty="0" smtClean="0"/>
              <a:t> for a claimed identity).</a:t>
            </a:r>
          </a:p>
          <a:p>
            <a:r>
              <a:rPr lang="en-NZ" dirty="0" smtClean="0"/>
              <a:t>Three types of identifiers and authenticators: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“What you know” (e.g. login/password)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“What you have” (e.g. smartcard)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“Who you are” (e.g. fingerprint)</a:t>
            </a:r>
          </a:p>
          <a:p>
            <a:r>
              <a:rPr lang="en-NZ" dirty="0" smtClean="0"/>
              <a:t>Can we learn from </a:t>
            </a:r>
            <a:r>
              <a:rPr lang="en-NZ" dirty="0" err="1" smtClean="0"/>
              <a:t>Scotus</a:t>
            </a:r>
            <a:r>
              <a:rPr lang="en-NZ" dirty="0" smtClean="0"/>
              <a:t>?  (We’re focussing on the individual, with no explicit reference to the population…) 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Networked Identity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0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graph-theoretic view…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57868"/>
            <a:ext cx="8208912" cy="5311492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If we model…</a:t>
            </a:r>
          </a:p>
          <a:p>
            <a:pPr lvl="1"/>
            <a:r>
              <a:rPr lang="en-NZ" dirty="0" smtClean="0"/>
              <a:t>People (and things) as nodes</a:t>
            </a:r>
          </a:p>
          <a:p>
            <a:pPr lvl="1"/>
            <a:r>
              <a:rPr lang="en-NZ" dirty="0" smtClean="0"/>
              <a:t>Their relations as edges</a:t>
            </a:r>
          </a:p>
          <a:p>
            <a:pPr lvl="1"/>
            <a:r>
              <a:rPr lang="en-NZ" dirty="0" smtClean="0"/>
              <a:t>Visible attributes as node-labels</a:t>
            </a:r>
          </a:p>
          <a:p>
            <a:pPr lvl="1"/>
            <a:r>
              <a:rPr lang="en-NZ" dirty="0" smtClean="0"/>
              <a:t>Types of relations as edge-labels</a:t>
            </a:r>
          </a:p>
          <a:p>
            <a:r>
              <a:rPr lang="en-NZ" dirty="0" smtClean="0"/>
              <a:t>Then …</a:t>
            </a:r>
          </a:p>
          <a:p>
            <a:pPr lvl="1"/>
            <a:r>
              <a:rPr lang="en-NZ" dirty="0" smtClean="0"/>
              <a:t>“What you are” is your node-label.</a:t>
            </a:r>
          </a:p>
          <a:p>
            <a:pPr lvl="1"/>
            <a:r>
              <a:rPr lang="en-NZ" dirty="0" smtClean="0"/>
              <a:t>“What you have” is your possession-relation to your identifiable object.</a:t>
            </a:r>
          </a:p>
          <a:p>
            <a:pPr lvl="1"/>
            <a:r>
              <a:rPr lang="en-NZ" dirty="0" smtClean="0"/>
              <a:t>“What you know” is a label describing a message, sent on your communication-relation path to an identity </a:t>
            </a:r>
            <a:r>
              <a:rPr lang="en-NZ" dirty="0" err="1" smtClean="0"/>
              <a:t>querent</a:t>
            </a:r>
            <a:r>
              <a:rPr lang="en-NZ" dirty="0" smtClean="0"/>
              <a:t>.</a:t>
            </a:r>
          </a:p>
          <a:p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Networked Identity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3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8601"/>
            <a:ext cx="8496944" cy="842946"/>
          </a:xfrm>
        </p:spPr>
        <p:txBody>
          <a:bodyPr/>
          <a:lstStyle/>
          <a:p>
            <a:r>
              <a:rPr lang="en-NZ" dirty="0" smtClean="0"/>
              <a:t>Reduction to Graph Isomorphism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835900" cy="4810140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Identification is a problem of </a:t>
            </a:r>
            <a:r>
              <a:rPr lang="en-NZ" dirty="0" err="1" smtClean="0"/>
              <a:t>subgraph</a:t>
            </a:r>
            <a:r>
              <a:rPr lang="en-NZ" dirty="0" smtClean="0"/>
              <a:t> isomorphism.</a:t>
            </a:r>
          </a:p>
          <a:p>
            <a:pPr lvl="1"/>
            <a:r>
              <a:rPr lang="en-NZ" dirty="0" smtClean="0"/>
              <a:t>Given a </a:t>
            </a:r>
            <a:r>
              <a:rPr lang="en-NZ" dirty="0" err="1" smtClean="0"/>
              <a:t>labeled</a:t>
            </a:r>
            <a:r>
              <a:rPr lang="en-NZ" dirty="0" smtClean="0"/>
              <a:t> graph P (the population) and a </a:t>
            </a:r>
            <a:r>
              <a:rPr lang="en-NZ" dirty="0" err="1" smtClean="0"/>
              <a:t>labeled</a:t>
            </a:r>
            <a:r>
              <a:rPr lang="en-NZ" dirty="0" smtClean="0"/>
              <a:t> graph Q (the query), how many “matches” are there for Q in P?</a:t>
            </a:r>
          </a:p>
          <a:p>
            <a:pPr lvl="1"/>
            <a:r>
              <a:rPr lang="en-NZ" dirty="0" smtClean="0"/>
              <a:t>Q can have wildcards (partial matches)</a:t>
            </a:r>
          </a:p>
          <a:p>
            <a:r>
              <a:rPr lang="en-NZ" dirty="0" smtClean="0"/>
              <a:t>In “Who you are” identification</a:t>
            </a:r>
            <a:r>
              <a:rPr lang="en-NZ" dirty="0"/>
              <a:t>,</a:t>
            </a:r>
            <a:endParaRPr lang="en-NZ" dirty="0" smtClean="0"/>
          </a:p>
          <a:p>
            <a:pPr lvl="1"/>
            <a:r>
              <a:rPr lang="en-NZ" dirty="0" smtClean="0"/>
              <a:t>Q is a single node.</a:t>
            </a:r>
          </a:p>
          <a:p>
            <a:r>
              <a:rPr lang="en-NZ" dirty="0" smtClean="0"/>
              <a:t>In “What you have” identification, </a:t>
            </a:r>
          </a:p>
          <a:p>
            <a:pPr lvl="1"/>
            <a:r>
              <a:rPr lang="en-NZ" dirty="0" smtClean="0"/>
              <a:t>Q is two nodes in a possessor-possessed relation.</a:t>
            </a:r>
          </a:p>
          <a:p>
            <a:endParaRPr lang="en-NZ" dirty="0" smtClean="0"/>
          </a:p>
          <a:p>
            <a:pPr lvl="1"/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3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Other types of identification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195940" cy="5256584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In “What you know” identification,</a:t>
            </a:r>
          </a:p>
          <a:p>
            <a:pPr lvl="1"/>
            <a:r>
              <a:rPr lang="en-NZ" dirty="0" smtClean="0"/>
              <a:t>Q is a communication-relation path, from the identified node to the </a:t>
            </a:r>
            <a:r>
              <a:rPr lang="en-NZ" dirty="0" err="1" smtClean="0"/>
              <a:t>querent</a:t>
            </a:r>
            <a:r>
              <a:rPr lang="en-NZ" dirty="0" smtClean="0"/>
              <a:t>.</a:t>
            </a:r>
          </a:p>
          <a:p>
            <a:r>
              <a:rPr lang="en-NZ" dirty="0" smtClean="0"/>
              <a:t>There are some feasibility constraints.</a:t>
            </a:r>
          </a:p>
          <a:p>
            <a:pPr lvl="1"/>
            <a:r>
              <a:rPr lang="en-NZ" dirty="0"/>
              <a:t>In </a:t>
            </a:r>
            <a:r>
              <a:rPr lang="en-NZ" dirty="0" smtClean="0"/>
              <a:t>a “what you know” identification, </a:t>
            </a:r>
            <a:r>
              <a:rPr lang="en-NZ" dirty="0"/>
              <a:t>there must be a </a:t>
            </a:r>
            <a:r>
              <a:rPr lang="en-NZ" dirty="0" smtClean="0"/>
              <a:t>bidirectional communication-relation </a:t>
            </a:r>
            <a:r>
              <a:rPr lang="en-NZ" dirty="0"/>
              <a:t>path </a:t>
            </a:r>
            <a:r>
              <a:rPr lang="en-NZ" dirty="0" smtClean="0"/>
              <a:t>between the </a:t>
            </a:r>
            <a:r>
              <a:rPr lang="en-NZ" dirty="0" err="1" smtClean="0"/>
              <a:t>querent</a:t>
            </a:r>
            <a:r>
              <a:rPr lang="en-NZ" dirty="0" smtClean="0"/>
              <a:t> and </a:t>
            </a:r>
            <a:r>
              <a:rPr lang="en-NZ" dirty="0"/>
              <a:t>the identified </a:t>
            </a:r>
            <a:r>
              <a:rPr lang="en-NZ" dirty="0" smtClean="0"/>
              <a:t>node (challenge / response). </a:t>
            </a:r>
            <a:endParaRPr lang="en-NZ" dirty="0"/>
          </a:p>
          <a:p>
            <a:pPr lvl="1"/>
            <a:r>
              <a:rPr lang="en-NZ" dirty="0" smtClean="0"/>
              <a:t>In a “who </a:t>
            </a:r>
            <a:r>
              <a:rPr lang="en-NZ" dirty="0"/>
              <a:t>you are” </a:t>
            </a:r>
            <a:r>
              <a:rPr lang="en-NZ" dirty="0" smtClean="0"/>
              <a:t>identification, the </a:t>
            </a:r>
            <a:r>
              <a:rPr lang="en-NZ" dirty="0"/>
              <a:t>identified node </a:t>
            </a:r>
            <a:r>
              <a:rPr lang="en-NZ" dirty="0" smtClean="0"/>
              <a:t>must be </a:t>
            </a:r>
            <a:r>
              <a:rPr lang="en-NZ" dirty="0"/>
              <a:t>in an observed-relation to a node that is on a communication-path to the </a:t>
            </a:r>
            <a:r>
              <a:rPr lang="en-NZ" dirty="0" err="1"/>
              <a:t>querent</a:t>
            </a:r>
            <a:r>
              <a:rPr lang="en-NZ" dirty="0"/>
              <a:t>.</a:t>
            </a:r>
          </a:p>
          <a:p>
            <a:pPr lvl="1"/>
            <a:r>
              <a:rPr lang="en-NZ" dirty="0" smtClean="0"/>
              <a:t>In a “what you have” identification, an observation of the identifiable object, and of its “possession relation” (a.k.a. tethering) to the identified node, must be communicated to the </a:t>
            </a:r>
            <a:r>
              <a:rPr lang="en-NZ" dirty="0" err="1" smtClean="0"/>
              <a:t>querent</a:t>
            </a:r>
            <a:r>
              <a:rPr lang="en-NZ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Networked Identity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9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CTHO065@SYS0Y636SVWXY5ML" val="3527"/>
</p:tagLst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sentation1">
  <a:themeElements>
    <a:clrScheme name="Presentation1 1">
      <a:dk1>
        <a:srgbClr val="000000"/>
      </a:dk1>
      <a:lt1>
        <a:srgbClr val="FFFFFF"/>
      </a:lt1>
      <a:dk2>
        <a:srgbClr val="008000"/>
      </a:dk2>
      <a:lt2>
        <a:srgbClr val="808080"/>
      </a:lt2>
      <a:accent1>
        <a:srgbClr val="0099CC"/>
      </a:accent1>
      <a:accent2>
        <a:srgbClr val="FF9900"/>
      </a:accent2>
      <a:accent3>
        <a:srgbClr val="FFFFFF"/>
      </a:accent3>
      <a:accent4>
        <a:srgbClr val="000000"/>
      </a:accent4>
      <a:accent5>
        <a:srgbClr val="AACAE2"/>
      </a:accent5>
      <a:accent6>
        <a:srgbClr val="E78A00"/>
      </a:accent6>
      <a:hlink>
        <a:srgbClr val="666699"/>
      </a:hlink>
      <a:folHlink>
        <a:srgbClr val="006600"/>
      </a:folHlink>
    </a:clrScheme>
    <a:fontScheme name="Pre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esentation1 1">
        <a:dk1>
          <a:srgbClr val="000000"/>
        </a:dk1>
        <a:lt1>
          <a:srgbClr val="FFFFFF"/>
        </a:lt1>
        <a:dk2>
          <a:srgbClr val="008000"/>
        </a:dk2>
        <a:lt2>
          <a:srgbClr val="808080"/>
        </a:lt2>
        <a:accent1>
          <a:srgbClr val="0099CC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E78A00"/>
        </a:accent6>
        <a:hlink>
          <a:srgbClr val="666699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Presentation1">
  <a:themeElements>
    <a:clrScheme name="Presentation1 1">
      <a:dk1>
        <a:srgbClr val="000000"/>
      </a:dk1>
      <a:lt1>
        <a:srgbClr val="FFFFFF"/>
      </a:lt1>
      <a:dk2>
        <a:srgbClr val="008000"/>
      </a:dk2>
      <a:lt2>
        <a:srgbClr val="808080"/>
      </a:lt2>
      <a:accent1>
        <a:srgbClr val="0099CC"/>
      </a:accent1>
      <a:accent2>
        <a:srgbClr val="FF9900"/>
      </a:accent2>
      <a:accent3>
        <a:srgbClr val="FFFFFF"/>
      </a:accent3>
      <a:accent4>
        <a:srgbClr val="000000"/>
      </a:accent4>
      <a:accent5>
        <a:srgbClr val="AACAE2"/>
      </a:accent5>
      <a:accent6>
        <a:srgbClr val="E78A00"/>
      </a:accent6>
      <a:hlink>
        <a:srgbClr val="666699"/>
      </a:hlink>
      <a:folHlink>
        <a:srgbClr val="006600"/>
      </a:folHlink>
    </a:clrScheme>
    <a:fontScheme name="Presentation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esentation1 1">
        <a:dk1>
          <a:srgbClr val="000000"/>
        </a:dk1>
        <a:lt1>
          <a:srgbClr val="FFFFFF"/>
        </a:lt1>
        <a:dk2>
          <a:srgbClr val="008000"/>
        </a:dk2>
        <a:lt2>
          <a:srgbClr val="808080"/>
        </a:lt2>
        <a:accent1>
          <a:srgbClr val="0099CC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E78A00"/>
        </a:accent6>
        <a:hlink>
          <a:srgbClr val="666699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5360</TotalTime>
  <Words>2474</Words>
  <Application>Microsoft Office PowerPoint</Application>
  <PresentationFormat>On-screen Show (4:3)</PresentationFormat>
  <Paragraphs>369</Paragraphs>
  <Slides>33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Bold Stripes</vt:lpstr>
      <vt:lpstr>Default Design</vt:lpstr>
      <vt:lpstr>Presentation1</vt:lpstr>
      <vt:lpstr>4_Presentation1</vt:lpstr>
      <vt:lpstr>Networked Identity</vt:lpstr>
      <vt:lpstr>This seminar</vt:lpstr>
      <vt:lpstr>What is an “identity”?</vt:lpstr>
      <vt:lpstr>Is an IP address an identifier?</vt:lpstr>
      <vt:lpstr>Duns Scotus, 13th C.</vt:lpstr>
      <vt:lpstr>Current Practice: Point Id</vt:lpstr>
      <vt:lpstr>A graph-theoretic view…</vt:lpstr>
      <vt:lpstr>Reduction to Graph Isomorphism</vt:lpstr>
      <vt:lpstr>Other types of identification</vt:lpstr>
      <vt:lpstr>Networked Identity</vt:lpstr>
      <vt:lpstr>Three Types of Relationships</vt:lpstr>
      <vt:lpstr>Cookies as Identifying Agents</vt:lpstr>
      <vt:lpstr>Identity in a Hierarchy</vt:lpstr>
      <vt:lpstr>Identity in a Peerage</vt:lpstr>
      <vt:lpstr>Repeated Identifications</vt:lpstr>
      <vt:lpstr>Complex Identity Structures: Peered</vt:lpstr>
      <vt:lpstr>Corporate Id Provision: Hierarchical (1)</vt:lpstr>
      <vt:lpstr>Corporate Id Provision: Hierarchical (2)</vt:lpstr>
      <vt:lpstr>Corporate Id Provision: Hierarchical (3)</vt:lpstr>
      <vt:lpstr>PowerPoint Presentation</vt:lpstr>
      <vt:lpstr>Advantage #1: representational</vt:lpstr>
      <vt:lpstr>Advantage #2: revelatory</vt:lpstr>
      <vt:lpstr>Modelling Privacy Requirements</vt:lpstr>
      <vt:lpstr>Dramatis Personae</vt:lpstr>
      <vt:lpstr>Alfred’s Simplest Privacy Claim</vt:lpstr>
      <vt:lpstr>Disclosure to Affiliates</vt:lpstr>
      <vt:lpstr>A Privacy Context</vt:lpstr>
      <vt:lpstr>Review</vt:lpstr>
      <vt:lpstr>Identity Commandments v1.0</vt:lpstr>
      <vt:lpstr>Identity and Core Identity </vt:lpstr>
      <vt:lpstr>Root &amp; Core Identity (Jericho)</vt:lpstr>
      <vt:lpstr>User-centric Personas</vt:lpstr>
      <vt:lpstr>Representing JF IdEA</vt:lpstr>
    </vt:vector>
  </TitlesOfParts>
  <Company>Matt Barrett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NGSCB A New Tool for Securing Applications</dc:title>
  <dc:creator>Matt Barrett</dc:creator>
  <cp:lastModifiedBy>Clark Thomborson</cp:lastModifiedBy>
  <cp:revision>322</cp:revision>
  <cp:lastPrinted>1904-01-01T00:00:00Z</cp:lastPrinted>
  <dcterms:created xsi:type="dcterms:W3CDTF">2004-08-01T04:55:29Z</dcterms:created>
  <dcterms:modified xsi:type="dcterms:W3CDTF">2012-03-16T18:51:02Z</dcterms:modified>
</cp:coreProperties>
</file>