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6" r:id="rId3"/>
    <p:sldId id="310" r:id="rId4"/>
    <p:sldId id="297" r:id="rId5"/>
    <p:sldId id="303" r:id="rId6"/>
    <p:sldId id="305" r:id="rId7"/>
    <p:sldId id="306" r:id="rId8"/>
    <p:sldId id="307" r:id="rId9"/>
    <p:sldId id="308" r:id="rId10"/>
    <p:sldId id="309" r:id="rId11"/>
    <p:sldId id="311" r:id="rId12"/>
    <p:sldId id="312" r:id="rId13"/>
    <p:sldId id="313" r:id="rId14"/>
    <p:sldId id="302" r:id="rId15"/>
    <p:sldId id="314" r:id="rId16"/>
    <p:sldId id="29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6B1D1-6B8B-422E-BD58-47D7538C1554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E762A-F638-4315-8ED1-84B76835F04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956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E762A-F638-4315-8ED1-84B76835F042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097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NZ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525D8-32DE-4ACC-939E-26798AC10711}" type="datetimeFigureOut">
              <a:rPr lang="en-NZ" smtClean="0"/>
              <a:t>12/09/2013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N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3C64EB-2309-48AD-9D6B-24BD6FA46BE9}" type="slidenum">
              <a:rPr lang="en-NZ" smtClean="0"/>
              <a:t>‹#›</a:t>
            </a:fld>
            <a:endParaRPr lang="en-NZ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6400800" cy="1752600"/>
          </a:xfrm>
        </p:spPr>
        <p:txBody>
          <a:bodyPr/>
          <a:lstStyle/>
          <a:p>
            <a:r>
              <a:rPr lang="en-NZ" sz="2000" dirty="0" smtClean="0"/>
              <a:t>Clark Thomborson</a:t>
            </a:r>
          </a:p>
          <a:p>
            <a:endParaRPr lang="en-NZ" dirty="0" smtClean="0"/>
          </a:p>
          <a:p>
            <a:r>
              <a:rPr lang="en-NZ" dirty="0" smtClean="0"/>
              <a:t>The University of Auckland</a:t>
            </a:r>
          </a:p>
          <a:p>
            <a:r>
              <a:rPr lang="en-NZ" dirty="0" smtClean="0"/>
              <a:t>12 September, 2013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Protecting Privacy: </a:t>
            </a: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Who </a:t>
            </a:r>
            <a:r>
              <a:rPr lang="en-NZ" dirty="0"/>
              <a:t>Is Responsible?</a:t>
            </a:r>
          </a:p>
        </p:txBody>
      </p:sp>
    </p:spTree>
    <p:extLst>
      <p:ext uri="{BB962C8B-B14F-4D97-AF65-F5344CB8AC3E}">
        <p14:creationId xmlns:p14="http://schemas.microsoft.com/office/powerpoint/2010/main" val="71051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5278360" cy="758952"/>
          </a:xfrm>
        </p:spPr>
        <p:txBody>
          <a:bodyPr/>
          <a:lstStyle/>
          <a:p>
            <a:r>
              <a:rPr lang="en-NZ" dirty="0" smtClean="0"/>
              <a:t>Reserve as a Privacy Asset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“</a:t>
            </a:r>
            <a:r>
              <a:rPr lang="en-NZ" dirty="0" err="1"/>
              <a:t>Trixi</a:t>
            </a:r>
            <a:r>
              <a:rPr lang="en-NZ" dirty="0"/>
              <a:t> earns her GAPE [</a:t>
            </a:r>
            <a:r>
              <a:rPr lang="en-NZ" dirty="0" smtClean="0"/>
              <a:t>“Greatest Advance </a:t>
            </a:r>
            <a:r>
              <a:rPr lang="en-NZ" dirty="0"/>
              <a:t>in Privacy </a:t>
            </a:r>
            <a:r>
              <a:rPr lang="en-NZ" dirty="0" smtClean="0"/>
              <a:t>Erosion”] award </a:t>
            </a:r>
            <a:r>
              <a:rPr lang="en-NZ" dirty="0"/>
              <a:t>for </a:t>
            </a:r>
            <a:endParaRPr lang="en-NZ" dirty="0" smtClean="0"/>
          </a:p>
          <a:p>
            <a:pPr lvl="1"/>
            <a:r>
              <a:rPr lang="en-NZ" dirty="0" smtClean="0"/>
              <a:t>using </a:t>
            </a:r>
            <a:r>
              <a:rPr lang="en-NZ" dirty="0"/>
              <a:t>the Post Office </a:t>
            </a:r>
            <a:r>
              <a:rPr lang="en-NZ" dirty="0" smtClean="0"/>
              <a:t>foyer to </a:t>
            </a:r>
            <a:r>
              <a:rPr lang="en-NZ" dirty="0"/>
              <a:t>tell friends and </a:t>
            </a:r>
            <a:r>
              <a:rPr lang="en-NZ" dirty="0" err="1"/>
              <a:t>passersby</a:t>
            </a:r>
            <a:r>
              <a:rPr lang="en-NZ" dirty="0"/>
              <a:t> all about Brett and his </a:t>
            </a:r>
            <a:r>
              <a:rPr lang="en-NZ" dirty="0" smtClean="0"/>
              <a:t>icky courting </a:t>
            </a:r>
            <a:r>
              <a:rPr lang="en-NZ" dirty="0"/>
              <a:t>habits </a:t>
            </a:r>
            <a:endParaRPr lang="en-NZ" dirty="0" smtClean="0"/>
          </a:p>
          <a:p>
            <a:pPr lvl="1"/>
            <a:r>
              <a:rPr lang="en-NZ" dirty="0" smtClean="0"/>
              <a:t>at </a:t>
            </a:r>
            <a:r>
              <a:rPr lang="en-NZ" dirty="0"/>
              <a:t>the same time as listening to her </a:t>
            </a:r>
            <a:r>
              <a:rPr lang="en-NZ" dirty="0" smtClean="0"/>
              <a:t>iPod, chewing </a:t>
            </a:r>
            <a:r>
              <a:rPr lang="en-NZ" dirty="0"/>
              <a:t>gum, painting her fingernails and spraying her </a:t>
            </a:r>
            <a:r>
              <a:rPr lang="en-NZ" dirty="0" smtClean="0"/>
              <a:t>hair. </a:t>
            </a:r>
          </a:p>
          <a:p>
            <a:r>
              <a:rPr lang="en-NZ" dirty="0" smtClean="0"/>
              <a:t>“Oh</a:t>
            </a:r>
            <a:r>
              <a:rPr lang="en-NZ" dirty="0"/>
              <a:t>, and also laying out and inspecting the prosthetic </a:t>
            </a:r>
            <a:r>
              <a:rPr lang="en-NZ" dirty="0" smtClean="0"/>
              <a:t>and prophylactic </a:t>
            </a:r>
            <a:r>
              <a:rPr lang="en-NZ" dirty="0"/>
              <a:t>contents of her handbag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“Well</a:t>
            </a:r>
            <a:r>
              <a:rPr lang="en-NZ" dirty="0"/>
              <a:t>, it was a public space and </a:t>
            </a:r>
            <a:r>
              <a:rPr lang="en-NZ" dirty="0" err="1"/>
              <a:t>Trixi</a:t>
            </a:r>
            <a:r>
              <a:rPr lang="en-NZ" dirty="0"/>
              <a:t> is a </a:t>
            </a:r>
            <a:r>
              <a:rPr lang="en-NZ" dirty="0" smtClean="0"/>
              <a:t>fee-paying member </a:t>
            </a:r>
            <a:r>
              <a:rPr lang="en-NZ" dirty="0"/>
              <a:t>of the public, eh? </a:t>
            </a:r>
            <a:endParaRPr lang="en-NZ" dirty="0" smtClean="0"/>
          </a:p>
          <a:p>
            <a:r>
              <a:rPr lang="en-NZ" dirty="0" smtClean="0"/>
              <a:t>“Try </a:t>
            </a:r>
            <a:r>
              <a:rPr lang="en-NZ" dirty="0"/>
              <a:t>not to wince at the thought</a:t>
            </a:r>
            <a:r>
              <a:rPr lang="en-NZ" dirty="0" smtClean="0"/>
              <a:t>.”</a:t>
            </a:r>
          </a:p>
          <a:p>
            <a:pPr marL="0" indent="0">
              <a:buNone/>
            </a:pPr>
            <a:r>
              <a:rPr lang="en-NZ" sz="1700" dirty="0" smtClean="0"/>
              <a:t>[David Hill, “Public </a:t>
            </a:r>
            <a:r>
              <a:rPr lang="en-NZ" sz="1700" dirty="0"/>
              <a:t>spaces not the place to air out one’s </a:t>
            </a:r>
            <a:r>
              <a:rPr lang="en-NZ" sz="1700" dirty="0" smtClean="0"/>
              <a:t>privates”, NZ Herald, 18 Jan 2013]</a:t>
            </a:r>
            <a:endParaRPr lang="en-NZ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5610718" y="694437"/>
            <a:ext cx="1193530" cy="646331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P−: Don’t show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7224695" y="403148"/>
            <a:ext cx="972075" cy="92333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P−: Don’t look</a:t>
            </a:r>
            <a:endParaRPr lang="en-NZ" dirty="0"/>
          </a:p>
        </p:txBody>
      </p:sp>
      <p:sp>
        <p:nvSpPr>
          <p:cNvPr id="6" name="Regular Pentagon 5"/>
          <p:cNvSpPr/>
          <p:nvPr/>
        </p:nvSpPr>
        <p:spPr>
          <a:xfrm>
            <a:off x="6522504" y="243390"/>
            <a:ext cx="406927" cy="37863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Oval 6"/>
          <p:cNvSpPr/>
          <p:nvPr/>
        </p:nvSpPr>
        <p:spPr>
          <a:xfrm>
            <a:off x="6929431" y="627573"/>
            <a:ext cx="2057504" cy="92393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8" name="Picture 2" descr="C:\Users\ctho065\AppData\Local\Microsoft\Windows\Temporary Internet Files\Content.IE5\6M7AJ9UU\MC9004398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383" y="780159"/>
            <a:ext cx="421760" cy="47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7541207" y="1273577"/>
            <a:ext cx="636535" cy="27839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Curved Connector 9"/>
          <p:cNvCxnSpPr>
            <a:stCxn id="8" idx="1"/>
            <a:endCxn id="12" idx="0"/>
          </p:cNvCxnSpPr>
          <p:nvPr/>
        </p:nvCxnSpPr>
        <p:spPr>
          <a:xfrm rot="10800000" flipV="1">
            <a:off x="7838119" y="1017398"/>
            <a:ext cx="338265" cy="283029"/>
          </a:xfrm>
          <a:prstGeom prst="curvedConnector2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8664" y="351384"/>
            <a:ext cx="246464" cy="24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10732" y="1300428"/>
            <a:ext cx="254772" cy="25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Curved Connector 12"/>
          <p:cNvCxnSpPr>
            <a:stCxn id="6" idx="3"/>
          </p:cNvCxnSpPr>
          <p:nvPr/>
        </p:nvCxnSpPr>
        <p:spPr>
          <a:xfrm rot="16200000" flipH="1">
            <a:off x="6822974" y="525017"/>
            <a:ext cx="790753" cy="984764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78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Who Benefits from Reserve?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Reserve is a social good</a:t>
            </a:r>
          </a:p>
          <a:p>
            <a:pPr lvl="1"/>
            <a:r>
              <a:rPr lang="en-NZ" dirty="0" smtClean="0"/>
              <a:t>It’s not a matter of personal choice: society at large determines if we “show too much”</a:t>
            </a:r>
          </a:p>
          <a:p>
            <a:pPr lvl="1"/>
            <a:r>
              <a:rPr lang="en-NZ" dirty="0" smtClean="0"/>
              <a:t>We risk ostracism or adverse comment, if we don’t respect the reserve</a:t>
            </a:r>
          </a:p>
          <a:p>
            <a:r>
              <a:rPr lang="en-NZ" dirty="0" smtClean="0"/>
              <a:t>Reserve is a private good</a:t>
            </a:r>
          </a:p>
          <a:p>
            <a:pPr lvl="1"/>
            <a:r>
              <a:rPr lang="en-NZ" dirty="0"/>
              <a:t>F</a:t>
            </a:r>
            <a:r>
              <a:rPr lang="en-NZ" dirty="0" smtClean="0"/>
              <a:t>or people who don’t want to “see too much”</a:t>
            </a:r>
          </a:p>
          <a:p>
            <a:pPr lvl="1"/>
            <a:r>
              <a:rPr lang="en-NZ" dirty="0" smtClean="0"/>
              <a:t>For people who occasionally make a mistake, and appreciate others “looking away” while they cover up.</a:t>
            </a:r>
          </a:p>
          <a:p>
            <a:r>
              <a:rPr lang="en-NZ" dirty="0" smtClean="0"/>
              <a:t>What forms of reserve do you appreciate?</a:t>
            </a:r>
          </a:p>
          <a:p>
            <a:pPr lvl="1"/>
            <a:r>
              <a:rPr lang="en-NZ" dirty="0" smtClean="0"/>
              <a:t>What forms of reserve do you think are “good for society”?</a:t>
            </a:r>
          </a:p>
        </p:txBody>
      </p:sp>
    </p:spTree>
    <p:extLst>
      <p:ext uri="{BB962C8B-B14F-4D97-AF65-F5344CB8AC3E}">
        <p14:creationId xmlns:p14="http://schemas.microsoft.com/office/powerpoint/2010/main" val="74852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771800" y="5140462"/>
            <a:ext cx="1946453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prstClr val="black"/>
                </a:solidFill>
              </a:rPr>
              <a:t>P−: Don’t show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20272" y="5085184"/>
            <a:ext cx="1684086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prstClr val="black"/>
                </a:solidFill>
              </a:rPr>
              <a:t>P−: Don’t look</a:t>
            </a:r>
            <a:endParaRPr lang="en-NZ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Any other types of privacy asset?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7928" y="167152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Solitude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Confidence/Intimacy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Anonymity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Reserve</a:t>
            </a:r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0874" y="1743170"/>
            <a:ext cx="752376" cy="7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gular Pentagon 5"/>
          <p:cNvSpPr/>
          <p:nvPr/>
        </p:nvSpPr>
        <p:spPr>
          <a:xfrm>
            <a:off x="2976219" y="1412776"/>
            <a:ext cx="1379757" cy="1294384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cxnSp>
        <p:nvCxnSpPr>
          <p:cNvPr id="10" name="Curved Connector 9"/>
          <p:cNvCxnSpPr>
            <a:stCxn id="4" idx="3"/>
            <a:endCxn id="35" idx="0"/>
          </p:cNvCxnSpPr>
          <p:nvPr/>
        </p:nvCxnSpPr>
        <p:spPr>
          <a:xfrm flipV="1">
            <a:off x="4033250" y="2110084"/>
            <a:ext cx="1660288" cy="4512"/>
          </a:xfrm>
          <a:prstGeom prst="curvedConnector4">
            <a:avLst>
              <a:gd name="adj1" fmla="val 38671"/>
              <a:gd name="adj2" fmla="val 13298449"/>
            </a:avLst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2608"/>
            <a:ext cx="720080" cy="80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gular Pentagon 8"/>
          <p:cNvSpPr/>
          <p:nvPr/>
        </p:nvSpPr>
        <p:spPr>
          <a:xfrm>
            <a:off x="4716016" y="1596152"/>
            <a:ext cx="3196254" cy="1832848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044007" y="1881708"/>
            <a:ext cx="2552329" cy="147880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pic>
        <p:nvPicPr>
          <p:cNvPr id="19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77660"/>
            <a:ext cx="435217" cy="38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74838"/>
            <a:ext cx="538530" cy="6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Oval 22"/>
          <p:cNvSpPr/>
          <p:nvPr/>
        </p:nvSpPr>
        <p:spPr>
          <a:xfrm>
            <a:off x="2915816" y="3501008"/>
            <a:ext cx="3837591" cy="129614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25" name="Regular Pentagon 24"/>
          <p:cNvSpPr/>
          <p:nvPr/>
        </p:nvSpPr>
        <p:spPr>
          <a:xfrm>
            <a:off x="334786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26" name="Regular Pentagon 25"/>
          <p:cNvSpPr/>
          <p:nvPr/>
        </p:nvSpPr>
        <p:spPr>
          <a:xfrm>
            <a:off x="442798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27" name="Regular Pentagon 26"/>
          <p:cNvSpPr/>
          <p:nvPr/>
        </p:nvSpPr>
        <p:spPr>
          <a:xfrm>
            <a:off x="550810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cxnSp>
        <p:nvCxnSpPr>
          <p:cNvPr id="29" name="Curved Connector 28"/>
          <p:cNvCxnSpPr>
            <a:stCxn id="46" idx="0"/>
            <a:endCxn id="35" idx="2"/>
          </p:cNvCxnSpPr>
          <p:nvPr/>
        </p:nvCxnSpPr>
        <p:spPr>
          <a:xfrm rot="5400000" flipH="1" flipV="1">
            <a:off x="4233228" y="2400739"/>
            <a:ext cx="1008112" cy="1912507"/>
          </a:xfrm>
          <a:prstGeom prst="curvedConnector3">
            <a:avLst>
              <a:gd name="adj1" fmla="val 50000"/>
            </a:avLst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64088" y="4734436"/>
            <a:ext cx="3569672" cy="1584176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cxnSp>
        <p:nvCxnSpPr>
          <p:cNvPr id="50" name="Curved Connector 49"/>
          <p:cNvCxnSpPr>
            <a:stCxn id="46" idx="2"/>
            <a:endCxn id="48" idx="1"/>
          </p:cNvCxnSpPr>
          <p:nvPr/>
        </p:nvCxnSpPr>
        <p:spPr>
          <a:xfrm rot="16200000" flipH="1">
            <a:off x="4618804" y="3594255"/>
            <a:ext cx="1506268" cy="3181815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C:\Users\ctho065\AppData\Local\Microsoft\Windows\Temporary Internet Files\Content.IE5\6M7AJ9UU\MC90043989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56" y="4825921"/>
            <a:ext cx="622758" cy="7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Oval 37"/>
          <p:cNvSpPr/>
          <p:nvPr/>
        </p:nvSpPr>
        <p:spPr>
          <a:xfrm>
            <a:off x="6516216" y="5477562"/>
            <a:ext cx="1253879" cy="841050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cxnSp>
        <p:nvCxnSpPr>
          <p:cNvPr id="39" name="Curved Connector 38"/>
          <p:cNvCxnSpPr>
            <a:stCxn id="37" idx="3"/>
            <a:endCxn id="48" idx="0"/>
          </p:cNvCxnSpPr>
          <p:nvPr/>
        </p:nvCxnSpPr>
        <p:spPr>
          <a:xfrm>
            <a:off x="6861814" y="5176223"/>
            <a:ext cx="289126" cy="576361"/>
          </a:xfrm>
          <a:prstGeom prst="curvedConnector2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826864" y="2854364"/>
            <a:ext cx="1121400" cy="50438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154" y="2921090"/>
            <a:ext cx="360040" cy="40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Curved Connector 42"/>
          <p:cNvCxnSpPr>
            <a:stCxn id="35" idx="3"/>
            <a:endCxn id="51" idx="0"/>
          </p:cNvCxnSpPr>
          <p:nvPr/>
        </p:nvCxnSpPr>
        <p:spPr>
          <a:xfrm>
            <a:off x="6069726" y="2481510"/>
            <a:ext cx="149087" cy="408827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13" idx="1"/>
          </p:cNvCxnSpPr>
          <p:nvPr/>
        </p:nvCxnSpPr>
        <p:spPr>
          <a:xfrm rot="10800000" flipV="1">
            <a:off x="6546946" y="2466922"/>
            <a:ext cx="41279" cy="491421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7350" y="2110084"/>
            <a:ext cx="752376" cy="7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880" y="3861048"/>
            <a:ext cx="578301" cy="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2846" y="5752584"/>
            <a:ext cx="376188" cy="37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633610" flipV="1">
            <a:off x="6032016" y="2890110"/>
            <a:ext cx="392336" cy="38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4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Group Privacy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Most societies define special privacy boundaries for certain types of groups.</a:t>
            </a:r>
          </a:p>
          <a:p>
            <a:pPr lvl="1"/>
            <a:r>
              <a:rPr lang="en-NZ" dirty="0" smtClean="0"/>
              <a:t>Domestic privacy, in homes </a:t>
            </a:r>
          </a:p>
          <a:p>
            <a:pPr lvl="1"/>
            <a:r>
              <a:rPr lang="en-NZ" dirty="0" smtClean="0"/>
              <a:t>Private religious ceremonies, in churches</a:t>
            </a:r>
          </a:p>
          <a:p>
            <a:pPr lvl="1"/>
            <a:r>
              <a:rPr lang="en-NZ" dirty="0" smtClean="0"/>
              <a:t>Secret societies, e.g. in Masonic lodges</a:t>
            </a:r>
          </a:p>
          <a:p>
            <a:r>
              <a:rPr lang="en-NZ" dirty="0" smtClean="0"/>
              <a:t>These are intimate </a:t>
            </a:r>
            <a:r>
              <a:rPr lang="en-NZ" dirty="0" smtClean="0"/>
              <a:t>spaces, with rituals of entry and exit, member-recognition, initiation, …. </a:t>
            </a:r>
          </a:p>
          <a:p>
            <a:endParaRPr lang="en-NZ" dirty="0" smtClean="0"/>
          </a:p>
          <a:p>
            <a:pPr lvl="1"/>
            <a:endParaRPr lang="en-NZ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122" y="5014936"/>
            <a:ext cx="720080" cy="80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gular Pentagon 4"/>
          <p:cNvSpPr/>
          <p:nvPr/>
        </p:nvSpPr>
        <p:spPr>
          <a:xfrm>
            <a:off x="2887914" y="4548480"/>
            <a:ext cx="3196254" cy="1832848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15905" y="4834036"/>
            <a:ext cx="2552329" cy="147880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98762" y="5806692"/>
            <a:ext cx="1121400" cy="50438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052" y="5873418"/>
            <a:ext cx="360040" cy="40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Curved Connector 8"/>
          <p:cNvCxnSpPr>
            <a:stCxn id="11" idx="3"/>
            <a:endCxn id="12" idx="0"/>
          </p:cNvCxnSpPr>
          <p:nvPr/>
        </p:nvCxnSpPr>
        <p:spPr>
          <a:xfrm>
            <a:off x="4241624" y="5433838"/>
            <a:ext cx="149087" cy="408827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4" idx="1"/>
          </p:cNvCxnSpPr>
          <p:nvPr/>
        </p:nvCxnSpPr>
        <p:spPr>
          <a:xfrm rot="10800000" flipV="1">
            <a:off x="4718844" y="5419250"/>
            <a:ext cx="41279" cy="491421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9248" y="5062412"/>
            <a:ext cx="752376" cy="7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633610" flipV="1">
            <a:off x="4203914" y="5842438"/>
            <a:ext cx="392336" cy="38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9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Domestic Privacy, in the Quran</a:t>
            </a:r>
            <a:endParaRPr lang="en-NZ" dirty="0"/>
          </a:p>
        </p:txBody>
      </p:sp>
      <p:grpSp>
        <p:nvGrpSpPr>
          <p:cNvPr id="5" name="Group 4"/>
          <p:cNvGrpSpPr/>
          <p:nvPr/>
        </p:nvGrpSpPr>
        <p:grpSpPr>
          <a:xfrm>
            <a:off x="503547" y="1700808"/>
            <a:ext cx="8172909" cy="4475013"/>
            <a:chOff x="2612397" y="2851339"/>
            <a:chExt cx="3132985" cy="1790005"/>
          </a:xfrm>
        </p:grpSpPr>
        <p:sp>
          <p:nvSpPr>
            <p:cNvPr id="6" name="TextBox 5"/>
            <p:cNvSpPr txBox="1">
              <a:spLocks/>
            </p:cNvSpPr>
            <p:nvPr/>
          </p:nvSpPr>
          <p:spPr>
            <a:xfrm>
              <a:off x="2612397" y="3926846"/>
              <a:ext cx="950068" cy="332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NZ" sz="2400" dirty="0" smtClean="0">
                  <a:cs typeface="Arial" pitchFamily="34" charset="0"/>
                </a:rPr>
                <a:t>P+: Enter with permission</a:t>
              </a:r>
              <a:endParaRPr lang="en-NZ" sz="2400" dirty="0">
                <a:cs typeface="Arial" pitchFamily="34" charset="0"/>
              </a:endParaRPr>
            </a:p>
          </p:txBody>
        </p:sp>
        <p:sp>
          <p:nvSpPr>
            <p:cNvPr id="8" name="Oval 7"/>
            <p:cNvSpPr>
              <a:spLocks/>
            </p:cNvSpPr>
            <p:nvPr/>
          </p:nvSpPr>
          <p:spPr>
            <a:xfrm>
              <a:off x="2649038" y="2852936"/>
              <a:ext cx="3096344" cy="1788408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>
              <a:spLocks/>
            </p:cNvSpPr>
            <p:nvPr/>
          </p:nvSpPr>
          <p:spPr>
            <a:xfrm>
              <a:off x="3736502" y="2853562"/>
              <a:ext cx="914400" cy="211407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>
              <a:spLocks/>
            </p:cNvSpPr>
            <p:nvPr/>
          </p:nvSpPr>
          <p:spPr>
            <a:xfrm>
              <a:off x="3583709" y="3998668"/>
              <a:ext cx="1224137" cy="642676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sp>
          <p:nvSpPr>
            <p:cNvPr id="11" name="TextBox 10"/>
            <p:cNvSpPr txBox="1">
              <a:spLocks/>
            </p:cNvSpPr>
            <p:nvPr/>
          </p:nvSpPr>
          <p:spPr>
            <a:xfrm>
              <a:off x="3997896" y="2851339"/>
              <a:ext cx="366896" cy="20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800" dirty="0" smtClean="0">
                  <a:cs typeface="Arial" pitchFamily="34" charset="0"/>
                </a:rPr>
                <a:t>Allah</a:t>
              </a:r>
              <a:endParaRPr lang="en-NZ" sz="2800" dirty="0">
                <a:cs typeface="Arial" pitchFamily="34" charset="0"/>
              </a:endParaRPr>
            </a:p>
          </p:txBody>
        </p:sp>
        <p:cxnSp>
          <p:nvCxnSpPr>
            <p:cNvPr id="13" name="Curved Connector 12"/>
            <p:cNvCxnSpPr>
              <a:cxnSpLocks/>
              <a:stCxn id="16" idx="2"/>
              <a:endCxn id="17" idx="3"/>
            </p:cNvCxnSpPr>
            <p:nvPr/>
          </p:nvCxnSpPr>
          <p:spPr>
            <a:xfrm rot="5400000">
              <a:off x="4344286" y="3766956"/>
              <a:ext cx="682472" cy="773970"/>
            </a:xfrm>
            <a:prstGeom prst="curvedConnector2">
              <a:avLst/>
            </a:prstGeom>
            <a:ln w="25400">
              <a:solidFill>
                <a:srgbClr val="00B05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urved Connector 13"/>
            <p:cNvCxnSpPr>
              <a:cxnSpLocks/>
              <a:stCxn id="25" idx="2"/>
              <a:endCxn id="17" idx="1"/>
            </p:cNvCxnSpPr>
            <p:nvPr/>
          </p:nvCxnSpPr>
          <p:spPr>
            <a:xfrm rot="16200000" flipH="1">
              <a:off x="3272693" y="3671987"/>
              <a:ext cx="872721" cy="773659"/>
            </a:xfrm>
            <a:prstGeom prst="curvedConnector2">
              <a:avLst/>
            </a:prstGeom>
            <a:ln w="25400">
              <a:solidFill>
                <a:srgbClr val="00B05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>
              <a:spLocks/>
            </p:cNvSpPr>
            <p:nvPr/>
          </p:nvSpPr>
          <p:spPr>
            <a:xfrm>
              <a:off x="5081576" y="3820752"/>
              <a:ext cx="552202" cy="332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400" dirty="0">
                  <a:cs typeface="Arial" pitchFamily="34" charset="0"/>
                </a:rPr>
                <a:t>P+: offer</a:t>
              </a:r>
            </a:p>
            <a:p>
              <a:pPr algn="r"/>
              <a:r>
                <a:rPr lang="en-NZ" sz="2400" dirty="0">
                  <a:cs typeface="Arial" pitchFamily="34" charset="0"/>
                </a:rPr>
                <a:t>Salaam</a:t>
              </a:r>
            </a:p>
          </p:txBody>
        </p:sp>
        <p:pic>
          <p:nvPicPr>
            <p:cNvPr id="16" name="Picture 5" descr="C:\Users\ctho065\AppData\Local\Microsoft\Windows\Temporary Internet Files\Content.IE5\0GJ45P7V\MC900335496[1].wmf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6391" y="3317256"/>
              <a:ext cx="552231" cy="495449"/>
            </a:xfrm>
            <a:prstGeom prst="rect">
              <a:avLst/>
            </a:prstGeom>
            <a:ln w="25400">
              <a:noFill/>
              <a:prstDash val="dash"/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5" descr="C:\Users\ctho065\AppData\Local\Microsoft\Windows\Temporary Internet Files\Content.IE5\0GJ45P7V\MC900335496[1].wmf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5883" y="4404268"/>
              <a:ext cx="202654" cy="181817"/>
            </a:xfrm>
            <a:prstGeom prst="rect">
              <a:avLst/>
            </a:prstGeom>
            <a:ln w="25400">
              <a:noFill/>
              <a:prstDash val="dash"/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Curved Connector 17"/>
            <p:cNvCxnSpPr>
              <a:cxnSpLocks/>
            </p:cNvCxnSpPr>
            <p:nvPr/>
          </p:nvCxnSpPr>
          <p:spPr>
            <a:xfrm>
              <a:off x="3726294" y="3272035"/>
              <a:ext cx="467244" cy="890308"/>
            </a:xfrm>
            <a:prstGeom prst="curvedConnector2">
              <a:avLst/>
            </a:prstGeom>
            <a:ln w="25400">
              <a:solidFill>
                <a:srgbClr val="00B050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>
              <a:spLocks/>
            </p:cNvSpPr>
            <p:nvPr/>
          </p:nvSpPr>
          <p:spPr>
            <a:xfrm>
              <a:off x="4160645" y="3594447"/>
              <a:ext cx="640688" cy="3323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2400" dirty="0">
                  <a:cs typeface="Arial" pitchFamily="34" charset="0"/>
                </a:rPr>
                <a:t>O+: be</a:t>
              </a:r>
            </a:p>
            <a:p>
              <a:pPr algn="r"/>
              <a:r>
                <a:rPr lang="en-NZ" sz="2400" dirty="0">
                  <a:cs typeface="Arial" pitchFamily="34" charset="0"/>
                </a:rPr>
                <a:t>hospitable</a:t>
              </a:r>
            </a:p>
          </p:txBody>
        </p:sp>
        <p:pic>
          <p:nvPicPr>
            <p:cNvPr id="20" name="Picture 4" descr="C:\Users\ctho065\AppData\Local\Microsoft\Windows\Temporary Internet Files\Content.IE5\ME3E06WF\MC900411950[1].wmf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5104" y="3669674"/>
              <a:ext cx="189366" cy="183254"/>
            </a:xfrm>
            <a:prstGeom prst="rect">
              <a:avLst/>
            </a:prstGeom>
            <a:ln w="25400">
              <a:noFill/>
              <a:prstDash val="dash"/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gular Pentagon 21"/>
            <p:cNvSpPr>
              <a:spLocks/>
            </p:cNvSpPr>
            <p:nvPr/>
          </p:nvSpPr>
          <p:spPr>
            <a:xfrm>
              <a:off x="2984827" y="2993524"/>
              <a:ext cx="1251158" cy="936104"/>
            </a:xfrm>
            <a:prstGeom prst="pentagon">
              <a:avLst/>
            </a:prstGeom>
            <a:noFill/>
            <a:ln w="3810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>
              <a:spLocks/>
            </p:cNvSpPr>
            <p:nvPr/>
          </p:nvSpPr>
          <p:spPr>
            <a:xfrm>
              <a:off x="3135286" y="3151619"/>
              <a:ext cx="950240" cy="729253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>
              <a:spLocks/>
            </p:cNvSpPr>
            <p:nvPr/>
          </p:nvSpPr>
          <p:spPr>
            <a:xfrm>
              <a:off x="3409794" y="3151208"/>
              <a:ext cx="415644" cy="230340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  <p:pic>
          <p:nvPicPr>
            <p:cNvPr id="25" name="Picture 5" descr="C:\Users\ctho065\AppData\Local\Microsoft\Windows\Temporary Internet Files\Content.IE5\0GJ45P7V\MC900335496[1].wmf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0590" y="3386258"/>
              <a:ext cx="263268" cy="236198"/>
            </a:xfrm>
            <a:prstGeom prst="rect">
              <a:avLst/>
            </a:prstGeom>
            <a:ln w="25400">
              <a:noFill/>
              <a:prstDash val="dash"/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8" descr="C:\Users\ctho065\AppData\Local\Microsoft\Windows\Temporary Internet Files\Content.IE5\ME3E06WF\MC900433464[1].wmf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8142" y="3348872"/>
              <a:ext cx="257289" cy="344636"/>
            </a:xfrm>
            <a:prstGeom prst="rect">
              <a:avLst/>
            </a:prstGeom>
            <a:ln w="25400">
              <a:noFill/>
              <a:prstDash val="dash"/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Oval 26"/>
            <p:cNvSpPr>
              <a:spLocks/>
            </p:cNvSpPr>
            <p:nvPr/>
          </p:nvSpPr>
          <p:spPr>
            <a:xfrm>
              <a:off x="3442842" y="3644248"/>
              <a:ext cx="343636" cy="230340"/>
            </a:xfrm>
            <a:prstGeom prst="ellipse">
              <a:avLst/>
            </a:prstGeom>
            <a:no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solidFill>
                  <a:prstClr val="white"/>
                </a:solidFill>
              </a:endParaRPr>
            </a:p>
          </p:txBody>
        </p:sp>
      </p:grp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15458" y="4797152"/>
            <a:ext cx="536352" cy="52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5890" y="2506987"/>
            <a:ext cx="536352" cy="52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Partial Answers to Our Hard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If a computerised system supports privacy, what should it do?  What shouldn’t it do?</a:t>
            </a:r>
          </a:p>
          <a:p>
            <a:pPr lvl="1"/>
            <a:r>
              <a:rPr lang="en-NZ" dirty="0" smtClean="0"/>
              <a:t>Hmmm… this is complicated!  Ask some stakeholders…</a:t>
            </a:r>
          </a:p>
          <a:p>
            <a:r>
              <a:rPr lang="en-NZ" dirty="0" smtClean="0"/>
              <a:t>Can we elicit privacy requirements from stakeholders </a:t>
            </a:r>
            <a:r>
              <a:rPr lang="en-NZ" i="1" dirty="0" smtClean="0"/>
              <a:t>before</a:t>
            </a:r>
            <a:r>
              <a:rPr lang="en-NZ" dirty="0" smtClean="0"/>
              <a:t> their privacy is violated?</a:t>
            </a:r>
          </a:p>
          <a:p>
            <a:pPr lvl="1"/>
            <a:r>
              <a:rPr lang="en-NZ" dirty="0" smtClean="0"/>
              <a:t>Maybe… but can we find representative stakeholders?  Will they understand our </a:t>
            </a:r>
            <a:r>
              <a:rPr lang="en-NZ" smtClean="0"/>
              <a:t>privacy diagrams? </a:t>
            </a:r>
            <a:endParaRPr lang="en-NZ" dirty="0" smtClean="0"/>
          </a:p>
          <a:p>
            <a:r>
              <a:rPr lang="en-NZ" dirty="0" smtClean="0"/>
              <a:t>Can responsibility for privacy protection be shared fairly between government, private enterprise, and individuals?</a:t>
            </a:r>
          </a:p>
          <a:p>
            <a:pPr lvl="1"/>
            <a:r>
              <a:rPr lang="en-NZ" dirty="0" smtClean="0"/>
              <a:t>Hmmm… don’t forget families and other socially-sanctioned private groups!</a:t>
            </a:r>
          </a:p>
          <a:p>
            <a:pPr lvl="1"/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204623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Privacy Diagrams Can Answer Some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Privacy diagrams represent the architectural aspects of privacy: </a:t>
            </a:r>
          </a:p>
          <a:p>
            <a:pPr lvl="1"/>
            <a:r>
              <a:rPr lang="en-NZ" dirty="0" smtClean="0"/>
              <a:t>“What privacy assets could be controlled by a computer?”</a:t>
            </a:r>
          </a:p>
          <a:p>
            <a:r>
              <a:rPr lang="en-NZ" dirty="0" smtClean="0"/>
              <a:t>Privacy diagrams could be used for the elicitation of privacy requirements: </a:t>
            </a:r>
          </a:p>
          <a:p>
            <a:pPr lvl="1"/>
            <a:r>
              <a:rPr lang="en-NZ" dirty="0" smtClean="0"/>
              <a:t>“What privacy assets should be controlled?”</a:t>
            </a:r>
          </a:p>
          <a:p>
            <a:r>
              <a:rPr lang="en-NZ" dirty="0" smtClean="0"/>
              <a:t>Privacy diagrams could be used for the evaluation of privacy protections: </a:t>
            </a:r>
          </a:p>
          <a:p>
            <a:pPr lvl="1"/>
            <a:r>
              <a:rPr lang="en-NZ" dirty="0" smtClean="0"/>
              <a:t>“What privacy assets are controlled, in which contexts?”</a:t>
            </a:r>
          </a:p>
          <a:p>
            <a:r>
              <a:rPr lang="en-NZ" dirty="0" smtClean="0"/>
              <a:t>This is unpublished work. Please let me know what you think:</a:t>
            </a:r>
          </a:p>
          <a:p>
            <a:pPr lvl="1"/>
            <a:r>
              <a:rPr lang="en-NZ" dirty="0" smtClean="0"/>
              <a:t>Do </a:t>
            </a:r>
            <a:r>
              <a:rPr lang="en-NZ" dirty="0" smtClean="0"/>
              <a:t>you understand these diagrams, are they too abstract</a:t>
            </a:r>
            <a:r>
              <a:rPr lang="en-NZ" dirty="0" smtClean="0"/>
              <a:t>?</a:t>
            </a:r>
            <a:endParaRPr lang="en-NZ" dirty="0" smtClean="0"/>
          </a:p>
          <a:p>
            <a:pPr lvl="1"/>
            <a:r>
              <a:rPr lang="en-NZ" dirty="0" smtClean="0"/>
              <a:t>Have </a:t>
            </a:r>
            <a:r>
              <a:rPr lang="en-NZ" dirty="0" smtClean="0"/>
              <a:t>these diagrams changed the way you think about privacy</a:t>
            </a:r>
            <a:r>
              <a:rPr lang="en-NZ" dirty="0" smtClean="0"/>
              <a:t>? </a:t>
            </a:r>
            <a:endParaRPr lang="en-NZ" dirty="0" smtClean="0"/>
          </a:p>
          <a:p>
            <a:pPr lvl="1"/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3382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Designing for Privacy: Some Hard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If a computerised system supports privacy, what should it do?  What shouldn’t it do?</a:t>
            </a:r>
          </a:p>
          <a:p>
            <a:pPr lvl="1"/>
            <a:r>
              <a:rPr lang="en-NZ" dirty="0" smtClean="0"/>
              <a:t>“Privacy” varies greatly, depending on the legal, cultural, individual, and organisational</a:t>
            </a:r>
            <a:r>
              <a:rPr lang="en-NZ" dirty="0"/>
              <a:t> </a:t>
            </a:r>
            <a:r>
              <a:rPr lang="en-NZ" dirty="0" smtClean="0"/>
              <a:t>context.</a:t>
            </a:r>
          </a:p>
          <a:p>
            <a:r>
              <a:rPr lang="en-NZ" dirty="0" smtClean="0"/>
              <a:t>Can we elicit privacy requirements from stakeholders </a:t>
            </a:r>
            <a:r>
              <a:rPr lang="en-NZ" i="1" dirty="0" smtClean="0"/>
              <a:t>before</a:t>
            </a:r>
            <a:r>
              <a:rPr lang="en-NZ" dirty="0" smtClean="0"/>
              <a:t> their privacy is violated? </a:t>
            </a:r>
          </a:p>
          <a:p>
            <a:pPr lvl="1"/>
            <a:r>
              <a:rPr lang="en-NZ" dirty="0" smtClean="0"/>
              <a:t>Stakeholders define “what is required” (laws, preferences, complaints, …) – often in retrospect! </a:t>
            </a:r>
          </a:p>
          <a:p>
            <a:r>
              <a:rPr lang="en-NZ" dirty="0" smtClean="0"/>
              <a:t>Can responsibility for privacy protection be shared fairly between government, private enterprise, and individuals?</a:t>
            </a:r>
          </a:p>
          <a:p>
            <a:pPr lvl="1"/>
            <a:r>
              <a:rPr lang="en-NZ" dirty="0" smtClean="0"/>
              <a:t>Is this a complete list of stakeholders?</a:t>
            </a:r>
          </a:p>
        </p:txBody>
      </p:sp>
    </p:spTree>
    <p:extLst>
      <p:ext uri="{BB962C8B-B14F-4D97-AF65-F5344CB8AC3E}">
        <p14:creationId xmlns:p14="http://schemas.microsoft.com/office/powerpoint/2010/main" val="11260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Asset-Based Privacy Analysis?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W</a:t>
            </a:r>
            <a:r>
              <a:rPr lang="en-NZ" dirty="0" smtClean="0"/>
              <a:t>e usually start a security analysis by identifying assets, vulnerabilities, and risks.</a:t>
            </a:r>
          </a:p>
          <a:p>
            <a:r>
              <a:rPr lang="en-NZ" dirty="0" smtClean="0"/>
              <a:t>Can you list your high-value “privacy assets”?</a:t>
            </a:r>
          </a:p>
          <a:p>
            <a:pPr lvl="1"/>
            <a:r>
              <a:rPr lang="en-NZ" dirty="0" smtClean="0"/>
              <a:t>Personally identifiable information (PII):</a:t>
            </a:r>
          </a:p>
          <a:p>
            <a:pPr lvl="2"/>
            <a:r>
              <a:rPr lang="en-NZ" dirty="0" smtClean="0"/>
              <a:t>financial, </a:t>
            </a:r>
          </a:p>
          <a:p>
            <a:pPr lvl="2"/>
            <a:r>
              <a:rPr lang="en-NZ" dirty="0" smtClean="0"/>
              <a:t>medical, …</a:t>
            </a:r>
          </a:p>
          <a:p>
            <a:pPr lvl="1"/>
            <a:r>
              <a:rPr lang="en-NZ" dirty="0" smtClean="0"/>
              <a:t>Is PII the only entry on your list of assets?</a:t>
            </a:r>
          </a:p>
          <a:p>
            <a:pPr lvl="2"/>
            <a:r>
              <a:rPr lang="en-NZ" dirty="0"/>
              <a:t>favourite movies?</a:t>
            </a:r>
          </a:p>
          <a:p>
            <a:pPr lvl="2"/>
            <a:r>
              <a:rPr lang="en-NZ" dirty="0"/>
              <a:t>IP addresses of the devices you use?</a:t>
            </a:r>
          </a:p>
          <a:p>
            <a:pPr lvl="2"/>
            <a:r>
              <a:rPr lang="en-NZ" dirty="0"/>
              <a:t>IP addresses of the devices in your vicinity??</a:t>
            </a:r>
          </a:p>
          <a:p>
            <a:pPr lvl="2"/>
            <a:r>
              <a:rPr lang="en-NZ" dirty="0" smtClean="0"/>
              <a:t>Is there a better way to think about privacy assets???</a:t>
            </a:r>
          </a:p>
          <a:p>
            <a:pPr lvl="2"/>
            <a:endParaRPr lang="en-NZ" dirty="0" smtClean="0"/>
          </a:p>
          <a:p>
            <a:pPr lvl="1"/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120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771800" y="5140462"/>
            <a:ext cx="1946453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P−: Don’t show</a:t>
            </a:r>
            <a:endParaRPr lang="en-NZ" dirty="0"/>
          </a:p>
        </p:txBody>
      </p:sp>
      <p:sp>
        <p:nvSpPr>
          <p:cNvPr id="44" name="TextBox 43"/>
          <p:cNvSpPr txBox="1"/>
          <p:nvPr/>
        </p:nvSpPr>
        <p:spPr>
          <a:xfrm>
            <a:off x="7020272" y="5085184"/>
            <a:ext cx="1684086" cy="369332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P−: Don’t look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Westin’s “Four Basic States of Privacy”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7928" y="167152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Solitude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Confidence/Intimacy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Anonymity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Reserve</a:t>
            </a:r>
            <a:endParaRPr lang="en-N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0874" y="1743170"/>
            <a:ext cx="752376" cy="7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gular Pentagon 5"/>
          <p:cNvSpPr/>
          <p:nvPr/>
        </p:nvSpPr>
        <p:spPr>
          <a:xfrm>
            <a:off x="2976219" y="1412776"/>
            <a:ext cx="1379757" cy="1294384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0" name="Curved Connector 9"/>
          <p:cNvCxnSpPr>
            <a:stCxn id="4" idx="3"/>
            <a:endCxn id="35" idx="0"/>
          </p:cNvCxnSpPr>
          <p:nvPr/>
        </p:nvCxnSpPr>
        <p:spPr>
          <a:xfrm flipV="1">
            <a:off x="4033250" y="2110084"/>
            <a:ext cx="1660288" cy="4512"/>
          </a:xfrm>
          <a:prstGeom prst="curvedConnector4">
            <a:avLst>
              <a:gd name="adj1" fmla="val 38671"/>
              <a:gd name="adj2" fmla="val 13298449"/>
            </a:avLst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2608"/>
            <a:ext cx="720080" cy="80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gular Pentagon 8"/>
          <p:cNvSpPr/>
          <p:nvPr/>
        </p:nvSpPr>
        <p:spPr>
          <a:xfrm>
            <a:off x="4716016" y="1596152"/>
            <a:ext cx="3196254" cy="1832848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Oval 13"/>
          <p:cNvSpPr/>
          <p:nvPr/>
        </p:nvSpPr>
        <p:spPr>
          <a:xfrm>
            <a:off x="5044007" y="1881708"/>
            <a:ext cx="2552329" cy="147880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9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77660"/>
            <a:ext cx="435217" cy="38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74838"/>
            <a:ext cx="538530" cy="6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Oval 22"/>
          <p:cNvSpPr/>
          <p:nvPr/>
        </p:nvSpPr>
        <p:spPr>
          <a:xfrm>
            <a:off x="2915816" y="3501008"/>
            <a:ext cx="3837591" cy="129614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gular Pentagon 24"/>
          <p:cNvSpPr/>
          <p:nvPr/>
        </p:nvSpPr>
        <p:spPr>
          <a:xfrm>
            <a:off x="334786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gular Pentagon 25"/>
          <p:cNvSpPr/>
          <p:nvPr/>
        </p:nvSpPr>
        <p:spPr>
          <a:xfrm>
            <a:off x="442798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gular Pentagon 26"/>
          <p:cNvSpPr/>
          <p:nvPr/>
        </p:nvSpPr>
        <p:spPr>
          <a:xfrm>
            <a:off x="5508104" y="3751857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29" name="Curved Connector 28"/>
          <p:cNvCxnSpPr>
            <a:stCxn id="46" idx="0"/>
            <a:endCxn id="35" idx="2"/>
          </p:cNvCxnSpPr>
          <p:nvPr/>
        </p:nvCxnSpPr>
        <p:spPr>
          <a:xfrm rot="5400000" flipH="1" flipV="1">
            <a:off x="4233228" y="2400739"/>
            <a:ext cx="1008112" cy="1912507"/>
          </a:xfrm>
          <a:prstGeom prst="curvedConnector3">
            <a:avLst>
              <a:gd name="adj1" fmla="val 50000"/>
            </a:avLst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64088" y="4734436"/>
            <a:ext cx="3569672" cy="1584176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50" name="Curved Connector 49"/>
          <p:cNvCxnSpPr>
            <a:stCxn id="46" idx="2"/>
            <a:endCxn id="48" idx="1"/>
          </p:cNvCxnSpPr>
          <p:nvPr/>
        </p:nvCxnSpPr>
        <p:spPr>
          <a:xfrm rot="16200000" flipH="1">
            <a:off x="4618804" y="3594255"/>
            <a:ext cx="1506268" cy="3181815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C:\Users\ctho065\AppData\Local\Microsoft\Windows\Temporary Internet Files\Content.IE5\6M7AJ9UU\MC90043989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56" y="4825921"/>
            <a:ext cx="622758" cy="7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Oval 37"/>
          <p:cNvSpPr/>
          <p:nvPr/>
        </p:nvSpPr>
        <p:spPr>
          <a:xfrm>
            <a:off x="6516216" y="5477562"/>
            <a:ext cx="1253879" cy="841050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9" name="Curved Connector 38"/>
          <p:cNvCxnSpPr>
            <a:stCxn id="37" idx="3"/>
            <a:endCxn id="48" idx="0"/>
          </p:cNvCxnSpPr>
          <p:nvPr/>
        </p:nvCxnSpPr>
        <p:spPr>
          <a:xfrm>
            <a:off x="6861814" y="5176223"/>
            <a:ext cx="289126" cy="576361"/>
          </a:xfrm>
          <a:prstGeom prst="curvedConnector2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826864" y="2854364"/>
            <a:ext cx="1121400" cy="50438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154" y="2921090"/>
            <a:ext cx="360040" cy="40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3" name="Curved Connector 42"/>
          <p:cNvCxnSpPr>
            <a:stCxn id="35" idx="3"/>
            <a:endCxn id="51" idx="0"/>
          </p:cNvCxnSpPr>
          <p:nvPr/>
        </p:nvCxnSpPr>
        <p:spPr>
          <a:xfrm>
            <a:off x="6069726" y="2481510"/>
            <a:ext cx="149087" cy="408827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13" idx="1"/>
          </p:cNvCxnSpPr>
          <p:nvPr/>
        </p:nvCxnSpPr>
        <p:spPr>
          <a:xfrm rot="10800000" flipV="1">
            <a:off x="6546946" y="2466922"/>
            <a:ext cx="41279" cy="491421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17350" y="2110084"/>
            <a:ext cx="752376" cy="74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880" y="3861048"/>
            <a:ext cx="578301" cy="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2846" y="5752584"/>
            <a:ext cx="376188" cy="37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633610" flipV="1">
            <a:off x="6032016" y="2890110"/>
            <a:ext cx="392336" cy="38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6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4" grpId="0" animBg="1"/>
      <p:bldP spid="3" grpId="0" uiExpand="1" build="p"/>
      <p:bldP spid="9" grpId="1" uiExpand="1" animBg="1"/>
      <p:bldP spid="14" grpId="0" animBg="1"/>
      <p:bldP spid="23" grpId="0" animBg="1"/>
      <p:bldP spid="25" grpId="1" uiExpand="1" animBg="1"/>
      <p:bldP spid="26" grpId="1" uiExpand="1" animBg="1"/>
      <p:bldP spid="27" grpId="1" uiExpand="1" animBg="1"/>
      <p:bldP spid="47" grpId="0" animBg="1"/>
      <p:bldP spid="3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Privacy Diagrams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6368" y="1484784"/>
            <a:ext cx="8034064" cy="3816423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Privacy diagrams are like use-case diagrams.</a:t>
            </a:r>
            <a:endParaRPr lang="en-NZ" dirty="0"/>
          </a:p>
          <a:p>
            <a:pPr lvl="1"/>
            <a:r>
              <a:rPr lang="en-NZ" dirty="0" smtClean="0"/>
              <a:t>Stakeholders are icons or stick-figures.</a:t>
            </a:r>
            <a:endParaRPr lang="en-NZ" dirty="0"/>
          </a:p>
          <a:p>
            <a:r>
              <a:rPr lang="en-NZ" dirty="0" smtClean="0"/>
              <a:t>Dashed line: an alias or persona</a:t>
            </a:r>
          </a:p>
          <a:p>
            <a:pPr lvl="1"/>
            <a:r>
              <a:rPr lang="en-NZ" dirty="0" smtClean="0"/>
              <a:t>We show different “faces” to different audiences.</a:t>
            </a:r>
          </a:p>
          <a:p>
            <a:r>
              <a:rPr lang="en-NZ" dirty="0" smtClean="0"/>
              <a:t>Pentagon: a security </a:t>
            </a:r>
            <a:r>
              <a:rPr lang="en-NZ" dirty="0" smtClean="0"/>
              <a:t>boundary</a:t>
            </a:r>
          </a:p>
          <a:p>
            <a:pPr lvl="1"/>
            <a:r>
              <a:rPr lang="en-NZ" dirty="0" smtClean="0"/>
              <a:t>Read/write access is controlled</a:t>
            </a:r>
            <a:endParaRPr lang="en-NZ" dirty="0" smtClean="0"/>
          </a:p>
          <a:p>
            <a:r>
              <a:rPr lang="en-NZ" dirty="0"/>
              <a:t>Circle: a socially-understood context</a:t>
            </a:r>
          </a:p>
          <a:p>
            <a:pPr lvl="1"/>
            <a:r>
              <a:rPr lang="en-NZ" dirty="0"/>
              <a:t>A </a:t>
            </a:r>
            <a:r>
              <a:rPr lang="en-NZ" dirty="0" err="1"/>
              <a:t>subcircle</a:t>
            </a:r>
            <a:r>
              <a:rPr lang="en-NZ" dirty="0"/>
              <a:t> below is a “commons”: visible to everyone in the enclosing circle.</a:t>
            </a:r>
          </a:p>
          <a:p>
            <a:pPr lvl="1"/>
            <a:r>
              <a:rPr lang="en-NZ" dirty="0"/>
              <a:t>A </a:t>
            </a:r>
            <a:r>
              <a:rPr lang="en-NZ" dirty="0" err="1"/>
              <a:t>subcircle</a:t>
            </a:r>
            <a:r>
              <a:rPr lang="en-NZ" dirty="0"/>
              <a:t> above is an enforcement </a:t>
            </a:r>
            <a:r>
              <a:rPr lang="en-NZ" dirty="0" smtClean="0"/>
              <a:t>agent: trusted to observe and control.</a:t>
            </a:r>
            <a:endParaRPr lang="en-NZ" dirty="0"/>
          </a:p>
        </p:txBody>
      </p:sp>
      <p:pic>
        <p:nvPicPr>
          <p:cNvPr id="4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373216"/>
            <a:ext cx="435217" cy="38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174569" y="4797152"/>
            <a:ext cx="3837591" cy="1512168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gular Pentagon 6"/>
          <p:cNvSpPr/>
          <p:nvPr/>
        </p:nvSpPr>
        <p:spPr>
          <a:xfrm>
            <a:off x="2483768" y="5120009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gular Pentagon 7"/>
          <p:cNvSpPr/>
          <p:nvPr/>
        </p:nvSpPr>
        <p:spPr>
          <a:xfrm>
            <a:off x="4716016" y="5157192"/>
            <a:ext cx="864096" cy="757263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5377466"/>
            <a:ext cx="433282" cy="42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3466424" y="4797152"/>
            <a:ext cx="1253879" cy="625026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27" name="Picture 3" descr="C:\Users\ctho065\AppData\Local\Microsoft\Windows\Temporary Internet Files\Content.IE5\W8XZ2RB2\MC90043394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132" y="4766169"/>
            <a:ext cx="636464" cy="63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ctho065\Favorites\Downloads\MC90033430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556792"/>
            <a:ext cx="1059150" cy="163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3068960"/>
            <a:ext cx="576064" cy="56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Curved Connector 14"/>
          <p:cNvCxnSpPr/>
          <p:nvPr/>
        </p:nvCxnSpPr>
        <p:spPr>
          <a:xfrm>
            <a:off x="7399761" y="3353346"/>
            <a:ext cx="1070411" cy="390150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72400" y="3743496"/>
            <a:ext cx="556646" cy="5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gular Pentagon 19"/>
          <p:cNvSpPr/>
          <p:nvPr/>
        </p:nvSpPr>
        <p:spPr>
          <a:xfrm>
            <a:off x="7934967" y="3546575"/>
            <a:ext cx="1012401" cy="862336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26" name="Picture 2" descr="C:\Users\ctho065\AppData\Local\Microsoft\Windows\Temporary Internet Files\Content.IE5\8I3M9M5K\MC90008924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315" y="5760660"/>
            <a:ext cx="766097" cy="51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26"/>
          <p:cNvSpPr/>
          <p:nvPr/>
        </p:nvSpPr>
        <p:spPr>
          <a:xfrm>
            <a:off x="3462137" y="5684294"/>
            <a:ext cx="1253879" cy="625026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TextBox 27"/>
          <p:cNvSpPr txBox="1"/>
          <p:nvPr/>
        </p:nvSpPr>
        <p:spPr>
          <a:xfrm>
            <a:off x="6444208" y="5013176"/>
            <a:ext cx="2399384" cy="119452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dirty="0" smtClean="0">
                <a:solidFill>
                  <a:schemeClr val="accent1"/>
                </a:solidFill>
              </a:rPr>
              <a:t>P− is a prohibition; P+ is a permission; O+ is an obligation; O− is an exemption</a:t>
            </a:r>
            <a:endParaRPr lang="en-N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7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20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Solitude as a Privacy Asset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Is solitude an important privacy asset for you</a:t>
            </a:r>
            <a:r>
              <a:rPr lang="en-NZ" dirty="0" smtClean="0"/>
              <a:t>?</a:t>
            </a:r>
          </a:p>
          <a:p>
            <a:pPr lvl="1"/>
            <a:r>
              <a:rPr lang="en-NZ" dirty="0" smtClean="0"/>
              <a:t>What personal benefits do you gain?</a:t>
            </a:r>
          </a:p>
          <a:p>
            <a:pPr lvl="1"/>
            <a:r>
              <a:rPr lang="en-NZ" dirty="0" smtClean="0"/>
              <a:t>Are there societal benefits from personal solitude?  In what contexts?</a:t>
            </a:r>
          </a:p>
          <a:p>
            <a:pPr lvl="1"/>
            <a:r>
              <a:rPr lang="en-NZ" dirty="0" smtClean="0"/>
              <a:t>Is it sometimes a liability?  In what contexts?</a:t>
            </a:r>
            <a:endParaRPr lang="en-NZ" dirty="0"/>
          </a:p>
          <a:p>
            <a:r>
              <a:rPr lang="en-NZ" dirty="0" smtClean="0"/>
              <a:t>How do you indicate that you’re “in solitude”?</a:t>
            </a:r>
          </a:p>
          <a:p>
            <a:pPr lvl="1"/>
            <a:r>
              <a:rPr lang="en-NZ" dirty="0" smtClean="0"/>
              <a:t>How do you indicate that “visitors are welcome”?</a:t>
            </a:r>
          </a:p>
          <a:p>
            <a:r>
              <a:rPr lang="en-NZ" dirty="0" smtClean="0"/>
              <a:t>Who threatens your solitude?</a:t>
            </a:r>
          </a:p>
          <a:p>
            <a:pPr lvl="1"/>
            <a:r>
              <a:rPr lang="en-NZ" dirty="0" smtClean="0"/>
              <a:t>What is their motive?</a:t>
            </a:r>
          </a:p>
          <a:p>
            <a:r>
              <a:rPr lang="en-NZ" dirty="0" smtClean="0"/>
              <a:t>Who (or what) do you trust to defend your solitude?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94109" y="520308"/>
            <a:ext cx="466323" cy="46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gular Pentagon 4"/>
          <p:cNvSpPr/>
          <p:nvPr/>
        </p:nvSpPr>
        <p:spPr>
          <a:xfrm>
            <a:off x="7707639" y="194240"/>
            <a:ext cx="1008112" cy="963990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565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6718520" cy="758952"/>
          </a:xfrm>
        </p:spPr>
        <p:txBody>
          <a:bodyPr/>
          <a:lstStyle/>
          <a:p>
            <a:r>
              <a:rPr lang="en-NZ" dirty="0" smtClean="0"/>
              <a:t>Intimacy as a Privacy Asset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78235" cy="457200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We can distinguish a personal intimacy from a professional confidence.</a:t>
            </a:r>
          </a:p>
          <a:p>
            <a:pPr lvl="1"/>
            <a:r>
              <a:rPr lang="en-NZ" dirty="0" smtClean="0"/>
              <a:t>Friendships are reciprocal: friends reveal intimate secrets.</a:t>
            </a:r>
          </a:p>
          <a:p>
            <a:pPr lvl="1"/>
            <a:r>
              <a:rPr lang="en-NZ" dirty="0" smtClean="0"/>
              <a:t>Confidences are usually one-sided: a </a:t>
            </a:r>
            <a:r>
              <a:rPr lang="en-NZ" dirty="0" err="1" smtClean="0"/>
              <a:t>truster</a:t>
            </a:r>
            <a:r>
              <a:rPr lang="en-NZ" dirty="0" smtClean="0"/>
              <a:t> and a trustee.</a:t>
            </a:r>
          </a:p>
          <a:p>
            <a:r>
              <a:rPr lang="en-NZ" dirty="0" smtClean="0"/>
              <a:t>Most of us value our friendships…</a:t>
            </a:r>
          </a:p>
          <a:p>
            <a:pPr lvl="1"/>
            <a:r>
              <a:rPr lang="en-NZ" dirty="0" smtClean="0"/>
              <a:t>Do all friendships have a shared (intimate) secret at their core?</a:t>
            </a:r>
          </a:p>
          <a:p>
            <a:pPr lvl="1"/>
            <a:r>
              <a:rPr lang="en-NZ" dirty="0" smtClean="0"/>
              <a:t>Are the identities of our friends a secret?</a:t>
            </a:r>
          </a:p>
          <a:p>
            <a:pPr lvl="1"/>
            <a:r>
              <a:rPr lang="en-NZ" dirty="0" smtClean="0"/>
              <a:t>“Chatham House rules”.</a:t>
            </a:r>
          </a:p>
          <a:p>
            <a:r>
              <a:rPr lang="en-NZ" dirty="0" smtClean="0"/>
              <a:t>What about acquaintances?  </a:t>
            </a:r>
          </a:p>
          <a:p>
            <a:pPr lvl="1"/>
            <a:r>
              <a:rPr lang="en-NZ" dirty="0" smtClean="0"/>
              <a:t>No secrets, no confidences…</a:t>
            </a:r>
          </a:p>
          <a:p>
            <a:pPr lvl="1"/>
            <a:r>
              <a:rPr lang="en-NZ" dirty="0" smtClean="0"/>
              <a:t>Are their identities one of our privacy assets?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300" y="482532"/>
            <a:ext cx="499215" cy="560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819051" y="362368"/>
            <a:ext cx="1769472" cy="893589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/>
        </p:nvSpPr>
        <p:spPr>
          <a:xfrm>
            <a:off x="7328522" y="949414"/>
            <a:ext cx="777441" cy="30478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147" y="988457"/>
            <a:ext cx="249608" cy="28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urved Connector 7"/>
          <p:cNvCxnSpPr>
            <a:stCxn id="10" idx="3"/>
            <a:endCxn id="11" idx="0"/>
          </p:cNvCxnSpPr>
          <p:nvPr/>
        </p:nvCxnSpPr>
        <p:spPr>
          <a:xfrm>
            <a:off x="7576123" y="684134"/>
            <a:ext cx="2075" cy="283552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stCxn id="4" idx="1"/>
            <a:endCxn id="7" idx="0"/>
          </p:cNvCxnSpPr>
          <p:nvPr/>
        </p:nvCxnSpPr>
        <p:spPr>
          <a:xfrm rot="10800000" flipV="1">
            <a:off x="7807952" y="762835"/>
            <a:ext cx="61349" cy="225622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7749" y="482532"/>
            <a:ext cx="408374" cy="40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633610" flipV="1">
            <a:off x="7448696" y="967529"/>
            <a:ext cx="271998" cy="26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gular Pentagon 11"/>
          <p:cNvSpPr/>
          <p:nvPr/>
        </p:nvSpPr>
        <p:spPr>
          <a:xfrm>
            <a:off x="6516216" y="188640"/>
            <a:ext cx="2363771" cy="1107936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300" y="5523092"/>
            <a:ext cx="499215" cy="560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 13"/>
          <p:cNvSpPr/>
          <p:nvPr/>
        </p:nvSpPr>
        <p:spPr>
          <a:xfrm>
            <a:off x="6819051" y="5402928"/>
            <a:ext cx="1769472" cy="893589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/>
          <p:cNvSpPr/>
          <p:nvPr/>
        </p:nvSpPr>
        <p:spPr>
          <a:xfrm>
            <a:off x="7328522" y="5989974"/>
            <a:ext cx="777441" cy="30478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7749" y="5523092"/>
            <a:ext cx="408374" cy="40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gular Pentagon 20"/>
          <p:cNvSpPr/>
          <p:nvPr/>
        </p:nvSpPr>
        <p:spPr>
          <a:xfrm>
            <a:off x="6516216" y="5229200"/>
            <a:ext cx="2363771" cy="1107936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4" grpId="0" animBg="1"/>
      <p:bldP spid="15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3" y="228600"/>
            <a:ext cx="6646512" cy="758952"/>
          </a:xfrm>
        </p:spPr>
        <p:txBody>
          <a:bodyPr/>
          <a:lstStyle/>
          <a:p>
            <a:r>
              <a:rPr lang="en-NZ" dirty="0" smtClean="0"/>
              <a:t>Confidence as a Privacy Asset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What confidential information do you reveal to which professionals?</a:t>
            </a:r>
          </a:p>
          <a:p>
            <a:pPr lvl="1"/>
            <a:r>
              <a:rPr lang="en-NZ" dirty="0" smtClean="0"/>
              <a:t>Legal professionals</a:t>
            </a:r>
          </a:p>
          <a:p>
            <a:pPr lvl="1"/>
            <a:r>
              <a:rPr lang="en-NZ" dirty="0" smtClean="0"/>
              <a:t>Health professionals</a:t>
            </a:r>
          </a:p>
          <a:p>
            <a:pPr lvl="1"/>
            <a:r>
              <a:rPr lang="en-NZ" dirty="0" smtClean="0"/>
              <a:t>Financial professionals</a:t>
            </a:r>
          </a:p>
          <a:p>
            <a:pPr lvl="1"/>
            <a:r>
              <a:rPr lang="en-NZ" dirty="0" smtClean="0"/>
              <a:t>Life coaches</a:t>
            </a:r>
          </a:p>
          <a:p>
            <a:pPr lvl="1"/>
            <a:r>
              <a:rPr lang="en-NZ" dirty="0" smtClean="0"/>
              <a:t>…</a:t>
            </a:r>
          </a:p>
          <a:p>
            <a:r>
              <a:rPr lang="en-NZ" dirty="0" smtClean="0"/>
              <a:t>Could you rank your confidence assets by value: low, medium, high?</a:t>
            </a:r>
          </a:p>
          <a:p>
            <a:pPr lvl="1"/>
            <a:r>
              <a:rPr lang="en-NZ" dirty="0" smtClean="0"/>
              <a:t>Would your asset ranking be confidential to your privacy-risk analyst?</a:t>
            </a:r>
          </a:p>
          <a:p>
            <a:pPr lvl="1"/>
            <a:r>
              <a:rPr lang="en-NZ" dirty="0" smtClean="0"/>
              <a:t>Note: confidences are a privacy risk to the </a:t>
            </a:r>
            <a:r>
              <a:rPr lang="en-NZ" dirty="0" err="1" smtClean="0"/>
              <a:t>truster</a:t>
            </a:r>
            <a:r>
              <a:rPr lang="en-NZ" dirty="0" smtClean="0"/>
              <a:t>, and a security risk to the trustee.</a:t>
            </a:r>
            <a:endParaRPr lang="en-NZ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020" y="454716"/>
            <a:ext cx="499215" cy="560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935771" y="334552"/>
            <a:ext cx="1769472" cy="893589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/>
        </p:nvSpPr>
        <p:spPr>
          <a:xfrm>
            <a:off x="7445242" y="921598"/>
            <a:ext cx="777441" cy="304784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8" name="Curved Connector 7"/>
          <p:cNvCxnSpPr>
            <a:stCxn id="10" idx="3"/>
            <a:endCxn id="11" idx="0"/>
          </p:cNvCxnSpPr>
          <p:nvPr/>
        </p:nvCxnSpPr>
        <p:spPr>
          <a:xfrm>
            <a:off x="7692843" y="656318"/>
            <a:ext cx="121167" cy="292049"/>
          </a:xfrm>
          <a:prstGeom prst="curvedConnector2">
            <a:avLst/>
          </a:prstGeom>
          <a:ln w="25400">
            <a:solidFill>
              <a:srgbClr val="00B05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84469" y="454716"/>
            <a:ext cx="408374" cy="40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633610" flipV="1">
            <a:off x="7684508" y="948210"/>
            <a:ext cx="271998" cy="26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gular Pentagon 11"/>
          <p:cNvSpPr/>
          <p:nvPr/>
        </p:nvSpPr>
        <p:spPr>
          <a:xfrm>
            <a:off x="6588224" y="160824"/>
            <a:ext cx="2363771" cy="1107936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35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80" y="228600"/>
            <a:ext cx="6440144" cy="758952"/>
          </a:xfrm>
        </p:spPr>
        <p:txBody>
          <a:bodyPr/>
          <a:lstStyle/>
          <a:p>
            <a:r>
              <a:rPr lang="en-NZ" dirty="0" smtClean="0"/>
              <a:t>Anonymity as a Privacy Asset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What value do you place on being able to “hide in a crowd”?</a:t>
            </a:r>
          </a:p>
          <a:p>
            <a:pPr lvl="1"/>
            <a:r>
              <a:rPr lang="en-NZ" dirty="0" smtClean="0"/>
              <a:t>Do you want your merchant to recognise you, so that they can give you personalised service?</a:t>
            </a:r>
          </a:p>
          <a:p>
            <a:pPr lvl="1"/>
            <a:r>
              <a:rPr lang="en-NZ" dirty="0" smtClean="0"/>
              <a:t>Do you shop anonymously, at least on occasion, to estimate the cost/benefit of your personalised service from e.g. Amazon.com?</a:t>
            </a:r>
          </a:p>
          <a:p>
            <a:r>
              <a:rPr lang="en-NZ" dirty="0" smtClean="0"/>
              <a:t>Is anonymity a social good, and if so, in what contexts?</a:t>
            </a:r>
          </a:p>
          <a:p>
            <a:pPr lvl="1"/>
            <a:r>
              <a:rPr lang="en-NZ" dirty="0" smtClean="0"/>
              <a:t>Is anonymity a social harm, and if so, in what contexts?</a:t>
            </a:r>
          </a:p>
          <a:p>
            <a:pPr lvl="1"/>
            <a:r>
              <a:rPr lang="en-NZ" dirty="0" smtClean="0"/>
              <a:t>Note: the EU’s Data </a:t>
            </a:r>
            <a:r>
              <a:rPr lang="en-NZ" dirty="0"/>
              <a:t>D</a:t>
            </a:r>
            <a:r>
              <a:rPr lang="en-NZ" dirty="0" smtClean="0"/>
              <a:t>irective treats anonymity as an instrumental right.  Major social benefits are gained, if PII is highly regulated, but PII regulation is not an end in itself.</a:t>
            </a:r>
          </a:p>
        </p:txBody>
      </p:sp>
      <p:pic>
        <p:nvPicPr>
          <p:cNvPr id="25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583" y="583832"/>
            <a:ext cx="383240" cy="34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855" y="569617"/>
            <a:ext cx="380594" cy="42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Oval 26"/>
          <p:cNvSpPr/>
          <p:nvPr/>
        </p:nvSpPr>
        <p:spPr>
          <a:xfrm>
            <a:off x="6300192" y="348941"/>
            <a:ext cx="2605751" cy="775803"/>
          </a:xfrm>
          <a:prstGeom prst="ellipse">
            <a:avLst/>
          </a:prstGeom>
          <a:noFill/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gular Pentagon 29"/>
          <p:cNvSpPr/>
          <p:nvPr/>
        </p:nvSpPr>
        <p:spPr>
          <a:xfrm>
            <a:off x="7969839" y="396072"/>
            <a:ext cx="586727" cy="600941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9051" y="564965"/>
            <a:ext cx="408700" cy="40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gular Pentagon 31"/>
          <p:cNvSpPr/>
          <p:nvPr/>
        </p:nvSpPr>
        <p:spPr>
          <a:xfrm>
            <a:off x="7321767" y="420949"/>
            <a:ext cx="586727" cy="600941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gular Pentagon 32"/>
          <p:cNvSpPr/>
          <p:nvPr/>
        </p:nvSpPr>
        <p:spPr>
          <a:xfrm>
            <a:off x="6663032" y="420949"/>
            <a:ext cx="586727" cy="600941"/>
          </a:xfrm>
          <a:prstGeom prst="pentagon">
            <a:avLst/>
          </a:prstGeom>
          <a:noFill/>
          <a:ln w="381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982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2" grpId="0" animBg="1"/>
      <p:bldP spid="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1939380</TotalTime>
  <Words>1208</Words>
  <Application>Microsoft Office PowerPoint</Application>
  <PresentationFormat>On-screen Show (4:3)</PresentationFormat>
  <Paragraphs>143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Protecting Privacy:  Who Is Responsible?</vt:lpstr>
      <vt:lpstr>Designing for Privacy: Some Hard Questions</vt:lpstr>
      <vt:lpstr>Asset-Based Privacy Analysis?</vt:lpstr>
      <vt:lpstr>Westin’s “Four Basic States of Privacy”</vt:lpstr>
      <vt:lpstr>Privacy Diagrams</vt:lpstr>
      <vt:lpstr>Solitude as a Privacy Asset</vt:lpstr>
      <vt:lpstr>Intimacy as a Privacy Asset</vt:lpstr>
      <vt:lpstr>Confidence as a Privacy Asset</vt:lpstr>
      <vt:lpstr>Anonymity as a Privacy Asset</vt:lpstr>
      <vt:lpstr>Reserve as a Privacy Asset</vt:lpstr>
      <vt:lpstr>Who Benefits from Reserve?</vt:lpstr>
      <vt:lpstr>Any other types of privacy asset?</vt:lpstr>
      <vt:lpstr>Group Privacy</vt:lpstr>
      <vt:lpstr>Domestic Privacy, in the Quran</vt:lpstr>
      <vt:lpstr>Partial Answers to Our Hard Questions</vt:lpstr>
      <vt:lpstr>Privacy Diagrams Can Answer Some Questions</vt:lpstr>
    </vt:vector>
  </TitlesOfParts>
  <Company>UoA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 Thomborson</dc:creator>
  <cp:lastModifiedBy>Clark Thomborson</cp:lastModifiedBy>
  <cp:revision>216</cp:revision>
  <dcterms:created xsi:type="dcterms:W3CDTF">2012-05-03T02:26:53Z</dcterms:created>
  <dcterms:modified xsi:type="dcterms:W3CDTF">2013-09-11T18:20:59Z</dcterms:modified>
</cp:coreProperties>
</file>