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4" r:id="rId1"/>
  </p:sldMasterIdLst>
  <p:notesMasterIdLst>
    <p:notesMasterId r:id="rId42"/>
  </p:notesMasterIdLst>
  <p:handoutMasterIdLst>
    <p:handoutMasterId r:id="rId43"/>
  </p:handoutMasterIdLst>
  <p:sldIdLst>
    <p:sldId id="256" r:id="rId2"/>
    <p:sldId id="401" r:id="rId3"/>
    <p:sldId id="402" r:id="rId4"/>
    <p:sldId id="403" r:id="rId5"/>
    <p:sldId id="404" r:id="rId6"/>
    <p:sldId id="405" r:id="rId7"/>
    <p:sldId id="406" r:id="rId8"/>
    <p:sldId id="407" r:id="rId9"/>
    <p:sldId id="409" r:id="rId10"/>
    <p:sldId id="408" r:id="rId11"/>
    <p:sldId id="374" r:id="rId12"/>
    <p:sldId id="410" r:id="rId13"/>
    <p:sldId id="415" r:id="rId14"/>
    <p:sldId id="412" r:id="rId15"/>
    <p:sldId id="413" r:id="rId16"/>
    <p:sldId id="414" r:id="rId17"/>
    <p:sldId id="417" r:id="rId18"/>
    <p:sldId id="416" r:id="rId19"/>
    <p:sldId id="418" r:id="rId20"/>
    <p:sldId id="419" r:id="rId21"/>
    <p:sldId id="420" r:id="rId22"/>
    <p:sldId id="421" r:id="rId23"/>
    <p:sldId id="422" r:id="rId24"/>
    <p:sldId id="423" r:id="rId25"/>
    <p:sldId id="424" r:id="rId26"/>
    <p:sldId id="425" r:id="rId27"/>
    <p:sldId id="426" r:id="rId28"/>
    <p:sldId id="427" r:id="rId29"/>
    <p:sldId id="428" r:id="rId30"/>
    <p:sldId id="322" r:id="rId31"/>
    <p:sldId id="430" r:id="rId32"/>
    <p:sldId id="431" r:id="rId33"/>
    <p:sldId id="433" r:id="rId34"/>
    <p:sldId id="432" r:id="rId35"/>
    <p:sldId id="434" r:id="rId36"/>
    <p:sldId id="378" r:id="rId37"/>
    <p:sldId id="375" r:id="rId38"/>
    <p:sldId id="381" r:id="rId39"/>
    <p:sldId id="387" r:id="rId40"/>
    <p:sldId id="386" r:id="rId41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9999"/>
    <a:srgbClr val="99FF99"/>
    <a:srgbClr val="FF5050"/>
    <a:srgbClr val="FF0066"/>
    <a:srgbClr val="FFCCCC"/>
    <a:srgbClr val="FFFFCC"/>
    <a:srgbClr val="FF9966"/>
    <a:srgbClr val="00FF00"/>
    <a:srgbClr val="008000"/>
    <a:srgbClr val="33CC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777" autoAdjust="0"/>
    <p:restoredTop sz="94662" autoAdjust="0"/>
  </p:normalViewPr>
  <p:slideViewPr>
    <p:cSldViewPr>
      <p:cViewPr varScale="1">
        <p:scale>
          <a:sx n="79" d="100"/>
          <a:sy n="79" d="100"/>
        </p:scale>
        <p:origin x="-61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640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68D02-E49F-44E5-9A10-A5C29D73AD45}" type="datetimeFigureOut">
              <a:rPr lang="en-US" smtClean="0"/>
              <a:pPr/>
              <a:t>12/13/2009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AE9DC-B9F0-4302-A60E-529977CD52D5}" type="slidenum">
              <a:rPr lang="en-NZ" smtClean="0"/>
              <a:pPr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Helvetica" pitchFamily="34" charset="0"/>
              </a:defRPr>
            </a:lvl1pPr>
          </a:lstStyle>
          <a:p>
            <a:pPr>
              <a:defRPr/>
            </a:pPr>
            <a:fld id="{8D780C19-7016-4788-A8BD-851834227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AD1312-55F3-478A-8C6F-ADA19E80FAB9}" type="slidenum">
              <a:rPr lang="en-US"/>
              <a:pPr/>
              <a:t>1</a:t>
            </a:fld>
            <a:endParaRPr 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  <p:pic>
        <p:nvPicPr>
          <p:cNvPr id="5" name="Picture 72" descr="auckland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700" y="0"/>
            <a:ext cx="1017588" cy="203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179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1258888" y="1484313"/>
            <a:ext cx="7678737" cy="1081087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0180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5EEEA28-7741-4536-84A1-CDD0ADAFE95F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C0E3E7-48CA-4ED1-84BF-D5FF5AC1C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2873BA-D40E-4044-976E-B202D216B939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96671-30AC-4119-8C5D-7691F729F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3850" y="228600"/>
            <a:ext cx="1966913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228600"/>
            <a:ext cx="57531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36C199-1073-4CAC-9309-0764B7047D74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A223B-0B0C-4607-9527-5995D079D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2500" y="1557338"/>
            <a:ext cx="3841750" cy="21923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2500" y="3902075"/>
            <a:ext cx="3841750" cy="219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1E0DD-2CBD-4636-9746-C6DE90AF6BB7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D874E-C0F9-4F85-8D2C-EB3C65E87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8" y="228600"/>
            <a:ext cx="7813675" cy="10906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66775" y="6594475"/>
            <a:ext cx="1905000" cy="219075"/>
          </a:xfrm>
        </p:spPr>
        <p:txBody>
          <a:bodyPr/>
          <a:lstStyle>
            <a:lvl1pPr>
              <a:defRPr/>
            </a:lvl1pPr>
          </a:lstStyle>
          <a:p>
            <a:fld id="{92504175-11C8-469E-B8BC-189428FA0AF7}" type="datetime1">
              <a:rPr lang="en-AU" smtClean="0"/>
              <a:pPr/>
              <a:t>13/12/2009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0250" y="6524625"/>
            <a:ext cx="2895600" cy="28733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99250" y="6524625"/>
            <a:ext cx="1905000" cy="287338"/>
          </a:xfrm>
        </p:spPr>
        <p:txBody>
          <a:bodyPr/>
          <a:lstStyle>
            <a:lvl1pPr>
              <a:defRPr/>
            </a:lvl1pPr>
          </a:lstStyle>
          <a:p>
            <a:fld id="{BA542EB4-6FA4-46E3-9DE4-946A2D0C78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93965-B158-4699-B2C5-03178E5D6D79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31DFC-A1EE-420D-B943-EE74E669D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2191D-69D0-4D4B-806A-1F4A52CDE7F2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F697C-6F49-44A0-B429-198CF1C61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35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557338"/>
            <a:ext cx="3841750" cy="4538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01701-606B-4F42-A844-B4843D3D9B62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9F46-C369-4316-A4DB-B2319C9F1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DE935F-EB08-4B57-9C8B-152D10D796E2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BE2C3A-6ACA-4D9D-B3FC-57CCC8DFC3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9965-2835-4F1F-9938-98256603A3F9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7B68-4C2F-42C0-9273-C5F0EECEAC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25A20-4842-4231-9622-5782C99AEC7A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D1595-B8C2-40CA-9665-7AFCBD609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307DE0-DFFC-4DEA-A589-0166A7B3D1BA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58531-37C1-47D2-AA11-C76EEB6B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98720-CCF8-4A05-A7EC-559B3138F0CE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C3BBA-14D2-4CE8-8A66-C479A777C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28601"/>
            <a:ext cx="7813675" cy="84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8350" y="1285860"/>
            <a:ext cx="7835900" cy="4810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9155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18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2995D892-7C03-4AD5-82EE-1F8CE8AD95B0}" type="datetime1">
              <a:rPr lang="en-AU" smtClean="0"/>
              <a:pPr>
                <a:defRPr/>
              </a:pPr>
              <a:t>13/12/2009</a:t>
            </a:fld>
            <a:endParaRPr lang="en-US"/>
          </a:p>
        </p:txBody>
      </p:sp>
      <p:sp>
        <p:nvSpPr>
          <p:cNvPr id="89156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0250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157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9250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45BBAE71-37B3-4DF6-AE56-CE958BC2B0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159" name="Rectangle 71"/>
          <p:cNvSpPr>
            <a:spLocks noChangeArrowheads="1"/>
          </p:cNvSpPr>
          <p:nvPr userDrawn="1"/>
        </p:nvSpPr>
        <p:spPr bwMode="auto">
          <a:xfrm>
            <a:off x="3276600" y="1142984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AU" sz="2400">
              <a:latin typeface="Helvetic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928926" y="357188"/>
            <a:ext cx="5891224" cy="1693862"/>
          </a:xfrm>
        </p:spPr>
        <p:txBody>
          <a:bodyPr/>
          <a:lstStyle/>
          <a:p>
            <a:pPr algn="ctr" eaLnBrk="1" hangingPunct="1"/>
            <a:r>
              <a:rPr kumimoji="1" lang="en-US" dirty="0" smtClean="0"/>
              <a:t>Limited Autonomy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571875" y="3071813"/>
            <a:ext cx="4968875" cy="3376612"/>
          </a:xfrm>
        </p:spPr>
        <p:txBody>
          <a:bodyPr/>
          <a:lstStyle/>
          <a:p>
            <a:pPr eaLnBrk="1" hangingPunct="1"/>
            <a:r>
              <a:rPr kumimoji="1" lang="en-NZ" dirty="0" smtClean="0"/>
              <a:t>Keynote Address at DASC-09 / PICom-09</a:t>
            </a:r>
          </a:p>
          <a:p>
            <a:pPr eaLnBrk="1" hangingPunct="1"/>
            <a:endParaRPr kumimoji="1" lang="en-US" dirty="0" smtClean="0"/>
          </a:p>
          <a:p>
            <a:pPr eaLnBrk="1" hangingPunct="1"/>
            <a:r>
              <a:rPr kumimoji="1" lang="en-NZ" sz="2400" dirty="0" smtClean="0"/>
              <a:t>Clark Thomborson</a:t>
            </a:r>
          </a:p>
          <a:p>
            <a:pPr eaLnBrk="1" hangingPunct="1"/>
            <a:endParaRPr kumimoji="1" lang="en-US" sz="2400" dirty="0" smtClean="0"/>
          </a:p>
          <a:p>
            <a:pPr eaLnBrk="1" hangingPunct="1"/>
            <a:r>
              <a:rPr kumimoji="1" lang="en-US" sz="2600" dirty="0" smtClean="0"/>
              <a:t>12 December 2009</a:t>
            </a:r>
            <a:endParaRPr kumimoji="1" lang="en-US" dirty="0" smtClean="0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538663" y="11779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AU" sz="2400">
              <a:latin typeface="Helvetic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Human Autonomy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89930" cy="5357850"/>
          </a:xfrm>
        </p:spPr>
        <p:txBody>
          <a:bodyPr/>
          <a:lstStyle/>
          <a:p>
            <a:r>
              <a:rPr lang="en-NZ" dirty="0" smtClean="0"/>
              <a:t>Are humans self-governing?</a:t>
            </a:r>
          </a:p>
          <a:p>
            <a:pPr lvl="1"/>
            <a:r>
              <a:rPr lang="en-NZ" dirty="0" smtClean="0"/>
              <a:t>Do we control our own specification, implementation, and assurance?</a:t>
            </a:r>
          </a:p>
          <a:p>
            <a:pPr lvl="1"/>
            <a:r>
              <a:rPr lang="en-NZ" dirty="0" smtClean="0"/>
              <a:t>???</a:t>
            </a:r>
          </a:p>
          <a:p>
            <a:r>
              <a:rPr lang="en-NZ" dirty="0" smtClean="0"/>
              <a:t>I’m a security theorist, not a theologian, philosopher, psychologist, sociologist, or biologist.</a:t>
            </a:r>
          </a:p>
          <a:p>
            <a:pPr lvl="1"/>
            <a:r>
              <a:rPr lang="en-NZ" dirty="0" smtClean="0"/>
              <a:t>I am developing a general framework for security analyses.</a:t>
            </a:r>
          </a:p>
          <a:p>
            <a:pPr lvl="1"/>
            <a:r>
              <a:rPr lang="en-NZ" dirty="0" smtClean="0"/>
              <a:t>My framework is based on </a:t>
            </a:r>
            <a:r>
              <a:rPr lang="en-NZ" dirty="0" err="1" smtClean="0"/>
              <a:t>Luhmann’s</a:t>
            </a:r>
            <a:r>
              <a:rPr lang="en-NZ" dirty="0" smtClean="0"/>
              <a:t> </a:t>
            </a:r>
            <a:r>
              <a:rPr lang="en-NZ" i="1" dirty="0" smtClean="0"/>
              <a:t>Trust and Power</a:t>
            </a:r>
            <a:r>
              <a:rPr lang="en-NZ" dirty="0" smtClean="0"/>
              <a:t>, and on </a:t>
            </a:r>
            <a:r>
              <a:rPr lang="en-NZ" dirty="0" err="1" smtClean="0"/>
              <a:t>Lessig’s</a:t>
            </a:r>
            <a:r>
              <a:rPr lang="en-NZ" dirty="0" smtClean="0"/>
              <a:t> theory of control.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smtClean="0"/>
              <a:t>Lessig’s Taxonomy of Control</a:t>
            </a:r>
            <a:endParaRPr lang="en-US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94000" cy="2735263"/>
            <a:chOff x="2086" y="2160"/>
            <a:chExt cx="1760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3016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Difficult</a:t>
              </a:r>
              <a:endParaRPr lang="en-US" sz="2400" b="1"/>
            </a:p>
          </p:txBody>
        </p:sp>
      </p:grp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6227763" y="5516563"/>
            <a:ext cx="259238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/>
              <a:t>Computers make things easy or difficult.</a:t>
            </a:r>
            <a:endParaRPr lang="en-US"/>
          </a:p>
        </p:txBody>
      </p:sp>
      <p:grpSp>
        <p:nvGrpSpPr>
          <p:cNvPr id="23560" name="Group 25"/>
          <p:cNvGrpSpPr>
            <a:grpSpLocks/>
          </p:cNvGrpSpPr>
          <p:nvPr/>
        </p:nvGrpSpPr>
        <p:grpSpPr bwMode="auto">
          <a:xfrm>
            <a:off x="3348038" y="1700213"/>
            <a:ext cx="5543550" cy="2808287"/>
            <a:chOff x="2109" y="1071"/>
            <a:chExt cx="3492" cy="1769"/>
          </a:xfrm>
        </p:grpSpPr>
        <p:grpSp>
          <p:nvGrpSpPr>
            <p:cNvPr id="23567" name="Group 3"/>
            <p:cNvGrpSpPr>
              <a:grpSpLocks/>
            </p:cNvGrpSpPr>
            <p:nvPr/>
          </p:nvGrpSpPr>
          <p:grpSpPr bwMode="auto">
            <a:xfrm>
              <a:off x="2109" y="1117"/>
              <a:ext cx="1521" cy="1723"/>
              <a:chOff x="2109" y="1117"/>
              <a:chExt cx="1521" cy="1723"/>
            </a:xfrm>
          </p:grpSpPr>
          <p:sp>
            <p:nvSpPr>
              <p:cNvPr id="23569" name="Oval 4"/>
              <p:cNvSpPr>
                <a:spLocks noChangeArrowheads="1"/>
              </p:cNvSpPr>
              <p:nvPr/>
            </p:nvSpPr>
            <p:spPr bwMode="auto">
              <a:xfrm>
                <a:off x="2109" y="1117"/>
                <a:ext cx="862" cy="1723"/>
              </a:xfrm>
              <a:prstGeom prst="ellipse">
                <a:avLst/>
              </a:prstGeom>
              <a:solidFill>
                <a:srgbClr val="CCFFCC">
                  <a:alpha val="50195"/>
                </a:srgbClr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sp>
            <p:nvSpPr>
              <p:cNvPr id="23570" name="Text Box 5"/>
              <p:cNvSpPr txBox="1">
                <a:spLocks noChangeArrowheads="1"/>
              </p:cNvSpPr>
              <p:nvPr/>
            </p:nvSpPr>
            <p:spPr bwMode="auto">
              <a:xfrm>
                <a:off x="2217" y="1418"/>
                <a:ext cx="617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NZ" sz="2400" b="1"/>
                  <a:t>Legal</a:t>
                </a:r>
                <a:endParaRPr lang="en-US" sz="2400" b="1"/>
              </a:p>
            </p:txBody>
          </p:sp>
          <p:sp>
            <p:nvSpPr>
              <p:cNvPr id="23571" name="Text Box 6"/>
              <p:cNvSpPr txBox="1">
                <a:spLocks noChangeArrowheads="1"/>
              </p:cNvSpPr>
              <p:nvPr/>
            </p:nvSpPr>
            <p:spPr bwMode="auto">
              <a:xfrm>
                <a:off x="2971" y="1418"/>
                <a:ext cx="659" cy="28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NZ" sz="2400" b="1"/>
                  <a:t>Illegal</a:t>
                </a:r>
                <a:endParaRPr lang="en-US" sz="2400" b="1"/>
              </a:p>
            </p:txBody>
          </p:sp>
        </p:grpSp>
        <p:sp>
          <p:nvSpPr>
            <p:cNvPr id="23568" name="Text Box 22"/>
            <p:cNvSpPr txBox="1">
              <a:spLocks noChangeArrowheads="1"/>
            </p:cNvSpPr>
            <p:nvPr/>
          </p:nvSpPr>
          <p:spPr bwMode="auto">
            <a:xfrm>
              <a:off x="2744" y="1071"/>
              <a:ext cx="2857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/>
                <a:t>Governments make things legal or illegal.</a:t>
              </a:r>
              <a:endParaRPr lang="en-US"/>
            </a:p>
          </p:txBody>
        </p:sp>
      </p:grp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6732588" y="3213100"/>
            <a:ext cx="2087562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An economy </a:t>
            </a:r>
            <a:r>
              <a:rPr lang="en-NZ" dirty="0"/>
              <a:t>makes things inexpensive or expensive.</a:t>
            </a:r>
            <a:endParaRPr lang="en-US" dirty="0"/>
          </a:p>
        </p:txBody>
      </p:sp>
      <p:grpSp>
        <p:nvGrpSpPr>
          <p:cNvPr id="6" name="Group 29"/>
          <p:cNvGrpSpPr>
            <a:grpSpLocks/>
          </p:cNvGrpSpPr>
          <p:nvPr/>
        </p:nvGrpSpPr>
        <p:grpSpPr bwMode="auto">
          <a:xfrm>
            <a:off x="468313" y="3284537"/>
            <a:ext cx="4175125" cy="2724149"/>
            <a:chOff x="295" y="2069"/>
            <a:chExt cx="2630" cy="1716"/>
          </a:xfrm>
        </p:grpSpPr>
        <p:sp>
          <p:nvSpPr>
            <p:cNvPr id="23563" name="Oval 9"/>
            <p:cNvSpPr>
              <a:spLocks noChangeArrowheads="1"/>
            </p:cNvSpPr>
            <p:nvPr/>
          </p:nvSpPr>
          <p:spPr bwMode="auto">
            <a:xfrm>
              <a:off x="929" y="2069"/>
              <a:ext cx="1996" cy="770"/>
            </a:xfrm>
            <a:prstGeom prst="ellipse">
              <a:avLst/>
            </a:prstGeom>
            <a:solidFill>
              <a:srgbClr val="FF99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64" name="Text Box 10"/>
            <p:cNvSpPr txBox="1">
              <a:spLocks noChangeArrowheads="1"/>
            </p:cNvSpPr>
            <p:nvPr/>
          </p:nvSpPr>
          <p:spPr bwMode="auto">
            <a:xfrm>
              <a:off x="1111" y="2296"/>
              <a:ext cx="628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Moral</a:t>
              </a:r>
              <a:endParaRPr lang="en-US" sz="2400" b="1"/>
            </a:p>
          </p:txBody>
        </p:sp>
        <p:sp>
          <p:nvSpPr>
            <p:cNvPr id="23565" name="Text Box 11"/>
            <p:cNvSpPr txBox="1">
              <a:spLocks noChangeArrowheads="1"/>
            </p:cNvSpPr>
            <p:nvPr/>
          </p:nvSpPr>
          <p:spPr bwMode="auto">
            <a:xfrm>
              <a:off x="884" y="2886"/>
              <a:ext cx="863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Immoral</a:t>
              </a:r>
              <a:endParaRPr lang="en-US" sz="2400" b="1"/>
            </a:p>
          </p:txBody>
        </p:sp>
        <p:sp>
          <p:nvSpPr>
            <p:cNvPr id="23566" name="Text Box 24"/>
            <p:cNvSpPr txBox="1">
              <a:spLocks noChangeArrowheads="1"/>
            </p:cNvSpPr>
            <p:nvPr/>
          </p:nvSpPr>
          <p:spPr bwMode="auto">
            <a:xfrm>
              <a:off x="295" y="3203"/>
              <a:ext cx="1315" cy="58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NZ" dirty="0" smtClean="0"/>
                <a:t>A society makes </a:t>
              </a:r>
              <a:r>
                <a:rPr lang="en-NZ" dirty="0"/>
                <a:t>things moral or immoral.</a:t>
              </a:r>
              <a:endParaRPr lang="en-US" dirty="0"/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9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4.44444E-6 L 0.0717 0.0946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" y="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17 0.09459 L 0.00868 -0.0418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" y="-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1" grpId="0"/>
      <p:bldP spid="1945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Hierarchical Control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2357454"/>
          </a:xfrm>
        </p:spPr>
        <p:txBody>
          <a:bodyPr/>
          <a:lstStyle/>
          <a:p>
            <a:r>
              <a:rPr lang="en-NZ" dirty="0" smtClean="0"/>
              <a:t>The vertical axis of </a:t>
            </a:r>
            <a:r>
              <a:rPr lang="en-NZ" dirty="0" err="1" smtClean="0"/>
              <a:t>Lessig’s</a:t>
            </a:r>
            <a:r>
              <a:rPr lang="en-NZ" dirty="0" smtClean="0"/>
              <a:t> taxonomy is </a:t>
            </a:r>
            <a:r>
              <a:rPr lang="en-NZ" i="1" dirty="0" smtClean="0"/>
              <a:t>hierarchical control.</a:t>
            </a:r>
          </a:p>
          <a:p>
            <a:r>
              <a:rPr lang="en-NZ" dirty="0" smtClean="0"/>
              <a:t>The superior actor defines what is legal, and what is illegal, for its inferiors.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796067" y="585787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31DFC-A1EE-420D-B943-EE74E669DA4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208861" y="356870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215206" y="478315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4"/>
          </p:cNvCxnSpPr>
          <p:nvPr/>
        </p:nvCxnSpPr>
        <p:spPr bwMode="auto">
          <a:xfrm rot="16200000" flipV="1">
            <a:off x="7181074" y="4388654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00826" y="5926158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8072462" y="591663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6703749" y="5309154"/>
            <a:ext cx="774444" cy="45956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7749145" y="5232953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3" name="Shape 12"/>
          <p:cNvCxnSpPr>
            <a:stCxn id="6" idx="5"/>
            <a:endCxn id="6" idx="0"/>
          </p:cNvCxnSpPr>
          <p:nvPr/>
        </p:nvCxnSpPr>
        <p:spPr bwMode="auto">
          <a:xfrm rot="5400000" flipH="1">
            <a:off x="7512349" y="362557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85786" y="3429000"/>
            <a:ext cx="5715040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The superior actor defines the structure (</a:t>
            </a:r>
            <a:r>
              <a:rPr lang="en-NZ" sz="3200" dirty="0" err="1" smtClean="0">
                <a:latin typeface="+mn-lt"/>
              </a:rPr>
              <a:t>Lessig’s</a:t>
            </a:r>
            <a:r>
              <a:rPr lang="en-NZ" sz="3200" dirty="0" smtClean="0">
                <a:latin typeface="+mn-lt"/>
              </a:rPr>
              <a:t> “architecture”) of the system, thereby making some things easy and some things difficult.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NZ" sz="2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Lessig’s</a:t>
            </a:r>
            <a:r>
              <a:rPr lang="en-NZ" dirty="0" smtClean="0"/>
              <a:t> Vertical Axis</a:t>
            </a:r>
            <a:endParaRPr lang="en-US" dirty="0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5250544"/>
            <a:ext cx="1749439" cy="519351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NZ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311525" y="3429000"/>
            <a:ext cx="2720975" cy="2735263"/>
            <a:chOff x="2086" y="2160"/>
            <a:chExt cx="1714" cy="1723"/>
          </a:xfrm>
        </p:grpSpPr>
        <p:sp>
          <p:nvSpPr>
            <p:cNvPr id="23575" name="Oval 13"/>
            <p:cNvSpPr>
              <a:spLocks noChangeArrowheads="1"/>
            </p:cNvSpPr>
            <p:nvPr/>
          </p:nvSpPr>
          <p:spPr bwMode="auto">
            <a:xfrm>
              <a:off x="2086" y="2160"/>
              <a:ext cx="862" cy="1723"/>
            </a:xfrm>
            <a:prstGeom prst="ellipse">
              <a:avLst/>
            </a:prstGeom>
            <a:solidFill>
              <a:srgbClr val="99CCFF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6" name="Text Box 14"/>
            <p:cNvSpPr txBox="1">
              <a:spLocks noChangeArrowheads="1"/>
            </p:cNvSpPr>
            <p:nvPr/>
          </p:nvSpPr>
          <p:spPr bwMode="auto">
            <a:xfrm>
              <a:off x="2245" y="3385"/>
              <a:ext cx="56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Easy</a:t>
              </a:r>
              <a:endParaRPr lang="en-US" sz="2400" b="1"/>
            </a:p>
          </p:txBody>
        </p:sp>
        <p:sp>
          <p:nvSpPr>
            <p:cNvPr id="23577" name="Text Box 15"/>
            <p:cNvSpPr txBox="1">
              <a:spLocks noChangeArrowheads="1"/>
            </p:cNvSpPr>
            <p:nvPr/>
          </p:nvSpPr>
          <p:spPr bwMode="auto">
            <a:xfrm>
              <a:off x="2970" y="3385"/>
              <a:ext cx="830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 dirty="0"/>
                <a:t>Difficult</a:t>
              </a:r>
              <a:endParaRPr lang="en-US" sz="2400" b="1" dirty="0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1" name="Text Box 21"/>
          <p:cNvSpPr txBox="1">
            <a:spLocks noChangeArrowheads="1"/>
          </p:cNvSpPr>
          <p:nvPr/>
        </p:nvSpPr>
        <p:spPr bwMode="auto">
          <a:xfrm>
            <a:off x="285720" y="5148876"/>
            <a:ext cx="300039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Systems </a:t>
            </a:r>
            <a:r>
              <a:rPr lang="en-NZ" dirty="0"/>
              <a:t>make </a:t>
            </a:r>
            <a:r>
              <a:rPr lang="en-NZ" dirty="0" smtClean="0"/>
              <a:t>it </a:t>
            </a:r>
            <a:r>
              <a:rPr lang="en-NZ" dirty="0"/>
              <a:t>easy </a:t>
            </a:r>
            <a:r>
              <a:rPr lang="en-NZ" dirty="0" smtClean="0"/>
              <a:t>(or difficult) for inferiors to act in certain ways.</a:t>
            </a:r>
            <a:endParaRPr lang="en-US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348038" y="1773238"/>
            <a:ext cx="2414588" cy="2735262"/>
            <a:chOff x="2109" y="1117"/>
            <a:chExt cx="1521" cy="1723"/>
          </a:xfrm>
        </p:grpSpPr>
        <p:sp>
          <p:nvSpPr>
            <p:cNvPr id="23569" name="Oval 4"/>
            <p:cNvSpPr>
              <a:spLocks noChangeArrowheads="1"/>
            </p:cNvSpPr>
            <p:nvPr/>
          </p:nvSpPr>
          <p:spPr bwMode="auto">
            <a:xfrm>
              <a:off x="2109" y="1117"/>
              <a:ext cx="862" cy="1723"/>
            </a:xfrm>
            <a:prstGeom prst="ellipse">
              <a:avLst/>
            </a:prstGeom>
            <a:solidFill>
              <a:srgbClr val="CCFFCC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0" name="Text Box 5"/>
            <p:cNvSpPr txBox="1">
              <a:spLocks noChangeArrowheads="1"/>
            </p:cNvSpPr>
            <p:nvPr/>
          </p:nvSpPr>
          <p:spPr bwMode="auto">
            <a:xfrm>
              <a:off x="2217" y="1418"/>
              <a:ext cx="617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Legal</a:t>
              </a:r>
              <a:endParaRPr lang="en-US" sz="2400" b="1"/>
            </a:p>
          </p:txBody>
        </p:sp>
        <p:sp>
          <p:nvSpPr>
            <p:cNvPr id="23571" name="Text Box 6"/>
            <p:cNvSpPr txBox="1">
              <a:spLocks noChangeArrowheads="1"/>
            </p:cNvSpPr>
            <p:nvPr/>
          </p:nvSpPr>
          <p:spPr bwMode="auto">
            <a:xfrm>
              <a:off x="2971" y="1418"/>
              <a:ext cx="659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Illegal</a:t>
              </a:r>
              <a:endParaRPr lang="en-US" sz="2400" b="1"/>
            </a:p>
          </p:txBody>
        </p:sp>
      </p:grpSp>
      <p:sp>
        <p:nvSpPr>
          <p:cNvPr id="23568" name="Text Box 22"/>
          <p:cNvSpPr txBox="1">
            <a:spLocks noChangeArrowheads="1"/>
          </p:cNvSpPr>
          <p:nvPr/>
        </p:nvSpPr>
        <p:spPr bwMode="auto">
          <a:xfrm>
            <a:off x="357158" y="1928802"/>
            <a:ext cx="2786082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A superior is the judge of what is legal and illegal for inferiors to do.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27" name="Text Box 22"/>
          <p:cNvSpPr txBox="1">
            <a:spLocks noChangeArrowheads="1"/>
          </p:cNvSpPr>
          <p:nvPr/>
        </p:nvSpPr>
        <p:spPr bwMode="auto">
          <a:xfrm>
            <a:off x="4751420" y="2786058"/>
            <a:ext cx="410686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This control is exerted </a:t>
            </a:r>
            <a:r>
              <a:rPr lang="en-NZ" i="1" dirty="0" smtClean="0"/>
              <a:t>retrospectively</a:t>
            </a:r>
            <a:r>
              <a:rPr lang="en-NZ" dirty="0" smtClean="0"/>
              <a:t>. After the (alleged) behaviour has occurred, the superior can modify the system (i.e. punish or reward).</a:t>
            </a:r>
            <a:endParaRPr lang="en-US" dirty="0"/>
          </a:p>
        </p:txBody>
      </p:sp>
      <p:sp>
        <p:nvSpPr>
          <p:cNvPr id="28" name="Text Box 22"/>
          <p:cNvSpPr txBox="1">
            <a:spLocks noChangeArrowheads="1"/>
          </p:cNvSpPr>
          <p:nvPr/>
        </p:nvSpPr>
        <p:spPr bwMode="auto">
          <a:xfrm>
            <a:off x="4751420" y="4143380"/>
            <a:ext cx="4106860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This control is exerted </a:t>
            </a:r>
            <a:r>
              <a:rPr lang="en-NZ" i="1" dirty="0" smtClean="0"/>
              <a:t>prospectively</a:t>
            </a:r>
            <a:r>
              <a:rPr lang="en-NZ" dirty="0" smtClean="0"/>
              <a:t>, before the behaviour occurs, by  the superior’s prior governance of the system.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External Threat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1214446"/>
          </a:xfrm>
        </p:spPr>
        <p:txBody>
          <a:bodyPr/>
          <a:lstStyle/>
          <a:p>
            <a:r>
              <a:rPr lang="en-NZ" dirty="0" smtClean="0"/>
              <a:t>We extend our framework to include external threats.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081687" y="514349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31DFC-A1EE-420D-B943-EE74E669DA4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494481" y="285432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00826" y="4068770"/>
            <a:ext cx="720725" cy="431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4"/>
          </p:cNvCxnSpPr>
          <p:nvPr/>
        </p:nvCxnSpPr>
        <p:spPr bwMode="auto">
          <a:xfrm rot="16200000" flipV="1">
            <a:off x="6466694" y="3674274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786446" y="5211778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358082" y="520225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5989369" y="4594774"/>
            <a:ext cx="774444" cy="45956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7034765" y="4518573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3" name="Shape 12"/>
          <p:cNvCxnSpPr>
            <a:stCxn id="6" idx="5"/>
            <a:endCxn id="6" idx="0"/>
          </p:cNvCxnSpPr>
          <p:nvPr/>
        </p:nvCxnSpPr>
        <p:spPr bwMode="auto">
          <a:xfrm rot="5400000" flipH="1">
            <a:off x="6797969" y="291119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858148" y="4068770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" name="Shape 14"/>
          <p:cNvCxnSpPr>
            <a:stCxn id="14" idx="5"/>
            <a:endCxn id="14" idx="0"/>
          </p:cNvCxnSpPr>
          <p:nvPr/>
        </p:nvCxnSpPr>
        <p:spPr bwMode="auto">
          <a:xfrm rot="5400000" flipH="1">
            <a:off x="8161636" y="4125645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30" name="Curved Connector 29"/>
          <p:cNvCxnSpPr>
            <a:stCxn id="7" idx="7"/>
            <a:endCxn id="14" idx="1"/>
          </p:cNvCxnSpPr>
          <p:nvPr/>
        </p:nvCxnSpPr>
        <p:spPr bwMode="auto">
          <a:xfrm rot="5400000" flipH="1" flipV="1">
            <a:off x="7539849" y="3708160"/>
            <a:ext cx="1588" cy="847693"/>
          </a:xfrm>
          <a:prstGeom prst="curvedConnector3">
            <a:avLst>
              <a:gd name="adj1" fmla="val 18377582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31" name="Content Placeholder 2"/>
          <p:cNvSpPr txBox="1">
            <a:spLocks/>
          </p:cNvSpPr>
          <p:nvPr/>
        </p:nvSpPr>
        <p:spPr bwMode="auto">
          <a:xfrm>
            <a:off x="714348" y="2428868"/>
            <a:ext cx="5357850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The dashed line is an </a:t>
            </a:r>
            <a:r>
              <a:rPr lang="en-NZ" sz="3200" i="1" dirty="0" smtClean="0">
                <a:latin typeface="+mn-lt"/>
              </a:rPr>
              <a:t>alias relation.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The blue actor is a sysop.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Bob is the human who is expected, by Alice, to be her sysop.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Bob sometimes has other priorities...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NZ" sz="3200" dirty="0" smtClean="0">
              <a:latin typeface="+mn-lt"/>
            </a:endParaRP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NZ" sz="2800" dirty="0" smtClean="0">
              <a:latin typeface="+mn-lt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44651" y="2500306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Alice</a:t>
            </a:r>
            <a:endParaRPr lang="en-NZ" dirty="0"/>
          </a:p>
        </p:txBody>
      </p:sp>
      <p:sp>
        <p:nvSpPr>
          <p:cNvPr id="33" name="TextBox 32"/>
          <p:cNvSpPr txBox="1"/>
          <p:nvPr/>
        </p:nvSpPr>
        <p:spPr>
          <a:xfrm>
            <a:off x="6000760" y="371475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Sysop</a:t>
            </a:r>
            <a:endParaRPr lang="en-NZ" dirty="0"/>
          </a:p>
        </p:txBody>
      </p:sp>
      <p:sp>
        <p:nvSpPr>
          <p:cNvPr id="34" name="TextBox 33"/>
          <p:cNvSpPr txBox="1"/>
          <p:nvPr/>
        </p:nvSpPr>
        <p:spPr>
          <a:xfrm>
            <a:off x="7818099" y="3559734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Bob</a:t>
            </a:r>
            <a:endParaRPr lang="en-NZ" dirty="0"/>
          </a:p>
        </p:txBody>
      </p:sp>
      <p:sp>
        <p:nvSpPr>
          <p:cNvPr id="35" name="TextBox 34"/>
          <p:cNvSpPr txBox="1"/>
          <p:nvPr/>
        </p:nvSpPr>
        <p:spPr>
          <a:xfrm>
            <a:off x="7796145" y="491705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PC2</a:t>
            </a:r>
            <a:endParaRPr lang="en-NZ" dirty="0"/>
          </a:p>
        </p:txBody>
      </p:sp>
      <p:sp>
        <p:nvSpPr>
          <p:cNvPr id="36" name="TextBox 35"/>
          <p:cNvSpPr txBox="1"/>
          <p:nvPr/>
        </p:nvSpPr>
        <p:spPr>
          <a:xfrm>
            <a:off x="6334419" y="4917056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PC1</a:t>
            </a:r>
            <a:endParaRPr lang="en-N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Threat Mitigations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Alice can observe her Sysop.</a:t>
            </a:r>
          </a:p>
          <a:p>
            <a:pPr lvl="1"/>
            <a:r>
              <a:rPr lang="en-NZ" dirty="0" smtClean="0"/>
              <a:t>If she detects misbehaviour, she can fire Bob.</a:t>
            </a:r>
          </a:p>
          <a:p>
            <a:pPr lvl="1"/>
            <a:r>
              <a:rPr lang="en-NZ" dirty="0" smtClean="0"/>
              <a:t>This is a legal control, mitigating the threat of her Sysop not meeting its specification (due to contrary “control signals” from Bob).</a:t>
            </a:r>
          </a:p>
          <a:p>
            <a:r>
              <a:rPr lang="en-NZ" dirty="0" smtClean="0"/>
              <a:t>Alice can install computer systems that are hard for Bob to subvert.</a:t>
            </a:r>
          </a:p>
          <a:p>
            <a:pPr lvl="1"/>
            <a:r>
              <a:rPr lang="en-NZ" dirty="0" smtClean="0"/>
              <a:t>This is an architectural control on Sysop misbehaviour.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All Aliases are Threats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818" y="1214422"/>
            <a:ext cx="5572132" cy="4357718"/>
          </a:xfrm>
        </p:spPr>
        <p:txBody>
          <a:bodyPr/>
          <a:lstStyle/>
          <a:p>
            <a:r>
              <a:rPr lang="en-NZ" dirty="0" smtClean="0"/>
              <a:t>Alice has logged into PC1.</a:t>
            </a:r>
          </a:p>
          <a:p>
            <a:r>
              <a:rPr lang="en-NZ" dirty="0" smtClean="0"/>
              <a:t>Her login is an actor in cyberspace.</a:t>
            </a:r>
          </a:p>
          <a:p>
            <a:r>
              <a:rPr lang="en-NZ" dirty="0" smtClean="0"/>
              <a:t>Her login may cause damage to Alice: it’s a security threat!</a:t>
            </a:r>
          </a:p>
          <a:p>
            <a:r>
              <a:rPr lang="en-NZ" dirty="0" smtClean="0"/>
              <a:t>Architectural control: limited-authority login.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081687" y="3929046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31DFC-A1EE-420D-B943-EE74E669DA4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494481" y="1639878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500826" y="2854324"/>
            <a:ext cx="720725" cy="431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4"/>
          </p:cNvCxnSpPr>
          <p:nvPr/>
        </p:nvCxnSpPr>
        <p:spPr bwMode="auto">
          <a:xfrm rot="16200000" flipV="1">
            <a:off x="6466694" y="2459828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5786446" y="3997332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358082" y="3987807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5989369" y="3380328"/>
            <a:ext cx="774444" cy="45956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7034765" y="3304127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3" name="Shape 12"/>
          <p:cNvCxnSpPr>
            <a:stCxn id="6" idx="5"/>
            <a:endCxn id="6" idx="0"/>
          </p:cNvCxnSpPr>
          <p:nvPr/>
        </p:nvCxnSpPr>
        <p:spPr bwMode="auto">
          <a:xfrm rot="5400000" flipH="1">
            <a:off x="6797969" y="1696753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858148" y="2854324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" name="Shape 14"/>
          <p:cNvCxnSpPr>
            <a:stCxn id="14" idx="5"/>
            <a:endCxn id="14" idx="0"/>
          </p:cNvCxnSpPr>
          <p:nvPr/>
        </p:nvCxnSpPr>
        <p:spPr bwMode="auto">
          <a:xfrm rot="5400000" flipH="1">
            <a:off x="8161636" y="291119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16" name="Curved Connector 15"/>
          <p:cNvCxnSpPr>
            <a:stCxn id="7" idx="7"/>
            <a:endCxn id="14" idx="1"/>
          </p:cNvCxnSpPr>
          <p:nvPr/>
        </p:nvCxnSpPr>
        <p:spPr bwMode="auto">
          <a:xfrm rot="5400000" flipH="1" flipV="1">
            <a:off x="7539849" y="2493714"/>
            <a:ext cx="1588" cy="847693"/>
          </a:xfrm>
          <a:prstGeom prst="curvedConnector3">
            <a:avLst>
              <a:gd name="adj1" fmla="val 18377582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6244651" y="1285860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Alice</a:t>
            </a:r>
            <a:endParaRPr lang="en-NZ" dirty="0"/>
          </a:p>
        </p:txBody>
      </p:sp>
      <p:sp>
        <p:nvSpPr>
          <p:cNvPr id="18" name="TextBox 17"/>
          <p:cNvSpPr txBox="1"/>
          <p:nvPr/>
        </p:nvSpPr>
        <p:spPr>
          <a:xfrm>
            <a:off x="6000760" y="2500306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Sysop</a:t>
            </a:r>
            <a:endParaRPr lang="en-NZ" dirty="0"/>
          </a:p>
        </p:txBody>
      </p:sp>
      <p:sp>
        <p:nvSpPr>
          <p:cNvPr id="19" name="TextBox 18"/>
          <p:cNvSpPr txBox="1"/>
          <p:nvPr/>
        </p:nvSpPr>
        <p:spPr>
          <a:xfrm>
            <a:off x="7818099" y="2345288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Bob</a:t>
            </a:r>
            <a:endParaRPr lang="en-NZ" dirty="0"/>
          </a:p>
        </p:txBody>
      </p:sp>
      <p:sp>
        <p:nvSpPr>
          <p:cNvPr id="20" name="TextBox 19"/>
          <p:cNvSpPr txBox="1"/>
          <p:nvPr/>
        </p:nvSpPr>
        <p:spPr>
          <a:xfrm>
            <a:off x="7796145" y="370261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PC2</a:t>
            </a:r>
            <a:endParaRPr lang="en-NZ" dirty="0"/>
          </a:p>
        </p:txBody>
      </p:sp>
      <p:sp>
        <p:nvSpPr>
          <p:cNvPr id="21" name="TextBox 20"/>
          <p:cNvSpPr txBox="1"/>
          <p:nvPr/>
        </p:nvSpPr>
        <p:spPr>
          <a:xfrm>
            <a:off x="6334419" y="3702610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PC1</a:t>
            </a:r>
            <a:endParaRPr lang="en-NZ" dirty="0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384790" y="5000636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24" name="Curved Connector 23"/>
          <p:cNvCxnSpPr>
            <a:stCxn id="6" idx="1"/>
            <a:endCxn id="22" idx="1"/>
          </p:cNvCxnSpPr>
          <p:nvPr/>
        </p:nvCxnSpPr>
        <p:spPr bwMode="auto">
          <a:xfrm rot="16200000" flipH="1" flipV="1">
            <a:off x="4364805" y="2828647"/>
            <a:ext cx="3360758" cy="1109691"/>
          </a:xfrm>
          <a:prstGeom prst="curvedConnector3">
            <a:avLst>
              <a:gd name="adj1" fmla="val -4388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27" name="AutoShape 11"/>
          <p:cNvCxnSpPr>
            <a:cxnSpLocks noChangeShapeType="1"/>
            <a:stCxn id="22" idx="0"/>
            <a:endCxn id="9" idx="4"/>
          </p:cNvCxnSpPr>
          <p:nvPr/>
        </p:nvCxnSpPr>
        <p:spPr bwMode="auto">
          <a:xfrm rot="5400000" flipH="1" flipV="1">
            <a:off x="5660229" y="4514056"/>
            <a:ext cx="571504" cy="40165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000760" y="4786322"/>
            <a:ext cx="2157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smtClean="0"/>
              <a:t>alice@Alice.com</a:t>
            </a:r>
            <a:endParaRPr lang="en-NZ" dirty="0"/>
          </a:p>
        </p:txBody>
      </p:sp>
      <p:sp>
        <p:nvSpPr>
          <p:cNvPr id="33" name="Content Placeholder 2"/>
          <p:cNvSpPr txBox="1">
            <a:spLocks/>
          </p:cNvSpPr>
          <p:nvPr/>
        </p:nvSpPr>
        <p:spPr bwMode="auto">
          <a:xfrm>
            <a:off x="785786" y="5500702"/>
            <a:ext cx="8358214" cy="1062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Legal (= retrospective, hierarchical) control: </a:t>
            </a:r>
            <a:r>
              <a:rPr lang="en-NZ" sz="3200" kern="0" dirty="0" smtClean="0">
                <a:latin typeface="+mn-lt"/>
              </a:rPr>
              <a:t>adjust system after damage has occurred</a:t>
            </a:r>
            <a:r>
              <a:rPr kumimoji="0" lang="en-N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7FCED-D0BC-4840-8BED-BA23E9BE5037}" type="slidenum">
              <a:rPr lang="en-US"/>
              <a:pPr/>
              <a:t>17</a:t>
            </a:fld>
            <a:endParaRPr lang="en-US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28600"/>
            <a:ext cx="8245475" cy="1090613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Peerage 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439863"/>
            <a:ext cx="3500462" cy="334645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The peers define the goals of their peerage.</a:t>
            </a:r>
            <a:endParaRPr lang="en-US" sz="24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If a peer misbehaves, their peers may punish them (e.g. by expelling them).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dirty="0" smtClean="0"/>
              <a:t>Peers can trade goods and services.</a:t>
            </a:r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285720" y="4929198"/>
            <a:ext cx="8501122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of a peerage do </a:t>
            </a:r>
            <a:r>
              <a:rPr lang="en-US" sz="2400" i="1" dirty="0" smtClean="0"/>
              <a:t>not</a:t>
            </a:r>
            <a:r>
              <a:rPr lang="en-US" sz="2400" dirty="0" smtClean="0"/>
              <a:t> exert control over peers.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US" sz="2400" dirty="0" smtClean="0"/>
              <a:t>The trusted servants may be aliases of humans, or they may be automata.</a:t>
            </a:r>
          </a:p>
        </p:txBody>
      </p:sp>
      <p:sp>
        <p:nvSpPr>
          <p:cNvPr id="168965" name="Oval 5"/>
          <p:cNvSpPr>
            <a:spLocks noChangeArrowheads="1"/>
          </p:cNvSpPr>
          <p:nvPr/>
        </p:nvSpPr>
        <p:spPr bwMode="auto">
          <a:xfrm>
            <a:off x="5857884" y="4211646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66" name="Text Box 6"/>
          <p:cNvSpPr txBox="1">
            <a:spLocks noChangeArrowheads="1"/>
          </p:cNvSpPr>
          <p:nvPr/>
        </p:nvSpPr>
        <p:spPr bwMode="auto">
          <a:xfrm>
            <a:off x="6572264" y="4077306"/>
            <a:ext cx="25209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Facilitator, Moderator, Democratic Leader</a:t>
            </a:r>
            <a:r>
              <a:rPr lang="en-US" dirty="0" smtClean="0"/>
              <a:t>, Auctioneer, …</a:t>
            </a:r>
            <a:endParaRPr lang="en-US" dirty="0"/>
          </a:p>
        </p:txBody>
      </p:sp>
      <p:sp>
        <p:nvSpPr>
          <p:cNvPr id="168967" name="Oval 7"/>
          <p:cNvSpPr>
            <a:spLocks noChangeArrowheads="1"/>
          </p:cNvSpPr>
          <p:nvPr/>
        </p:nvSpPr>
        <p:spPr bwMode="auto">
          <a:xfrm>
            <a:off x="6634157" y="3407579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0" name="Oval 10"/>
          <p:cNvSpPr>
            <a:spLocks noChangeArrowheads="1"/>
          </p:cNvSpPr>
          <p:nvPr/>
        </p:nvSpPr>
        <p:spPr bwMode="auto">
          <a:xfrm>
            <a:off x="7351738" y="232543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1" name="Oval 11"/>
          <p:cNvSpPr>
            <a:spLocks noChangeArrowheads="1"/>
          </p:cNvSpPr>
          <p:nvPr/>
        </p:nvSpPr>
        <p:spPr bwMode="auto">
          <a:xfrm>
            <a:off x="4857752" y="3407579"/>
            <a:ext cx="720725" cy="431800"/>
          </a:xfrm>
          <a:prstGeom prst="ellipse">
            <a:avLst/>
          </a:prstGeom>
          <a:solidFill>
            <a:srgbClr val="3399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68976" name="Text Box 16"/>
          <p:cNvSpPr txBox="1">
            <a:spLocks noChangeArrowheads="1"/>
          </p:cNvSpPr>
          <p:nvPr/>
        </p:nvSpPr>
        <p:spPr bwMode="auto">
          <a:xfrm>
            <a:off x="3927504" y="1357298"/>
            <a:ext cx="47879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dirty="0"/>
              <a:t>Peers, Group members, Citizens of an ideal </a:t>
            </a:r>
            <a:r>
              <a:rPr lang="en-US" dirty="0" smtClean="0"/>
              <a:t>democracy, Consumers and Producers, …</a:t>
            </a:r>
            <a:endParaRPr lang="en-US" dirty="0"/>
          </a:p>
        </p:txBody>
      </p:sp>
      <p:sp>
        <p:nvSpPr>
          <p:cNvPr id="168977" name="Line 17"/>
          <p:cNvSpPr>
            <a:spLocks noChangeShapeType="1"/>
          </p:cNvSpPr>
          <p:nvPr/>
        </p:nvSpPr>
        <p:spPr bwMode="auto">
          <a:xfrm>
            <a:off x="4786314" y="3191679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79" name="Line 19"/>
          <p:cNvSpPr>
            <a:spLocks noChangeShapeType="1"/>
          </p:cNvSpPr>
          <p:nvPr/>
        </p:nvSpPr>
        <p:spPr bwMode="auto">
          <a:xfrm>
            <a:off x="5508625" y="3191679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1" name="Line 21"/>
          <p:cNvSpPr>
            <a:spLocks noChangeShapeType="1"/>
          </p:cNvSpPr>
          <p:nvPr/>
        </p:nvSpPr>
        <p:spPr bwMode="auto">
          <a:xfrm>
            <a:off x="5219704" y="3191679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2" name="AutoShape 22"/>
          <p:cNvCxnSpPr>
            <a:cxnSpLocks noChangeShapeType="1"/>
            <a:stCxn id="168967" idx="0"/>
            <a:endCxn id="168984" idx="0"/>
          </p:cNvCxnSpPr>
          <p:nvPr/>
        </p:nvCxnSpPr>
        <p:spPr bwMode="auto">
          <a:xfrm rot="16200000" flipV="1">
            <a:off x="6886563" y="3299621"/>
            <a:ext cx="215900" cy="15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168983" name="Line 23"/>
          <p:cNvSpPr>
            <a:spLocks noChangeShapeType="1"/>
          </p:cNvSpPr>
          <p:nvPr/>
        </p:nvSpPr>
        <p:spPr bwMode="auto">
          <a:xfrm>
            <a:off x="6370638" y="3191679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4" name="Line 24"/>
          <p:cNvSpPr>
            <a:spLocks noChangeShapeType="1"/>
          </p:cNvSpPr>
          <p:nvPr/>
        </p:nvSpPr>
        <p:spPr bwMode="auto">
          <a:xfrm>
            <a:off x="6994505" y="3191679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85" name="AutoShape 25"/>
          <p:cNvCxnSpPr>
            <a:cxnSpLocks noChangeShapeType="1"/>
          </p:cNvCxnSpPr>
          <p:nvPr/>
        </p:nvCxnSpPr>
        <p:spPr bwMode="auto">
          <a:xfrm flipV="1">
            <a:off x="6215074" y="3995746"/>
            <a:ext cx="0" cy="215900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168988" name="Line 28"/>
          <p:cNvSpPr>
            <a:spLocks noChangeShapeType="1"/>
          </p:cNvSpPr>
          <p:nvPr/>
        </p:nvSpPr>
        <p:spPr bwMode="auto">
          <a:xfrm>
            <a:off x="5584031" y="3995746"/>
            <a:ext cx="863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8989" name="Line 29"/>
          <p:cNvSpPr>
            <a:spLocks noChangeShapeType="1"/>
          </p:cNvSpPr>
          <p:nvPr/>
        </p:nvSpPr>
        <p:spPr bwMode="auto">
          <a:xfrm>
            <a:off x="6447631" y="3995746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68991" name="AutoShape 31"/>
          <p:cNvCxnSpPr>
            <a:cxnSpLocks noChangeShapeType="1"/>
          </p:cNvCxnSpPr>
          <p:nvPr/>
        </p:nvCxnSpPr>
        <p:spPr bwMode="auto">
          <a:xfrm rot="16200000" flipV="1">
            <a:off x="7819259" y="2794543"/>
            <a:ext cx="649285" cy="142874"/>
          </a:xfrm>
          <a:prstGeom prst="bentConnector3">
            <a:avLst>
              <a:gd name="adj1" fmla="val 101885"/>
            </a:avLst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32" name="Line 17"/>
          <p:cNvSpPr>
            <a:spLocks noChangeShapeType="1"/>
          </p:cNvSpPr>
          <p:nvPr/>
        </p:nvSpPr>
        <p:spPr bwMode="auto">
          <a:xfrm>
            <a:off x="8067703" y="3190088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33" name="Line 17"/>
          <p:cNvSpPr>
            <a:spLocks noChangeShapeType="1"/>
          </p:cNvSpPr>
          <p:nvPr/>
        </p:nvSpPr>
        <p:spPr bwMode="auto">
          <a:xfrm>
            <a:off x="5150647" y="3994954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34" name="Line 17"/>
          <p:cNvSpPr>
            <a:spLocks noChangeShapeType="1"/>
          </p:cNvSpPr>
          <p:nvPr/>
        </p:nvSpPr>
        <p:spPr bwMode="auto">
          <a:xfrm>
            <a:off x="7312832" y="3994954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35" name="AutoShape 33"/>
          <p:cNvCxnSpPr>
            <a:cxnSpLocks noChangeShapeType="1"/>
            <a:endCxn id="168971" idx="6"/>
          </p:cNvCxnSpPr>
          <p:nvPr/>
        </p:nvCxnSpPr>
        <p:spPr bwMode="auto">
          <a:xfrm rot="16200000" flipV="1">
            <a:off x="5464974" y="3736983"/>
            <a:ext cx="360363" cy="133356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cxnSp>
        <p:nvCxnSpPr>
          <p:cNvPr id="36" name="AutoShape 33"/>
          <p:cNvCxnSpPr>
            <a:cxnSpLocks noChangeShapeType="1"/>
            <a:endCxn id="168967" idx="6"/>
          </p:cNvCxnSpPr>
          <p:nvPr/>
        </p:nvCxnSpPr>
        <p:spPr bwMode="auto">
          <a:xfrm rot="16200000" flipV="1">
            <a:off x="7247739" y="3730623"/>
            <a:ext cx="360363" cy="14607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cxnSp>
        <p:nvCxnSpPr>
          <p:cNvPr id="40" name="Shape 39"/>
          <p:cNvCxnSpPr>
            <a:stCxn id="168970" idx="4"/>
            <a:endCxn id="168970" idx="0"/>
          </p:cNvCxnSpPr>
          <p:nvPr/>
        </p:nvCxnSpPr>
        <p:spPr bwMode="auto">
          <a:xfrm rot="5400000" flipH="1">
            <a:off x="7496201" y="2541336"/>
            <a:ext cx="431800" cy="1588"/>
          </a:xfrm>
          <a:prstGeom prst="curvedConnector5">
            <a:avLst>
              <a:gd name="adj1" fmla="val -52941"/>
              <a:gd name="adj2" fmla="val 37088287"/>
              <a:gd name="adj3" fmla="val 15294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55" name="Oval 10"/>
          <p:cNvSpPr>
            <a:spLocks noChangeArrowheads="1"/>
          </p:cNvSpPr>
          <p:nvPr/>
        </p:nvSpPr>
        <p:spPr bwMode="auto">
          <a:xfrm>
            <a:off x="5922977" y="231005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56" name="AutoShape 31"/>
          <p:cNvCxnSpPr>
            <a:cxnSpLocks noChangeShapeType="1"/>
            <a:stCxn id="168983" idx="1"/>
            <a:endCxn id="55" idx="6"/>
          </p:cNvCxnSpPr>
          <p:nvPr/>
        </p:nvCxnSpPr>
        <p:spPr bwMode="auto">
          <a:xfrm rot="16200000" flipV="1">
            <a:off x="6391003" y="2778656"/>
            <a:ext cx="665723" cy="160323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cxnSp>
        <p:nvCxnSpPr>
          <p:cNvPr id="57" name="Shape 56"/>
          <p:cNvCxnSpPr>
            <a:stCxn id="55" idx="4"/>
            <a:endCxn id="55" idx="0"/>
          </p:cNvCxnSpPr>
          <p:nvPr/>
        </p:nvCxnSpPr>
        <p:spPr bwMode="auto">
          <a:xfrm rot="5400000" flipH="1">
            <a:off x="6067440" y="2525956"/>
            <a:ext cx="431800" cy="1588"/>
          </a:xfrm>
          <a:prstGeom prst="curvedConnector5">
            <a:avLst>
              <a:gd name="adj1" fmla="val -52941"/>
              <a:gd name="adj2" fmla="val 37088287"/>
              <a:gd name="adj3" fmla="val 15294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58" name="Oval 10"/>
          <p:cNvSpPr>
            <a:spLocks noChangeArrowheads="1"/>
          </p:cNvSpPr>
          <p:nvPr/>
        </p:nvSpPr>
        <p:spPr bwMode="auto">
          <a:xfrm>
            <a:off x="4494217" y="231005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59" name="AutoShape 31"/>
          <p:cNvCxnSpPr>
            <a:cxnSpLocks noChangeShapeType="1"/>
          </p:cNvCxnSpPr>
          <p:nvPr/>
        </p:nvCxnSpPr>
        <p:spPr bwMode="auto">
          <a:xfrm rot="16200000" flipV="1">
            <a:off x="4961738" y="2779163"/>
            <a:ext cx="649285" cy="142874"/>
          </a:xfrm>
          <a:prstGeom prst="bentConnector3">
            <a:avLst>
              <a:gd name="adj1" fmla="val 101885"/>
            </a:avLst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cxnSp>
        <p:nvCxnSpPr>
          <p:cNvPr id="60" name="Shape 59"/>
          <p:cNvCxnSpPr>
            <a:stCxn id="58" idx="4"/>
            <a:endCxn id="58" idx="0"/>
          </p:cNvCxnSpPr>
          <p:nvPr/>
        </p:nvCxnSpPr>
        <p:spPr bwMode="auto">
          <a:xfrm rot="5400000" flipH="1">
            <a:off x="4638680" y="2525956"/>
            <a:ext cx="431800" cy="1588"/>
          </a:xfrm>
          <a:prstGeom prst="curvedConnector5">
            <a:avLst>
              <a:gd name="adj1" fmla="val -52941"/>
              <a:gd name="adj2" fmla="val 37088287"/>
              <a:gd name="adj3" fmla="val 15294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67" name="Line 19"/>
          <p:cNvSpPr>
            <a:spLocks noChangeShapeType="1"/>
          </p:cNvSpPr>
          <p:nvPr/>
        </p:nvSpPr>
        <p:spPr bwMode="auto">
          <a:xfrm>
            <a:off x="6715140" y="3190875"/>
            <a:ext cx="285753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68" name="AutoShape 22"/>
          <p:cNvCxnSpPr>
            <a:cxnSpLocks noChangeShapeType="1"/>
            <a:stCxn id="168971" idx="0"/>
            <a:endCxn id="168981" idx="0"/>
          </p:cNvCxnSpPr>
          <p:nvPr/>
        </p:nvCxnSpPr>
        <p:spPr bwMode="auto">
          <a:xfrm rot="5400000" flipH="1" flipV="1">
            <a:off x="5110959" y="3298835"/>
            <a:ext cx="215900" cy="1589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NZ" dirty="0" err="1" smtClean="0"/>
              <a:t>Lessig’s</a:t>
            </a:r>
            <a:r>
              <a:rPr lang="en-NZ" dirty="0" smtClean="0"/>
              <a:t> Horizontal Axis</a:t>
            </a:r>
            <a:endParaRPr lang="en-US" dirty="0" smtClean="0"/>
          </a:p>
        </p:txBody>
      </p:sp>
      <p:sp>
        <p:nvSpPr>
          <p:cNvPr id="23555" name="Oval 7"/>
          <p:cNvSpPr>
            <a:spLocks noChangeArrowheads="1"/>
          </p:cNvSpPr>
          <p:nvPr/>
        </p:nvSpPr>
        <p:spPr bwMode="auto">
          <a:xfrm>
            <a:off x="4822825" y="4292600"/>
            <a:ext cx="3240088" cy="144145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NZ"/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3490913" y="3213100"/>
            <a:ext cx="3421062" cy="1609725"/>
            <a:chOff x="2199" y="2024"/>
            <a:chExt cx="2155" cy="1014"/>
          </a:xfrm>
        </p:grpSpPr>
        <p:sp>
          <p:nvSpPr>
            <p:cNvPr id="23572" name="Oval 17"/>
            <p:cNvSpPr>
              <a:spLocks noChangeArrowheads="1"/>
            </p:cNvSpPr>
            <p:nvPr/>
          </p:nvSpPr>
          <p:spPr bwMode="auto">
            <a:xfrm>
              <a:off x="2199" y="2024"/>
              <a:ext cx="1996" cy="770"/>
            </a:xfrm>
            <a:prstGeom prst="ellipse">
              <a:avLst/>
            </a:prstGeom>
            <a:solidFill>
              <a:srgbClr val="FFCC99">
                <a:alpha val="50195"/>
              </a:srgbClr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23573" name="Text Box 18"/>
            <p:cNvSpPr txBox="1">
              <a:spLocks noChangeArrowheads="1"/>
            </p:cNvSpPr>
            <p:nvPr/>
          </p:nvSpPr>
          <p:spPr bwMode="auto">
            <a:xfrm>
              <a:off x="2925" y="2296"/>
              <a:ext cx="121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NZ" sz="2400" b="1"/>
                <a:t>Inexpensive</a:t>
              </a:r>
              <a:endParaRPr lang="en-US" sz="2400" b="1"/>
            </a:p>
          </p:txBody>
        </p:sp>
        <p:sp>
          <p:nvSpPr>
            <p:cNvPr id="23574" name="Text Box 19"/>
            <p:cNvSpPr txBox="1">
              <a:spLocks noChangeArrowheads="1"/>
            </p:cNvSpPr>
            <p:nvPr/>
          </p:nvSpPr>
          <p:spPr bwMode="auto">
            <a:xfrm>
              <a:off x="3288" y="2750"/>
              <a:ext cx="106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NZ" sz="2400" b="1"/>
                <a:t>Expensive</a:t>
              </a:r>
              <a:endParaRPr lang="en-US" sz="2400" b="1"/>
            </a:p>
          </p:txBody>
        </p:sp>
      </p:grpSp>
      <p:sp>
        <p:nvSpPr>
          <p:cNvPr id="23558" name="Text Box 20"/>
          <p:cNvSpPr txBox="1">
            <a:spLocks noChangeArrowheads="1"/>
          </p:cNvSpPr>
          <p:nvPr/>
        </p:nvSpPr>
        <p:spPr bwMode="auto">
          <a:xfrm>
            <a:off x="3635375" y="3860800"/>
            <a:ext cx="79216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194583" name="Text Box 23"/>
          <p:cNvSpPr txBox="1">
            <a:spLocks noChangeArrowheads="1"/>
          </p:cNvSpPr>
          <p:nvPr/>
        </p:nvSpPr>
        <p:spPr bwMode="auto">
          <a:xfrm>
            <a:off x="3929058" y="1942919"/>
            <a:ext cx="4714908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A society’s prior economic activity sets the current prices of goods, and also the current reputations of peers.  This is a prospective control, affecting future behaviour of peers.</a:t>
            </a:r>
            <a:endParaRPr lang="en-US" dirty="0"/>
          </a:p>
        </p:txBody>
      </p:sp>
      <p:sp>
        <p:nvSpPr>
          <p:cNvPr id="23563" name="Oval 9"/>
          <p:cNvSpPr>
            <a:spLocks noChangeArrowheads="1"/>
          </p:cNvSpPr>
          <p:nvPr/>
        </p:nvSpPr>
        <p:spPr bwMode="auto">
          <a:xfrm>
            <a:off x="1474788" y="3284538"/>
            <a:ext cx="3168650" cy="1222375"/>
          </a:xfrm>
          <a:prstGeom prst="ellipse">
            <a:avLst/>
          </a:prstGeom>
          <a:solidFill>
            <a:srgbClr val="FF99CC">
              <a:alpha val="50195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23564" name="Text Box 10"/>
          <p:cNvSpPr txBox="1">
            <a:spLocks noChangeArrowheads="1"/>
          </p:cNvSpPr>
          <p:nvPr/>
        </p:nvSpPr>
        <p:spPr bwMode="auto">
          <a:xfrm>
            <a:off x="1763713" y="3644900"/>
            <a:ext cx="996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NZ" sz="2400" b="1"/>
              <a:t>Moral</a:t>
            </a:r>
            <a:endParaRPr lang="en-US" sz="2400" b="1"/>
          </a:p>
        </p:txBody>
      </p:sp>
      <p:sp>
        <p:nvSpPr>
          <p:cNvPr id="23565" name="Text Box 11"/>
          <p:cNvSpPr txBox="1">
            <a:spLocks noChangeArrowheads="1"/>
          </p:cNvSpPr>
          <p:nvPr/>
        </p:nvSpPr>
        <p:spPr bwMode="auto">
          <a:xfrm>
            <a:off x="1142976" y="4500570"/>
            <a:ext cx="1370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NZ" sz="2400" b="1" dirty="0"/>
              <a:t>Immoral</a:t>
            </a:r>
            <a:endParaRPr lang="en-US" sz="2400" b="1" dirty="0"/>
          </a:p>
        </p:txBody>
      </p:sp>
      <p:sp>
        <p:nvSpPr>
          <p:cNvPr id="23566" name="Text Box 24"/>
          <p:cNvSpPr txBox="1">
            <a:spLocks noChangeArrowheads="1"/>
          </p:cNvSpPr>
          <p:nvPr/>
        </p:nvSpPr>
        <p:spPr bwMode="auto">
          <a:xfrm>
            <a:off x="468313" y="5084762"/>
            <a:ext cx="4889505" cy="12003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NZ" dirty="0" smtClean="0"/>
              <a:t>A society decides, retrospectively, whether a peer  behaved inappropriately (or admirably).  The feedback is generally through reputation, but in extreme cases a peer may be expelled.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228601"/>
            <a:ext cx="8572560" cy="842946"/>
          </a:xfrm>
        </p:spPr>
        <p:txBody>
          <a:bodyPr/>
          <a:lstStyle/>
          <a:p>
            <a:r>
              <a:rPr lang="en-NZ" dirty="0" smtClean="0"/>
              <a:t>Back to Autonomous Systems...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357850"/>
          </a:xfrm>
        </p:spPr>
        <p:txBody>
          <a:bodyPr/>
          <a:lstStyle/>
          <a:p>
            <a:r>
              <a:rPr lang="en-NZ" dirty="0" smtClean="0"/>
              <a:t>IBM’s AC is purely hierarchical.</a:t>
            </a:r>
          </a:p>
          <a:p>
            <a:r>
              <a:rPr lang="en-NZ" dirty="0" smtClean="0"/>
              <a:t>Could a pure peerage be a design pattern for an autonomous system?</a:t>
            </a:r>
          </a:p>
          <a:p>
            <a:r>
              <a:rPr lang="en-NZ" dirty="0" smtClean="0"/>
              <a:t>Yes.  Such systems are being explored by many AI researchers: “swarm intelligence” (</a:t>
            </a:r>
            <a:r>
              <a:rPr lang="en-NZ" dirty="0" err="1" smtClean="0"/>
              <a:t>Beni</a:t>
            </a:r>
            <a:r>
              <a:rPr lang="en-NZ" dirty="0" smtClean="0"/>
              <a:t> &amp; Wang, 1989).</a:t>
            </a:r>
          </a:p>
          <a:p>
            <a:r>
              <a:rPr lang="en-NZ" dirty="0" smtClean="0"/>
              <a:t>Ants in a swarm have architectural and legal control over their trusted servants, and social and economic control over their peers.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Analyse the security and functionality of a system with limited autonomy</a:t>
            </a:r>
          </a:p>
          <a:p>
            <a:pPr lvl="1"/>
            <a:r>
              <a:rPr lang="en-NZ" dirty="0" smtClean="0"/>
              <a:t>Using a very high-level model,</a:t>
            </a:r>
          </a:p>
          <a:p>
            <a:pPr lvl="1"/>
            <a:r>
              <a:rPr lang="en-NZ" dirty="0" smtClean="0"/>
              <a:t>Discovering three fundamental design patterns,</a:t>
            </a:r>
          </a:p>
          <a:p>
            <a:pPr lvl="1"/>
            <a:r>
              <a:rPr lang="en-NZ" dirty="0" smtClean="0"/>
              <a:t>Discussing the implications of, and prospects for, a fully autonomous system.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Analysis: Two Cases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85860"/>
            <a:ext cx="3857652" cy="2286016"/>
          </a:xfrm>
        </p:spPr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en-NZ" dirty="0" smtClean="0"/>
              <a:t>The Trustee may be a peer.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en-NZ" dirty="0" smtClean="0"/>
              <a:t>The Trustee may be an outsider.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72330" y="6329386"/>
            <a:ext cx="1905000" cy="457200"/>
          </a:xfrm>
        </p:spPr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pSp>
        <p:nvGrpSpPr>
          <p:cNvPr id="86" name="Group 85"/>
          <p:cNvGrpSpPr/>
          <p:nvPr/>
        </p:nvGrpSpPr>
        <p:grpSpPr>
          <a:xfrm>
            <a:off x="4500562" y="3916924"/>
            <a:ext cx="4225949" cy="2441034"/>
            <a:chOff x="4500562" y="3714752"/>
            <a:chExt cx="4225949" cy="2441034"/>
          </a:xfrm>
        </p:grpSpPr>
        <p:grpSp>
          <p:nvGrpSpPr>
            <p:cNvPr id="83" name="Group 82"/>
            <p:cNvGrpSpPr/>
            <p:nvPr/>
          </p:nvGrpSpPr>
          <p:grpSpPr>
            <a:xfrm>
              <a:off x="4500562" y="3714752"/>
              <a:ext cx="4225949" cy="2087016"/>
              <a:chOff x="4494217" y="3127934"/>
              <a:chExt cx="4225949" cy="2087016"/>
            </a:xfrm>
          </p:grpSpPr>
          <p:sp>
            <p:nvSpPr>
              <p:cNvPr id="7" name="Oval 10"/>
              <p:cNvSpPr>
                <a:spLocks noChangeArrowheads="1"/>
              </p:cNvSpPr>
              <p:nvPr/>
            </p:nvSpPr>
            <p:spPr bwMode="auto">
              <a:xfrm>
                <a:off x="7351738" y="3465272"/>
                <a:ext cx="720725" cy="431800"/>
              </a:xfrm>
              <a:prstGeom prst="ellipse">
                <a:avLst/>
              </a:prstGeom>
              <a:solidFill>
                <a:srgbClr val="FF99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sp>
            <p:nvSpPr>
              <p:cNvPr id="8" name="Oval 11"/>
              <p:cNvSpPr>
                <a:spLocks noChangeArrowheads="1"/>
              </p:cNvSpPr>
              <p:nvPr/>
            </p:nvSpPr>
            <p:spPr bwMode="auto">
              <a:xfrm>
                <a:off x="6010284" y="4779978"/>
                <a:ext cx="720725" cy="431800"/>
              </a:xfrm>
              <a:prstGeom prst="ellipse">
                <a:avLst/>
              </a:prstGeom>
              <a:solidFill>
                <a:srgbClr val="339966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sp>
            <p:nvSpPr>
              <p:cNvPr id="9" name="Line 17"/>
              <p:cNvSpPr>
                <a:spLocks noChangeShapeType="1"/>
              </p:cNvSpPr>
              <p:nvPr/>
            </p:nvSpPr>
            <p:spPr bwMode="auto">
              <a:xfrm>
                <a:off x="4786314" y="4331515"/>
                <a:ext cx="43338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sp>
            <p:nvSpPr>
              <p:cNvPr id="10" name="Line 19"/>
              <p:cNvSpPr>
                <a:spLocks noChangeShapeType="1"/>
              </p:cNvSpPr>
              <p:nvPr/>
            </p:nvSpPr>
            <p:spPr bwMode="auto">
              <a:xfrm>
                <a:off x="5508625" y="4331515"/>
                <a:ext cx="8651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sp>
            <p:nvSpPr>
              <p:cNvPr id="11" name="Line 21"/>
              <p:cNvSpPr>
                <a:spLocks noChangeShapeType="1"/>
              </p:cNvSpPr>
              <p:nvPr/>
            </p:nvSpPr>
            <p:spPr bwMode="auto">
              <a:xfrm>
                <a:off x="5219704" y="4331515"/>
                <a:ext cx="43338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sp>
            <p:nvSpPr>
              <p:cNvPr id="13" name="Line 23"/>
              <p:cNvSpPr>
                <a:spLocks noChangeShapeType="1"/>
              </p:cNvSpPr>
              <p:nvPr/>
            </p:nvSpPr>
            <p:spPr bwMode="auto">
              <a:xfrm>
                <a:off x="6370638" y="4331515"/>
                <a:ext cx="43338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sp>
            <p:nvSpPr>
              <p:cNvPr id="14" name="Line 24"/>
              <p:cNvSpPr>
                <a:spLocks noChangeShapeType="1"/>
              </p:cNvSpPr>
              <p:nvPr/>
            </p:nvSpPr>
            <p:spPr bwMode="auto">
              <a:xfrm>
                <a:off x="6994505" y="4331515"/>
                <a:ext cx="1152525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cxnSp>
            <p:nvCxnSpPr>
              <p:cNvPr id="18" name="AutoShape 31"/>
              <p:cNvCxnSpPr>
                <a:cxnSpLocks noChangeShapeType="1"/>
              </p:cNvCxnSpPr>
              <p:nvPr/>
            </p:nvCxnSpPr>
            <p:spPr bwMode="auto">
              <a:xfrm rot="16200000" flipV="1">
                <a:off x="7819259" y="3934379"/>
                <a:ext cx="649285" cy="142874"/>
              </a:xfrm>
              <a:prstGeom prst="bentConnector3">
                <a:avLst>
                  <a:gd name="adj1" fmla="val 101885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 type="triangle"/>
                <a:tailEnd type="none" w="lg" len="lg"/>
              </a:ln>
              <a:effectLst/>
            </p:spPr>
          </p:cxnSp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7859734" y="4329924"/>
                <a:ext cx="43338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cxnSp>
            <p:nvCxnSpPr>
              <p:cNvPr id="24" name="Shape 23"/>
              <p:cNvCxnSpPr>
                <a:stCxn id="7" idx="4"/>
                <a:endCxn id="7" idx="0"/>
              </p:cNvCxnSpPr>
              <p:nvPr/>
            </p:nvCxnSpPr>
            <p:spPr bwMode="auto">
              <a:xfrm rot="5400000" flipH="1">
                <a:off x="7496201" y="3681172"/>
                <a:ext cx="431800" cy="1588"/>
              </a:xfrm>
              <a:prstGeom prst="curvedConnector5">
                <a:avLst>
                  <a:gd name="adj1" fmla="val -52941"/>
                  <a:gd name="adj2" fmla="val 37088287"/>
                  <a:gd name="adj3" fmla="val 152941"/>
                </a:avLst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triangle" w="lg" len="lg"/>
              </a:ln>
              <a:effectLst/>
            </p:spPr>
          </p:cxnSp>
          <p:sp>
            <p:nvSpPr>
              <p:cNvPr id="25" name="Oval 10"/>
              <p:cNvSpPr>
                <a:spLocks noChangeArrowheads="1"/>
              </p:cNvSpPr>
              <p:nvPr/>
            </p:nvSpPr>
            <p:spPr bwMode="auto">
              <a:xfrm>
                <a:off x="5922977" y="3449892"/>
                <a:ext cx="720725" cy="431800"/>
              </a:xfrm>
              <a:prstGeom prst="ellipse">
                <a:avLst/>
              </a:prstGeom>
              <a:solidFill>
                <a:srgbClr val="FF99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cxnSp>
            <p:nvCxnSpPr>
              <p:cNvPr id="26" name="AutoShape 31"/>
              <p:cNvCxnSpPr>
                <a:cxnSpLocks noChangeShapeType="1"/>
                <a:stCxn id="13" idx="1"/>
                <a:endCxn id="25" idx="6"/>
              </p:cNvCxnSpPr>
              <p:nvPr/>
            </p:nvCxnSpPr>
            <p:spPr bwMode="auto">
              <a:xfrm rot="16200000" flipV="1">
                <a:off x="6391003" y="3918492"/>
                <a:ext cx="665723" cy="160323"/>
              </a:xfrm>
              <a:prstGeom prst="bentConnector2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triangle"/>
                <a:tailEnd type="none" w="lg" len="lg"/>
              </a:ln>
              <a:effectLst/>
            </p:spPr>
          </p:cxnSp>
          <p:cxnSp>
            <p:nvCxnSpPr>
              <p:cNvPr id="27" name="Shape 26"/>
              <p:cNvCxnSpPr>
                <a:stCxn id="25" idx="4"/>
                <a:endCxn id="25" idx="0"/>
              </p:cNvCxnSpPr>
              <p:nvPr/>
            </p:nvCxnSpPr>
            <p:spPr bwMode="auto">
              <a:xfrm rot="5400000" flipH="1">
                <a:off x="6067440" y="3665792"/>
                <a:ext cx="431800" cy="1588"/>
              </a:xfrm>
              <a:prstGeom prst="curvedConnector5">
                <a:avLst>
                  <a:gd name="adj1" fmla="val -52941"/>
                  <a:gd name="adj2" fmla="val 37088287"/>
                  <a:gd name="adj3" fmla="val 152941"/>
                </a:avLst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triangle" w="lg" len="lg"/>
              </a:ln>
              <a:effectLst/>
            </p:spPr>
          </p:cxnSp>
          <p:sp>
            <p:nvSpPr>
              <p:cNvPr id="28" name="Oval 10"/>
              <p:cNvSpPr>
                <a:spLocks noChangeArrowheads="1"/>
              </p:cNvSpPr>
              <p:nvPr/>
            </p:nvSpPr>
            <p:spPr bwMode="auto">
              <a:xfrm>
                <a:off x="4494217" y="3449892"/>
                <a:ext cx="720725" cy="431800"/>
              </a:xfrm>
              <a:prstGeom prst="ellipse">
                <a:avLst/>
              </a:prstGeom>
              <a:solidFill>
                <a:srgbClr val="FF9999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cxnSp>
            <p:nvCxnSpPr>
              <p:cNvPr id="29" name="AutoShape 31"/>
              <p:cNvCxnSpPr>
                <a:cxnSpLocks noChangeShapeType="1"/>
              </p:cNvCxnSpPr>
              <p:nvPr/>
            </p:nvCxnSpPr>
            <p:spPr bwMode="auto">
              <a:xfrm rot="16200000" flipV="1">
                <a:off x="4961738" y="3918999"/>
                <a:ext cx="649285" cy="142874"/>
              </a:xfrm>
              <a:prstGeom prst="bentConnector3">
                <a:avLst>
                  <a:gd name="adj1" fmla="val 101885"/>
                </a:avLst>
              </a:prstGeom>
              <a:noFill/>
              <a:ln w="38100">
                <a:solidFill>
                  <a:schemeClr val="tx1"/>
                </a:solidFill>
                <a:miter lim="800000"/>
                <a:headEnd type="triangle"/>
                <a:tailEnd type="none" w="lg" len="lg"/>
              </a:ln>
              <a:effectLst/>
            </p:spPr>
          </p:cxnSp>
          <p:cxnSp>
            <p:nvCxnSpPr>
              <p:cNvPr id="30" name="Shape 29"/>
              <p:cNvCxnSpPr>
                <a:stCxn id="28" idx="4"/>
                <a:endCxn id="28" idx="0"/>
              </p:cNvCxnSpPr>
              <p:nvPr/>
            </p:nvCxnSpPr>
            <p:spPr bwMode="auto">
              <a:xfrm rot="5400000" flipH="1">
                <a:off x="4638680" y="3665792"/>
                <a:ext cx="431800" cy="1588"/>
              </a:xfrm>
              <a:prstGeom prst="curvedConnector5">
                <a:avLst>
                  <a:gd name="adj1" fmla="val -52941"/>
                  <a:gd name="adj2" fmla="val 37088287"/>
                  <a:gd name="adj3" fmla="val 152941"/>
                </a:avLst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triangle" w="lg" len="lg"/>
              </a:ln>
              <a:effectLst/>
            </p:spPr>
          </p:cxnSp>
          <p:sp>
            <p:nvSpPr>
              <p:cNvPr id="31" name="Line 19"/>
              <p:cNvSpPr>
                <a:spLocks noChangeShapeType="1"/>
              </p:cNvSpPr>
              <p:nvPr/>
            </p:nvSpPr>
            <p:spPr bwMode="auto">
              <a:xfrm>
                <a:off x="6715140" y="4330711"/>
                <a:ext cx="285753" cy="1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  <p:cxnSp>
            <p:nvCxnSpPr>
              <p:cNvPr id="32" name="AutoShape 22"/>
              <p:cNvCxnSpPr>
                <a:cxnSpLocks noChangeShapeType="1"/>
                <a:stCxn id="8" idx="0"/>
                <a:endCxn id="13" idx="0"/>
              </p:cNvCxnSpPr>
              <p:nvPr/>
            </p:nvCxnSpPr>
            <p:spPr bwMode="auto">
              <a:xfrm rot="16200000" flipV="1">
                <a:off x="6146412" y="4555742"/>
                <a:ext cx="448463" cy="9"/>
              </a:xfrm>
              <a:prstGeom prst="straightConnector1">
                <a:avLst/>
              </a:prstGeom>
              <a:noFill/>
              <a:ln w="38100">
                <a:solidFill>
                  <a:schemeClr val="tx1"/>
                </a:solidFill>
                <a:miter lim="800000"/>
                <a:headEnd type="triangle"/>
                <a:tailEnd type="none" w="lg" len="lg"/>
              </a:ln>
              <a:effectLst/>
            </p:spPr>
          </p:cxnSp>
          <p:sp>
            <p:nvSpPr>
              <p:cNvPr id="36" name="Oval 35"/>
              <p:cNvSpPr>
                <a:spLocks noChangeArrowheads="1"/>
              </p:cNvSpPr>
              <p:nvPr/>
            </p:nvSpPr>
            <p:spPr bwMode="auto">
              <a:xfrm>
                <a:off x="7572396" y="4783150"/>
                <a:ext cx="720725" cy="431800"/>
              </a:xfrm>
              <a:prstGeom prst="ellipse">
                <a:avLst/>
              </a:prstGeom>
              <a:solidFill>
                <a:srgbClr val="FF505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NZ"/>
              </a:p>
            </p:txBody>
          </p:sp>
          <p:cxnSp>
            <p:nvCxnSpPr>
              <p:cNvPr id="37" name="Shape 36"/>
              <p:cNvCxnSpPr>
                <a:stCxn id="36" idx="5"/>
                <a:endCxn id="36" idx="0"/>
              </p:cNvCxnSpPr>
              <p:nvPr/>
            </p:nvCxnSpPr>
            <p:spPr bwMode="auto">
              <a:xfrm rot="5400000" flipH="1">
                <a:off x="7875884" y="4840025"/>
                <a:ext cx="368564" cy="254814"/>
              </a:xfrm>
              <a:prstGeom prst="curvedConnector5">
                <a:avLst>
                  <a:gd name="adj1" fmla="val -62025"/>
                  <a:gd name="adj2" fmla="val -192189"/>
                  <a:gd name="adj3" fmla="val 162025"/>
                </a:avLst>
              </a:prstGeom>
              <a:solidFill>
                <a:schemeClr val="accent1"/>
              </a:solidFill>
              <a:ln w="38100" cap="flat" cmpd="sng" algn="ctr">
                <a:solidFill>
                  <a:schemeClr val="tx1"/>
                </a:solidFill>
                <a:prstDash val="solid"/>
                <a:round/>
                <a:headEnd type="none" w="lg" len="lg"/>
                <a:tailEnd type="triangle" w="lg" len="lg"/>
              </a:ln>
              <a:effectLst/>
            </p:spPr>
          </p:cxnSp>
          <p:cxnSp>
            <p:nvCxnSpPr>
              <p:cNvPr id="38" name="Curved Connector 37"/>
              <p:cNvCxnSpPr>
                <a:stCxn id="8" idx="7"/>
                <a:endCxn id="36" idx="1"/>
              </p:cNvCxnSpPr>
              <p:nvPr/>
            </p:nvCxnSpPr>
            <p:spPr bwMode="auto">
              <a:xfrm rot="16200000" flipH="1">
                <a:off x="7150116" y="4318559"/>
                <a:ext cx="3172" cy="1052483"/>
              </a:xfrm>
              <a:prstGeom prst="curvedConnector3">
                <a:avLst>
                  <a:gd name="adj1" fmla="val -9200378"/>
                </a:avLst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 type="none" w="lg" len="lg"/>
                <a:tailEnd type="none" w="lg" len="lg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5286380" y="4425960"/>
                <a:ext cx="95833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Z" dirty="0" smtClean="0"/>
                  <a:t>Trustee</a:t>
                </a:r>
                <a:endParaRPr lang="en-NZ" dirty="0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7763179" y="3140076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Z" dirty="0" smtClean="0"/>
                  <a:t>P3</a:t>
                </a:r>
                <a:endParaRPr lang="en-NZ" dirty="0"/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6357950" y="3127934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Z" dirty="0" smtClean="0"/>
                  <a:t>P2</a:t>
                </a:r>
                <a:endParaRPr lang="en-NZ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4929190" y="3127934"/>
                <a:ext cx="466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NZ" dirty="0" smtClean="0"/>
                  <a:t>P1</a:t>
                </a:r>
                <a:endParaRPr lang="en-NZ" dirty="0"/>
              </a:p>
            </p:txBody>
          </p:sp>
          <p:sp>
            <p:nvSpPr>
              <p:cNvPr id="51" name="Line 17"/>
              <p:cNvSpPr>
                <a:spLocks noChangeShapeType="1"/>
              </p:cNvSpPr>
              <p:nvPr/>
            </p:nvSpPr>
            <p:spPr bwMode="auto">
              <a:xfrm>
                <a:off x="8286779" y="4330704"/>
                <a:ext cx="43338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NZ"/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7358082" y="5786454"/>
              <a:ext cx="5950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Bob</a:t>
              </a:r>
              <a:endParaRPr lang="en-NZ" dirty="0"/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560893" y="1416594"/>
            <a:ext cx="4225949" cy="2083844"/>
            <a:chOff x="4560893" y="1416594"/>
            <a:chExt cx="4225949" cy="2083844"/>
          </a:xfrm>
        </p:grpSpPr>
        <p:sp>
          <p:nvSpPr>
            <p:cNvPr id="52" name="Oval 10"/>
            <p:cNvSpPr>
              <a:spLocks noChangeArrowheads="1"/>
            </p:cNvSpPr>
            <p:nvPr/>
          </p:nvSpPr>
          <p:spPr bwMode="auto">
            <a:xfrm>
              <a:off x="7418414" y="1753932"/>
              <a:ext cx="720725" cy="431800"/>
            </a:xfrm>
            <a:prstGeom prst="ellipse">
              <a:avLst/>
            </a:prstGeom>
            <a:solidFill>
              <a:srgbClr val="FF5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3" name="Oval 11"/>
            <p:cNvSpPr>
              <a:spLocks noChangeArrowheads="1"/>
            </p:cNvSpPr>
            <p:nvPr/>
          </p:nvSpPr>
          <p:spPr bwMode="auto">
            <a:xfrm>
              <a:off x="6076960" y="3068638"/>
              <a:ext cx="720725" cy="431800"/>
            </a:xfrm>
            <a:prstGeom prst="ellipse">
              <a:avLst/>
            </a:prstGeom>
            <a:solidFill>
              <a:srgbClr val="3399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4" name="Line 17"/>
            <p:cNvSpPr>
              <a:spLocks noChangeShapeType="1"/>
            </p:cNvSpPr>
            <p:nvPr/>
          </p:nvSpPr>
          <p:spPr bwMode="auto">
            <a:xfrm>
              <a:off x="4852990" y="2620175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55" name="Line 19"/>
            <p:cNvSpPr>
              <a:spLocks noChangeShapeType="1"/>
            </p:cNvSpPr>
            <p:nvPr/>
          </p:nvSpPr>
          <p:spPr bwMode="auto">
            <a:xfrm>
              <a:off x="5575301" y="2620175"/>
              <a:ext cx="8651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56" name="Line 21"/>
            <p:cNvSpPr>
              <a:spLocks noChangeShapeType="1"/>
            </p:cNvSpPr>
            <p:nvPr/>
          </p:nvSpPr>
          <p:spPr bwMode="auto">
            <a:xfrm>
              <a:off x="5286380" y="2620175"/>
              <a:ext cx="4333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>
              <a:off x="6437314" y="2620175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>
              <a:off x="7061181" y="2620175"/>
              <a:ext cx="11525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59" name="AutoShape 31"/>
            <p:cNvCxnSpPr>
              <a:cxnSpLocks noChangeShapeType="1"/>
            </p:cNvCxnSpPr>
            <p:nvPr/>
          </p:nvCxnSpPr>
          <p:spPr bwMode="auto">
            <a:xfrm rot="16200000" flipV="1">
              <a:off x="7885935" y="2223039"/>
              <a:ext cx="649285" cy="142874"/>
            </a:xfrm>
            <a:prstGeom prst="bentConnector3">
              <a:avLst>
                <a:gd name="adj1" fmla="val 101885"/>
              </a:avLst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sp>
          <p:nvSpPr>
            <p:cNvPr id="60" name="Line 17"/>
            <p:cNvSpPr>
              <a:spLocks noChangeShapeType="1"/>
            </p:cNvSpPr>
            <p:nvPr/>
          </p:nvSpPr>
          <p:spPr bwMode="auto">
            <a:xfrm>
              <a:off x="7926410" y="2618584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61" name="Shape 60"/>
            <p:cNvCxnSpPr>
              <a:stCxn id="52" idx="4"/>
              <a:endCxn id="52" idx="0"/>
            </p:cNvCxnSpPr>
            <p:nvPr/>
          </p:nvCxnSpPr>
          <p:spPr bwMode="auto">
            <a:xfrm rot="5400000" flipH="1">
              <a:off x="7562877" y="196983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2" name="Oval 10"/>
            <p:cNvSpPr>
              <a:spLocks noChangeArrowheads="1"/>
            </p:cNvSpPr>
            <p:nvPr/>
          </p:nvSpPr>
          <p:spPr bwMode="auto">
            <a:xfrm>
              <a:off x="5989653" y="1738552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63" name="AutoShape 31"/>
            <p:cNvCxnSpPr>
              <a:cxnSpLocks noChangeShapeType="1"/>
              <a:stCxn id="57" idx="1"/>
              <a:endCxn id="62" idx="6"/>
            </p:cNvCxnSpPr>
            <p:nvPr/>
          </p:nvCxnSpPr>
          <p:spPr bwMode="auto">
            <a:xfrm rot="16200000" flipV="1">
              <a:off x="6457679" y="2207152"/>
              <a:ext cx="665723" cy="160323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64" name="Shape 63"/>
            <p:cNvCxnSpPr>
              <a:stCxn id="62" idx="4"/>
              <a:endCxn id="62" idx="0"/>
            </p:cNvCxnSpPr>
            <p:nvPr/>
          </p:nvCxnSpPr>
          <p:spPr bwMode="auto">
            <a:xfrm rot="5400000" flipH="1">
              <a:off x="6134116" y="195445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5" name="Oval 10"/>
            <p:cNvSpPr>
              <a:spLocks noChangeArrowheads="1"/>
            </p:cNvSpPr>
            <p:nvPr/>
          </p:nvSpPr>
          <p:spPr bwMode="auto">
            <a:xfrm>
              <a:off x="4560893" y="1738552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66" name="AutoShape 31"/>
            <p:cNvCxnSpPr>
              <a:cxnSpLocks noChangeShapeType="1"/>
            </p:cNvCxnSpPr>
            <p:nvPr/>
          </p:nvCxnSpPr>
          <p:spPr bwMode="auto">
            <a:xfrm rot="16200000" flipV="1">
              <a:off x="5028414" y="2207659"/>
              <a:ext cx="649285" cy="142874"/>
            </a:xfrm>
            <a:prstGeom prst="bentConnector3">
              <a:avLst>
                <a:gd name="adj1" fmla="val 101885"/>
              </a:avLst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67" name="Shape 66"/>
            <p:cNvCxnSpPr>
              <a:stCxn id="65" idx="4"/>
              <a:endCxn id="65" idx="0"/>
            </p:cNvCxnSpPr>
            <p:nvPr/>
          </p:nvCxnSpPr>
          <p:spPr bwMode="auto">
            <a:xfrm rot="5400000" flipH="1">
              <a:off x="4705356" y="195445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68" name="Line 19"/>
            <p:cNvSpPr>
              <a:spLocks noChangeShapeType="1"/>
            </p:cNvSpPr>
            <p:nvPr/>
          </p:nvSpPr>
          <p:spPr bwMode="auto">
            <a:xfrm>
              <a:off x="6781816" y="2619371"/>
              <a:ext cx="28575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69" name="AutoShape 22"/>
            <p:cNvCxnSpPr>
              <a:cxnSpLocks noChangeShapeType="1"/>
              <a:stCxn id="53" idx="0"/>
              <a:endCxn id="57" idx="0"/>
            </p:cNvCxnSpPr>
            <p:nvPr/>
          </p:nvCxnSpPr>
          <p:spPr bwMode="auto">
            <a:xfrm rot="16200000" flipV="1">
              <a:off x="6213088" y="2844402"/>
              <a:ext cx="448463" cy="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72" name="Curved Connector 71"/>
            <p:cNvCxnSpPr>
              <a:stCxn id="53" idx="7"/>
              <a:endCxn id="52" idx="5"/>
            </p:cNvCxnSpPr>
            <p:nvPr/>
          </p:nvCxnSpPr>
          <p:spPr bwMode="auto">
            <a:xfrm rot="5400000" flipH="1" flipV="1">
              <a:off x="6858175" y="1956458"/>
              <a:ext cx="1009378" cy="134145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353056" y="2714620"/>
              <a:ext cx="958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Trustee</a:t>
              </a:r>
              <a:endParaRPr lang="en-NZ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829855" y="142873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P3</a:t>
              </a:r>
              <a:endParaRPr lang="en-NZ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424626" y="141659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P2</a:t>
              </a:r>
              <a:endParaRPr lang="en-NZ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4995866" y="141659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P1</a:t>
              </a:r>
              <a:endParaRPr lang="en-NZ" dirty="0"/>
            </a:p>
          </p:txBody>
        </p:sp>
        <p:sp>
          <p:nvSpPr>
            <p:cNvPr id="78" name="Line 17"/>
            <p:cNvSpPr>
              <a:spLocks noChangeShapeType="1"/>
            </p:cNvSpPr>
            <p:nvPr/>
          </p:nvSpPr>
          <p:spPr bwMode="auto">
            <a:xfrm>
              <a:off x="8353455" y="2619364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81" name="Content Placeholder 2"/>
          <p:cNvSpPr txBox="1">
            <a:spLocks/>
          </p:cNvSpPr>
          <p:nvPr/>
        </p:nvSpPr>
        <p:spPr bwMode="auto">
          <a:xfrm>
            <a:off x="571472" y="3500438"/>
            <a:ext cx="371477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Trustee is not</a:t>
            </a:r>
            <a:r>
              <a:rPr lang="en-NZ" sz="3200" kern="0" dirty="0" smtClean="0">
                <a:latin typeface="+mn-lt"/>
              </a:rPr>
              <a:t> a threat agent.</a:t>
            </a:r>
          </a:p>
        </p:txBody>
      </p:sp>
      <p:sp>
        <p:nvSpPr>
          <p:cNvPr id="82" name="Content Placeholder 2"/>
          <p:cNvSpPr txBox="1">
            <a:spLocks/>
          </p:cNvSpPr>
          <p:nvPr/>
        </p:nvSpPr>
        <p:spPr bwMode="auto">
          <a:xfrm>
            <a:off x="642910" y="5286388"/>
            <a:ext cx="5429288" cy="157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endParaRPr kumimoji="0" lang="en-NZ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0" name="Content Placeholder 2"/>
          <p:cNvSpPr txBox="1">
            <a:spLocks/>
          </p:cNvSpPr>
          <p:nvPr/>
        </p:nvSpPr>
        <p:spPr bwMode="auto">
          <a:xfrm>
            <a:off x="500034" y="5072074"/>
            <a:ext cx="4572032" cy="1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NZ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alias of the Trustee is the primary</a:t>
            </a:r>
            <a:r>
              <a:rPr kumimoji="0" lang="en-NZ" sz="3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NZ" sz="32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</a:t>
            </a:r>
            <a:r>
              <a:rPr lang="en-NZ" sz="3200" kern="0" dirty="0" smtClean="0">
                <a:latin typeface="+mn-lt"/>
              </a:rPr>
              <a:t>at to the peerage.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Peer Identification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89930" cy="4810140"/>
          </a:xfrm>
        </p:spPr>
        <p:txBody>
          <a:bodyPr/>
          <a:lstStyle/>
          <a:p>
            <a:r>
              <a:rPr lang="en-NZ" dirty="0" smtClean="0"/>
              <a:t>Peers can exchange information.</a:t>
            </a:r>
          </a:p>
          <a:p>
            <a:pPr lvl="1"/>
            <a:r>
              <a:rPr lang="en-NZ" dirty="0" smtClean="0"/>
              <a:t>They can identify each other by “what you know.”</a:t>
            </a:r>
          </a:p>
          <a:p>
            <a:pPr lvl="1"/>
            <a:r>
              <a:rPr lang="en-NZ" dirty="0" smtClean="0"/>
              <a:t>Cryptographic signatures are very important in peerages.</a:t>
            </a:r>
          </a:p>
          <a:p>
            <a:pPr lvl="1"/>
            <a:r>
              <a:rPr lang="en-NZ" dirty="0" smtClean="0"/>
              <a:t>No central PKI: a peer must self-sign a digital certificate, and develop a reputation.</a:t>
            </a:r>
          </a:p>
          <a:p>
            <a:r>
              <a:rPr lang="en-NZ" dirty="0" smtClean="0"/>
              <a:t>Peers can exchange goods and services.</a:t>
            </a:r>
          </a:p>
          <a:p>
            <a:pPr lvl="1"/>
            <a:r>
              <a:rPr lang="en-NZ" dirty="0" smtClean="0"/>
              <a:t>Identification by “what you have” is possible, if peers can create distinctive signed objects e.g. works of art.</a:t>
            </a:r>
          </a:p>
          <a:p>
            <a:pPr lvl="1"/>
            <a:endParaRPr lang="en-N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Biometrics are hierarchical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Peers cannot observe each other, so biometric identification of peers (“what you are”) is infeasible in a pure peerage.</a:t>
            </a:r>
          </a:p>
          <a:p>
            <a:r>
              <a:rPr lang="en-NZ" dirty="0" smtClean="0"/>
              <a:t>Peers can observe their Trustee.  </a:t>
            </a:r>
          </a:p>
          <a:p>
            <a:r>
              <a:rPr lang="en-NZ" dirty="0" smtClean="0"/>
              <a:t>Analysing from P3’s perspective: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417753" y="4357694"/>
            <a:ext cx="4225949" cy="2083844"/>
            <a:chOff x="4560893" y="1416594"/>
            <a:chExt cx="4225949" cy="2083844"/>
          </a:xfrm>
        </p:grpSpPr>
        <p:sp>
          <p:nvSpPr>
            <p:cNvPr id="6" name="Oval 10"/>
            <p:cNvSpPr>
              <a:spLocks noChangeArrowheads="1"/>
            </p:cNvSpPr>
            <p:nvPr/>
          </p:nvSpPr>
          <p:spPr bwMode="auto">
            <a:xfrm>
              <a:off x="7418414" y="1753932"/>
              <a:ext cx="720725" cy="431800"/>
            </a:xfrm>
            <a:prstGeom prst="ellipse">
              <a:avLst/>
            </a:prstGeom>
            <a:solidFill>
              <a:srgbClr val="99FF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7" name="Oval 11"/>
            <p:cNvSpPr>
              <a:spLocks noChangeArrowheads="1"/>
            </p:cNvSpPr>
            <p:nvPr/>
          </p:nvSpPr>
          <p:spPr bwMode="auto">
            <a:xfrm>
              <a:off x="6076960" y="3068638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8" name="Line 17"/>
            <p:cNvSpPr>
              <a:spLocks noChangeShapeType="1"/>
            </p:cNvSpPr>
            <p:nvPr/>
          </p:nvSpPr>
          <p:spPr bwMode="auto">
            <a:xfrm>
              <a:off x="4852990" y="2620175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9" name="Line 19"/>
            <p:cNvSpPr>
              <a:spLocks noChangeShapeType="1"/>
            </p:cNvSpPr>
            <p:nvPr/>
          </p:nvSpPr>
          <p:spPr bwMode="auto">
            <a:xfrm>
              <a:off x="5575301" y="2620175"/>
              <a:ext cx="8651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>
              <a:off x="5286380" y="2620175"/>
              <a:ext cx="43338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>
              <a:off x="6437314" y="2620175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>
              <a:off x="7061181" y="2620175"/>
              <a:ext cx="115252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13" name="AutoShape 31"/>
            <p:cNvCxnSpPr>
              <a:cxnSpLocks noChangeShapeType="1"/>
            </p:cNvCxnSpPr>
            <p:nvPr/>
          </p:nvCxnSpPr>
          <p:spPr bwMode="auto">
            <a:xfrm rot="16200000" flipV="1">
              <a:off x="7885935" y="2223039"/>
              <a:ext cx="649285" cy="142874"/>
            </a:xfrm>
            <a:prstGeom prst="bentConnector3">
              <a:avLst>
                <a:gd name="adj1" fmla="val 101885"/>
              </a:avLst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7926410" y="2618584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15" name="Shape 14"/>
            <p:cNvCxnSpPr>
              <a:stCxn id="6" idx="4"/>
              <a:endCxn id="6" idx="0"/>
            </p:cNvCxnSpPr>
            <p:nvPr/>
          </p:nvCxnSpPr>
          <p:spPr bwMode="auto">
            <a:xfrm rot="5400000" flipH="1">
              <a:off x="7562877" y="196983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6" name="Oval 10"/>
            <p:cNvSpPr>
              <a:spLocks noChangeArrowheads="1"/>
            </p:cNvSpPr>
            <p:nvPr/>
          </p:nvSpPr>
          <p:spPr bwMode="auto">
            <a:xfrm>
              <a:off x="5989653" y="1738552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17" name="AutoShape 31"/>
            <p:cNvCxnSpPr>
              <a:cxnSpLocks noChangeShapeType="1"/>
              <a:stCxn id="11" idx="1"/>
              <a:endCxn id="16" idx="6"/>
            </p:cNvCxnSpPr>
            <p:nvPr/>
          </p:nvCxnSpPr>
          <p:spPr bwMode="auto">
            <a:xfrm rot="16200000" flipV="1">
              <a:off x="6457679" y="2207152"/>
              <a:ext cx="665723" cy="160323"/>
            </a:xfrm>
            <a:prstGeom prst="bentConnector2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18" name="Shape 17"/>
            <p:cNvCxnSpPr>
              <a:stCxn id="16" idx="4"/>
              <a:endCxn id="16" idx="0"/>
            </p:cNvCxnSpPr>
            <p:nvPr/>
          </p:nvCxnSpPr>
          <p:spPr bwMode="auto">
            <a:xfrm rot="5400000" flipH="1">
              <a:off x="6134116" y="195445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19" name="Oval 10"/>
            <p:cNvSpPr>
              <a:spLocks noChangeArrowheads="1"/>
            </p:cNvSpPr>
            <p:nvPr/>
          </p:nvSpPr>
          <p:spPr bwMode="auto">
            <a:xfrm>
              <a:off x="4560893" y="1738552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20" name="AutoShape 31"/>
            <p:cNvCxnSpPr>
              <a:cxnSpLocks noChangeShapeType="1"/>
            </p:cNvCxnSpPr>
            <p:nvPr/>
          </p:nvCxnSpPr>
          <p:spPr bwMode="auto">
            <a:xfrm rot="16200000" flipV="1">
              <a:off x="5028414" y="2207659"/>
              <a:ext cx="649285" cy="142874"/>
            </a:xfrm>
            <a:prstGeom prst="bentConnector3">
              <a:avLst>
                <a:gd name="adj1" fmla="val 101885"/>
              </a:avLst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21" name="Shape 20"/>
            <p:cNvCxnSpPr>
              <a:stCxn id="19" idx="4"/>
              <a:endCxn id="19" idx="0"/>
            </p:cNvCxnSpPr>
            <p:nvPr/>
          </p:nvCxnSpPr>
          <p:spPr bwMode="auto">
            <a:xfrm rot="5400000" flipH="1">
              <a:off x="4705356" y="1954452"/>
              <a:ext cx="431800" cy="1588"/>
            </a:xfrm>
            <a:prstGeom prst="curvedConnector5">
              <a:avLst>
                <a:gd name="adj1" fmla="val -52941"/>
                <a:gd name="adj2" fmla="val 37088287"/>
                <a:gd name="adj3" fmla="val 152941"/>
              </a:avLst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lg" len="lg"/>
              <a:tailEnd type="triangle" w="lg" len="lg"/>
            </a:ln>
            <a:effectLst/>
          </p:spPr>
        </p:cxnSp>
        <p:sp>
          <p:nvSpPr>
            <p:cNvPr id="22" name="Line 19"/>
            <p:cNvSpPr>
              <a:spLocks noChangeShapeType="1"/>
            </p:cNvSpPr>
            <p:nvPr/>
          </p:nvSpPr>
          <p:spPr bwMode="auto">
            <a:xfrm>
              <a:off x="6781816" y="2619371"/>
              <a:ext cx="285753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  <p:cxnSp>
          <p:nvCxnSpPr>
            <p:cNvPr id="23" name="AutoShape 22"/>
            <p:cNvCxnSpPr>
              <a:cxnSpLocks noChangeShapeType="1"/>
              <a:stCxn id="7" idx="0"/>
              <a:endCxn id="11" idx="0"/>
            </p:cNvCxnSpPr>
            <p:nvPr/>
          </p:nvCxnSpPr>
          <p:spPr bwMode="auto">
            <a:xfrm rot="16200000" flipV="1">
              <a:off x="6213088" y="2844402"/>
              <a:ext cx="448463" cy="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miter lim="800000"/>
              <a:headEnd type="triangle"/>
              <a:tailEnd type="none" w="lg" len="lg"/>
            </a:ln>
            <a:effectLst/>
          </p:spPr>
        </p:cxnSp>
        <p:cxnSp>
          <p:nvCxnSpPr>
            <p:cNvPr id="24" name="Curved Connector 23"/>
            <p:cNvCxnSpPr>
              <a:stCxn id="7" idx="7"/>
              <a:endCxn id="6" idx="5"/>
            </p:cNvCxnSpPr>
            <p:nvPr/>
          </p:nvCxnSpPr>
          <p:spPr bwMode="auto">
            <a:xfrm rot="5400000" flipH="1" flipV="1">
              <a:off x="6858175" y="1956458"/>
              <a:ext cx="1009378" cy="1341454"/>
            </a:xfrm>
            <a:prstGeom prst="curvedConnector3">
              <a:avLst>
                <a:gd name="adj1" fmla="val 50000"/>
              </a:avLst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5353056" y="2714620"/>
              <a:ext cx="9583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Trustee</a:t>
              </a:r>
              <a:endParaRPr lang="en-NZ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7829855" y="1428736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P3</a:t>
              </a:r>
              <a:endParaRPr lang="en-NZ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424626" y="141659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P2</a:t>
              </a:r>
              <a:endParaRPr lang="en-NZ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95866" y="1416594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P1</a:t>
              </a:r>
              <a:endParaRPr lang="en-NZ" dirty="0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>
              <a:off x="8353455" y="2619364"/>
              <a:ext cx="43338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NZ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Functionality and Security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214974"/>
          </a:xfrm>
        </p:spPr>
        <p:txBody>
          <a:bodyPr/>
          <a:lstStyle/>
          <a:p>
            <a:r>
              <a:rPr lang="en-NZ" dirty="0" smtClean="0"/>
              <a:t>Security and functionality requirements are set by the </a:t>
            </a:r>
            <a:r>
              <a:rPr lang="en-NZ" i="1" dirty="0" smtClean="0"/>
              <a:t>owner</a:t>
            </a:r>
            <a:r>
              <a:rPr lang="en-NZ" dirty="0" smtClean="0"/>
              <a:t> of the system.</a:t>
            </a:r>
          </a:p>
          <a:p>
            <a:r>
              <a:rPr lang="en-NZ" dirty="0" smtClean="0"/>
              <a:t>The owner of a hierarchy is the human alias of the superior.</a:t>
            </a:r>
          </a:p>
          <a:p>
            <a:pPr lvl="1"/>
            <a:r>
              <a:rPr lang="en-NZ" dirty="0" smtClean="0"/>
              <a:t>Owners are always humans: their hopes and fears define their security requirements.</a:t>
            </a:r>
          </a:p>
          <a:p>
            <a:r>
              <a:rPr lang="en-NZ" dirty="0" smtClean="0"/>
              <a:t>The human aliases of the peers are, collectively, the owner of their peerage.</a:t>
            </a:r>
          </a:p>
          <a:p>
            <a:pPr lvl="1"/>
            <a:r>
              <a:rPr lang="en-NZ" dirty="0" smtClean="0"/>
              <a:t>Their Trustee holds the constitution of the peerage, and handles their voting procedures.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Functional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75616" cy="5429288"/>
          </a:xfrm>
        </p:spPr>
        <p:txBody>
          <a:bodyPr/>
          <a:lstStyle/>
          <a:p>
            <a:r>
              <a:rPr lang="en-NZ" dirty="0" smtClean="0"/>
              <a:t>A tightly-controlled (highly secured) hierarchy is less functional than a loosely controlled one, because the superior is a bottleneck.</a:t>
            </a:r>
          </a:p>
          <a:p>
            <a:pPr lvl="1"/>
            <a:r>
              <a:rPr lang="en-NZ" dirty="0" smtClean="0"/>
              <a:t>All details of all policies, and all oversight, must be done by the superior themselves.</a:t>
            </a:r>
          </a:p>
          <a:p>
            <a:pPr lvl="1"/>
            <a:r>
              <a:rPr lang="en-NZ" dirty="0" smtClean="0"/>
              <a:t>Delegation is dangerous!</a:t>
            </a:r>
          </a:p>
          <a:p>
            <a:r>
              <a:rPr lang="en-NZ" dirty="0" smtClean="0"/>
              <a:t>A peerage has many threat agents.</a:t>
            </a:r>
          </a:p>
          <a:p>
            <a:pPr lvl="1"/>
            <a:r>
              <a:rPr lang="en-NZ" dirty="0" smtClean="0"/>
              <a:t>Peers (especially ones who serve as Trustees) will fear their peerage, unless it has relatively little functionality.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Hybrid Vigour?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18492" cy="5214974"/>
          </a:xfrm>
        </p:spPr>
        <p:txBody>
          <a:bodyPr/>
          <a:lstStyle/>
          <a:p>
            <a:r>
              <a:rPr lang="en-NZ" dirty="0" smtClean="0"/>
              <a:t>Real-world systems are not pure hierarchies or peerages.</a:t>
            </a:r>
          </a:p>
          <a:p>
            <a:r>
              <a:rPr lang="en-NZ" dirty="0" smtClean="0"/>
              <a:t>What benefits can we gain from impurity?</a:t>
            </a:r>
          </a:p>
          <a:p>
            <a:r>
              <a:rPr lang="en-NZ" dirty="0" smtClean="0"/>
              <a:t>One downside: less analysability.</a:t>
            </a:r>
          </a:p>
          <a:p>
            <a:pPr lvl="1"/>
            <a:r>
              <a:rPr lang="en-NZ" dirty="0" smtClean="0"/>
              <a:t>The pure hierarchy is the ideal case for security.  </a:t>
            </a:r>
          </a:p>
          <a:p>
            <a:pPr lvl="1"/>
            <a:r>
              <a:rPr lang="en-NZ" dirty="0" smtClean="0"/>
              <a:t>In a non-hierarchical access control system, it can be difficult (even </a:t>
            </a:r>
            <a:r>
              <a:rPr lang="en-NZ" dirty="0" err="1" smtClean="0"/>
              <a:t>undecidable</a:t>
            </a:r>
            <a:r>
              <a:rPr lang="en-NZ" dirty="0" smtClean="0"/>
              <a:t>!) for a guard to determine if an access request should be allowed.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IBM’s AC is Actually Impure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2643206"/>
          </a:xfrm>
        </p:spPr>
        <p:txBody>
          <a:bodyPr/>
          <a:lstStyle/>
          <a:p>
            <a:r>
              <a:rPr lang="en-NZ" dirty="0" smtClean="0"/>
              <a:t>IBM’s blueprint for autonomous computing (4</a:t>
            </a:r>
            <a:r>
              <a:rPr lang="en-NZ" baseline="30000" dirty="0" smtClean="0"/>
              <a:t>th</a:t>
            </a:r>
            <a:r>
              <a:rPr lang="en-NZ" dirty="0" smtClean="0"/>
              <a:t> Edition, 2006) defines two types of orchestrating managers: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dirty="0" smtClean="0"/>
              <a:t>Orchestrating within a self-X discipline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NZ" dirty="0" smtClean="0"/>
              <a:t>Orchestrating across disciplines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806323" y="3929066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014160" y="471805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3"/>
          </p:cNvCxnSpPr>
          <p:nvPr/>
        </p:nvCxnSpPr>
        <p:spPr bwMode="auto">
          <a:xfrm rot="5400000" flipH="1" flipV="1">
            <a:off x="3432984" y="4239169"/>
            <a:ext cx="420426" cy="53734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2442656" y="5861064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3377695" y="5861064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2574141" y="5315498"/>
            <a:ext cx="774444" cy="316689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3296476" y="5419481"/>
            <a:ext cx="774444" cy="10872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4657234" y="471805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5" name="AutoShape 8"/>
          <p:cNvCxnSpPr>
            <a:cxnSpLocks noChangeShapeType="1"/>
            <a:stCxn id="13" idx="0"/>
            <a:endCxn id="6" idx="5"/>
          </p:cNvCxnSpPr>
          <p:nvPr/>
        </p:nvCxnSpPr>
        <p:spPr bwMode="auto">
          <a:xfrm rot="16200000" flipV="1">
            <a:off x="4509336" y="4209794"/>
            <a:ext cx="420426" cy="59609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21" name="Oval 9"/>
          <p:cNvSpPr>
            <a:spLocks noChangeArrowheads="1"/>
          </p:cNvSpPr>
          <p:nvPr/>
        </p:nvSpPr>
        <p:spPr bwMode="auto">
          <a:xfrm>
            <a:off x="4306389" y="5849691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22" name="Oval 10"/>
          <p:cNvSpPr>
            <a:spLocks noChangeArrowheads="1"/>
          </p:cNvSpPr>
          <p:nvPr/>
        </p:nvSpPr>
        <p:spPr bwMode="auto">
          <a:xfrm>
            <a:off x="5306521" y="5849691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23" name="AutoShape 11"/>
          <p:cNvCxnSpPr>
            <a:cxnSpLocks noChangeShapeType="1"/>
            <a:stCxn id="21" idx="0"/>
            <a:endCxn id="13" idx="3"/>
          </p:cNvCxnSpPr>
          <p:nvPr/>
        </p:nvCxnSpPr>
        <p:spPr bwMode="auto">
          <a:xfrm rot="5400000" flipH="1" flipV="1">
            <a:off x="4333232" y="5420141"/>
            <a:ext cx="763071" cy="9603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24" name="AutoShape 12"/>
          <p:cNvCxnSpPr>
            <a:cxnSpLocks noChangeShapeType="1"/>
            <a:stCxn id="22" idx="0"/>
            <a:endCxn id="13" idx="5"/>
          </p:cNvCxnSpPr>
          <p:nvPr/>
        </p:nvCxnSpPr>
        <p:spPr bwMode="auto">
          <a:xfrm rot="16200000" flipV="1">
            <a:off x="5088113" y="5270919"/>
            <a:ext cx="763071" cy="39447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27" name="Curved Connector 26"/>
          <p:cNvCxnSpPr>
            <a:stCxn id="10" idx="7"/>
            <a:endCxn id="21" idx="1"/>
          </p:cNvCxnSpPr>
          <p:nvPr/>
        </p:nvCxnSpPr>
        <p:spPr bwMode="auto">
          <a:xfrm rot="5400000" flipH="1" flipV="1">
            <a:off x="4196718" y="5709082"/>
            <a:ext cx="11373" cy="419065"/>
          </a:xfrm>
          <a:prstGeom prst="curvedConnector3">
            <a:avLst>
              <a:gd name="adj1" fmla="val 2666042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30" name="Curved Connector 29"/>
          <p:cNvCxnSpPr>
            <a:stCxn id="9" idx="7"/>
            <a:endCxn id="22" idx="1"/>
          </p:cNvCxnSpPr>
          <p:nvPr/>
        </p:nvCxnSpPr>
        <p:spPr bwMode="auto">
          <a:xfrm rot="5400000" flipH="1" flipV="1">
            <a:off x="4229265" y="4741496"/>
            <a:ext cx="11373" cy="2354236"/>
          </a:xfrm>
          <a:prstGeom prst="curvedConnector3">
            <a:avLst>
              <a:gd name="adj1" fmla="val 4570273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2520439" y="4777352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M1</a:t>
            </a:r>
            <a:endParaRPr lang="en-NZ" dirty="0"/>
          </a:p>
        </p:txBody>
      </p:sp>
      <p:sp>
        <p:nvSpPr>
          <p:cNvPr id="35" name="TextBox 34"/>
          <p:cNvSpPr txBox="1"/>
          <p:nvPr/>
        </p:nvSpPr>
        <p:spPr>
          <a:xfrm>
            <a:off x="4163513" y="4789494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M2</a:t>
            </a:r>
            <a:endParaRPr lang="en-NZ" dirty="0"/>
          </a:p>
        </p:txBody>
      </p:sp>
      <p:sp>
        <p:nvSpPr>
          <p:cNvPr id="36" name="TextBox 35"/>
          <p:cNvSpPr txBox="1"/>
          <p:nvPr/>
        </p:nvSpPr>
        <p:spPr>
          <a:xfrm>
            <a:off x="2533570" y="628652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S1</a:t>
            </a:r>
            <a:endParaRPr lang="en-NZ" dirty="0"/>
          </a:p>
        </p:txBody>
      </p:sp>
      <p:sp>
        <p:nvSpPr>
          <p:cNvPr id="37" name="TextBox 36"/>
          <p:cNvSpPr txBox="1"/>
          <p:nvPr/>
        </p:nvSpPr>
        <p:spPr>
          <a:xfrm>
            <a:off x="5411231" y="627437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S1’</a:t>
            </a:r>
            <a:endParaRPr lang="en-NZ" dirty="0"/>
          </a:p>
        </p:txBody>
      </p:sp>
      <p:sp>
        <p:nvSpPr>
          <p:cNvPr id="38" name="TextBox 37"/>
          <p:cNvSpPr txBox="1"/>
          <p:nvPr/>
        </p:nvSpPr>
        <p:spPr>
          <a:xfrm>
            <a:off x="3553843" y="627755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S2</a:t>
            </a:r>
            <a:endParaRPr lang="en-NZ" dirty="0"/>
          </a:p>
        </p:txBody>
      </p:sp>
      <p:sp>
        <p:nvSpPr>
          <p:cNvPr id="39" name="TextBox 38"/>
          <p:cNvSpPr txBox="1"/>
          <p:nvPr/>
        </p:nvSpPr>
        <p:spPr>
          <a:xfrm>
            <a:off x="4449265" y="628969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S2’</a:t>
            </a:r>
            <a:endParaRPr lang="en-N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Aliases are Always Threats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732740" cy="3286148"/>
          </a:xfrm>
        </p:spPr>
        <p:txBody>
          <a:bodyPr/>
          <a:lstStyle/>
          <a:p>
            <a:r>
              <a:rPr lang="en-NZ" dirty="0" smtClean="0"/>
              <a:t>(S1, S1’) may be unable to meet the requirements of both M1 and M2.</a:t>
            </a:r>
          </a:p>
          <a:p>
            <a:r>
              <a:rPr lang="en-NZ" dirty="0" smtClean="0"/>
              <a:t>S1’ is a threat to M1, and S1 is a threat to M2.</a:t>
            </a:r>
          </a:p>
          <a:p>
            <a:r>
              <a:rPr lang="en-NZ" dirty="0" smtClean="0"/>
              <a:t>Evaluating this threat may be very difficult.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pSp>
        <p:nvGrpSpPr>
          <p:cNvPr id="72" name="Group 71"/>
          <p:cNvGrpSpPr/>
          <p:nvPr/>
        </p:nvGrpSpPr>
        <p:grpSpPr>
          <a:xfrm>
            <a:off x="2844798" y="4056628"/>
            <a:ext cx="3584590" cy="2729958"/>
            <a:chOff x="2442656" y="3929066"/>
            <a:chExt cx="3584590" cy="2729958"/>
          </a:xfrm>
        </p:grpSpPr>
        <p:sp>
          <p:nvSpPr>
            <p:cNvPr id="49" name="Oval 48"/>
            <p:cNvSpPr>
              <a:spLocks noChangeArrowheads="1"/>
            </p:cNvSpPr>
            <p:nvPr/>
          </p:nvSpPr>
          <p:spPr bwMode="auto">
            <a:xfrm>
              <a:off x="3806323" y="3929066"/>
              <a:ext cx="720725" cy="431800"/>
            </a:xfrm>
            <a:prstGeom prst="ellipse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0" name="Oval 49"/>
            <p:cNvSpPr>
              <a:spLocks noChangeArrowheads="1"/>
            </p:cNvSpPr>
            <p:nvPr/>
          </p:nvSpPr>
          <p:spPr bwMode="auto">
            <a:xfrm>
              <a:off x="3014160" y="4718056"/>
              <a:ext cx="720725" cy="431800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51" name="AutoShape 8"/>
            <p:cNvCxnSpPr>
              <a:cxnSpLocks noChangeShapeType="1"/>
              <a:stCxn id="50" idx="0"/>
              <a:endCxn id="49" idx="3"/>
            </p:cNvCxnSpPr>
            <p:nvPr/>
          </p:nvCxnSpPr>
          <p:spPr bwMode="auto">
            <a:xfrm rot="5400000" flipH="1" flipV="1">
              <a:off x="3432984" y="4239169"/>
              <a:ext cx="420426" cy="537348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52" name="Oval 9"/>
            <p:cNvSpPr>
              <a:spLocks noChangeArrowheads="1"/>
            </p:cNvSpPr>
            <p:nvPr/>
          </p:nvSpPr>
          <p:spPr bwMode="auto">
            <a:xfrm>
              <a:off x="2442656" y="5861064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3377695" y="5861064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54" name="AutoShape 11"/>
            <p:cNvCxnSpPr>
              <a:cxnSpLocks noChangeShapeType="1"/>
              <a:stCxn id="52" idx="0"/>
              <a:endCxn id="50" idx="3"/>
            </p:cNvCxnSpPr>
            <p:nvPr/>
          </p:nvCxnSpPr>
          <p:spPr bwMode="auto">
            <a:xfrm rot="5400000" flipH="1" flipV="1">
              <a:off x="2574141" y="5315498"/>
              <a:ext cx="774444" cy="316689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55" name="AutoShape 12"/>
            <p:cNvCxnSpPr>
              <a:cxnSpLocks noChangeShapeType="1"/>
              <a:stCxn id="53" idx="0"/>
              <a:endCxn id="50" idx="5"/>
            </p:cNvCxnSpPr>
            <p:nvPr/>
          </p:nvCxnSpPr>
          <p:spPr bwMode="auto">
            <a:xfrm rot="16200000" flipV="1">
              <a:off x="3296476" y="5419481"/>
              <a:ext cx="774444" cy="108721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56" name="Oval 55"/>
            <p:cNvSpPr>
              <a:spLocks noChangeArrowheads="1"/>
            </p:cNvSpPr>
            <p:nvPr/>
          </p:nvSpPr>
          <p:spPr bwMode="auto">
            <a:xfrm>
              <a:off x="4657234" y="4718056"/>
              <a:ext cx="720725" cy="431800"/>
            </a:xfrm>
            <a:prstGeom prst="ellipse">
              <a:avLst/>
            </a:prstGeom>
            <a:solidFill>
              <a:srgbClr val="66FF66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57" name="AutoShape 8"/>
            <p:cNvCxnSpPr>
              <a:cxnSpLocks noChangeShapeType="1"/>
              <a:stCxn id="56" idx="0"/>
              <a:endCxn id="49" idx="5"/>
            </p:cNvCxnSpPr>
            <p:nvPr/>
          </p:nvCxnSpPr>
          <p:spPr bwMode="auto">
            <a:xfrm rot="16200000" flipV="1">
              <a:off x="4509336" y="4209794"/>
              <a:ext cx="420426" cy="596097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sp>
          <p:nvSpPr>
            <p:cNvPr id="58" name="Oval 9"/>
            <p:cNvSpPr>
              <a:spLocks noChangeArrowheads="1"/>
            </p:cNvSpPr>
            <p:nvPr/>
          </p:nvSpPr>
          <p:spPr bwMode="auto">
            <a:xfrm>
              <a:off x="4306389" y="5849691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59" name="Oval 10"/>
            <p:cNvSpPr>
              <a:spLocks noChangeArrowheads="1"/>
            </p:cNvSpPr>
            <p:nvPr/>
          </p:nvSpPr>
          <p:spPr bwMode="auto">
            <a:xfrm>
              <a:off x="5306521" y="5849691"/>
              <a:ext cx="720725" cy="431800"/>
            </a:xfrm>
            <a:prstGeom prst="ellipse">
              <a:avLst/>
            </a:prstGeom>
            <a:solidFill>
              <a:srgbClr val="FF9999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60" name="AutoShape 11"/>
            <p:cNvCxnSpPr>
              <a:cxnSpLocks noChangeShapeType="1"/>
              <a:stCxn id="58" idx="0"/>
              <a:endCxn id="56" idx="3"/>
            </p:cNvCxnSpPr>
            <p:nvPr/>
          </p:nvCxnSpPr>
          <p:spPr bwMode="auto">
            <a:xfrm rot="5400000" flipH="1" flipV="1">
              <a:off x="4333232" y="5420141"/>
              <a:ext cx="763071" cy="96030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1" name="AutoShape 12"/>
            <p:cNvCxnSpPr>
              <a:cxnSpLocks noChangeShapeType="1"/>
              <a:stCxn id="59" idx="0"/>
              <a:endCxn id="56" idx="5"/>
            </p:cNvCxnSpPr>
            <p:nvPr/>
          </p:nvCxnSpPr>
          <p:spPr bwMode="auto">
            <a:xfrm rot="16200000" flipV="1">
              <a:off x="5088113" y="5270919"/>
              <a:ext cx="763071" cy="394473"/>
            </a:xfrm>
            <a:prstGeom prst="straightConnector1">
              <a:avLst/>
            </a:prstGeom>
            <a:noFill/>
            <a:ln w="38100">
              <a:solidFill>
                <a:schemeClr val="tx1"/>
              </a:solidFill>
              <a:round/>
              <a:headEnd type="triangle" w="lg" len="lg"/>
              <a:tailEnd type="none" w="lg" len="lg"/>
            </a:ln>
            <a:effectLst/>
          </p:spPr>
        </p:cxnSp>
        <p:cxnSp>
          <p:nvCxnSpPr>
            <p:cNvPr id="62" name="Curved Connector 61"/>
            <p:cNvCxnSpPr>
              <a:stCxn id="53" idx="7"/>
              <a:endCxn id="58" idx="1"/>
            </p:cNvCxnSpPr>
            <p:nvPr/>
          </p:nvCxnSpPr>
          <p:spPr bwMode="auto">
            <a:xfrm rot="5400000" flipH="1" flipV="1">
              <a:off x="4196718" y="5709082"/>
              <a:ext cx="11373" cy="419065"/>
            </a:xfrm>
            <a:prstGeom prst="curvedConnector3">
              <a:avLst>
                <a:gd name="adj1" fmla="val 2666042"/>
              </a:avLst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cxnSp>
          <p:nvCxnSpPr>
            <p:cNvPr id="63" name="Curved Connector 62"/>
            <p:cNvCxnSpPr>
              <a:stCxn id="52" idx="7"/>
              <a:endCxn id="59" idx="1"/>
            </p:cNvCxnSpPr>
            <p:nvPr/>
          </p:nvCxnSpPr>
          <p:spPr bwMode="auto">
            <a:xfrm rot="5400000" flipH="1" flipV="1">
              <a:off x="4229265" y="4741496"/>
              <a:ext cx="11373" cy="2354236"/>
            </a:xfrm>
            <a:prstGeom prst="curvedConnector3">
              <a:avLst>
                <a:gd name="adj1" fmla="val 4570273"/>
              </a:avLst>
            </a:prstGeom>
            <a:noFill/>
            <a:ln w="38100">
              <a:solidFill>
                <a:schemeClr val="tx1"/>
              </a:solidFill>
              <a:prstDash val="dash"/>
              <a:round/>
              <a:headEnd type="none" w="lg" len="lg"/>
              <a:tailEnd type="none" w="lg" len="lg"/>
            </a:ln>
            <a:effectLst/>
          </p:spPr>
        </p:cxnSp>
        <p:sp>
          <p:nvSpPr>
            <p:cNvPr id="64" name="TextBox 63"/>
            <p:cNvSpPr txBox="1"/>
            <p:nvPr/>
          </p:nvSpPr>
          <p:spPr>
            <a:xfrm>
              <a:off x="2520439" y="4777352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M1</a:t>
              </a:r>
              <a:endParaRPr lang="en-NZ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163513" y="4789494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M2</a:t>
              </a:r>
              <a:endParaRPr lang="en-NZ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533570" y="628652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S1</a:t>
              </a:r>
              <a:endParaRPr lang="en-NZ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411231" y="627437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S1’</a:t>
              </a:r>
              <a:endParaRPr lang="en-NZ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3553843" y="6277550"/>
              <a:ext cx="4667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S2</a:t>
              </a:r>
              <a:endParaRPr lang="en-NZ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449265" y="6289692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dirty="0" smtClean="0"/>
                <a:t>S2’</a:t>
              </a:r>
              <a:endParaRPr lang="en-NZ" dirty="0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An Intriguing Hybrid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66" y="5643578"/>
            <a:ext cx="8001024" cy="1000132"/>
          </a:xfrm>
        </p:spPr>
        <p:txBody>
          <a:bodyPr/>
          <a:lstStyle/>
          <a:p>
            <a:r>
              <a:rPr lang="en-NZ" dirty="0" smtClean="0"/>
              <a:t>Hybrids, such as this, are very difficult to analyse but </a:t>
            </a:r>
            <a:r>
              <a:rPr lang="en-NZ" i="1" dirty="0" smtClean="0"/>
              <a:t>may</a:t>
            </a:r>
            <a:r>
              <a:rPr lang="en-NZ" dirty="0" smtClean="0"/>
              <a:t> be highly autonomous.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Oval 10"/>
          <p:cNvSpPr>
            <a:spLocks noChangeArrowheads="1"/>
          </p:cNvSpPr>
          <p:nvPr/>
        </p:nvSpPr>
        <p:spPr bwMode="auto">
          <a:xfrm>
            <a:off x="5275274" y="3611320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11"/>
          <p:cNvSpPr>
            <a:spLocks noChangeArrowheads="1"/>
          </p:cNvSpPr>
          <p:nvPr/>
        </p:nvSpPr>
        <p:spPr bwMode="auto">
          <a:xfrm>
            <a:off x="3933820" y="4926026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8" name="Line 17"/>
          <p:cNvSpPr>
            <a:spLocks noChangeShapeType="1"/>
          </p:cNvSpPr>
          <p:nvPr/>
        </p:nvSpPr>
        <p:spPr bwMode="auto">
          <a:xfrm>
            <a:off x="2709850" y="4477563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9" name="Line 19"/>
          <p:cNvSpPr>
            <a:spLocks noChangeShapeType="1"/>
          </p:cNvSpPr>
          <p:nvPr/>
        </p:nvSpPr>
        <p:spPr bwMode="auto">
          <a:xfrm>
            <a:off x="3432161" y="4477563"/>
            <a:ext cx="8651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3143240" y="4477563"/>
            <a:ext cx="4333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1" name="Line 23"/>
          <p:cNvSpPr>
            <a:spLocks noChangeShapeType="1"/>
          </p:cNvSpPr>
          <p:nvPr/>
        </p:nvSpPr>
        <p:spPr bwMode="auto">
          <a:xfrm>
            <a:off x="4294174" y="4477563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2" name="Line 24"/>
          <p:cNvSpPr>
            <a:spLocks noChangeShapeType="1"/>
          </p:cNvSpPr>
          <p:nvPr/>
        </p:nvSpPr>
        <p:spPr bwMode="auto">
          <a:xfrm>
            <a:off x="4918041" y="4477563"/>
            <a:ext cx="11525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13" name="AutoShape 31"/>
          <p:cNvCxnSpPr>
            <a:cxnSpLocks noChangeShapeType="1"/>
          </p:cNvCxnSpPr>
          <p:nvPr/>
        </p:nvCxnSpPr>
        <p:spPr bwMode="auto">
          <a:xfrm rot="16200000" flipV="1">
            <a:off x="5742795" y="4080427"/>
            <a:ext cx="649285" cy="142874"/>
          </a:xfrm>
          <a:prstGeom prst="bentConnector3">
            <a:avLst>
              <a:gd name="adj1" fmla="val 101885"/>
            </a:avLst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14" name="Line 17"/>
          <p:cNvSpPr>
            <a:spLocks noChangeShapeType="1"/>
          </p:cNvSpPr>
          <p:nvPr/>
        </p:nvSpPr>
        <p:spPr bwMode="auto">
          <a:xfrm>
            <a:off x="5783270" y="447597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3846513" y="3595940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7" name="AutoShape 31"/>
          <p:cNvCxnSpPr>
            <a:cxnSpLocks noChangeShapeType="1"/>
            <a:stCxn id="11" idx="1"/>
            <a:endCxn id="16" idx="6"/>
          </p:cNvCxnSpPr>
          <p:nvPr/>
        </p:nvCxnSpPr>
        <p:spPr bwMode="auto">
          <a:xfrm rot="16200000" flipV="1">
            <a:off x="4314539" y="4064540"/>
            <a:ext cx="665723" cy="160323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19" name="Oval 10"/>
          <p:cNvSpPr>
            <a:spLocks noChangeArrowheads="1"/>
          </p:cNvSpPr>
          <p:nvPr/>
        </p:nvSpPr>
        <p:spPr bwMode="auto">
          <a:xfrm>
            <a:off x="2417753" y="3595940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20" name="AutoShape 31"/>
          <p:cNvCxnSpPr>
            <a:cxnSpLocks noChangeShapeType="1"/>
          </p:cNvCxnSpPr>
          <p:nvPr/>
        </p:nvCxnSpPr>
        <p:spPr bwMode="auto">
          <a:xfrm rot="16200000" flipV="1">
            <a:off x="2885274" y="4065047"/>
            <a:ext cx="649285" cy="142874"/>
          </a:xfrm>
          <a:prstGeom prst="bentConnector3">
            <a:avLst>
              <a:gd name="adj1" fmla="val 101885"/>
            </a:avLst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sp>
        <p:nvSpPr>
          <p:cNvPr id="22" name="Line 19"/>
          <p:cNvSpPr>
            <a:spLocks noChangeShapeType="1"/>
          </p:cNvSpPr>
          <p:nvPr/>
        </p:nvSpPr>
        <p:spPr bwMode="auto">
          <a:xfrm>
            <a:off x="4638676" y="4476759"/>
            <a:ext cx="285753" cy="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cxnSp>
        <p:nvCxnSpPr>
          <p:cNvPr id="23" name="AutoShape 22"/>
          <p:cNvCxnSpPr>
            <a:cxnSpLocks noChangeShapeType="1"/>
            <a:stCxn id="7" idx="0"/>
            <a:endCxn id="11" idx="0"/>
          </p:cNvCxnSpPr>
          <p:nvPr/>
        </p:nvCxnSpPr>
        <p:spPr bwMode="auto">
          <a:xfrm rot="16200000" flipV="1">
            <a:off x="4069948" y="4701790"/>
            <a:ext cx="448463" cy="9"/>
          </a:xfrm>
          <a:prstGeom prst="straightConnector1">
            <a:avLst/>
          </a:prstGeom>
          <a:noFill/>
          <a:ln w="38100">
            <a:solidFill>
              <a:schemeClr val="tx1"/>
            </a:solidFill>
            <a:miter lim="800000"/>
            <a:headEnd type="triangle"/>
            <a:tailEnd type="none" w="lg" len="lg"/>
          </a:ln>
          <a:effectLst/>
        </p:spPr>
      </p:cxnSp>
      <p:cxnSp>
        <p:nvCxnSpPr>
          <p:cNvPr id="24" name="Curved Connector 23"/>
          <p:cNvCxnSpPr>
            <a:stCxn id="7" idx="7"/>
            <a:endCxn id="6" idx="5"/>
          </p:cNvCxnSpPr>
          <p:nvPr/>
        </p:nvCxnSpPr>
        <p:spPr bwMode="auto">
          <a:xfrm rot="5400000" flipH="1" flipV="1">
            <a:off x="4715035" y="3813846"/>
            <a:ext cx="1009378" cy="1341454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928926" y="4711495"/>
            <a:ext cx="1022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Trustee,</a:t>
            </a:r>
          </a:p>
          <a:p>
            <a:r>
              <a:rPr lang="en-NZ" dirty="0" smtClean="0"/>
              <a:t>Auditor</a:t>
            </a:r>
            <a:endParaRPr lang="en-NZ" dirty="0"/>
          </a:p>
        </p:txBody>
      </p:sp>
      <p:sp>
        <p:nvSpPr>
          <p:cNvPr id="26" name="TextBox 25"/>
          <p:cNvSpPr txBox="1"/>
          <p:nvPr/>
        </p:nvSpPr>
        <p:spPr>
          <a:xfrm>
            <a:off x="5572132" y="319040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P3</a:t>
            </a:r>
            <a:endParaRPr lang="en-NZ" dirty="0"/>
          </a:p>
        </p:txBody>
      </p:sp>
      <p:sp>
        <p:nvSpPr>
          <p:cNvPr id="27" name="TextBox 26"/>
          <p:cNvSpPr txBox="1"/>
          <p:nvPr/>
        </p:nvSpPr>
        <p:spPr>
          <a:xfrm>
            <a:off x="4143372" y="313110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P2</a:t>
            </a:r>
            <a:endParaRPr lang="en-NZ" dirty="0"/>
          </a:p>
        </p:txBody>
      </p:sp>
      <p:sp>
        <p:nvSpPr>
          <p:cNvPr id="28" name="TextBox 27"/>
          <p:cNvSpPr txBox="1"/>
          <p:nvPr/>
        </p:nvSpPr>
        <p:spPr>
          <a:xfrm>
            <a:off x="2747884" y="3131106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P1</a:t>
            </a:r>
            <a:endParaRPr lang="en-NZ" dirty="0"/>
          </a:p>
        </p:txBody>
      </p:sp>
      <p:sp>
        <p:nvSpPr>
          <p:cNvPr id="29" name="Line 17"/>
          <p:cNvSpPr>
            <a:spLocks noChangeShapeType="1"/>
          </p:cNvSpPr>
          <p:nvPr/>
        </p:nvSpPr>
        <p:spPr bwMode="auto">
          <a:xfrm>
            <a:off x="6210315" y="4476752"/>
            <a:ext cx="4333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NZ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4357686" y="184205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33" name="Oval 9"/>
          <p:cNvSpPr>
            <a:spLocks noChangeArrowheads="1"/>
          </p:cNvSpPr>
          <p:nvPr/>
        </p:nvSpPr>
        <p:spPr bwMode="auto">
          <a:xfrm>
            <a:off x="3136895" y="2702478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4357686" y="2702478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5" name="AutoShape 11"/>
          <p:cNvCxnSpPr>
            <a:cxnSpLocks noChangeShapeType="1"/>
            <a:stCxn id="33" idx="0"/>
            <a:endCxn id="31" idx="3"/>
          </p:cNvCxnSpPr>
          <p:nvPr/>
        </p:nvCxnSpPr>
        <p:spPr bwMode="auto">
          <a:xfrm rot="5400000" flipH="1" flipV="1">
            <a:off x="3734314" y="1973558"/>
            <a:ext cx="491864" cy="965976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36" name="AutoShape 12"/>
          <p:cNvCxnSpPr>
            <a:cxnSpLocks noChangeShapeType="1"/>
            <a:stCxn id="34" idx="0"/>
            <a:endCxn id="31" idx="4"/>
          </p:cNvCxnSpPr>
          <p:nvPr/>
        </p:nvCxnSpPr>
        <p:spPr bwMode="auto">
          <a:xfrm rot="5400000" flipH="1" flipV="1">
            <a:off x="4503735" y="2488164"/>
            <a:ext cx="428628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37" name="Oval 10"/>
          <p:cNvSpPr>
            <a:spLocks noChangeArrowheads="1"/>
          </p:cNvSpPr>
          <p:nvPr/>
        </p:nvSpPr>
        <p:spPr bwMode="auto">
          <a:xfrm>
            <a:off x="5780101" y="2702478"/>
            <a:ext cx="720725" cy="431800"/>
          </a:xfrm>
          <a:prstGeom prst="ellipse">
            <a:avLst/>
          </a:prstGeom>
          <a:solidFill>
            <a:srgbClr val="FF99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38" name="AutoShape 12"/>
          <p:cNvCxnSpPr>
            <a:cxnSpLocks noChangeShapeType="1"/>
            <a:stCxn id="37" idx="0"/>
            <a:endCxn id="31" idx="5"/>
          </p:cNvCxnSpPr>
          <p:nvPr/>
        </p:nvCxnSpPr>
        <p:spPr bwMode="auto">
          <a:xfrm rot="16200000" flipV="1">
            <a:off x="5310732" y="1872745"/>
            <a:ext cx="491864" cy="116760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42" name="Curved Connector 41"/>
          <p:cNvCxnSpPr>
            <a:stCxn id="6" idx="7"/>
            <a:endCxn id="37" idx="5"/>
          </p:cNvCxnSpPr>
          <p:nvPr/>
        </p:nvCxnSpPr>
        <p:spPr bwMode="auto">
          <a:xfrm rot="5400000" flipH="1" flipV="1">
            <a:off x="5841107" y="3120386"/>
            <a:ext cx="603514" cy="504827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46" name="Curved Connector 45"/>
          <p:cNvCxnSpPr>
            <a:stCxn id="16" idx="7"/>
            <a:endCxn id="34" idx="5"/>
          </p:cNvCxnSpPr>
          <p:nvPr/>
        </p:nvCxnSpPr>
        <p:spPr bwMode="auto">
          <a:xfrm rot="5400000" flipH="1" flipV="1">
            <a:off x="4423209" y="3109523"/>
            <a:ext cx="588134" cy="511173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cxnSp>
        <p:nvCxnSpPr>
          <p:cNvPr id="49" name="Curved Connector 48"/>
          <p:cNvCxnSpPr>
            <a:stCxn id="19" idx="7"/>
            <a:endCxn id="33" idx="5"/>
          </p:cNvCxnSpPr>
          <p:nvPr/>
        </p:nvCxnSpPr>
        <p:spPr bwMode="auto">
          <a:xfrm rot="5400000" flipH="1" flipV="1">
            <a:off x="3098434" y="3005538"/>
            <a:ext cx="588134" cy="71914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58" name="Oval 57"/>
          <p:cNvSpPr>
            <a:spLocks noChangeArrowheads="1"/>
          </p:cNvSpPr>
          <p:nvPr/>
        </p:nvSpPr>
        <p:spPr bwMode="auto">
          <a:xfrm>
            <a:off x="2518540" y="1559470"/>
            <a:ext cx="720725" cy="431800"/>
          </a:xfrm>
          <a:prstGeom prst="ellipse">
            <a:avLst/>
          </a:prstGeom>
          <a:solidFill>
            <a:srgbClr val="FF505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59" name="Shape 58"/>
          <p:cNvCxnSpPr>
            <a:stCxn id="58" idx="4"/>
            <a:endCxn id="58" idx="0"/>
          </p:cNvCxnSpPr>
          <p:nvPr/>
        </p:nvCxnSpPr>
        <p:spPr bwMode="auto">
          <a:xfrm rot="5400000" flipH="1">
            <a:off x="2663003" y="1775370"/>
            <a:ext cx="431800" cy="1588"/>
          </a:xfrm>
          <a:prstGeom prst="curvedConnector5">
            <a:avLst>
              <a:gd name="adj1" fmla="val -52941"/>
              <a:gd name="adj2" fmla="val 37088287"/>
              <a:gd name="adj3" fmla="val 152941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cxnSp>
        <p:nvCxnSpPr>
          <p:cNvPr id="60" name="Curved Connector 59"/>
          <p:cNvCxnSpPr>
            <a:stCxn id="31" idx="1"/>
            <a:endCxn id="58" idx="7"/>
          </p:cNvCxnSpPr>
          <p:nvPr/>
        </p:nvCxnSpPr>
        <p:spPr bwMode="auto">
          <a:xfrm rot="16200000" flipV="1">
            <a:off x="3657186" y="1099237"/>
            <a:ext cx="282580" cy="1329517"/>
          </a:xfrm>
          <a:prstGeom prst="curvedConnector3">
            <a:avLst>
              <a:gd name="adj1" fmla="val 203276"/>
            </a:avLst>
          </a:prstGeom>
          <a:noFill/>
          <a:ln w="38100">
            <a:solidFill>
              <a:schemeClr val="tx1"/>
            </a:solidFill>
            <a:prstDash val="dash"/>
            <a:round/>
            <a:headEnd type="none" w="lg" len="lg"/>
            <a:tailEnd type="none" w="lg" len="lg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2928926" y="1975956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Bob</a:t>
            </a:r>
            <a:endParaRPr lang="en-NZ" dirty="0"/>
          </a:p>
        </p:txBody>
      </p:sp>
      <p:sp>
        <p:nvSpPr>
          <p:cNvPr id="68" name="TextBox 67"/>
          <p:cNvSpPr txBox="1"/>
          <p:nvPr/>
        </p:nvSpPr>
        <p:spPr>
          <a:xfrm>
            <a:off x="5085125" y="16902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Judge</a:t>
            </a:r>
            <a:endParaRPr lang="en-NZ" dirty="0"/>
          </a:p>
        </p:txBody>
      </p:sp>
      <p:cxnSp>
        <p:nvCxnSpPr>
          <p:cNvPr id="69" name="Shape 68"/>
          <p:cNvCxnSpPr>
            <a:stCxn id="7" idx="4"/>
            <a:endCxn id="31" idx="0"/>
          </p:cNvCxnSpPr>
          <p:nvPr/>
        </p:nvCxnSpPr>
        <p:spPr bwMode="auto">
          <a:xfrm rot="5400000" flipH="1" flipV="1">
            <a:off x="2748228" y="3388005"/>
            <a:ext cx="3515776" cy="423866"/>
          </a:xfrm>
          <a:prstGeom prst="curvedConnector5">
            <a:avLst>
              <a:gd name="adj1" fmla="val -6502"/>
              <a:gd name="adj2" fmla="val 724340"/>
              <a:gd name="adj3" fmla="val 106502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76" name="TextBox 75"/>
          <p:cNvSpPr txBox="1"/>
          <p:nvPr/>
        </p:nvSpPr>
        <p:spPr>
          <a:xfrm>
            <a:off x="2714612" y="2618898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P1’</a:t>
            </a:r>
            <a:endParaRPr lang="en-NZ" dirty="0"/>
          </a:p>
        </p:txBody>
      </p:sp>
      <p:sp>
        <p:nvSpPr>
          <p:cNvPr id="77" name="TextBox 76"/>
          <p:cNvSpPr txBox="1"/>
          <p:nvPr/>
        </p:nvSpPr>
        <p:spPr>
          <a:xfrm>
            <a:off x="3911033" y="26310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P2’</a:t>
            </a:r>
            <a:endParaRPr lang="en-NZ" dirty="0"/>
          </a:p>
        </p:txBody>
      </p:sp>
      <p:sp>
        <p:nvSpPr>
          <p:cNvPr id="78" name="TextBox 77"/>
          <p:cNvSpPr txBox="1"/>
          <p:nvPr/>
        </p:nvSpPr>
        <p:spPr>
          <a:xfrm>
            <a:off x="5339793" y="263104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 smtClean="0"/>
              <a:t>P3’</a:t>
            </a:r>
            <a:endParaRPr lang="en-N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143536"/>
          </a:xfrm>
        </p:spPr>
        <p:txBody>
          <a:bodyPr/>
          <a:lstStyle/>
          <a:p>
            <a:r>
              <a:rPr lang="en-NZ" dirty="0" smtClean="0"/>
              <a:t>We have identified two “pure” structural forms for autonomous systems: hierarchical and peering.</a:t>
            </a:r>
          </a:p>
          <a:p>
            <a:pPr lvl="1"/>
            <a:r>
              <a:rPr lang="en-NZ" dirty="0" smtClean="0"/>
              <a:t>Hierarchical systems seem an appropriate place to start, if you’re trying to design a system for a commercial or governmental market.</a:t>
            </a:r>
          </a:p>
          <a:p>
            <a:r>
              <a:rPr lang="en-NZ" dirty="0" smtClean="0"/>
              <a:t>We have identified some strengths and weaknesses in the pure forms.</a:t>
            </a:r>
          </a:p>
          <a:p>
            <a:r>
              <a:rPr lang="en-NZ" dirty="0" smtClean="0"/>
              <a:t>Hybrids are less analysable, but may offer advantages.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Autonomic Computing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IBM (Horn, Chess, et al.): a system is autonomic to the extent that it is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Self-configuring,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Self-optimizing,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Self-healing, and</a:t>
            </a:r>
          </a:p>
          <a:p>
            <a:pPr marL="514350" indent="-514350">
              <a:buFont typeface="+mj-lt"/>
              <a:buAutoNum type="arabicPeriod"/>
            </a:pPr>
            <a:r>
              <a:rPr lang="en-NZ" dirty="0" smtClean="0"/>
              <a:t>Self-protecting.</a:t>
            </a:r>
          </a:p>
          <a:p>
            <a:pPr marL="514350" indent="-514350"/>
            <a:r>
              <a:rPr lang="en-NZ" dirty="0" smtClean="0"/>
              <a:t>A fully autonomic system would be self-managing.</a:t>
            </a:r>
          </a:p>
          <a:p>
            <a:pPr marL="514350" indent="-514350">
              <a:buFont typeface="+mj-lt"/>
              <a:buAutoNum type="arabicPeriod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174068" cy="752475"/>
          </a:xfrm>
        </p:spPr>
        <p:txBody>
          <a:bodyPr/>
          <a:lstStyle/>
          <a:p>
            <a:pPr eaLnBrk="1" hangingPunct="1"/>
            <a:r>
              <a:rPr lang="en-US" sz="3600" b="1" dirty="0" smtClean="0"/>
              <a:t>Simplicity </a:t>
            </a:r>
            <a:r>
              <a:rPr lang="en-US" sz="3600" b="1" dirty="0" err="1" smtClean="0"/>
              <a:t>vs</a:t>
            </a:r>
            <a:r>
              <a:rPr lang="en-US" sz="3600" b="1" dirty="0" smtClean="0"/>
              <a:t> Complexity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285860"/>
            <a:ext cx="8215370" cy="5429288"/>
          </a:xfrm>
        </p:spPr>
        <p:txBody>
          <a:bodyPr/>
          <a:lstStyle/>
          <a:p>
            <a:pPr eaLnBrk="1" hangingPunct="1"/>
            <a:r>
              <a:rPr lang="en-NZ" dirty="0" smtClean="0"/>
              <a:t>“What would be the shape of an organisational theory applied to security?” [Anderson, 2</a:t>
            </a:r>
            <a:r>
              <a:rPr lang="en-NZ" baseline="30000" dirty="0" smtClean="0"/>
              <a:t>nd</a:t>
            </a:r>
            <a:r>
              <a:rPr lang="en-NZ" dirty="0" smtClean="0"/>
              <a:t> edition, 2008]</a:t>
            </a:r>
          </a:p>
          <a:p>
            <a:pPr eaLnBrk="1" hangingPunct="1"/>
            <a:r>
              <a:rPr lang="en-NZ" dirty="0" smtClean="0"/>
              <a:t>Ross was unimpressed with an early version of my analytic framework.</a:t>
            </a:r>
          </a:p>
          <a:p>
            <a:pPr lvl="1" eaLnBrk="1" hangingPunct="1"/>
            <a:r>
              <a:rPr lang="en-NZ" dirty="0" smtClean="0"/>
              <a:t>(To appear in </a:t>
            </a:r>
            <a:r>
              <a:rPr lang="en-NZ" i="1" dirty="0" smtClean="0"/>
              <a:t>Handbook of Computer and Information Security, </a:t>
            </a:r>
            <a:r>
              <a:rPr lang="en-NZ" dirty="0" smtClean="0"/>
              <a:t>Springer, 2010.)</a:t>
            </a:r>
          </a:p>
          <a:p>
            <a:pPr lvl="1" eaLnBrk="1" hangingPunct="1"/>
            <a:r>
              <a:rPr lang="en-NZ" dirty="0" smtClean="0"/>
              <a:t>He thought I was oversimplifying.</a:t>
            </a:r>
          </a:p>
          <a:p>
            <a:pPr lvl="1" eaLnBrk="1" hangingPunct="1"/>
            <a:r>
              <a:rPr lang="en-NZ" dirty="0" smtClean="0"/>
              <a:t>But... I agree with him!  Simple analyses of simplified systems (as done in this seminar) are </a:t>
            </a:r>
            <a:r>
              <a:rPr lang="en-NZ" i="1" dirty="0" smtClean="0"/>
              <a:t>not </a:t>
            </a:r>
            <a:r>
              <a:rPr lang="en-NZ" dirty="0" smtClean="0"/>
              <a:t>predictive of real-world security.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Use Simple Models?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5286412"/>
          </a:xfrm>
        </p:spPr>
        <p:txBody>
          <a:bodyPr/>
          <a:lstStyle/>
          <a:p>
            <a:pPr eaLnBrk="1" hangingPunct="1"/>
            <a:r>
              <a:rPr lang="en-NZ" dirty="0" smtClean="0"/>
              <a:t>A high-level model can identify areas of concern, and it can highlight points of difference.</a:t>
            </a:r>
          </a:p>
          <a:p>
            <a:pPr eaLnBrk="1" hangingPunct="1"/>
            <a:r>
              <a:rPr lang="en-NZ" dirty="0" smtClean="0"/>
              <a:t>My conclusion: Autonomous systems must rely on complexity, rather than simplicity, for their security.</a:t>
            </a:r>
          </a:p>
          <a:p>
            <a:pPr lvl="1" eaLnBrk="1" hangingPunct="1"/>
            <a:r>
              <a:rPr lang="en-NZ" dirty="0" smtClean="0"/>
              <a:t>The security research community is generally distrustful of “security by obscurity”.  Complexity is an enemy of security.</a:t>
            </a:r>
          </a:p>
          <a:p>
            <a:pPr lvl="1" eaLnBrk="1" hangingPunct="1"/>
            <a:endParaRPr lang="en-NZ" dirty="0" smtClean="0"/>
          </a:p>
          <a:p>
            <a:pPr lvl="1" eaLnBrk="1" hangingPunct="1"/>
            <a:endParaRPr lang="en-NZ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Can we live simply?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286412"/>
          </a:xfrm>
        </p:spPr>
        <p:txBody>
          <a:bodyPr/>
          <a:lstStyle/>
          <a:p>
            <a:r>
              <a:rPr lang="en-NZ" dirty="0" smtClean="0"/>
              <a:t>Chess, Palmer, and White in IBM Sys J (2003) take the complexity of modern computer systems as a given.</a:t>
            </a:r>
          </a:p>
          <a:p>
            <a:pPr lvl="1"/>
            <a:r>
              <a:rPr lang="en-NZ" dirty="0" smtClean="0"/>
              <a:t>Their thesis: autonomic computer systems will, if well-engineered, actually increase security – because we can’t manage the complexity of secure systems administration in any other way.</a:t>
            </a:r>
          </a:p>
          <a:p>
            <a:r>
              <a:rPr lang="en-NZ" dirty="0" err="1" smtClean="0"/>
              <a:t>Luhmann’s</a:t>
            </a:r>
            <a:r>
              <a:rPr lang="en-NZ" dirty="0" smtClean="0"/>
              <a:t> thesis:</a:t>
            </a:r>
          </a:p>
          <a:p>
            <a:pPr lvl="1"/>
            <a:r>
              <a:rPr lang="en-NZ" dirty="0" smtClean="0"/>
              <a:t>Trust must increase with complexity, and complexity increases with modernisation.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Assessments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system is considered “secure”, in a technical sense, only after it has been assessed.</a:t>
            </a:r>
          </a:p>
          <a:p>
            <a:r>
              <a:rPr lang="en-NZ" dirty="0" smtClean="0"/>
              <a:t>A complex system cannot be analysed accurately.</a:t>
            </a:r>
          </a:p>
          <a:p>
            <a:pPr lvl="1"/>
            <a:r>
              <a:rPr lang="en-NZ" dirty="0" smtClean="0"/>
              <a:t>Its security can only be assessed after it is in operation.</a:t>
            </a:r>
          </a:p>
          <a:p>
            <a:pPr lvl="1"/>
            <a:r>
              <a:rPr lang="en-NZ" dirty="0" smtClean="0"/>
              <a:t>Any operational assessment is limited by the false-negative rate of the fault detector.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Future?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947054" cy="5214974"/>
          </a:xfrm>
        </p:spPr>
        <p:txBody>
          <a:bodyPr/>
          <a:lstStyle/>
          <a:p>
            <a:r>
              <a:rPr lang="en-NZ" dirty="0" smtClean="0"/>
              <a:t>Predicting the future is dangerous...</a:t>
            </a:r>
          </a:p>
          <a:p>
            <a:r>
              <a:rPr lang="en-NZ" dirty="0" smtClean="0"/>
              <a:t>But... I see no prospect of anyone ever developing a fully-autonomous (i.e. completely self-governing) system.</a:t>
            </a:r>
          </a:p>
          <a:p>
            <a:pPr lvl="1"/>
            <a:r>
              <a:rPr lang="en-NZ" dirty="0" smtClean="0"/>
              <a:t>I’m not convinced that humans are completely self-governing!</a:t>
            </a:r>
          </a:p>
          <a:p>
            <a:r>
              <a:rPr lang="en-NZ" dirty="0" smtClean="0"/>
              <a:t>I think “limited autonomy” is a much more appropriate goal than total autonomy.</a:t>
            </a:r>
          </a:p>
          <a:p>
            <a:pPr lvl="1"/>
            <a:r>
              <a:rPr lang="en-NZ" dirty="0" smtClean="0"/>
              <a:t>I’d be very afraid of a fully-autonomous system!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Additional Slides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228600"/>
            <a:ext cx="8212167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Specifying Requirements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596" y="1500174"/>
            <a:ext cx="8496300" cy="470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Prohibition</a:t>
            </a:r>
            <a:r>
              <a:rPr lang="en-US" sz="2800" dirty="0" smtClean="0"/>
              <a:t>: forbid something from happening.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dirty="0" smtClean="0"/>
              <a:t>Permission</a:t>
            </a:r>
            <a:r>
              <a:rPr lang="en-US" sz="2800" dirty="0" smtClean="0"/>
              <a:t>: allow something to happen.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Prohibitions and permissions are specifications for hierarchies.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Laws are generally prohibitive.  Some are permissive.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Contracts are non-hierarchical: agreed between peers.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Obligations</a:t>
            </a:r>
            <a:r>
              <a:rPr lang="en-NZ" sz="2400" dirty="0" smtClean="0"/>
              <a:t> are promises to do something in the future.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Exemptions</a:t>
            </a:r>
            <a:r>
              <a:rPr lang="en-NZ" sz="2400" dirty="0" smtClean="0"/>
              <a:t> are exceptions to an obligation.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472" y="1428736"/>
            <a:ext cx="8358246" cy="47990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There are four types of static security requirements: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Obligations </a:t>
            </a:r>
            <a:r>
              <a:rPr lang="en-NZ" sz="2400" dirty="0" smtClean="0"/>
              <a:t>are forbidden inactions, e.g. “I.O.U. $1000.” (= you are forbidden from </a:t>
            </a:r>
            <a:r>
              <a:rPr lang="en-NZ" sz="2400" i="1" dirty="0" smtClean="0"/>
              <a:t>not</a:t>
            </a:r>
            <a:r>
              <a:rPr lang="en-NZ" sz="2400" dirty="0" smtClean="0"/>
              <a:t> paying me back)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Exemptions</a:t>
            </a:r>
            <a:r>
              <a:rPr lang="en-NZ" sz="2400" dirty="0" smtClean="0"/>
              <a:t> are allowed inactions, e.g. “You need not repay me if you have a tragic accident.”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Prohibitions</a:t>
            </a:r>
            <a:r>
              <a:rPr lang="en-NZ" sz="2400" dirty="0" smtClean="0"/>
              <a:t> are forbidden actions.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b="1" dirty="0" smtClean="0"/>
              <a:t>Permissions</a:t>
            </a:r>
            <a:r>
              <a:rPr lang="en-NZ" sz="2400" dirty="0" smtClean="0"/>
              <a:t> are allowed actions.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Two classification criteria: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NZ" sz="2400" b="1" dirty="0" smtClean="0"/>
              <a:t>Strictness</a:t>
            </a:r>
            <a:r>
              <a:rPr lang="en-NZ" sz="2400" dirty="0" smtClean="0"/>
              <a:t> = {forbidden, allowed},</a:t>
            </a:r>
          </a:p>
          <a:p>
            <a:pPr marL="914400" lvl="1" indent="-45720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en-NZ" sz="2400" b="1" dirty="0" smtClean="0"/>
              <a:t>Activity</a:t>
            </a:r>
            <a:r>
              <a:rPr lang="en-NZ" sz="2400" dirty="0" smtClean="0"/>
              <a:t> = {action, inaction}.</a:t>
            </a:r>
          </a:p>
        </p:txBody>
      </p:sp>
      <p:sp>
        <p:nvSpPr>
          <p:cNvPr id="2077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357166"/>
            <a:ext cx="8355011" cy="747697"/>
          </a:xfrm>
        </p:spPr>
        <p:txBody>
          <a:bodyPr/>
          <a:lstStyle/>
          <a:p>
            <a:pPr eaLnBrk="1" hangingPunct="1"/>
            <a:r>
              <a:rPr lang="en-NZ" sz="4000" dirty="0" smtClean="0"/>
              <a:t>A Taxonomic Theory of </a:t>
            </a:r>
            <a:r>
              <a:rPr lang="en-NZ" sz="4000" dirty="0" err="1" smtClean="0"/>
              <a:t>Req’ts</a:t>
            </a:r>
            <a:endParaRPr lang="en-US" sz="4000" dirty="0" smtClean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28601"/>
            <a:ext cx="8643998" cy="842946"/>
          </a:xfrm>
        </p:spPr>
        <p:txBody>
          <a:bodyPr/>
          <a:lstStyle/>
          <a:p>
            <a:r>
              <a:rPr lang="en-NZ" dirty="0" smtClean="0"/>
              <a:t>A Taxonomic Theory of Controls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Prospective controls:</a:t>
            </a:r>
          </a:p>
          <a:p>
            <a:pPr lvl="1"/>
            <a:r>
              <a:rPr lang="en-NZ" sz="2400" dirty="0" smtClean="0"/>
              <a:t>Architectural security (easy/hard)</a:t>
            </a:r>
          </a:p>
          <a:p>
            <a:pPr lvl="1"/>
            <a:r>
              <a:rPr lang="en-NZ" sz="2400" dirty="0" smtClean="0"/>
              <a:t>Economic security (inexpensive/expensive)</a:t>
            </a:r>
          </a:p>
          <a:p>
            <a:r>
              <a:rPr lang="en-NZ" sz="2800" dirty="0" smtClean="0"/>
              <a:t>Retrospective controls:</a:t>
            </a:r>
          </a:p>
          <a:p>
            <a:pPr lvl="1"/>
            <a:r>
              <a:rPr lang="en-NZ" sz="2400" dirty="0" smtClean="0"/>
              <a:t>Legal security (legal/illegal)</a:t>
            </a:r>
          </a:p>
          <a:p>
            <a:pPr lvl="1"/>
            <a:r>
              <a:rPr lang="en-NZ" sz="2400" dirty="0" smtClean="0"/>
              <a:t>Normative security (moral/immoral)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sz="2800" b="1" dirty="0" smtClean="0"/>
              <a:t>Temporality </a:t>
            </a:r>
            <a:r>
              <a:rPr lang="en-NZ" sz="2800" dirty="0" smtClean="0"/>
              <a:t>= {prospective, retrospective}.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NZ" sz="2800" b="1" dirty="0" smtClean="0"/>
              <a:t>Organisation </a:t>
            </a:r>
            <a:r>
              <a:rPr lang="en-NZ" sz="2800" dirty="0" smtClean="0"/>
              <a:t>= {hierarchy, peerage}.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err="1" smtClean="0"/>
              <a:t>Niklas</a:t>
            </a:r>
            <a:r>
              <a:rPr lang="en-NZ" dirty="0" smtClean="0"/>
              <a:t> </a:t>
            </a:r>
            <a:r>
              <a:rPr lang="en-NZ" dirty="0" err="1" smtClean="0"/>
              <a:t>Luhmann</a:t>
            </a:r>
            <a:r>
              <a:rPr lang="en-NZ" dirty="0" smtClean="0"/>
              <a:t>, on Trust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sz="2800" dirty="0" smtClean="0"/>
              <a:t>A prominent, and controversial, sociologist.</a:t>
            </a:r>
          </a:p>
          <a:p>
            <a:r>
              <a:rPr lang="en-NZ" sz="2800" dirty="0" smtClean="0"/>
              <a:t>Thesis: Modern systems are so complex that we must use them, or avoid using them, without analysing risks, benefits, and alternatives.</a:t>
            </a:r>
          </a:p>
          <a:p>
            <a:r>
              <a:rPr lang="en-NZ" sz="2800" b="1" dirty="0" smtClean="0"/>
              <a:t>Trust</a:t>
            </a:r>
            <a:r>
              <a:rPr lang="en-NZ" sz="2800" dirty="0" smtClean="0"/>
              <a:t> is a reliance without an assessment.</a:t>
            </a:r>
          </a:p>
          <a:p>
            <a:pPr lvl="1"/>
            <a:r>
              <a:rPr lang="en-NZ" sz="2400" dirty="0" smtClean="0"/>
              <a:t>We cannot control any risk we haven’t assessed </a:t>
            </a:r>
            <a:r>
              <a:rPr lang="en-NZ" sz="2400" b="1" dirty="0" smtClean="0">
                <a:sym typeface="Symbol"/>
              </a:rPr>
              <a:t></a:t>
            </a:r>
            <a:r>
              <a:rPr lang="en-NZ" sz="2400" dirty="0" smtClean="0"/>
              <a:t> We trust any system which might harm us.  (This is the operating definition of “trust” in security research.)</a:t>
            </a:r>
          </a:p>
          <a:p>
            <a:r>
              <a:rPr lang="en-NZ" sz="2800" b="1" dirty="0" smtClean="0"/>
              <a:t>Distrust </a:t>
            </a:r>
            <a:r>
              <a:rPr lang="en-NZ" sz="2800" dirty="0" smtClean="0"/>
              <a:t>is an avoidance without an assessment.</a:t>
            </a:r>
            <a:endParaRPr lang="en-NZ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/>
          <p:cNvSpPr txBox="1">
            <a:spLocks/>
          </p:cNvSpPr>
          <p:nvPr/>
        </p:nvSpPr>
        <p:spPr bwMode="auto">
          <a:xfrm>
            <a:off x="571472" y="3500438"/>
            <a:ext cx="585791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kern="0" dirty="0" smtClean="0">
                <a:latin typeface="+mn-lt"/>
              </a:rPr>
              <a:t>The </a:t>
            </a:r>
            <a:r>
              <a:rPr lang="en-NZ" sz="2800" i="1" kern="0" dirty="0" smtClean="0">
                <a:latin typeface="+mn-lt"/>
              </a:rPr>
              <a:t>manual manager </a:t>
            </a:r>
            <a:r>
              <a:rPr lang="en-NZ" sz="2800" kern="0" dirty="0" smtClean="0">
                <a:latin typeface="+mn-lt"/>
              </a:rPr>
              <a:t>is superior to the </a:t>
            </a:r>
            <a:r>
              <a:rPr lang="en-NZ" sz="2800" i="1" kern="0" dirty="0" smtClean="0">
                <a:latin typeface="+mn-lt"/>
              </a:rPr>
              <a:t>autonomic managers</a:t>
            </a:r>
            <a:r>
              <a:rPr lang="en-NZ" sz="2800" kern="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kern="0" dirty="0" smtClean="0">
                <a:latin typeface="+mn-lt"/>
              </a:rPr>
              <a:t>The autonomic managers are superior to the </a:t>
            </a:r>
            <a:r>
              <a:rPr lang="en-NZ" sz="2800" i="1" kern="0" dirty="0" smtClean="0">
                <a:latin typeface="+mn-lt"/>
              </a:rPr>
              <a:t>managed resources</a:t>
            </a:r>
            <a:r>
              <a:rPr lang="en-NZ" sz="2800" kern="0" dirty="0" smtClean="0">
                <a:latin typeface="+mn-lt"/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28601"/>
            <a:ext cx="8215370" cy="842946"/>
          </a:xfrm>
        </p:spPr>
        <p:txBody>
          <a:bodyPr/>
          <a:lstStyle/>
          <a:p>
            <a:r>
              <a:rPr lang="en-NZ" dirty="0" smtClean="0"/>
              <a:t>A Structural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1285860"/>
            <a:ext cx="7835900" cy="1714512"/>
          </a:xfrm>
        </p:spPr>
        <p:txBody>
          <a:bodyPr/>
          <a:lstStyle/>
          <a:p>
            <a:r>
              <a:rPr lang="en-NZ" dirty="0" smtClean="0"/>
              <a:t>An autonomic computing system could replace a workgroup (= a set of workers plus a first-level manager).</a:t>
            </a:r>
          </a:p>
          <a:p>
            <a:pPr lvl="0"/>
            <a:r>
              <a:rPr lang="en-NZ" dirty="0" smtClean="0"/>
              <a:t>IBM’s AC is a strict hierarchy.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96067" y="5857872"/>
            <a:ext cx="1905000" cy="457200"/>
          </a:xfrm>
        </p:spPr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7208861" y="356870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7215206" y="478315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6" idx="0"/>
            <a:endCxn id="5" idx="4"/>
          </p:cNvCxnSpPr>
          <p:nvPr/>
        </p:nvCxnSpPr>
        <p:spPr bwMode="auto">
          <a:xfrm rot="16200000" flipV="1">
            <a:off x="7181074" y="4388654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215206" y="5926158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8072462" y="591663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6" idx="4"/>
          </p:cNvCxnSpPr>
          <p:nvPr/>
        </p:nvCxnSpPr>
        <p:spPr bwMode="auto">
          <a:xfrm rot="5400000" flipH="1" flipV="1">
            <a:off x="7219965" y="5570554"/>
            <a:ext cx="711208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6" idx="5"/>
          </p:cNvCxnSpPr>
          <p:nvPr/>
        </p:nvCxnSpPr>
        <p:spPr bwMode="auto">
          <a:xfrm rot="16200000" flipV="1">
            <a:off x="7749145" y="5232953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6357950" y="591663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7" name="AutoShape 17"/>
          <p:cNvCxnSpPr>
            <a:cxnSpLocks noChangeShapeType="1"/>
            <a:stCxn id="15" idx="0"/>
            <a:endCxn id="6" idx="3"/>
          </p:cNvCxnSpPr>
          <p:nvPr/>
        </p:nvCxnSpPr>
        <p:spPr bwMode="auto">
          <a:xfrm rot="5400000" flipH="1" flipV="1">
            <a:off x="6637074" y="5232954"/>
            <a:ext cx="764919" cy="602441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38" name="Shape 37"/>
          <p:cNvCxnSpPr>
            <a:stCxn id="5" idx="5"/>
            <a:endCxn id="5" idx="0"/>
          </p:cNvCxnSpPr>
          <p:nvPr/>
        </p:nvCxnSpPr>
        <p:spPr bwMode="auto">
          <a:xfrm rot="5400000" flipH="1">
            <a:off x="7512349" y="362557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Trust, Distrust, Security, ...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375650" cy="5357850"/>
          </a:xfrm>
        </p:spPr>
        <p:txBody>
          <a:bodyPr/>
          <a:lstStyle/>
          <a:p>
            <a:r>
              <a:rPr lang="en-NZ" dirty="0" smtClean="0"/>
              <a:t>Our fifth dimension is cognitive:</a:t>
            </a:r>
          </a:p>
          <a:p>
            <a:pPr lvl="1"/>
            <a:r>
              <a:rPr lang="en-NZ" dirty="0" smtClean="0"/>
              <a:t>An assessment (security/functionality),</a:t>
            </a:r>
          </a:p>
          <a:p>
            <a:pPr lvl="1"/>
            <a:r>
              <a:rPr lang="en-NZ" dirty="0" smtClean="0"/>
              <a:t>A non-assessment (trust/distrust).</a:t>
            </a:r>
          </a:p>
          <a:p>
            <a:r>
              <a:rPr lang="en-NZ" dirty="0" smtClean="0"/>
              <a:t>Our sixth dimension is emotional:</a:t>
            </a:r>
          </a:p>
          <a:p>
            <a:pPr lvl="1"/>
            <a:r>
              <a:rPr lang="en-NZ" dirty="0" smtClean="0"/>
              <a:t>Desires of the owner (functionality/trust)</a:t>
            </a:r>
          </a:p>
          <a:p>
            <a:pPr lvl="1"/>
            <a:r>
              <a:rPr lang="en-NZ" dirty="0" smtClean="0"/>
              <a:t>Fears of the owner (insecurity/distrust)</a:t>
            </a:r>
          </a:p>
          <a:p>
            <a:r>
              <a:rPr lang="en-NZ" dirty="0" smtClean="0"/>
              <a:t>Layers = {static, dynamic, governance}</a:t>
            </a:r>
          </a:p>
          <a:p>
            <a:pPr lvl="1"/>
            <a:r>
              <a:rPr lang="en-NZ" dirty="0" smtClean="0"/>
              <a:t>(but I have </a:t>
            </a:r>
            <a:r>
              <a:rPr lang="en-NZ" dirty="0" err="1" smtClean="0"/>
              <a:t>taxonomised</a:t>
            </a:r>
            <a:r>
              <a:rPr lang="en-NZ" dirty="0" smtClean="0"/>
              <a:t> only the static layer)</a:t>
            </a:r>
          </a:p>
          <a:p>
            <a:r>
              <a:rPr lang="en-NZ" dirty="0" smtClean="0"/>
              <a:t>A 7-dimensional space... no wonder there’s so little agreement on terminology!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My System Diagrams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8018492" cy="2143140"/>
          </a:xfrm>
        </p:spPr>
        <p:txBody>
          <a:bodyPr/>
          <a:lstStyle/>
          <a:p>
            <a:r>
              <a:rPr lang="en-NZ" dirty="0" smtClean="0"/>
              <a:t>An actor is an oval.</a:t>
            </a:r>
          </a:p>
          <a:p>
            <a:r>
              <a:rPr lang="en-NZ" dirty="0" smtClean="0"/>
              <a:t>Arrowheads indicate hierarchical control.</a:t>
            </a:r>
          </a:p>
          <a:p>
            <a:pPr lvl="1"/>
            <a:r>
              <a:rPr lang="en-NZ" dirty="0" smtClean="0"/>
              <a:t>The superior sets </a:t>
            </a:r>
            <a:r>
              <a:rPr lang="en-NZ" dirty="0" smtClean="0">
                <a:solidFill>
                  <a:srgbClr val="FF0000"/>
                </a:solidFill>
              </a:rPr>
              <a:t>policy</a:t>
            </a:r>
            <a:r>
              <a:rPr lang="en-NZ" dirty="0" smtClean="0"/>
              <a:t> (= what the inferiors must do, and what they must not do.)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796067" y="585787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31DFC-A1EE-420D-B943-EE74E669DA4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208861" y="356870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215206" y="478315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4"/>
          </p:cNvCxnSpPr>
          <p:nvPr/>
        </p:nvCxnSpPr>
        <p:spPr bwMode="auto">
          <a:xfrm rot="16200000" flipV="1">
            <a:off x="7181074" y="4388654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00826" y="5926158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8072462" y="591663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6703749" y="5309154"/>
            <a:ext cx="774444" cy="45956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7749145" y="5232953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4" name="Shape 13"/>
          <p:cNvCxnSpPr>
            <a:stCxn id="6" idx="5"/>
            <a:endCxn id="6" idx="0"/>
          </p:cNvCxnSpPr>
          <p:nvPr/>
        </p:nvCxnSpPr>
        <p:spPr bwMode="auto">
          <a:xfrm rot="5400000" flipH="1">
            <a:off x="7512349" y="362557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714348" y="3429000"/>
            <a:ext cx="628654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dirty="0" smtClean="0">
                <a:latin typeface="+mn-lt"/>
              </a:rPr>
              <a:t>The superior defines the organisation’s </a:t>
            </a:r>
            <a:r>
              <a:rPr lang="en-NZ" sz="2800" dirty="0" smtClean="0">
                <a:solidFill>
                  <a:srgbClr val="FF0000"/>
                </a:solidFill>
                <a:latin typeface="+mn-lt"/>
              </a:rPr>
              <a:t>structure</a:t>
            </a:r>
            <a:r>
              <a:rPr lang="en-NZ" sz="2800" dirty="0" smtClean="0">
                <a:latin typeface="+mn-lt"/>
              </a:rPr>
              <a:t>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dirty="0" smtClean="0">
                <a:latin typeface="+mn-lt"/>
              </a:rPr>
              <a:t>The superior </a:t>
            </a:r>
            <a:r>
              <a:rPr lang="en-NZ" sz="2800" dirty="0" smtClean="0">
                <a:solidFill>
                  <a:srgbClr val="FF0000"/>
                </a:solidFill>
                <a:latin typeface="+mn-lt"/>
              </a:rPr>
              <a:t>punishes and rewards</a:t>
            </a:r>
            <a:r>
              <a:rPr lang="en-NZ" sz="2800" dirty="0" smtClean="0">
                <a:latin typeface="+mn-lt"/>
              </a:rPr>
              <a:t> inferiors.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dirty="0" smtClean="0">
                <a:latin typeface="+mn-lt"/>
              </a:rPr>
              <a:t>The superior </a:t>
            </a:r>
            <a:r>
              <a:rPr lang="en-NZ" sz="2800" dirty="0" smtClean="0">
                <a:solidFill>
                  <a:srgbClr val="FF0000"/>
                </a:solidFill>
                <a:latin typeface="+mn-lt"/>
              </a:rPr>
              <a:t>observes</a:t>
            </a:r>
            <a:r>
              <a:rPr lang="en-NZ" sz="2800" dirty="0" smtClean="0">
                <a:latin typeface="+mn-lt"/>
              </a:rPr>
              <a:t> inferiors.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dirty="0" smtClean="0">
                <a:latin typeface="+mn-lt"/>
              </a:rPr>
              <a:t>Inferiors cannot observe the superior.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endParaRPr lang="en-NZ" sz="2800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Security Analysis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2071702"/>
          </a:xfrm>
        </p:spPr>
        <p:txBody>
          <a:bodyPr/>
          <a:lstStyle/>
          <a:p>
            <a:r>
              <a:rPr lang="en-NZ" dirty="0" smtClean="0"/>
              <a:t>This system has no external threats.</a:t>
            </a:r>
          </a:p>
          <a:p>
            <a:pPr lvl="1"/>
            <a:r>
              <a:rPr lang="en-NZ" dirty="0" smtClean="0"/>
              <a:t>The inferiors in this system are not self-controlling.  Their policies are fixed by the superior.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 bwMode="auto">
          <a:xfrm>
            <a:off x="6796067" y="5857872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531DFC-A1EE-420D-B943-EE74E669DA41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7208861" y="3568704"/>
            <a:ext cx="720725" cy="431800"/>
          </a:xfrm>
          <a:prstGeom prst="ellipse">
            <a:avLst/>
          </a:prstGeom>
          <a:solidFill>
            <a:srgbClr val="008000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7215206" y="4783150"/>
            <a:ext cx="720725" cy="431800"/>
          </a:xfrm>
          <a:prstGeom prst="ellipse">
            <a:avLst/>
          </a:prstGeom>
          <a:solidFill>
            <a:srgbClr val="66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8" name="AutoShape 8"/>
          <p:cNvCxnSpPr>
            <a:cxnSpLocks noChangeShapeType="1"/>
            <a:stCxn id="7" idx="0"/>
            <a:endCxn id="6" idx="4"/>
          </p:cNvCxnSpPr>
          <p:nvPr/>
        </p:nvCxnSpPr>
        <p:spPr bwMode="auto">
          <a:xfrm rot="16200000" flipV="1">
            <a:off x="7181074" y="4388654"/>
            <a:ext cx="782646" cy="634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6500826" y="5926158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8072462" y="5916633"/>
            <a:ext cx="720725" cy="431800"/>
          </a:xfrm>
          <a:prstGeom prst="ellipse">
            <a:avLst/>
          </a:prstGeom>
          <a:solidFill>
            <a:srgbClr val="99FF99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NZ"/>
          </a:p>
        </p:txBody>
      </p:sp>
      <p:cxnSp>
        <p:nvCxnSpPr>
          <p:cNvPr id="11" name="AutoShape 11"/>
          <p:cNvCxnSpPr>
            <a:cxnSpLocks noChangeShapeType="1"/>
            <a:stCxn id="9" idx="0"/>
            <a:endCxn id="7" idx="3"/>
          </p:cNvCxnSpPr>
          <p:nvPr/>
        </p:nvCxnSpPr>
        <p:spPr bwMode="auto">
          <a:xfrm rot="5400000" flipH="1" flipV="1">
            <a:off x="6703749" y="5309154"/>
            <a:ext cx="774444" cy="45956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2" name="AutoShape 12"/>
          <p:cNvCxnSpPr>
            <a:cxnSpLocks noChangeShapeType="1"/>
            <a:stCxn id="10" idx="0"/>
            <a:endCxn id="7" idx="5"/>
          </p:cNvCxnSpPr>
          <p:nvPr/>
        </p:nvCxnSpPr>
        <p:spPr bwMode="auto">
          <a:xfrm rot="16200000" flipV="1">
            <a:off x="7749145" y="5232953"/>
            <a:ext cx="764919" cy="60244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none" w="lg" len="lg"/>
          </a:ln>
          <a:effectLst/>
        </p:spPr>
      </p:cxnSp>
      <p:cxnSp>
        <p:nvCxnSpPr>
          <p:cNvPr id="13" name="Shape 12"/>
          <p:cNvCxnSpPr>
            <a:stCxn id="6" idx="5"/>
            <a:endCxn id="6" idx="0"/>
          </p:cNvCxnSpPr>
          <p:nvPr/>
        </p:nvCxnSpPr>
        <p:spPr bwMode="auto">
          <a:xfrm rot="5400000" flipH="1">
            <a:off x="7512349" y="3625579"/>
            <a:ext cx="368564" cy="254814"/>
          </a:xfrm>
          <a:prstGeom prst="curvedConnector5">
            <a:avLst>
              <a:gd name="adj1" fmla="val -62025"/>
              <a:gd name="adj2" fmla="val -192189"/>
              <a:gd name="adj3" fmla="val 162025"/>
            </a:avLst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lg" len="lg"/>
            <a:tailEnd type="triangle" w="lg" len="lg"/>
          </a:ln>
          <a:effectLst/>
        </p:spPr>
      </p:cxn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14348" y="3286124"/>
            <a:ext cx="628654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3200" dirty="0" smtClean="0">
                <a:latin typeface="+mn-lt"/>
              </a:rPr>
              <a:t>Internal</a:t>
            </a:r>
            <a:r>
              <a:rPr lang="en-NZ" sz="2800" dirty="0" smtClean="0">
                <a:latin typeface="+mn-lt"/>
              </a:rPr>
              <a:t> </a:t>
            </a:r>
            <a:r>
              <a:rPr lang="en-NZ" sz="3200" dirty="0" smtClean="0">
                <a:latin typeface="+mn-lt"/>
              </a:rPr>
              <a:t>threat:</a:t>
            </a:r>
          </a:p>
          <a:p>
            <a:pPr marL="800100" lvl="1" indent="-342900"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</a:pPr>
            <a:r>
              <a:rPr lang="en-NZ" sz="2800" dirty="0" smtClean="0">
                <a:latin typeface="+mn-lt"/>
              </a:rPr>
              <a:t>The superior might make a mistake in their system governance (= specification, implementation, assurance).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28600"/>
            <a:ext cx="8029575" cy="1090613"/>
          </a:xfrm>
        </p:spPr>
        <p:txBody>
          <a:bodyPr/>
          <a:lstStyle/>
          <a:p>
            <a:pPr eaLnBrk="1" hangingPunct="1"/>
            <a:r>
              <a:rPr lang="en-US" dirty="0" smtClean="0"/>
              <a:t>Micro to Macro Security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4963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“Static security”: system properties (confidentiality, integrity, availability).</a:t>
            </a:r>
          </a:p>
          <a:p>
            <a:pPr eaLnBrk="1" hangingPunct="1">
              <a:lnSpc>
                <a:spcPct val="80000"/>
              </a:lnSpc>
            </a:pPr>
            <a:r>
              <a:rPr lang="en-NZ" sz="2800" dirty="0" smtClean="0"/>
              <a:t>“Dynamic security”: system processes (</a:t>
            </a:r>
            <a:r>
              <a:rPr lang="en-NZ" sz="2800" b="1" dirty="0" smtClean="0"/>
              <a:t>Au</a:t>
            </a:r>
            <a:r>
              <a:rPr lang="en-NZ" sz="2800" dirty="0" smtClean="0"/>
              <a:t>thentication, </a:t>
            </a:r>
            <a:r>
              <a:rPr lang="en-NZ" sz="2800" b="1" dirty="0" smtClean="0"/>
              <a:t>Au</a:t>
            </a:r>
            <a:r>
              <a:rPr lang="en-NZ" sz="2800" dirty="0" smtClean="0"/>
              <a:t>thorisation, </a:t>
            </a:r>
            <a:r>
              <a:rPr lang="en-NZ" sz="2800" b="1" dirty="0" smtClean="0"/>
              <a:t>Au</a:t>
            </a:r>
            <a:r>
              <a:rPr lang="en-NZ" sz="2800" dirty="0" smtClean="0"/>
              <a:t>dit).  </a:t>
            </a:r>
          </a:p>
          <a:p>
            <a:pPr lvl="1" eaLnBrk="1" hangingPunct="1">
              <a:lnSpc>
                <a:spcPct val="80000"/>
              </a:lnSpc>
            </a:pPr>
            <a:r>
              <a:rPr lang="en-NZ" sz="2400" dirty="0" smtClean="0"/>
              <a:t>Beware the “gold-plated” system design!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“Security Governance”: human oversight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Specification</a:t>
            </a:r>
            <a:r>
              <a:rPr lang="en-US" sz="2400" dirty="0" smtClean="0"/>
              <a:t>, or Policy (answering the question of what the system is supposed to do),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Implementation</a:t>
            </a:r>
            <a:r>
              <a:rPr lang="en-US" sz="2400" dirty="0" smtClean="0"/>
              <a:t> (answering the question of how to make the system do what it is supposed to do), and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b="1" dirty="0" smtClean="0"/>
              <a:t>Assurance</a:t>
            </a:r>
            <a:r>
              <a:rPr lang="en-US" sz="2400" dirty="0" smtClean="0"/>
              <a:t> (answering the question of whether the system is meeting its specifications).</a:t>
            </a:r>
            <a:r>
              <a:rPr lang="en-US" sz="2800" dirty="0" smtClean="0"/>
              <a:t> 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Self-Governing Computers?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350" y="1285860"/>
            <a:ext cx="7835900" cy="4857784"/>
          </a:xfrm>
        </p:spPr>
        <p:txBody>
          <a:bodyPr/>
          <a:lstStyle/>
          <a:p>
            <a:r>
              <a:rPr lang="en-NZ" dirty="0" smtClean="0"/>
              <a:t>IBM’s Autonomic Computing will handle some governance decisions.</a:t>
            </a:r>
          </a:p>
          <a:p>
            <a:pPr lvl="1"/>
            <a:r>
              <a:rPr lang="en-NZ" dirty="0" smtClean="0"/>
              <a:t>A self-configuring actor will adjust minor details of its </a:t>
            </a:r>
            <a:r>
              <a:rPr lang="en-NZ" i="1" dirty="0" smtClean="0"/>
              <a:t>specification, </a:t>
            </a:r>
            <a:r>
              <a:rPr lang="en-NZ" dirty="0" smtClean="0"/>
              <a:t>when it is “hired”.</a:t>
            </a:r>
          </a:p>
          <a:p>
            <a:pPr lvl="1"/>
            <a:r>
              <a:rPr lang="en-NZ" dirty="0" smtClean="0"/>
              <a:t>A self-optimizing actor will adjust minor parameters in its </a:t>
            </a:r>
            <a:r>
              <a:rPr lang="en-NZ" i="1" dirty="0" smtClean="0"/>
              <a:t>specification</a:t>
            </a:r>
            <a:r>
              <a:rPr lang="en-NZ" dirty="0" smtClean="0"/>
              <a:t>, in an effort to reach optimality criteria. </a:t>
            </a:r>
          </a:p>
          <a:p>
            <a:pPr lvl="1"/>
            <a:r>
              <a:rPr lang="en-NZ" dirty="0" smtClean="0"/>
              <a:t>A self-healing or self-defending actor will adjust an </a:t>
            </a:r>
            <a:r>
              <a:rPr lang="en-NZ" i="1" dirty="0" smtClean="0"/>
              <a:t>implementation</a:t>
            </a:r>
            <a:r>
              <a:rPr lang="en-NZ" dirty="0" smtClean="0"/>
              <a:t>, if it receives a negative report from an </a:t>
            </a:r>
            <a:r>
              <a:rPr lang="en-NZ" i="1" dirty="0" smtClean="0"/>
              <a:t>assurance </a:t>
            </a:r>
            <a:r>
              <a:rPr lang="en-NZ" dirty="0" smtClean="0"/>
              <a:t>monitor</a:t>
            </a:r>
            <a:r>
              <a:rPr lang="en-NZ" i="1" dirty="0" smtClean="0"/>
              <a:t>.</a:t>
            </a:r>
          </a:p>
          <a:p>
            <a:r>
              <a:rPr lang="en-NZ" dirty="0" smtClean="0"/>
              <a:t>Could a system govern itself?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Fully Autonomous Systems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A fully autonomous system has no superior.</a:t>
            </a:r>
          </a:p>
          <a:p>
            <a:pPr lvl="1"/>
            <a:r>
              <a:rPr lang="en-NZ" dirty="0" smtClean="0"/>
              <a:t>It must specify itself.</a:t>
            </a:r>
          </a:p>
          <a:p>
            <a:pPr lvl="1"/>
            <a:r>
              <a:rPr lang="en-NZ" dirty="0" smtClean="0"/>
              <a:t>It must implement itself.</a:t>
            </a:r>
          </a:p>
          <a:p>
            <a:pPr lvl="1"/>
            <a:r>
              <a:rPr lang="en-NZ" dirty="0" smtClean="0"/>
              <a:t>It must assure itself.</a:t>
            </a:r>
          </a:p>
          <a:p>
            <a:r>
              <a:rPr lang="en-NZ" dirty="0" smtClean="0"/>
              <a:t>Is this possible?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531DFC-A1EE-420D-B943-EE74E669DA4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38100">
          <a:solidFill>
            <a:schemeClr val="tx1"/>
          </a:solidFill>
          <a:round/>
          <a:headEnd type="triangle" w="lg" len="lg"/>
          <a:tailEnd type="none" w="lg" len="lg"/>
        </a:ln>
        <a:effectLst/>
      </a:spPr>
      <a:bodyPr/>
      <a:lstStyle/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3984</TotalTime>
  <Words>2396</Words>
  <Application>Microsoft Office PowerPoint</Application>
  <PresentationFormat>On-screen Show (4:3)</PresentationFormat>
  <Paragraphs>337</Paragraphs>
  <Slides>40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Bold Stripes</vt:lpstr>
      <vt:lpstr>Limited Autonomy</vt:lpstr>
      <vt:lpstr>Summary</vt:lpstr>
      <vt:lpstr>Autonomic Computing</vt:lpstr>
      <vt:lpstr>A Structural Analysis</vt:lpstr>
      <vt:lpstr>My System Diagrams</vt:lpstr>
      <vt:lpstr>Security Analysis</vt:lpstr>
      <vt:lpstr>Micro to Macro Security</vt:lpstr>
      <vt:lpstr>Self-Governing Computers?</vt:lpstr>
      <vt:lpstr>Fully Autonomous Systems</vt:lpstr>
      <vt:lpstr>Human Autonomy</vt:lpstr>
      <vt:lpstr>Lessig’s Taxonomy of Control</vt:lpstr>
      <vt:lpstr>Hierarchical Control</vt:lpstr>
      <vt:lpstr>Lessig’s Vertical Axis</vt:lpstr>
      <vt:lpstr>An External Threat</vt:lpstr>
      <vt:lpstr>Threat Mitigations</vt:lpstr>
      <vt:lpstr>All Aliases are Threats</vt:lpstr>
      <vt:lpstr>A Peerage </vt:lpstr>
      <vt:lpstr>Lessig’s Horizontal Axis</vt:lpstr>
      <vt:lpstr>Back to Autonomous Systems...</vt:lpstr>
      <vt:lpstr>Security Analysis: Two Cases</vt:lpstr>
      <vt:lpstr>Peer Identification</vt:lpstr>
      <vt:lpstr>Biometrics are hierarchical</vt:lpstr>
      <vt:lpstr>Functionality and Security</vt:lpstr>
      <vt:lpstr>Functional Analysis</vt:lpstr>
      <vt:lpstr>Hybrid Vigour?</vt:lpstr>
      <vt:lpstr>IBM’s AC is Actually Impure</vt:lpstr>
      <vt:lpstr>Aliases are Always Threats</vt:lpstr>
      <vt:lpstr>An Intriguing Hybrid</vt:lpstr>
      <vt:lpstr>Review</vt:lpstr>
      <vt:lpstr>Simplicity vs Complexity</vt:lpstr>
      <vt:lpstr>Why Use Simple Models?</vt:lpstr>
      <vt:lpstr>Can we live simply?</vt:lpstr>
      <vt:lpstr>Security Assessments</vt:lpstr>
      <vt:lpstr>The Future?</vt:lpstr>
      <vt:lpstr>Additional Slides</vt:lpstr>
      <vt:lpstr>Specifying Requirements</vt:lpstr>
      <vt:lpstr>A Taxonomic Theory of Req’ts</vt:lpstr>
      <vt:lpstr>A Taxonomic Theory of Controls</vt:lpstr>
      <vt:lpstr>Niklas Luhmann, on Trust</vt:lpstr>
      <vt:lpstr>Trust, Distrust, Security, ...</vt:lpstr>
    </vt:vector>
  </TitlesOfParts>
  <Company>Matt Barrett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NGSCB A New Tool for Securing Applications</dc:title>
  <dc:creator>Matt Barrett</dc:creator>
  <cp:lastModifiedBy>Clark</cp:lastModifiedBy>
  <cp:revision>189</cp:revision>
  <cp:lastPrinted>1904-01-01T00:00:00Z</cp:lastPrinted>
  <dcterms:created xsi:type="dcterms:W3CDTF">2004-08-01T04:55:29Z</dcterms:created>
  <dcterms:modified xsi:type="dcterms:W3CDTF">2009-12-13T00:55:37Z</dcterms:modified>
</cp:coreProperties>
</file>