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33"/>
  </p:notesMasterIdLst>
  <p:handoutMasterIdLst>
    <p:handoutMasterId r:id="rId34"/>
  </p:handoutMasterIdLst>
  <p:sldIdLst>
    <p:sldId id="256" r:id="rId2"/>
    <p:sldId id="322" r:id="rId3"/>
    <p:sldId id="323" r:id="rId4"/>
    <p:sldId id="325" r:id="rId5"/>
    <p:sldId id="319" r:id="rId6"/>
    <p:sldId id="371" r:id="rId7"/>
    <p:sldId id="378" r:id="rId8"/>
    <p:sldId id="379" r:id="rId9"/>
    <p:sldId id="375" r:id="rId10"/>
    <p:sldId id="374" r:id="rId11"/>
    <p:sldId id="381" r:id="rId12"/>
    <p:sldId id="380" r:id="rId13"/>
    <p:sldId id="382" r:id="rId14"/>
    <p:sldId id="385" r:id="rId15"/>
    <p:sldId id="383" r:id="rId16"/>
    <p:sldId id="384" r:id="rId17"/>
    <p:sldId id="387" r:id="rId18"/>
    <p:sldId id="386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96" r:id="rId28"/>
    <p:sldId id="399" r:id="rId29"/>
    <p:sldId id="397" r:id="rId30"/>
    <p:sldId id="398" r:id="rId31"/>
    <p:sldId id="400" r:id="rId3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CCCC"/>
    <a:srgbClr val="FFFFCC"/>
    <a:srgbClr val="FF9999"/>
    <a:srgbClr val="FF9966"/>
    <a:srgbClr val="00FF00"/>
    <a:srgbClr val="008000"/>
    <a:srgbClr val="33CC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5777" autoAdjust="0"/>
    <p:restoredTop sz="94662" autoAdjust="0"/>
  </p:normalViewPr>
  <p:slideViewPr>
    <p:cSldViewPr>
      <p:cViewPr>
        <p:scale>
          <a:sx n="75" d="100"/>
          <a:sy n="75" d="100"/>
        </p:scale>
        <p:origin x="-73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notesViewPr>
    <p:cSldViewPr>
      <p:cViewPr varScale="1">
        <p:scale>
          <a:sx n="53" d="100"/>
          <a:sy n="53" d="100"/>
        </p:scale>
        <p:origin x="-2640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DD215F-6865-447F-B535-943DA912B5E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C9439F69-C63A-4033-A0C8-CDB40260D17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SS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04B5878-08F1-4933-BB5C-2955CE534F60}" type="parTrans" cxnId="{C7F68767-9445-49C6-B8D3-C71E9B4A5D7C}">
      <dgm:prSet/>
      <dgm:spPr/>
      <dgm:t>
        <a:bodyPr/>
        <a:lstStyle/>
        <a:p>
          <a:endParaRPr lang="en-NZ"/>
        </a:p>
      </dgm:t>
    </dgm:pt>
    <dgm:pt modelId="{767E4AC4-0B99-4C24-A297-ED49CECECD3F}" type="sibTrans" cxnId="{C7F68767-9445-49C6-B8D3-C71E9B4A5D7C}">
      <dgm:prSet/>
      <dgm:spPr/>
      <dgm:t>
        <a:bodyPr/>
        <a:lstStyle/>
        <a:p>
          <a:endParaRPr lang="en-NZ"/>
        </a:p>
      </dgm:t>
    </dgm:pt>
    <dgm:pt modelId="{9E6E33C7-F1E8-49D3-9324-44678C2AD4D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</a:t>
          </a:r>
        </a:p>
      </dgm:t>
    </dgm:pt>
    <dgm:pt modelId="{B2903309-F70A-45DB-9E76-A56C609BBD97}" type="parTrans" cxnId="{0A6D173D-F424-4F03-8551-328862E82769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26304038-8AE2-4A2F-A3D5-D8F3DDA564C4}" type="sibTrans" cxnId="{0A6D173D-F424-4F03-8551-328862E82769}">
      <dgm:prSet/>
      <dgm:spPr/>
      <dgm:t>
        <a:bodyPr/>
        <a:lstStyle/>
        <a:p>
          <a:endParaRPr lang="en-NZ"/>
        </a:p>
      </dgm:t>
    </dgm:pt>
    <dgm:pt modelId="{400B3B96-62F8-4CDD-9643-27289F31B02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50E6406-F0EC-4866-884E-FE4DEE1D47B8}" type="parTrans" cxnId="{A8371FFF-240B-4585-925F-5BF8A6C153B3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58D4BBF3-6446-4A42-AC9A-8F0DC575A39F}" type="sibTrans" cxnId="{A8371FFF-240B-4585-925F-5BF8A6C153B3}">
      <dgm:prSet/>
      <dgm:spPr/>
      <dgm:t>
        <a:bodyPr/>
        <a:lstStyle/>
        <a:p>
          <a:endParaRPr lang="en-NZ"/>
        </a:p>
      </dgm:t>
    </dgm:pt>
    <dgm:pt modelId="{7EAE07E3-640F-4B20-921B-CF80916CD79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B06134A-976E-4452-86DD-4A239C8F371E}" type="parTrans" cxnId="{A38FE34D-70FD-4B21-8977-8C5C8D7E8CFC}">
      <dgm:prSet/>
      <dgm:spPr/>
      <dgm:t>
        <a:bodyPr/>
        <a:lstStyle/>
        <a:p>
          <a:endParaRPr lang="en-NZ"/>
        </a:p>
      </dgm:t>
    </dgm:pt>
    <dgm:pt modelId="{6EF63B3B-9E92-4BB8-8D9B-FEB6093DA969}" type="sibTrans" cxnId="{A38FE34D-70FD-4B21-8977-8C5C8D7E8CFC}">
      <dgm:prSet/>
      <dgm:spPr/>
      <dgm:t>
        <a:bodyPr/>
        <a:lstStyle/>
        <a:p>
          <a:endParaRPr lang="en-NZ"/>
        </a:p>
      </dgm:t>
    </dgm:pt>
    <dgm:pt modelId="{B8DAC267-BC52-438E-944B-AFBCFDDB6512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X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5852053-2084-4219-AAF2-AD57496986EB}" type="parTrans" cxnId="{0E20F555-4E1B-4D93-B60F-38F553A79DF0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7A442004-71E7-4BB2-A7BC-B0581EF8220F}" type="sibTrans" cxnId="{0E20F555-4E1B-4D93-B60F-38F553A79DF0}">
      <dgm:prSet/>
      <dgm:spPr/>
      <dgm:t>
        <a:bodyPr/>
        <a:lstStyle/>
        <a:p>
          <a:endParaRPr lang="en-NZ"/>
        </a:p>
      </dgm:t>
    </dgm:pt>
    <dgm:pt modelId="{3B82DAFB-43D5-4D61-A3FF-5DAEF39285B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1812285-93F7-4A98-A7E9-DA18CFCE3B15}" type="parTrans" cxnId="{7B8E71D0-2124-4D6E-B817-EE1E0FE8A64A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6DB2AF5D-B2BB-4CC2-BE3D-7D6B852125D9}" type="sibTrans" cxnId="{7B8E71D0-2124-4D6E-B817-EE1E0FE8A64A}">
      <dgm:prSet/>
      <dgm:spPr/>
      <dgm:t>
        <a:bodyPr/>
        <a:lstStyle/>
        <a:p>
          <a:endParaRPr lang="en-NZ"/>
        </a:p>
      </dgm:t>
    </dgm:pt>
    <dgm:pt modelId="{7190B8FD-9E77-4E87-B233-3C925423A51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D045294-96AE-468F-BAE5-F88B164F79CD}" type="parTrans" cxnId="{24F86C5D-BCE7-4DEF-AF8C-58BB540C120D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28AE131E-3A4C-4FA7-8511-85927EF6F9CA}" type="sibTrans" cxnId="{24F86C5D-BCE7-4DEF-AF8C-58BB540C120D}">
      <dgm:prSet/>
      <dgm:spPr/>
      <dgm:t>
        <a:bodyPr/>
        <a:lstStyle/>
        <a:p>
          <a:endParaRPr lang="en-NZ"/>
        </a:p>
      </dgm:t>
    </dgm:pt>
    <dgm:pt modelId="{6A4264E1-00CA-4822-85E3-1B2BCAFAE7F4}" type="pres">
      <dgm:prSet presAssocID="{2BDD215F-6865-447F-B535-943DA912B5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F44FC9-7063-4341-BAD0-BC44823BD6CE}" type="pres">
      <dgm:prSet presAssocID="{C9439F69-C63A-4033-A0C8-CDB40260D17A}" presName="hierRoot1" presStyleCnt="0">
        <dgm:presLayoutVars>
          <dgm:hierBranch/>
        </dgm:presLayoutVars>
      </dgm:prSet>
      <dgm:spPr/>
    </dgm:pt>
    <dgm:pt modelId="{2283FEF6-36C9-4A40-B8F9-57E4DD35410B}" type="pres">
      <dgm:prSet presAssocID="{C9439F69-C63A-4033-A0C8-CDB40260D17A}" presName="rootComposite1" presStyleCnt="0"/>
      <dgm:spPr/>
    </dgm:pt>
    <dgm:pt modelId="{98474E7F-41C3-4094-8F08-E8080BF077AB}" type="pres">
      <dgm:prSet presAssocID="{C9439F69-C63A-4033-A0C8-CDB40260D17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0CE83739-65E8-4105-AED9-A60DB1F000D5}" type="pres">
      <dgm:prSet presAssocID="{C9439F69-C63A-4033-A0C8-CDB40260D17A}" presName="rootConnector1" presStyleLbl="node1" presStyleIdx="0" presStyleCnt="0"/>
      <dgm:spPr/>
      <dgm:t>
        <a:bodyPr/>
        <a:lstStyle/>
        <a:p>
          <a:endParaRPr lang="en-NZ"/>
        </a:p>
      </dgm:t>
    </dgm:pt>
    <dgm:pt modelId="{D70147B0-9C09-4F00-913C-00878FC7FBE2}" type="pres">
      <dgm:prSet presAssocID="{C9439F69-C63A-4033-A0C8-CDB40260D17A}" presName="hierChild2" presStyleCnt="0"/>
      <dgm:spPr/>
    </dgm:pt>
    <dgm:pt modelId="{3E709D7E-468C-4070-9856-2395089ABD83}" type="pres">
      <dgm:prSet presAssocID="{B2903309-F70A-45DB-9E76-A56C609BBD97}" presName="Name35" presStyleLbl="parChTrans1D2" presStyleIdx="0" presStyleCnt="2"/>
      <dgm:spPr/>
      <dgm:t>
        <a:bodyPr/>
        <a:lstStyle/>
        <a:p>
          <a:endParaRPr lang="en-NZ"/>
        </a:p>
      </dgm:t>
    </dgm:pt>
    <dgm:pt modelId="{6405A0F6-A3BC-478E-BA77-66D0EC133F42}" type="pres">
      <dgm:prSet presAssocID="{9E6E33C7-F1E8-49D3-9324-44678C2AD4D4}" presName="hierRoot2" presStyleCnt="0">
        <dgm:presLayoutVars>
          <dgm:hierBranch/>
        </dgm:presLayoutVars>
      </dgm:prSet>
      <dgm:spPr/>
    </dgm:pt>
    <dgm:pt modelId="{A64A25C4-4A58-4217-AB75-4943A641DED9}" type="pres">
      <dgm:prSet presAssocID="{9E6E33C7-F1E8-49D3-9324-44678C2AD4D4}" presName="rootComposite" presStyleCnt="0"/>
      <dgm:spPr/>
    </dgm:pt>
    <dgm:pt modelId="{5E2C03F9-14A2-410A-B9E5-A6B36695BE69}" type="pres">
      <dgm:prSet presAssocID="{9E6E33C7-F1E8-49D3-9324-44678C2AD4D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762FC4C9-F98B-4EB1-9160-3BA8C7B039A6}" type="pres">
      <dgm:prSet presAssocID="{9E6E33C7-F1E8-49D3-9324-44678C2AD4D4}" presName="rootConnector" presStyleLbl="node2" presStyleIdx="0" presStyleCnt="2"/>
      <dgm:spPr/>
      <dgm:t>
        <a:bodyPr/>
        <a:lstStyle/>
        <a:p>
          <a:endParaRPr lang="en-NZ"/>
        </a:p>
      </dgm:t>
    </dgm:pt>
    <dgm:pt modelId="{68E3B90E-6273-49E0-8066-445F32BAA67D}" type="pres">
      <dgm:prSet presAssocID="{9E6E33C7-F1E8-49D3-9324-44678C2AD4D4}" presName="hierChild4" presStyleCnt="0"/>
      <dgm:spPr/>
    </dgm:pt>
    <dgm:pt modelId="{046180F1-EBF5-4CEC-AAD7-A9EAB9386DCA}" type="pres">
      <dgm:prSet presAssocID="{450E6406-F0EC-4866-884E-FE4DEE1D47B8}" presName="Name35" presStyleLbl="parChTrans1D3" presStyleIdx="0" presStyleCnt="4"/>
      <dgm:spPr/>
      <dgm:t>
        <a:bodyPr/>
        <a:lstStyle/>
        <a:p>
          <a:endParaRPr lang="en-NZ"/>
        </a:p>
      </dgm:t>
    </dgm:pt>
    <dgm:pt modelId="{3BE5362C-7DAD-4115-B235-25B70E24CBA8}" type="pres">
      <dgm:prSet presAssocID="{400B3B96-62F8-4CDD-9643-27289F31B023}" presName="hierRoot2" presStyleCnt="0">
        <dgm:presLayoutVars>
          <dgm:hierBranch val="r"/>
        </dgm:presLayoutVars>
      </dgm:prSet>
      <dgm:spPr/>
    </dgm:pt>
    <dgm:pt modelId="{B51D6364-4B2F-439B-826C-D5B82768A2F5}" type="pres">
      <dgm:prSet presAssocID="{400B3B96-62F8-4CDD-9643-27289F31B023}" presName="rootComposite" presStyleCnt="0"/>
      <dgm:spPr/>
    </dgm:pt>
    <dgm:pt modelId="{ED22D187-117E-4A38-947D-1D64D7D5A4FA}" type="pres">
      <dgm:prSet presAssocID="{400B3B96-62F8-4CDD-9643-27289F31B02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25BE18AB-6009-41F2-8011-6712DA084ACB}" type="pres">
      <dgm:prSet presAssocID="{400B3B96-62F8-4CDD-9643-27289F31B023}" presName="rootConnector" presStyleLbl="node3" presStyleIdx="0" presStyleCnt="4"/>
      <dgm:spPr/>
      <dgm:t>
        <a:bodyPr/>
        <a:lstStyle/>
        <a:p>
          <a:endParaRPr lang="en-NZ"/>
        </a:p>
      </dgm:t>
    </dgm:pt>
    <dgm:pt modelId="{63A40C2B-7A5E-495B-AF54-0027B5D32B9F}" type="pres">
      <dgm:prSet presAssocID="{400B3B96-62F8-4CDD-9643-27289F31B023}" presName="hierChild4" presStyleCnt="0"/>
      <dgm:spPr/>
    </dgm:pt>
    <dgm:pt modelId="{709DDD23-A190-49C6-BEA2-6CE93F08178C}" type="pres">
      <dgm:prSet presAssocID="{400B3B96-62F8-4CDD-9643-27289F31B023}" presName="hierChild5" presStyleCnt="0"/>
      <dgm:spPr/>
    </dgm:pt>
    <dgm:pt modelId="{181BF1A8-10ED-4EFC-BDEA-6BC880365B7A}" type="pres">
      <dgm:prSet presAssocID="{BB06134A-976E-4452-86DD-4A239C8F371E}" presName="Name35" presStyleLbl="parChTrans1D3" presStyleIdx="1" presStyleCnt="4"/>
      <dgm:spPr/>
      <dgm:t>
        <a:bodyPr/>
        <a:lstStyle/>
        <a:p>
          <a:endParaRPr lang="en-NZ"/>
        </a:p>
      </dgm:t>
    </dgm:pt>
    <dgm:pt modelId="{EF05666E-2DA8-4D90-A4B4-973EF606C8AF}" type="pres">
      <dgm:prSet presAssocID="{7EAE07E3-640F-4B20-921B-CF80916CD798}" presName="hierRoot2" presStyleCnt="0">
        <dgm:presLayoutVars>
          <dgm:hierBranch val="r"/>
        </dgm:presLayoutVars>
      </dgm:prSet>
      <dgm:spPr/>
    </dgm:pt>
    <dgm:pt modelId="{C9E05C22-AAD7-4F76-9ECD-240622F29FB1}" type="pres">
      <dgm:prSet presAssocID="{7EAE07E3-640F-4B20-921B-CF80916CD798}" presName="rootComposite" presStyleCnt="0"/>
      <dgm:spPr/>
    </dgm:pt>
    <dgm:pt modelId="{C7ADDFB2-8097-4D8A-995C-80C805687D77}" type="pres">
      <dgm:prSet presAssocID="{7EAE07E3-640F-4B20-921B-CF80916CD798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0F131352-85DF-4BCD-8FFC-DE166FF2D8A8}" type="pres">
      <dgm:prSet presAssocID="{7EAE07E3-640F-4B20-921B-CF80916CD798}" presName="rootConnector" presStyleLbl="node3" presStyleIdx="1" presStyleCnt="4"/>
      <dgm:spPr/>
      <dgm:t>
        <a:bodyPr/>
        <a:lstStyle/>
        <a:p>
          <a:endParaRPr lang="en-NZ"/>
        </a:p>
      </dgm:t>
    </dgm:pt>
    <dgm:pt modelId="{5E77CBD8-ACD0-48E4-8A1C-1EE892D2A9D5}" type="pres">
      <dgm:prSet presAssocID="{7EAE07E3-640F-4B20-921B-CF80916CD798}" presName="hierChild4" presStyleCnt="0"/>
      <dgm:spPr/>
    </dgm:pt>
    <dgm:pt modelId="{AF3A4BA9-91F6-4722-A12C-A194B40F3223}" type="pres">
      <dgm:prSet presAssocID="{7EAE07E3-640F-4B20-921B-CF80916CD798}" presName="hierChild5" presStyleCnt="0"/>
      <dgm:spPr/>
    </dgm:pt>
    <dgm:pt modelId="{788E2BE6-C9E5-4A1C-84C3-057594C91411}" type="pres">
      <dgm:prSet presAssocID="{B5852053-2084-4219-AAF2-AD57496986EB}" presName="Name35" presStyleLbl="parChTrans1D3" presStyleIdx="2" presStyleCnt="4"/>
      <dgm:spPr/>
      <dgm:t>
        <a:bodyPr/>
        <a:lstStyle/>
        <a:p>
          <a:endParaRPr lang="en-NZ"/>
        </a:p>
      </dgm:t>
    </dgm:pt>
    <dgm:pt modelId="{DA22E566-7F00-4411-88A6-6DC39FBC4D65}" type="pres">
      <dgm:prSet presAssocID="{B8DAC267-BC52-438E-944B-AFBCFDDB6512}" presName="hierRoot2" presStyleCnt="0">
        <dgm:presLayoutVars>
          <dgm:hierBranch val="r"/>
        </dgm:presLayoutVars>
      </dgm:prSet>
      <dgm:spPr/>
    </dgm:pt>
    <dgm:pt modelId="{C101B82D-5608-4803-BFBA-FD4D413166CF}" type="pres">
      <dgm:prSet presAssocID="{B8DAC267-BC52-438E-944B-AFBCFDDB6512}" presName="rootComposite" presStyleCnt="0"/>
      <dgm:spPr/>
    </dgm:pt>
    <dgm:pt modelId="{773A59FE-DBAE-44D6-A58D-F2489A3F6447}" type="pres">
      <dgm:prSet presAssocID="{B8DAC267-BC52-438E-944B-AFBCFDDB6512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B6AF82B4-D951-408E-8E8A-336C0B390C07}" type="pres">
      <dgm:prSet presAssocID="{B8DAC267-BC52-438E-944B-AFBCFDDB6512}" presName="rootConnector" presStyleLbl="node3" presStyleIdx="2" presStyleCnt="4"/>
      <dgm:spPr/>
      <dgm:t>
        <a:bodyPr/>
        <a:lstStyle/>
        <a:p>
          <a:endParaRPr lang="en-NZ"/>
        </a:p>
      </dgm:t>
    </dgm:pt>
    <dgm:pt modelId="{B37BBD9C-A8A3-4938-A243-1E53016BB02D}" type="pres">
      <dgm:prSet presAssocID="{B8DAC267-BC52-438E-944B-AFBCFDDB6512}" presName="hierChild4" presStyleCnt="0"/>
      <dgm:spPr/>
    </dgm:pt>
    <dgm:pt modelId="{8C02B94C-ED86-4FFE-93D5-212CB09E0157}" type="pres">
      <dgm:prSet presAssocID="{B8DAC267-BC52-438E-944B-AFBCFDDB6512}" presName="hierChild5" presStyleCnt="0"/>
      <dgm:spPr/>
    </dgm:pt>
    <dgm:pt modelId="{9A600DDF-1BA8-4016-BC2D-4637CA651788}" type="pres">
      <dgm:prSet presAssocID="{9E6E33C7-F1E8-49D3-9324-44678C2AD4D4}" presName="hierChild5" presStyleCnt="0"/>
      <dgm:spPr/>
    </dgm:pt>
    <dgm:pt modelId="{77DEAA98-DE34-4B36-A026-AF6328BB528B}" type="pres">
      <dgm:prSet presAssocID="{81812285-93F7-4A98-A7E9-DA18CFCE3B15}" presName="Name35" presStyleLbl="parChTrans1D2" presStyleIdx="1" presStyleCnt="2"/>
      <dgm:spPr/>
      <dgm:t>
        <a:bodyPr/>
        <a:lstStyle/>
        <a:p>
          <a:endParaRPr lang="en-NZ"/>
        </a:p>
      </dgm:t>
    </dgm:pt>
    <dgm:pt modelId="{F7ECFA4E-2525-4BA0-96DF-E9947D5C9BFA}" type="pres">
      <dgm:prSet presAssocID="{3B82DAFB-43D5-4D61-A3FF-5DAEF39285B8}" presName="hierRoot2" presStyleCnt="0">
        <dgm:presLayoutVars>
          <dgm:hierBranch/>
        </dgm:presLayoutVars>
      </dgm:prSet>
      <dgm:spPr/>
    </dgm:pt>
    <dgm:pt modelId="{A6E78C8D-3BCA-4C58-82B6-AB05E3C8A72D}" type="pres">
      <dgm:prSet presAssocID="{3B82DAFB-43D5-4D61-A3FF-5DAEF39285B8}" presName="rootComposite" presStyleCnt="0"/>
      <dgm:spPr/>
    </dgm:pt>
    <dgm:pt modelId="{11813C4E-E3D0-4ED5-B785-746086530B28}" type="pres">
      <dgm:prSet presAssocID="{3B82DAFB-43D5-4D61-A3FF-5DAEF39285B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A8882D4-AB03-4A21-8BCB-B3CC5C7B93DA}" type="pres">
      <dgm:prSet presAssocID="{3B82DAFB-43D5-4D61-A3FF-5DAEF39285B8}" presName="rootConnector" presStyleLbl="node2" presStyleIdx="1" presStyleCnt="2"/>
      <dgm:spPr/>
      <dgm:t>
        <a:bodyPr/>
        <a:lstStyle/>
        <a:p>
          <a:endParaRPr lang="en-NZ"/>
        </a:p>
      </dgm:t>
    </dgm:pt>
    <dgm:pt modelId="{93C92BF5-ACBD-46DA-86D7-8B6BC5EFFBE0}" type="pres">
      <dgm:prSet presAssocID="{3B82DAFB-43D5-4D61-A3FF-5DAEF39285B8}" presName="hierChild4" presStyleCnt="0"/>
      <dgm:spPr/>
    </dgm:pt>
    <dgm:pt modelId="{11D43CDF-96FD-4139-AD5F-F92D70233089}" type="pres">
      <dgm:prSet presAssocID="{5D045294-96AE-468F-BAE5-F88B164F79CD}" presName="Name35" presStyleLbl="parChTrans1D3" presStyleIdx="3" presStyleCnt="4"/>
      <dgm:spPr/>
      <dgm:t>
        <a:bodyPr/>
        <a:lstStyle/>
        <a:p>
          <a:endParaRPr lang="en-NZ"/>
        </a:p>
      </dgm:t>
    </dgm:pt>
    <dgm:pt modelId="{D9F82F92-9A67-4713-961C-9F7CE1AF86D4}" type="pres">
      <dgm:prSet presAssocID="{7190B8FD-9E77-4E87-B233-3C925423A517}" presName="hierRoot2" presStyleCnt="0">
        <dgm:presLayoutVars>
          <dgm:hierBranch val="r"/>
        </dgm:presLayoutVars>
      </dgm:prSet>
      <dgm:spPr/>
    </dgm:pt>
    <dgm:pt modelId="{8DB0D9E9-CC18-4261-87CB-C60F8CA55B9D}" type="pres">
      <dgm:prSet presAssocID="{7190B8FD-9E77-4E87-B233-3C925423A517}" presName="rootComposite" presStyleCnt="0"/>
      <dgm:spPr/>
    </dgm:pt>
    <dgm:pt modelId="{2EFDC1A5-3DD7-4531-917D-26765191835F}" type="pres">
      <dgm:prSet presAssocID="{7190B8FD-9E77-4E87-B233-3C925423A517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D9F3305E-202A-445B-B0A1-36C6F67B766A}" type="pres">
      <dgm:prSet presAssocID="{7190B8FD-9E77-4E87-B233-3C925423A517}" presName="rootConnector" presStyleLbl="node3" presStyleIdx="3" presStyleCnt="4"/>
      <dgm:spPr/>
      <dgm:t>
        <a:bodyPr/>
        <a:lstStyle/>
        <a:p>
          <a:endParaRPr lang="en-NZ"/>
        </a:p>
      </dgm:t>
    </dgm:pt>
    <dgm:pt modelId="{C161E67C-A5EC-47B7-B0BE-B9850AF31DF3}" type="pres">
      <dgm:prSet presAssocID="{7190B8FD-9E77-4E87-B233-3C925423A517}" presName="hierChild4" presStyleCnt="0"/>
      <dgm:spPr/>
    </dgm:pt>
    <dgm:pt modelId="{79D2C973-D739-4E64-8D8C-307EBE588D98}" type="pres">
      <dgm:prSet presAssocID="{7190B8FD-9E77-4E87-B233-3C925423A517}" presName="hierChild5" presStyleCnt="0"/>
      <dgm:spPr/>
    </dgm:pt>
    <dgm:pt modelId="{F91B1341-EB8E-45AB-A14E-7BB8CB4CA417}" type="pres">
      <dgm:prSet presAssocID="{3B82DAFB-43D5-4D61-A3FF-5DAEF39285B8}" presName="hierChild5" presStyleCnt="0"/>
      <dgm:spPr/>
    </dgm:pt>
    <dgm:pt modelId="{3598089D-8BF3-4ADC-8735-5580E4BA3662}" type="pres">
      <dgm:prSet presAssocID="{C9439F69-C63A-4033-A0C8-CDB40260D17A}" presName="hierChild3" presStyleCnt="0"/>
      <dgm:spPr/>
    </dgm:pt>
  </dgm:ptLst>
  <dgm:cxnLst>
    <dgm:cxn modelId="{C7F68767-9445-49C6-B8D3-C71E9B4A5D7C}" srcId="{2BDD215F-6865-447F-B535-943DA912B5E4}" destId="{C9439F69-C63A-4033-A0C8-CDB40260D17A}" srcOrd="0" destOrd="0" parTransId="{B04B5878-08F1-4933-BB5C-2955CE534F60}" sibTransId="{767E4AC4-0B99-4C24-A297-ED49CECECD3F}"/>
    <dgm:cxn modelId="{1C339BD1-87B1-4BDD-BCA8-BCCC7CE34539}" type="presOf" srcId="{7190B8FD-9E77-4E87-B233-3C925423A517}" destId="{2EFDC1A5-3DD7-4531-917D-26765191835F}" srcOrd="0" destOrd="0" presId="urn:microsoft.com/office/officeart/2005/8/layout/orgChart1"/>
    <dgm:cxn modelId="{9DCF7D9B-3C28-4512-AA36-A52C88B75CAD}" type="presOf" srcId="{3B82DAFB-43D5-4D61-A3FF-5DAEF39285B8}" destId="{1A8882D4-AB03-4A21-8BCB-B3CC5C7B93DA}" srcOrd="1" destOrd="0" presId="urn:microsoft.com/office/officeart/2005/8/layout/orgChart1"/>
    <dgm:cxn modelId="{B3945655-A292-40B7-B89C-2C065E4B3C90}" type="presOf" srcId="{B5852053-2084-4219-AAF2-AD57496986EB}" destId="{788E2BE6-C9E5-4A1C-84C3-057594C91411}" srcOrd="0" destOrd="0" presId="urn:microsoft.com/office/officeart/2005/8/layout/orgChart1"/>
    <dgm:cxn modelId="{A38FE34D-70FD-4B21-8977-8C5C8D7E8CFC}" srcId="{9E6E33C7-F1E8-49D3-9324-44678C2AD4D4}" destId="{7EAE07E3-640F-4B20-921B-CF80916CD798}" srcOrd="1" destOrd="0" parTransId="{BB06134A-976E-4452-86DD-4A239C8F371E}" sibTransId="{6EF63B3B-9E92-4BB8-8D9B-FEB6093DA969}"/>
    <dgm:cxn modelId="{0AD4E048-7C32-4F9A-A8C7-321C47A87D2E}" type="presOf" srcId="{B2903309-F70A-45DB-9E76-A56C609BBD97}" destId="{3E709D7E-468C-4070-9856-2395089ABD83}" srcOrd="0" destOrd="0" presId="urn:microsoft.com/office/officeart/2005/8/layout/orgChart1"/>
    <dgm:cxn modelId="{FA99CEB2-DBF9-4984-A470-208DEA2538BE}" type="presOf" srcId="{BB06134A-976E-4452-86DD-4A239C8F371E}" destId="{181BF1A8-10ED-4EFC-BDEA-6BC880365B7A}" srcOrd="0" destOrd="0" presId="urn:microsoft.com/office/officeart/2005/8/layout/orgChart1"/>
    <dgm:cxn modelId="{9FB3FD37-D795-4842-BDB8-7AABD536CA49}" type="presOf" srcId="{2BDD215F-6865-447F-B535-943DA912B5E4}" destId="{6A4264E1-00CA-4822-85E3-1B2BCAFAE7F4}" srcOrd="0" destOrd="0" presId="urn:microsoft.com/office/officeart/2005/8/layout/orgChart1"/>
    <dgm:cxn modelId="{EBBFD649-EDBF-4A7A-B57C-7D9B9D0161EE}" type="presOf" srcId="{400B3B96-62F8-4CDD-9643-27289F31B023}" destId="{ED22D187-117E-4A38-947D-1D64D7D5A4FA}" srcOrd="0" destOrd="0" presId="urn:microsoft.com/office/officeart/2005/8/layout/orgChart1"/>
    <dgm:cxn modelId="{A8371FFF-240B-4585-925F-5BF8A6C153B3}" srcId="{9E6E33C7-F1E8-49D3-9324-44678C2AD4D4}" destId="{400B3B96-62F8-4CDD-9643-27289F31B023}" srcOrd="0" destOrd="0" parTransId="{450E6406-F0EC-4866-884E-FE4DEE1D47B8}" sibTransId="{58D4BBF3-6446-4A42-AC9A-8F0DC575A39F}"/>
    <dgm:cxn modelId="{88093C45-4C5E-4623-ABB0-A9EAA57EA957}" type="presOf" srcId="{81812285-93F7-4A98-A7E9-DA18CFCE3B15}" destId="{77DEAA98-DE34-4B36-A026-AF6328BB528B}" srcOrd="0" destOrd="0" presId="urn:microsoft.com/office/officeart/2005/8/layout/orgChart1"/>
    <dgm:cxn modelId="{74B68CFC-9946-485A-AEE3-E7BFFB28E938}" type="presOf" srcId="{C9439F69-C63A-4033-A0C8-CDB40260D17A}" destId="{0CE83739-65E8-4105-AED9-A60DB1F000D5}" srcOrd="1" destOrd="0" presId="urn:microsoft.com/office/officeart/2005/8/layout/orgChart1"/>
    <dgm:cxn modelId="{BEB72BAA-AB54-4203-9044-8021B6568AE7}" type="presOf" srcId="{3B82DAFB-43D5-4D61-A3FF-5DAEF39285B8}" destId="{11813C4E-E3D0-4ED5-B785-746086530B28}" srcOrd="0" destOrd="0" presId="urn:microsoft.com/office/officeart/2005/8/layout/orgChart1"/>
    <dgm:cxn modelId="{2F674C30-7983-4D2C-ABB3-288F17D7800F}" type="presOf" srcId="{C9439F69-C63A-4033-A0C8-CDB40260D17A}" destId="{98474E7F-41C3-4094-8F08-E8080BF077AB}" srcOrd="0" destOrd="0" presId="urn:microsoft.com/office/officeart/2005/8/layout/orgChart1"/>
    <dgm:cxn modelId="{7B8E71D0-2124-4D6E-B817-EE1E0FE8A64A}" srcId="{C9439F69-C63A-4033-A0C8-CDB40260D17A}" destId="{3B82DAFB-43D5-4D61-A3FF-5DAEF39285B8}" srcOrd="1" destOrd="0" parTransId="{81812285-93F7-4A98-A7E9-DA18CFCE3B15}" sibTransId="{6DB2AF5D-B2BB-4CC2-BE3D-7D6B852125D9}"/>
    <dgm:cxn modelId="{0E20F555-4E1B-4D93-B60F-38F553A79DF0}" srcId="{9E6E33C7-F1E8-49D3-9324-44678C2AD4D4}" destId="{B8DAC267-BC52-438E-944B-AFBCFDDB6512}" srcOrd="2" destOrd="0" parTransId="{B5852053-2084-4219-AAF2-AD57496986EB}" sibTransId="{7A442004-71E7-4BB2-A7BC-B0581EF8220F}"/>
    <dgm:cxn modelId="{4D11B436-AE29-42AD-AD1E-466CFDF67EE3}" type="presOf" srcId="{7EAE07E3-640F-4B20-921B-CF80916CD798}" destId="{C7ADDFB2-8097-4D8A-995C-80C805687D77}" srcOrd="0" destOrd="0" presId="urn:microsoft.com/office/officeart/2005/8/layout/orgChart1"/>
    <dgm:cxn modelId="{24F86C5D-BCE7-4DEF-AF8C-58BB540C120D}" srcId="{3B82DAFB-43D5-4D61-A3FF-5DAEF39285B8}" destId="{7190B8FD-9E77-4E87-B233-3C925423A517}" srcOrd="0" destOrd="0" parTransId="{5D045294-96AE-468F-BAE5-F88B164F79CD}" sibTransId="{28AE131E-3A4C-4FA7-8511-85927EF6F9CA}"/>
    <dgm:cxn modelId="{47300F95-BFD2-4953-B443-36ECB9C9438D}" type="presOf" srcId="{9E6E33C7-F1E8-49D3-9324-44678C2AD4D4}" destId="{762FC4C9-F98B-4EB1-9160-3BA8C7B039A6}" srcOrd="1" destOrd="0" presId="urn:microsoft.com/office/officeart/2005/8/layout/orgChart1"/>
    <dgm:cxn modelId="{158A7C4E-79CD-4A4F-8839-AE51307D116C}" type="presOf" srcId="{B8DAC267-BC52-438E-944B-AFBCFDDB6512}" destId="{B6AF82B4-D951-408E-8E8A-336C0B390C07}" srcOrd="1" destOrd="0" presId="urn:microsoft.com/office/officeart/2005/8/layout/orgChart1"/>
    <dgm:cxn modelId="{DD2D93A6-D372-4E09-B1CC-3399A94FE383}" type="presOf" srcId="{7EAE07E3-640F-4B20-921B-CF80916CD798}" destId="{0F131352-85DF-4BCD-8FFC-DE166FF2D8A8}" srcOrd="1" destOrd="0" presId="urn:microsoft.com/office/officeart/2005/8/layout/orgChart1"/>
    <dgm:cxn modelId="{52DE11CB-B320-46BD-96ED-43AB6FAD51C9}" type="presOf" srcId="{450E6406-F0EC-4866-884E-FE4DEE1D47B8}" destId="{046180F1-EBF5-4CEC-AAD7-A9EAB9386DCA}" srcOrd="0" destOrd="0" presId="urn:microsoft.com/office/officeart/2005/8/layout/orgChart1"/>
    <dgm:cxn modelId="{8213CBE8-32DF-4E6E-8949-FC4077F71025}" type="presOf" srcId="{5D045294-96AE-468F-BAE5-F88B164F79CD}" destId="{11D43CDF-96FD-4139-AD5F-F92D70233089}" srcOrd="0" destOrd="0" presId="urn:microsoft.com/office/officeart/2005/8/layout/orgChart1"/>
    <dgm:cxn modelId="{D54A5A58-4415-40AB-BFF0-62179243B0C0}" type="presOf" srcId="{9E6E33C7-F1E8-49D3-9324-44678C2AD4D4}" destId="{5E2C03F9-14A2-410A-B9E5-A6B36695BE69}" srcOrd="0" destOrd="0" presId="urn:microsoft.com/office/officeart/2005/8/layout/orgChart1"/>
    <dgm:cxn modelId="{0A6D173D-F424-4F03-8551-328862E82769}" srcId="{C9439F69-C63A-4033-A0C8-CDB40260D17A}" destId="{9E6E33C7-F1E8-49D3-9324-44678C2AD4D4}" srcOrd="0" destOrd="0" parTransId="{B2903309-F70A-45DB-9E76-A56C609BBD97}" sibTransId="{26304038-8AE2-4A2F-A3D5-D8F3DDA564C4}"/>
    <dgm:cxn modelId="{ED9D440B-5F58-4B64-8B98-DC7C8665EE65}" type="presOf" srcId="{7190B8FD-9E77-4E87-B233-3C925423A517}" destId="{D9F3305E-202A-445B-B0A1-36C6F67B766A}" srcOrd="1" destOrd="0" presId="urn:microsoft.com/office/officeart/2005/8/layout/orgChart1"/>
    <dgm:cxn modelId="{18DA1052-538E-40AE-89FA-4CD10843B0B1}" type="presOf" srcId="{400B3B96-62F8-4CDD-9643-27289F31B023}" destId="{25BE18AB-6009-41F2-8011-6712DA084ACB}" srcOrd="1" destOrd="0" presId="urn:microsoft.com/office/officeart/2005/8/layout/orgChart1"/>
    <dgm:cxn modelId="{09029962-7622-433C-96C2-3EF8F0E2698C}" type="presOf" srcId="{B8DAC267-BC52-438E-944B-AFBCFDDB6512}" destId="{773A59FE-DBAE-44D6-A58D-F2489A3F6447}" srcOrd="0" destOrd="0" presId="urn:microsoft.com/office/officeart/2005/8/layout/orgChart1"/>
    <dgm:cxn modelId="{8B3633DA-9F17-41DE-BD7E-49BE209B12CD}" type="presParOf" srcId="{6A4264E1-00CA-4822-85E3-1B2BCAFAE7F4}" destId="{DBF44FC9-7063-4341-BAD0-BC44823BD6CE}" srcOrd="0" destOrd="0" presId="urn:microsoft.com/office/officeart/2005/8/layout/orgChart1"/>
    <dgm:cxn modelId="{52BFACDA-D24F-4319-B47C-6AAFBB45F905}" type="presParOf" srcId="{DBF44FC9-7063-4341-BAD0-BC44823BD6CE}" destId="{2283FEF6-36C9-4A40-B8F9-57E4DD35410B}" srcOrd="0" destOrd="0" presId="urn:microsoft.com/office/officeart/2005/8/layout/orgChart1"/>
    <dgm:cxn modelId="{F23CD80E-9044-4DFB-ACB4-55DF232CFF21}" type="presParOf" srcId="{2283FEF6-36C9-4A40-B8F9-57E4DD35410B}" destId="{98474E7F-41C3-4094-8F08-E8080BF077AB}" srcOrd="0" destOrd="0" presId="urn:microsoft.com/office/officeart/2005/8/layout/orgChart1"/>
    <dgm:cxn modelId="{9A72E599-3EB7-4903-9AD2-E857C5CC2064}" type="presParOf" srcId="{2283FEF6-36C9-4A40-B8F9-57E4DD35410B}" destId="{0CE83739-65E8-4105-AED9-A60DB1F000D5}" srcOrd="1" destOrd="0" presId="urn:microsoft.com/office/officeart/2005/8/layout/orgChart1"/>
    <dgm:cxn modelId="{E787BCAE-4E26-45CD-B16D-FA0640EB6E08}" type="presParOf" srcId="{DBF44FC9-7063-4341-BAD0-BC44823BD6CE}" destId="{D70147B0-9C09-4F00-913C-00878FC7FBE2}" srcOrd="1" destOrd="0" presId="urn:microsoft.com/office/officeart/2005/8/layout/orgChart1"/>
    <dgm:cxn modelId="{E8895EA5-B098-49E5-B30B-309847AB4C15}" type="presParOf" srcId="{D70147B0-9C09-4F00-913C-00878FC7FBE2}" destId="{3E709D7E-468C-4070-9856-2395089ABD83}" srcOrd="0" destOrd="0" presId="urn:microsoft.com/office/officeart/2005/8/layout/orgChart1"/>
    <dgm:cxn modelId="{DBBAC914-FC3A-4EDF-8956-EC157397BB81}" type="presParOf" srcId="{D70147B0-9C09-4F00-913C-00878FC7FBE2}" destId="{6405A0F6-A3BC-478E-BA77-66D0EC133F42}" srcOrd="1" destOrd="0" presId="urn:microsoft.com/office/officeart/2005/8/layout/orgChart1"/>
    <dgm:cxn modelId="{6D8EDC72-7B51-4794-86B5-933191337CB1}" type="presParOf" srcId="{6405A0F6-A3BC-478E-BA77-66D0EC133F42}" destId="{A64A25C4-4A58-4217-AB75-4943A641DED9}" srcOrd="0" destOrd="0" presId="urn:microsoft.com/office/officeart/2005/8/layout/orgChart1"/>
    <dgm:cxn modelId="{D6535528-1CF2-408F-96E9-EAF128A3AC87}" type="presParOf" srcId="{A64A25C4-4A58-4217-AB75-4943A641DED9}" destId="{5E2C03F9-14A2-410A-B9E5-A6B36695BE69}" srcOrd="0" destOrd="0" presId="urn:microsoft.com/office/officeart/2005/8/layout/orgChart1"/>
    <dgm:cxn modelId="{7F2B5972-D022-4829-8A98-C7D9303278BE}" type="presParOf" srcId="{A64A25C4-4A58-4217-AB75-4943A641DED9}" destId="{762FC4C9-F98B-4EB1-9160-3BA8C7B039A6}" srcOrd="1" destOrd="0" presId="urn:microsoft.com/office/officeart/2005/8/layout/orgChart1"/>
    <dgm:cxn modelId="{5FEC76E8-BCC0-45C3-A7CA-AA7E61EB4397}" type="presParOf" srcId="{6405A0F6-A3BC-478E-BA77-66D0EC133F42}" destId="{68E3B90E-6273-49E0-8066-445F32BAA67D}" srcOrd="1" destOrd="0" presId="urn:microsoft.com/office/officeart/2005/8/layout/orgChart1"/>
    <dgm:cxn modelId="{90A30C6A-A264-4EFB-A000-946B92018096}" type="presParOf" srcId="{68E3B90E-6273-49E0-8066-445F32BAA67D}" destId="{046180F1-EBF5-4CEC-AAD7-A9EAB9386DCA}" srcOrd="0" destOrd="0" presId="urn:microsoft.com/office/officeart/2005/8/layout/orgChart1"/>
    <dgm:cxn modelId="{65B4D32B-9F56-434A-B16F-E7919BE8A1F8}" type="presParOf" srcId="{68E3B90E-6273-49E0-8066-445F32BAA67D}" destId="{3BE5362C-7DAD-4115-B235-25B70E24CBA8}" srcOrd="1" destOrd="0" presId="urn:microsoft.com/office/officeart/2005/8/layout/orgChart1"/>
    <dgm:cxn modelId="{DA5A6A10-A2F4-4C4E-8F54-01AF0B807015}" type="presParOf" srcId="{3BE5362C-7DAD-4115-B235-25B70E24CBA8}" destId="{B51D6364-4B2F-439B-826C-D5B82768A2F5}" srcOrd="0" destOrd="0" presId="urn:microsoft.com/office/officeart/2005/8/layout/orgChart1"/>
    <dgm:cxn modelId="{E5313C7D-6A79-4F1D-B0A7-008DA63B6957}" type="presParOf" srcId="{B51D6364-4B2F-439B-826C-D5B82768A2F5}" destId="{ED22D187-117E-4A38-947D-1D64D7D5A4FA}" srcOrd="0" destOrd="0" presId="urn:microsoft.com/office/officeart/2005/8/layout/orgChart1"/>
    <dgm:cxn modelId="{2C7BBE0F-F3AE-4619-948F-7EB7A37A7B13}" type="presParOf" srcId="{B51D6364-4B2F-439B-826C-D5B82768A2F5}" destId="{25BE18AB-6009-41F2-8011-6712DA084ACB}" srcOrd="1" destOrd="0" presId="urn:microsoft.com/office/officeart/2005/8/layout/orgChart1"/>
    <dgm:cxn modelId="{EE517090-C0B3-4CDA-A432-0C0FB8FA61D6}" type="presParOf" srcId="{3BE5362C-7DAD-4115-B235-25B70E24CBA8}" destId="{63A40C2B-7A5E-495B-AF54-0027B5D32B9F}" srcOrd="1" destOrd="0" presId="urn:microsoft.com/office/officeart/2005/8/layout/orgChart1"/>
    <dgm:cxn modelId="{CEA189A4-C77C-4B64-8B30-8FBEE877BD6D}" type="presParOf" srcId="{3BE5362C-7DAD-4115-B235-25B70E24CBA8}" destId="{709DDD23-A190-49C6-BEA2-6CE93F08178C}" srcOrd="2" destOrd="0" presId="urn:microsoft.com/office/officeart/2005/8/layout/orgChart1"/>
    <dgm:cxn modelId="{2F818D06-0CD5-4A09-B00F-7BAAB786C06D}" type="presParOf" srcId="{68E3B90E-6273-49E0-8066-445F32BAA67D}" destId="{181BF1A8-10ED-4EFC-BDEA-6BC880365B7A}" srcOrd="2" destOrd="0" presId="urn:microsoft.com/office/officeart/2005/8/layout/orgChart1"/>
    <dgm:cxn modelId="{8BF2E7CF-9F67-4D2E-93B6-C7F879F987C1}" type="presParOf" srcId="{68E3B90E-6273-49E0-8066-445F32BAA67D}" destId="{EF05666E-2DA8-4D90-A4B4-973EF606C8AF}" srcOrd="3" destOrd="0" presId="urn:microsoft.com/office/officeart/2005/8/layout/orgChart1"/>
    <dgm:cxn modelId="{CA9965D7-0A77-4DF2-8D07-7AD63278B457}" type="presParOf" srcId="{EF05666E-2DA8-4D90-A4B4-973EF606C8AF}" destId="{C9E05C22-AAD7-4F76-9ECD-240622F29FB1}" srcOrd="0" destOrd="0" presId="urn:microsoft.com/office/officeart/2005/8/layout/orgChart1"/>
    <dgm:cxn modelId="{E91804D2-A5A0-42C0-B73C-694D9293826F}" type="presParOf" srcId="{C9E05C22-AAD7-4F76-9ECD-240622F29FB1}" destId="{C7ADDFB2-8097-4D8A-995C-80C805687D77}" srcOrd="0" destOrd="0" presId="urn:microsoft.com/office/officeart/2005/8/layout/orgChart1"/>
    <dgm:cxn modelId="{E9839A16-0A22-4440-9280-1154B3147D9F}" type="presParOf" srcId="{C9E05C22-AAD7-4F76-9ECD-240622F29FB1}" destId="{0F131352-85DF-4BCD-8FFC-DE166FF2D8A8}" srcOrd="1" destOrd="0" presId="urn:microsoft.com/office/officeart/2005/8/layout/orgChart1"/>
    <dgm:cxn modelId="{524CFCC9-C01F-408D-9878-29CD0E8DC0B0}" type="presParOf" srcId="{EF05666E-2DA8-4D90-A4B4-973EF606C8AF}" destId="{5E77CBD8-ACD0-48E4-8A1C-1EE892D2A9D5}" srcOrd="1" destOrd="0" presId="urn:microsoft.com/office/officeart/2005/8/layout/orgChart1"/>
    <dgm:cxn modelId="{9D011041-E60A-4091-9070-AC273DDFB5B2}" type="presParOf" srcId="{EF05666E-2DA8-4D90-A4B4-973EF606C8AF}" destId="{AF3A4BA9-91F6-4722-A12C-A194B40F3223}" srcOrd="2" destOrd="0" presId="urn:microsoft.com/office/officeart/2005/8/layout/orgChart1"/>
    <dgm:cxn modelId="{B5207DA0-02E8-49FF-AE7A-6512B3867016}" type="presParOf" srcId="{68E3B90E-6273-49E0-8066-445F32BAA67D}" destId="{788E2BE6-C9E5-4A1C-84C3-057594C91411}" srcOrd="4" destOrd="0" presId="urn:microsoft.com/office/officeart/2005/8/layout/orgChart1"/>
    <dgm:cxn modelId="{DD240645-D185-42C4-BC67-4E20089F6551}" type="presParOf" srcId="{68E3B90E-6273-49E0-8066-445F32BAA67D}" destId="{DA22E566-7F00-4411-88A6-6DC39FBC4D65}" srcOrd="5" destOrd="0" presId="urn:microsoft.com/office/officeart/2005/8/layout/orgChart1"/>
    <dgm:cxn modelId="{0D43F578-62ED-496A-AA50-83817BE2AAAE}" type="presParOf" srcId="{DA22E566-7F00-4411-88A6-6DC39FBC4D65}" destId="{C101B82D-5608-4803-BFBA-FD4D413166CF}" srcOrd="0" destOrd="0" presId="urn:microsoft.com/office/officeart/2005/8/layout/orgChart1"/>
    <dgm:cxn modelId="{94A2753E-8EDE-4C66-B08A-13F313A69FCF}" type="presParOf" srcId="{C101B82D-5608-4803-BFBA-FD4D413166CF}" destId="{773A59FE-DBAE-44D6-A58D-F2489A3F6447}" srcOrd="0" destOrd="0" presId="urn:microsoft.com/office/officeart/2005/8/layout/orgChart1"/>
    <dgm:cxn modelId="{57B2E7BD-A0B7-4079-B0C4-95A90DC16F25}" type="presParOf" srcId="{C101B82D-5608-4803-BFBA-FD4D413166CF}" destId="{B6AF82B4-D951-408E-8E8A-336C0B390C07}" srcOrd="1" destOrd="0" presId="urn:microsoft.com/office/officeart/2005/8/layout/orgChart1"/>
    <dgm:cxn modelId="{7EE06644-9E73-4426-9271-91401920B71A}" type="presParOf" srcId="{DA22E566-7F00-4411-88A6-6DC39FBC4D65}" destId="{B37BBD9C-A8A3-4938-A243-1E53016BB02D}" srcOrd="1" destOrd="0" presId="urn:microsoft.com/office/officeart/2005/8/layout/orgChart1"/>
    <dgm:cxn modelId="{45F47AA3-D777-4F75-AAAA-E733809217FE}" type="presParOf" srcId="{DA22E566-7F00-4411-88A6-6DC39FBC4D65}" destId="{8C02B94C-ED86-4FFE-93D5-212CB09E0157}" srcOrd="2" destOrd="0" presId="urn:microsoft.com/office/officeart/2005/8/layout/orgChart1"/>
    <dgm:cxn modelId="{5A79D737-118D-4A5B-9F0E-F4ADD4F5B918}" type="presParOf" srcId="{6405A0F6-A3BC-478E-BA77-66D0EC133F42}" destId="{9A600DDF-1BA8-4016-BC2D-4637CA651788}" srcOrd="2" destOrd="0" presId="urn:microsoft.com/office/officeart/2005/8/layout/orgChart1"/>
    <dgm:cxn modelId="{3FA17B75-3E04-4FB2-A68F-FC7B5AA017FD}" type="presParOf" srcId="{D70147B0-9C09-4F00-913C-00878FC7FBE2}" destId="{77DEAA98-DE34-4B36-A026-AF6328BB528B}" srcOrd="2" destOrd="0" presId="urn:microsoft.com/office/officeart/2005/8/layout/orgChart1"/>
    <dgm:cxn modelId="{B24F4405-23AD-4485-9359-3014877662C9}" type="presParOf" srcId="{D70147B0-9C09-4F00-913C-00878FC7FBE2}" destId="{F7ECFA4E-2525-4BA0-96DF-E9947D5C9BFA}" srcOrd="3" destOrd="0" presId="urn:microsoft.com/office/officeart/2005/8/layout/orgChart1"/>
    <dgm:cxn modelId="{737A3D74-DA7C-4D20-826E-0EA3B0DB3D5D}" type="presParOf" srcId="{F7ECFA4E-2525-4BA0-96DF-E9947D5C9BFA}" destId="{A6E78C8D-3BCA-4C58-82B6-AB05E3C8A72D}" srcOrd="0" destOrd="0" presId="urn:microsoft.com/office/officeart/2005/8/layout/orgChart1"/>
    <dgm:cxn modelId="{DC4771D6-8714-486F-B53C-76AE1600A907}" type="presParOf" srcId="{A6E78C8D-3BCA-4C58-82B6-AB05E3C8A72D}" destId="{11813C4E-E3D0-4ED5-B785-746086530B28}" srcOrd="0" destOrd="0" presId="urn:microsoft.com/office/officeart/2005/8/layout/orgChart1"/>
    <dgm:cxn modelId="{3F16732F-BFDF-48F6-BBBD-7BF972CC981E}" type="presParOf" srcId="{A6E78C8D-3BCA-4C58-82B6-AB05E3C8A72D}" destId="{1A8882D4-AB03-4A21-8BCB-B3CC5C7B93DA}" srcOrd="1" destOrd="0" presId="urn:microsoft.com/office/officeart/2005/8/layout/orgChart1"/>
    <dgm:cxn modelId="{726B5ED3-BBE6-47AE-AB47-02CAAD816374}" type="presParOf" srcId="{F7ECFA4E-2525-4BA0-96DF-E9947D5C9BFA}" destId="{93C92BF5-ACBD-46DA-86D7-8B6BC5EFFBE0}" srcOrd="1" destOrd="0" presId="urn:microsoft.com/office/officeart/2005/8/layout/orgChart1"/>
    <dgm:cxn modelId="{D126BF44-11EF-4A26-9CC2-1F74957C1CF5}" type="presParOf" srcId="{93C92BF5-ACBD-46DA-86D7-8B6BC5EFFBE0}" destId="{11D43CDF-96FD-4139-AD5F-F92D70233089}" srcOrd="0" destOrd="0" presId="urn:microsoft.com/office/officeart/2005/8/layout/orgChart1"/>
    <dgm:cxn modelId="{6CDDB63F-6AE4-4AAB-9C9D-A7CF28DB16B2}" type="presParOf" srcId="{93C92BF5-ACBD-46DA-86D7-8B6BC5EFFBE0}" destId="{D9F82F92-9A67-4713-961C-9F7CE1AF86D4}" srcOrd="1" destOrd="0" presId="urn:microsoft.com/office/officeart/2005/8/layout/orgChart1"/>
    <dgm:cxn modelId="{49037406-63C2-4AFC-8290-BCE904BEA5ED}" type="presParOf" srcId="{D9F82F92-9A67-4713-961C-9F7CE1AF86D4}" destId="{8DB0D9E9-CC18-4261-87CB-C60F8CA55B9D}" srcOrd="0" destOrd="0" presId="urn:microsoft.com/office/officeart/2005/8/layout/orgChart1"/>
    <dgm:cxn modelId="{952240C3-D054-4E7B-B39F-35F2DDCA5F2D}" type="presParOf" srcId="{8DB0D9E9-CC18-4261-87CB-C60F8CA55B9D}" destId="{2EFDC1A5-3DD7-4531-917D-26765191835F}" srcOrd="0" destOrd="0" presId="urn:microsoft.com/office/officeart/2005/8/layout/orgChart1"/>
    <dgm:cxn modelId="{B7123249-9F2F-4898-9F9B-671E022E7794}" type="presParOf" srcId="{8DB0D9E9-CC18-4261-87CB-C60F8CA55B9D}" destId="{D9F3305E-202A-445B-B0A1-36C6F67B766A}" srcOrd="1" destOrd="0" presId="urn:microsoft.com/office/officeart/2005/8/layout/orgChart1"/>
    <dgm:cxn modelId="{F975F090-37DB-4E34-B1DD-EE45515D6BEF}" type="presParOf" srcId="{D9F82F92-9A67-4713-961C-9F7CE1AF86D4}" destId="{C161E67C-A5EC-47B7-B0BE-B9850AF31DF3}" srcOrd="1" destOrd="0" presId="urn:microsoft.com/office/officeart/2005/8/layout/orgChart1"/>
    <dgm:cxn modelId="{FF69ADEB-6A5C-4A79-9C89-1F2C2B93B456}" type="presParOf" srcId="{D9F82F92-9A67-4713-961C-9F7CE1AF86D4}" destId="{79D2C973-D739-4E64-8D8C-307EBE588D98}" srcOrd="2" destOrd="0" presId="urn:microsoft.com/office/officeart/2005/8/layout/orgChart1"/>
    <dgm:cxn modelId="{8F794172-AB34-4E84-96FE-6053E764231B}" type="presParOf" srcId="{F7ECFA4E-2525-4BA0-96DF-E9947D5C9BFA}" destId="{F91B1341-EB8E-45AB-A14E-7BB8CB4CA417}" srcOrd="2" destOrd="0" presId="urn:microsoft.com/office/officeart/2005/8/layout/orgChart1"/>
    <dgm:cxn modelId="{9CFB9DC6-704D-4AF3-9D56-0674F2EA6F3E}" type="presParOf" srcId="{DBF44FC9-7063-4341-BAD0-BC44823BD6CE}" destId="{3598089D-8BF3-4ADC-8735-5580E4BA3662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C9FDA-2FBF-4F58-807B-7AB527A2B11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42BC935-9AA9-4A75-9E34-A6ACC16D944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SS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A6CF539-0BD2-48B8-89B6-7C5614DA47D8}" type="parTrans" cxnId="{198611D3-DD58-4355-A48D-D52CC1299BE6}">
      <dgm:prSet/>
      <dgm:spPr/>
      <dgm:t>
        <a:bodyPr/>
        <a:lstStyle/>
        <a:p>
          <a:endParaRPr lang="en-NZ"/>
        </a:p>
      </dgm:t>
    </dgm:pt>
    <dgm:pt modelId="{E8AC67E2-F9F1-4A6F-A081-836434DC32DF}" type="sibTrans" cxnId="{198611D3-DD58-4355-A48D-D52CC1299BE6}">
      <dgm:prSet/>
      <dgm:spPr/>
      <dgm:t>
        <a:bodyPr/>
        <a:lstStyle/>
        <a:p>
          <a:endParaRPr lang="en-NZ"/>
        </a:p>
      </dgm:t>
    </dgm:pt>
    <dgm:pt modelId="{595FCEB4-78DA-4539-BE13-AA11417A0F5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B04739B-28A5-4E4F-94DF-0457DD54FDDC}" type="parTrans" cxnId="{C232083B-2541-4F07-AC42-DB5C04CCB75F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4E2922B5-2C2D-42CE-90FF-12D65097971F}" type="sibTrans" cxnId="{C232083B-2541-4F07-AC42-DB5C04CCB75F}">
      <dgm:prSet/>
      <dgm:spPr/>
      <dgm:t>
        <a:bodyPr/>
        <a:lstStyle/>
        <a:p>
          <a:endParaRPr lang="en-NZ"/>
        </a:p>
      </dgm:t>
    </dgm:pt>
    <dgm:pt modelId="{D03A3F76-F580-4C55-AF5F-318AA48B834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X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B0F8F60-99CE-4177-B512-461EC2D90BC0}" type="parTrans" cxnId="{2F15692C-9EA2-464A-8353-4C36409BD798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F89CC3AD-12F3-44F8-8072-53E91E8B8DA0}" type="sibTrans" cxnId="{2F15692C-9EA2-464A-8353-4C36409BD798}">
      <dgm:prSet/>
      <dgm:spPr/>
      <dgm:t>
        <a:bodyPr/>
        <a:lstStyle/>
        <a:p>
          <a:endParaRPr lang="en-NZ"/>
        </a:p>
      </dgm:t>
    </dgm:pt>
    <dgm:pt modelId="{C6F999CC-9CA3-44E9-B556-A4F64ACFBF5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A17ECD2-95D9-495F-89C6-C7C98525B195}" type="parTrans" cxnId="{E294B42B-7B8C-4F8D-9ED8-B7E3168E20C8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BA9392D9-C1A3-4EF8-AFC5-34C63B391DCA}" type="sibTrans" cxnId="{E294B42B-7B8C-4F8D-9ED8-B7E3168E20C8}">
      <dgm:prSet/>
      <dgm:spPr/>
      <dgm:t>
        <a:bodyPr/>
        <a:lstStyle/>
        <a:p>
          <a:endParaRPr lang="en-NZ"/>
        </a:p>
      </dgm:t>
    </dgm:pt>
    <dgm:pt modelId="{5680E775-96A6-4F91-B1AA-14CC5FE3225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</a:t>
          </a:r>
        </a:p>
      </dgm:t>
    </dgm:pt>
    <dgm:pt modelId="{C176523C-1098-4B3E-9317-89BF6E4C6614}" type="parTrans" cxnId="{80351084-8C38-4191-8EFB-DBF29C7FB777}">
      <dgm:prSet/>
      <dgm:spPr/>
      <dgm:t>
        <a:bodyPr/>
        <a:lstStyle/>
        <a:p>
          <a:endParaRPr lang="en-NZ"/>
        </a:p>
      </dgm:t>
    </dgm:pt>
    <dgm:pt modelId="{1C7C5BDC-C16F-4849-8CF2-E3D80AD00F28}" type="sibTrans" cxnId="{80351084-8C38-4191-8EFB-DBF29C7FB777}">
      <dgm:prSet/>
      <dgm:spPr/>
      <dgm:t>
        <a:bodyPr/>
        <a:lstStyle/>
        <a:p>
          <a:endParaRPr lang="en-NZ"/>
        </a:p>
      </dgm:t>
    </dgm:pt>
    <dgm:pt modelId="{A2149CFB-7372-45C4-A4B4-A30AD88AACA0}" type="pres">
      <dgm:prSet presAssocID="{627C9FDA-2FBF-4F58-807B-7AB527A2B1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29E5F-315C-43ED-9EA8-9D38CDAB303B}" type="pres">
      <dgm:prSet presAssocID="{B42BC935-9AA9-4A75-9E34-A6ACC16D9444}" presName="hierRoot1" presStyleCnt="0">
        <dgm:presLayoutVars>
          <dgm:hierBranch/>
        </dgm:presLayoutVars>
      </dgm:prSet>
      <dgm:spPr/>
    </dgm:pt>
    <dgm:pt modelId="{C4E3763E-DE21-41E4-BAE8-1AF7ED40DA39}" type="pres">
      <dgm:prSet presAssocID="{B42BC935-9AA9-4A75-9E34-A6ACC16D9444}" presName="rootComposite1" presStyleCnt="0"/>
      <dgm:spPr/>
    </dgm:pt>
    <dgm:pt modelId="{A1FF8036-B19B-4E61-9D0D-AE0A559C67A6}" type="pres">
      <dgm:prSet presAssocID="{B42BC935-9AA9-4A75-9E34-A6ACC16D944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A2C30422-7136-4A55-BBD4-7D0DE5761EA5}" type="pres">
      <dgm:prSet presAssocID="{B42BC935-9AA9-4A75-9E34-A6ACC16D9444}" presName="rootConnector1" presStyleLbl="node1" presStyleIdx="0" presStyleCnt="0"/>
      <dgm:spPr/>
      <dgm:t>
        <a:bodyPr/>
        <a:lstStyle/>
        <a:p>
          <a:endParaRPr lang="en-NZ"/>
        </a:p>
      </dgm:t>
    </dgm:pt>
    <dgm:pt modelId="{44255BE2-FF59-48FA-9854-AC4023CA2C30}" type="pres">
      <dgm:prSet presAssocID="{B42BC935-9AA9-4A75-9E34-A6ACC16D9444}" presName="hierChild2" presStyleCnt="0"/>
      <dgm:spPr/>
    </dgm:pt>
    <dgm:pt modelId="{873F5EFC-9E22-4E8F-B550-9C3145C03B58}" type="pres">
      <dgm:prSet presAssocID="{0B04739B-28A5-4E4F-94DF-0457DD54FDDC}" presName="Name35" presStyleLbl="parChTrans1D2" presStyleIdx="0" presStyleCnt="4"/>
      <dgm:spPr/>
      <dgm:t>
        <a:bodyPr/>
        <a:lstStyle/>
        <a:p>
          <a:endParaRPr lang="en-NZ"/>
        </a:p>
      </dgm:t>
    </dgm:pt>
    <dgm:pt modelId="{4DDFBD03-8F12-4182-97F4-B5AABE53B611}" type="pres">
      <dgm:prSet presAssocID="{595FCEB4-78DA-4539-BE13-AA11417A0F55}" presName="hierRoot2" presStyleCnt="0">
        <dgm:presLayoutVars>
          <dgm:hierBranch val="r"/>
        </dgm:presLayoutVars>
      </dgm:prSet>
      <dgm:spPr/>
    </dgm:pt>
    <dgm:pt modelId="{3DA61C46-1471-442E-A6F9-97647F6D44CD}" type="pres">
      <dgm:prSet presAssocID="{595FCEB4-78DA-4539-BE13-AA11417A0F55}" presName="rootComposite" presStyleCnt="0"/>
      <dgm:spPr/>
    </dgm:pt>
    <dgm:pt modelId="{DADB6E6D-8EA2-4A1D-920E-0D20A742B8A6}" type="pres">
      <dgm:prSet presAssocID="{595FCEB4-78DA-4539-BE13-AA11417A0F5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14E213B-E755-4D12-851F-8BB576580578}" type="pres">
      <dgm:prSet presAssocID="{595FCEB4-78DA-4539-BE13-AA11417A0F55}" presName="rootConnector" presStyleLbl="node2" presStyleIdx="0" presStyleCnt="4"/>
      <dgm:spPr/>
      <dgm:t>
        <a:bodyPr/>
        <a:lstStyle/>
        <a:p>
          <a:endParaRPr lang="en-NZ"/>
        </a:p>
      </dgm:t>
    </dgm:pt>
    <dgm:pt modelId="{CF114C5C-4794-4686-B6FA-1FBCF0384307}" type="pres">
      <dgm:prSet presAssocID="{595FCEB4-78DA-4539-BE13-AA11417A0F55}" presName="hierChild4" presStyleCnt="0"/>
      <dgm:spPr/>
    </dgm:pt>
    <dgm:pt modelId="{8294BE2B-9EC8-4B6B-93ED-78FC38C5FFAC}" type="pres">
      <dgm:prSet presAssocID="{595FCEB4-78DA-4539-BE13-AA11417A0F55}" presName="hierChild5" presStyleCnt="0"/>
      <dgm:spPr/>
    </dgm:pt>
    <dgm:pt modelId="{2333B85F-BAFB-4807-9D04-FF11C77457B6}" type="pres">
      <dgm:prSet presAssocID="{C176523C-1098-4B3E-9317-89BF6E4C6614}" presName="Name35" presStyleLbl="parChTrans1D2" presStyleIdx="1" presStyleCnt="4"/>
      <dgm:spPr/>
      <dgm:t>
        <a:bodyPr/>
        <a:lstStyle/>
        <a:p>
          <a:endParaRPr lang="en-NZ"/>
        </a:p>
      </dgm:t>
    </dgm:pt>
    <dgm:pt modelId="{256A576A-1CCF-4496-A841-4D65DE4FC08D}" type="pres">
      <dgm:prSet presAssocID="{5680E775-96A6-4F91-B1AA-14CC5FE32256}" presName="hierRoot2" presStyleCnt="0">
        <dgm:presLayoutVars>
          <dgm:hierBranch val="init"/>
        </dgm:presLayoutVars>
      </dgm:prSet>
      <dgm:spPr/>
    </dgm:pt>
    <dgm:pt modelId="{2AA4C142-BC95-4CF1-9749-40C71963020A}" type="pres">
      <dgm:prSet presAssocID="{5680E775-96A6-4F91-B1AA-14CC5FE32256}" presName="rootComposite" presStyleCnt="0"/>
      <dgm:spPr/>
    </dgm:pt>
    <dgm:pt modelId="{55D92E01-5FF7-417C-8F11-D6AFE9F43A71}" type="pres">
      <dgm:prSet presAssocID="{5680E775-96A6-4F91-B1AA-14CC5FE3225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6EB04EDC-694A-4D42-8F8E-CAFBE0D03C46}" type="pres">
      <dgm:prSet presAssocID="{5680E775-96A6-4F91-B1AA-14CC5FE32256}" presName="rootConnector" presStyleLbl="node2" presStyleIdx="1" presStyleCnt="4"/>
      <dgm:spPr/>
      <dgm:t>
        <a:bodyPr/>
        <a:lstStyle/>
        <a:p>
          <a:endParaRPr lang="en-NZ"/>
        </a:p>
      </dgm:t>
    </dgm:pt>
    <dgm:pt modelId="{DFAAF771-1CD1-4DDF-A707-09656BE7066C}" type="pres">
      <dgm:prSet presAssocID="{5680E775-96A6-4F91-B1AA-14CC5FE32256}" presName="hierChild4" presStyleCnt="0"/>
      <dgm:spPr/>
    </dgm:pt>
    <dgm:pt modelId="{F56B7EFE-E319-4980-B1B7-048DB9CD1F4A}" type="pres">
      <dgm:prSet presAssocID="{5680E775-96A6-4F91-B1AA-14CC5FE32256}" presName="hierChild5" presStyleCnt="0"/>
      <dgm:spPr/>
    </dgm:pt>
    <dgm:pt modelId="{3DC62EA9-2702-4E7F-8AE6-87128869EDD9}" type="pres">
      <dgm:prSet presAssocID="{5B0F8F60-99CE-4177-B512-461EC2D90BC0}" presName="Name35" presStyleLbl="parChTrans1D2" presStyleIdx="2" presStyleCnt="4"/>
      <dgm:spPr/>
      <dgm:t>
        <a:bodyPr/>
        <a:lstStyle/>
        <a:p>
          <a:endParaRPr lang="en-NZ"/>
        </a:p>
      </dgm:t>
    </dgm:pt>
    <dgm:pt modelId="{6A9803F1-C7EA-48E8-A6D0-CEE7AECC3DBE}" type="pres">
      <dgm:prSet presAssocID="{D03A3F76-F580-4C55-AF5F-318AA48B8344}" presName="hierRoot2" presStyleCnt="0">
        <dgm:presLayoutVars>
          <dgm:hierBranch val="r"/>
        </dgm:presLayoutVars>
      </dgm:prSet>
      <dgm:spPr/>
    </dgm:pt>
    <dgm:pt modelId="{BF96C94B-D130-4619-9DB6-65B81F347EA3}" type="pres">
      <dgm:prSet presAssocID="{D03A3F76-F580-4C55-AF5F-318AA48B8344}" presName="rootComposite" presStyleCnt="0"/>
      <dgm:spPr/>
    </dgm:pt>
    <dgm:pt modelId="{53C81E14-81B6-4EAC-9F55-238F9D7A7766}" type="pres">
      <dgm:prSet presAssocID="{D03A3F76-F580-4C55-AF5F-318AA48B834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49313D4B-1680-4A97-9181-D9B7CEFD2958}" type="pres">
      <dgm:prSet presAssocID="{D03A3F76-F580-4C55-AF5F-318AA48B8344}" presName="rootConnector" presStyleLbl="node2" presStyleIdx="2" presStyleCnt="4"/>
      <dgm:spPr/>
      <dgm:t>
        <a:bodyPr/>
        <a:lstStyle/>
        <a:p>
          <a:endParaRPr lang="en-NZ"/>
        </a:p>
      </dgm:t>
    </dgm:pt>
    <dgm:pt modelId="{9F5EC0BE-4046-4A5C-9448-E82EA0BDABAE}" type="pres">
      <dgm:prSet presAssocID="{D03A3F76-F580-4C55-AF5F-318AA48B8344}" presName="hierChild4" presStyleCnt="0"/>
      <dgm:spPr/>
    </dgm:pt>
    <dgm:pt modelId="{25327642-9E0B-4E6F-A997-DFDA2709EE72}" type="pres">
      <dgm:prSet presAssocID="{D03A3F76-F580-4C55-AF5F-318AA48B8344}" presName="hierChild5" presStyleCnt="0"/>
      <dgm:spPr/>
    </dgm:pt>
    <dgm:pt modelId="{F5EF082B-D878-4679-A60C-4A76B2B44989}" type="pres">
      <dgm:prSet presAssocID="{5A17ECD2-95D9-495F-89C6-C7C98525B195}" presName="Name35" presStyleLbl="parChTrans1D2" presStyleIdx="3" presStyleCnt="4"/>
      <dgm:spPr/>
      <dgm:t>
        <a:bodyPr/>
        <a:lstStyle/>
        <a:p>
          <a:endParaRPr lang="en-NZ"/>
        </a:p>
      </dgm:t>
    </dgm:pt>
    <dgm:pt modelId="{F9F51BE2-D9F8-42E5-802F-8C5B440D7A4D}" type="pres">
      <dgm:prSet presAssocID="{C6F999CC-9CA3-44E9-B556-A4F64ACFBF58}" presName="hierRoot2" presStyleCnt="0">
        <dgm:presLayoutVars>
          <dgm:hierBranch val="r"/>
        </dgm:presLayoutVars>
      </dgm:prSet>
      <dgm:spPr/>
    </dgm:pt>
    <dgm:pt modelId="{161533C4-9B1C-4AFC-A781-4D630A542F6F}" type="pres">
      <dgm:prSet presAssocID="{C6F999CC-9CA3-44E9-B556-A4F64ACFBF58}" presName="rootComposite" presStyleCnt="0"/>
      <dgm:spPr/>
    </dgm:pt>
    <dgm:pt modelId="{33A17B9E-8772-4BA3-AFEA-F4C8E2D03075}" type="pres">
      <dgm:prSet presAssocID="{C6F999CC-9CA3-44E9-B556-A4F64ACFBF5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70C4F8B-C318-4D0F-8389-97AE7D20E2A1}" type="pres">
      <dgm:prSet presAssocID="{C6F999CC-9CA3-44E9-B556-A4F64ACFBF58}" presName="rootConnector" presStyleLbl="node2" presStyleIdx="3" presStyleCnt="4"/>
      <dgm:spPr/>
      <dgm:t>
        <a:bodyPr/>
        <a:lstStyle/>
        <a:p>
          <a:endParaRPr lang="en-NZ"/>
        </a:p>
      </dgm:t>
    </dgm:pt>
    <dgm:pt modelId="{0EFA90ED-9104-4DEE-8CC3-9DAEC10AD8E2}" type="pres">
      <dgm:prSet presAssocID="{C6F999CC-9CA3-44E9-B556-A4F64ACFBF58}" presName="hierChild4" presStyleCnt="0"/>
      <dgm:spPr/>
    </dgm:pt>
    <dgm:pt modelId="{DD9AD5AF-C9EF-40D6-A797-20890DD30318}" type="pres">
      <dgm:prSet presAssocID="{C6F999CC-9CA3-44E9-B556-A4F64ACFBF58}" presName="hierChild5" presStyleCnt="0"/>
      <dgm:spPr/>
    </dgm:pt>
    <dgm:pt modelId="{15CDE360-5183-461B-89B4-5B31D8FC8D68}" type="pres">
      <dgm:prSet presAssocID="{B42BC935-9AA9-4A75-9E34-A6ACC16D9444}" presName="hierChild3" presStyleCnt="0"/>
      <dgm:spPr/>
    </dgm:pt>
  </dgm:ptLst>
  <dgm:cxnLst>
    <dgm:cxn modelId="{8D6AB6ED-C41F-47E9-B063-2FE4CFB011BD}" type="presOf" srcId="{0B04739B-28A5-4E4F-94DF-0457DD54FDDC}" destId="{873F5EFC-9E22-4E8F-B550-9C3145C03B58}" srcOrd="0" destOrd="0" presId="urn:microsoft.com/office/officeart/2005/8/layout/orgChart1"/>
    <dgm:cxn modelId="{C6B49018-80EE-41D3-A8D9-1A0920BF3698}" type="presOf" srcId="{5A17ECD2-95D9-495F-89C6-C7C98525B195}" destId="{F5EF082B-D878-4679-A60C-4A76B2B44989}" srcOrd="0" destOrd="0" presId="urn:microsoft.com/office/officeart/2005/8/layout/orgChart1"/>
    <dgm:cxn modelId="{E6226C58-19D0-4C15-AA36-C38B78832C9D}" type="presOf" srcId="{5B0F8F60-99CE-4177-B512-461EC2D90BC0}" destId="{3DC62EA9-2702-4E7F-8AE6-87128869EDD9}" srcOrd="0" destOrd="0" presId="urn:microsoft.com/office/officeart/2005/8/layout/orgChart1"/>
    <dgm:cxn modelId="{829161B6-23D0-49CE-99CF-AB8BC25968EB}" type="presOf" srcId="{627C9FDA-2FBF-4F58-807B-7AB527A2B11E}" destId="{A2149CFB-7372-45C4-A4B4-A30AD88AACA0}" srcOrd="0" destOrd="0" presId="urn:microsoft.com/office/officeart/2005/8/layout/orgChart1"/>
    <dgm:cxn modelId="{C729FE78-4436-43C2-BDB2-C3BADCD523DA}" type="presOf" srcId="{B42BC935-9AA9-4A75-9E34-A6ACC16D9444}" destId="{A2C30422-7136-4A55-BBD4-7D0DE5761EA5}" srcOrd="1" destOrd="0" presId="urn:microsoft.com/office/officeart/2005/8/layout/orgChart1"/>
    <dgm:cxn modelId="{E294B42B-7B8C-4F8D-9ED8-B7E3168E20C8}" srcId="{B42BC935-9AA9-4A75-9E34-A6ACC16D9444}" destId="{C6F999CC-9CA3-44E9-B556-A4F64ACFBF58}" srcOrd="3" destOrd="0" parTransId="{5A17ECD2-95D9-495F-89C6-C7C98525B195}" sibTransId="{BA9392D9-C1A3-4EF8-AFC5-34C63B391DCA}"/>
    <dgm:cxn modelId="{2A023144-9D53-483D-B092-948CAD794283}" type="presOf" srcId="{5680E775-96A6-4F91-B1AA-14CC5FE32256}" destId="{6EB04EDC-694A-4D42-8F8E-CAFBE0D03C46}" srcOrd="1" destOrd="0" presId="urn:microsoft.com/office/officeart/2005/8/layout/orgChart1"/>
    <dgm:cxn modelId="{2A29D9A6-1012-4B6A-8A9D-2EA2CFAF127C}" type="presOf" srcId="{5680E775-96A6-4F91-B1AA-14CC5FE32256}" destId="{55D92E01-5FF7-417C-8F11-D6AFE9F43A71}" srcOrd="0" destOrd="0" presId="urn:microsoft.com/office/officeart/2005/8/layout/orgChart1"/>
    <dgm:cxn modelId="{381F3062-6C36-4B32-AB60-138C36A9D71F}" type="presOf" srcId="{C6F999CC-9CA3-44E9-B556-A4F64ACFBF58}" destId="{170C4F8B-C318-4D0F-8389-97AE7D20E2A1}" srcOrd="1" destOrd="0" presId="urn:microsoft.com/office/officeart/2005/8/layout/orgChart1"/>
    <dgm:cxn modelId="{BD9BD122-4ADF-4EF7-83CD-1491382B5725}" type="presOf" srcId="{C176523C-1098-4B3E-9317-89BF6E4C6614}" destId="{2333B85F-BAFB-4807-9D04-FF11C77457B6}" srcOrd="0" destOrd="0" presId="urn:microsoft.com/office/officeart/2005/8/layout/orgChart1"/>
    <dgm:cxn modelId="{38105997-797A-4886-AF54-52F8F89D055D}" type="presOf" srcId="{B42BC935-9AA9-4A75-9E34-A6ACC16D9444}" destId="{A1FF8036-B19B-4E61-9D0D-AE0A559C67A6}" srcOrd="0" destOrd="0" presId="urn:microsoft.com/office/officeart/2005/8/layout/orgChart1"/>
    <dgm:cxn modelId="{D9FECA81-0FCC-45DD-B84F-02D473CAD0A0}" type="presOf" srcId="{595FCEB4-78DA-4539-BE13-AA11417A0F55}" destId="{DADB6E6D-8EA2-4A1D-920E-0D20A742B8A6}" srcOrd="0" destOrd="0" presId="urn:microsoft.com/office/officeart/2005/8/layout/orgChart1"/>
    <dgm:cxn modelId="{76E5BD6C-6FFB-4485-9EE6-B36A2BA8EBBF}" type="presOf" srcId="{D03A3F76-F580-4C55-AF5F-318AA48B8344}" destId="{49313D4B-1680-4A97-9181-D9B7CEFD2958}" srcOrd="1" destOrd="0" presId="urn:microsoft.com/office/officeart/2005/8/layout/orgChart1"/>
    <dgm:cxn modelId="{C92B7031-B3A3-40C9-BA5F-5E0D065030E1}" type="presOf" srcId="{595FCEB4-78DA-4539-BE13-AA11417A0F55}" destId="{114E213B-E755-4D12-851F-8BB576580578}" srcOrd="1" destOrd="0" presId="urn:microsoft.com/office/officeart/2005/8/layout/orgChart1"/>
    <dgm:cxn modelId="{2F15692C-9EA2-464A-8353-4C36409BD798}" srcId="{B42BC935-9AA9-4A75-9E34-A6ACC16D9444}" destId="{D03A3F76-F580-4C55-AF5F-318AA48B8344}" srcOrd="2" destOrd="0" parTransId="{5B0F8F60-99CE-4177-B512-461EC2D90BC0}" sibTransId="{F89CC3AD-12F3-44F8-8072-53E91E8B8DA0}"/>
    <dgm:cxn modelId="{198611D3-DD58-4355-A48D-D52CC1299BE6}" srcId="{627C9FDA-2FBF-4F58-807B-7AB527A2B11E}" destId="{B42BC935-9AA9-4A75-9E34-A6ACC16D9444}" srcOrd="0" destOrd="0" parTransId="{4A6CF539-0BD2-48B8-89B6-7C5614DA47D8}" sibTransId="{E8AC67E2-F9F1-4A6F-A081-836434DC32DF}"/>
    <dgm:cxn modelId="{C232083B-2541-4F07-AC42-DB5C04CCB75F}" srcId="{B42BC935-9AA9-4A75-9E34-A6ACC16D9444}" destId="{595FCEB4-78DA-4539-BE13-AA11417A0F55}" srcOrd="0" destOrd="0" parTransId="{0B04739B-28A5-4E4F-94DF-0457DD54FDDC}" sibTransId="{4E2922B5-2C2D-42CE-90FF-12D65097971F}"/>
    <dgm:cxn modelId="{D67A275A-3CC5-4642-A1A4-7EDB12DF732A}" type="presOf" srcId="{C6F999CC-9CA3-44E9-B556-A4F64ACFBF58}" destId="{33A17B9E-8772-4BA3-AFEA-F4C8E2D03075}" srcOrd="0" destOrd="0" presId="urn:microsoft.com/office/officeart/2005/8/layout/orgChart1"/>
    <dgm:cxn modelId="{80351084-8C38-4191-8EFB-DBF29C7FB777}" srcId="{B42BC935-9AA9-4A75-9E34-A6ACC16D9444}" destId="{5680E775-96A6-4F91-B1AA-14CC5FE32256}" srcOrd="1" destOrd="0" parTransId="{C176523C-1098-4B3E-9317-89BF6E4C6614}" sibTransId="{1C7C5BDC-C16F-4849-8CF2-E3D80AD00F28}"/>
    <dgm:cxn modelId="{04DF57FA-A797-426E-8AE6-3981CB0E02F1}" type="presOf" srcId="{D03A3F76-F580-4C55-AF5F-318AA48B8344}" destId="{53C81E14-81B6-4EAC-9F55-238F9D7A7766}" srcOrd="0" destOrd="0" presId="urn:microsoft.com/office/officeart/2005/8/layout/orgChart1"/>
    <dgm:cxn modelId="{A41DFB6B-F0D4-4577-8259-12ADEE5F087C}" type="presParOf" srcId="{A2149CFB-7372-45C4-A4B4-A30AD88AACA0}" destId="{5FF29E5F-315C-43ED-9EA8-9D38CDAB303B}" srcOrd="0" destOrd="0" presId="urn:microsoft.com/office/officeart/2005/8/layout/orgChart1"/>
    <dgm:cxn modelId="{D49ECE76-09A4-4903-B78B-6DD853FAA4AD}" type="presParOf" srcId="{5FF29E5F-315C-43ED-9EA8-9D38CDAB303B}" destId="{C4E3763E-DE21-41E4-BAE8-1AF7ED40DA39}" srcOrd="0" destOrd="0" presId="urn:microsoft.com/office/officeart/2005/8/layout/orgChart1"/>
    <dgm:cxn modelId="{EFA5BDCF-87BE-43D1-A51C-A30E2F8005C4}" type="presParOf" srcId="{C4E3763E-DE21-41E4-BAE8-1AF7ED40DA39}" destId="{A1FF8036-B19B-4E61-9D0D-AE0A559C67A6}" srcOrd="0" destOrd="0" presId="urn:microsoft.com/office/officeart/2005/8/layout/orgChart1"/>
    <dgm:cxn modelId="{FDF0A97D-8CC5-4C16-97A9-1EDE557FFF98}" type="presParOf" srcId="{C4E3763E-DE21-41E4-BAE8-1AF7ED40DA39}" destId="{A2C30422-7136-4A55-BBD4-7D0DE5761EA5}" srcOrd="1" destOrd="0" presId="urn:microsoft.com/office/officeart/2005/8/layout/orgChart1"/>
    <dgm:cxn modelId="{8C42B020-2837-4F9A-A2C8-CDDE6B4FD181}" type="presParOf" srcId="{5FF29E5F-315C-43ED-9EA8-9D38CDAB303B}" destId="{44255BE2-FF59-48FA-9854-AC4023CA2C30}" srcOrd="1" destOrd="0" presId="urn:microsoft.com/office/officeart/2005/8/layout/orgChart1"/>
    <dgm:cxn modelId="{463E4C6D-3BC5-43F9-A956-5BA7B1F26CA8}" type="presParOf" srcId="{44255BE2-FF59-48FA-9854-AC4023CA2C30}" destId="{873F5EFC-9E22-4E8F-B550-9C3145C03B58}" srcOrd="0" destOrd="0" presId="urn:microsoft.com/office/officeart/2005/8/layout/orgChart1"/>
    <dgm:cxn modelId="{8A4561E0-2CB9-4919-BEA9-93C14D591A96}" type="presParOf" srcId="{44255BE2-FF59-48FA-9854-AC4023CA2C30}" destId="{4DDFBD03-8F12-4182-97F4-B5AABE53B611}" srcOrd="1" destOrd="0" presId="urn:microsoft.com/office/officeart/2005/8/layout/orgChart1"/>
    <dgm:cxn modelId="{17D8BF54-7DE5-4E1B-BDE4-BACB9E6A8EDA}" type="presParOf" srcId="{4DDFBD03-8F12-4182-97F4-B5AABE53B611}" destId="{3DA61C46-1471-442E-A6F9-97647F6D44CD}" srcOrd="0" destOrd="0" presId="urn:microsoft.com/office/officeart/2005/8/layout/orgChart1"/>
    <dgm:cxn modelId="{04613914-F0AD-4A67-9D8D-76550C6FAD97}" type="presParOf" srcId="{3DA61C46-1471-442E-A6F9-97647F6D44CD}" destId="{DADB6E6D-8EA2-4A1D-920E-0D20A742B8A6}" srcOrd="0" destOrd="0" presId="urn:microsoft.com/office/officeart/2005/8/layout/orgChart1"/>
    <dgm:cxn modelId="{29A117DD-B324-4912-BA26-D1C7EFB1F12D}" type="presParOf" srcId="{3DA61C46-1471-442E-A6F9-97647F6D44CD}" destId="{114E213B-E755-4D12-851F-8BB576580578}" srcOrd="1" destOrd="0" presId="urn:microsoft.com/office/officeart/2005/8/layout/orgChart1"/>
    <dgm:cxn modelId="{E3E316F8-3A4C-43A1-A0CE-87A2559D8F3D}" type="presParOf" srcId="{4DDFBD03-8F12-4182-97F4-B5AABE53B611}" destId="{CF114C5C-4794-4686-B6FA-1FBCF0384307}" srcOrd="1" destOrd="0" presId="urn:microsoft.com/office/officeart/2005/8/layout/orgChart1"/>
    <dgm:cxn modelId="{538044DA-9821-44C1-90FF-01F3EE2C22F5}" type="presParOf" srcId="{4DDFBD03-8F12-4182-97F4-B5AABE53B611}" destId="{8294BE2B-9EC8-4B6B-93ED-78FC38C5FFAC}" srcOrd="2" destOrd="0" presId="urn:microsoft.com/office/officeart/2005/8/layout/orgChart1"/>
    <dgm:cxn modelId="{D012BFD4-9E68-40C0-B853-64281984761A}" type="presParOf" srcId="{44255BE2-FF59-48FA-9854-AC4023CA2C30}" destId="{2333B85F-BAFB-4807-9D04-FF11C77457B6}" srcOrd="2" destOrd="0" presId="urn:microsoft.com/office/officeart/2005/8/layout/orgChart1"/>
    <dgm:cxn modelId="{753CE48B-053B-4DB8-AB5B-541808CEE577}" type="presParOf" srcId="{44255BE2-FF59-48FA-9854-AC4023CA2C30}" destId="{256A576A-1CCF-4496-A841-4D65DE4FC08D}" srcOrd="3" destOrd="0" presId="urn:microsoft.com/office/officeart/2005/8/layout/orgChart1"/>
    <dgm:cxn modelId="{DCDA4CE8-D23B-4AF0-AE2E-DC8EB3271017}" type="presParOf" srcId="{256A576A-1CCF-4496-A841-4D65DE4FC08D}" destId="{2AA4C142-BC95-4CF1-9749-40C71963020A}" srcOrd="0" destOrd="0" presId="urn:microsoft.com/office/officeart/2005/8/layout/orgChart1"/>
    <dgm:cxn modelId="{E17816C5-D744-4AD2-81A5-DE66B6164775}" type="presParOf" srcId="{2AA4C142-BC95-4CF1-9749-40C71963020A}" destId="{55D92E01-5FF7-417C-8F11-D6AFE9F43A71}" srcOrd="0" destOrd="0" presId="urn:microsoft.com/office/officeart/2005/8/layout/orgChart1"/>
    <dgm:cxn modelId="{7CC65A53-8ADA-4EE1-BB51-300FA83679BC}" type="presParOf" srcId="{2AA4C142-BC95-4CF1-9749-40C71963020A}" destId="{6EB04EDC-694A-4D42-8F8E-CAFBE0D03C46}" srcOrd="1" destOrd="0" presId="urn:microsoft.com/office/officeart/2005/8/layout/orgChart1"/>
    <dgm:cxn modelId="{D294A0BE-B976-4AF1-9500-11C734362B1A}" type="presParOf" srcId="{256A576A-1CCF-4496-A841-4D65DE4FC08D}" destId="{DFAAF771-1CD1-4DDF-A707-09656BE7066C}" srcOrd="1" destOrd="0" presId="urn:microsoft.com/office/officeart/2005/8/layout/orgChart1"/>
    <dgm:cxn modelId="{5A94E9D0-5CF2-408A-B8AD-AC81FAC33D14}" type="presParOf" srcId="{256A576A-1CCF-4496-A841-4D65DE4FC08D}" destId="{F56B7EFE-E319-4980-B1B7-048DB9CD1F4A}" srcOrd="2" destOrd="0" presId="urn:microsoft.com/office/officeart/2005/8/layout/orgChart1"/>
    <dgm:cxn modelId="{E155694F-CE23-4EF8-A693-2667CEACB5F1}" type="presParOf" srcId="{44255BE2-FF59-48FA-9854-AC4023CA2C30}" destId="{3DC62EA9-2702-4E7F-8AE6-87128869EDD9}" srcOrd="4" destOrd="0" presId="urn:microsoft.com/office/officeart/2005/8/layout/orgChart1"/>
    <dgm:cxn modelId="{3AF4A021-4EA5-4E5E-941C-8DCB24A21389}" type="presParOf" srcId="{44255BE2-FF59-48FA-9854-AC4023CA2C30}" destId="{6A9803F1-C7EA-48E8-A6D0-CEE7AECC3DBE}" srcOrd="5" destOrd="0" presId="urn:microsoft.com/office/officeart/2005/8/layout/orgChart1"/>
    <dgm:cxn modelId="{D00E7FE4-D831-48E9-805F-E1A6B4ECDF08}" type="presParOf" srcId="{6A9803F1-C7EA-48E8-A6D0-CEE7AECC3DBE}" destId="{BF96C94B-D130-4619-9DB6-65B81F347EA3}" srcOrd="0" destOrd="0" presId="urn:microsoft.com/office/officeart/2005/8/layout/orgChart1"/>
    <dgm:cxn modelId="{C23F5B44-484B-4611-9A64-53DB169B7221}" type="presParOf" srcId="{BF96C94B-D130-4619-9DB6-65B81F347EA3}" destId="{53C81E14-81B6-4EAC-9F55-238F9D7A7766}" srcOrd="0" destOrd="0" presId="urn:microsoft.com/office/officeart/2005/8/layout/orgChart1"/>
    <dgm:cxn modelId="{908FAD6C-CD58-4733-915E-53D5ABF53CA6}" type="presParOf" srcId="{BF96C94B-D130-4619-9DB6-65B81F347EA3}" destId="{49313D4B-1680-4A97-9181-D9B7CEFD2958}" srcOrd="1" destOrd="0" presId="urn:microsoft.com/office/officeart/2005/8/layout/orgChart1"/>
    <dgm:cxn modelId="{77EB415D-36D8-4648-9E4B-01D347D9BD59}" type="presParOf" srcId="{6A9803F1-C7EA-48E8-A6D0-CEE7AECC3DBE}" destId="{9F5EC0BE-4046-4A5C-9448-E82EA0BDABAE}" srcOrd="1" destOrd="0" presId="urn:microsoft.com/office/officeart/2005/8/layout/orgChart1"/>
    <dgm:cxn modelId="{52698013-D49E-4252-AFD3-77DF92A2BEA9}" type="presParOf" srcId="{6A9803F1-C7EA-48E8-A6D0-CEE7AECC3DBE}" destId="{25327642-9E0B-4E6F-A997-DFDA2709EE72}" srcOrd="2" destOrd="0" presId="urn:microsoft.com/office/officeart/2005/8/layout/orgChart1"/>
    <dgm:cxn modelId="{2359341F-2F4A-4FBB-8554-3EC043861CD9}" type="presParOf" srcId="{44255BE2-FF59-48FA-9854-AC4023CA2C30}" destId="{F5EF082B-D878-4679-A60C-4A76B2B44989}" srcOrd="6" destOrd="0" presId="urn:microsoft.com/office/officeart/2005/8/layout/orgChart1"/>
    <dgm:cxn modelId="{11FDED5C-A6FF-4369-BE90-EEC801F0AB99}" type="presParOf" srcId="{44255BE2-FF59-48FA-9854-AC4023CA2C30}" destId="{F9F51BE2-D9F8-42E5-802F-8C5B440D7A4D}" srcOrd="7" destOrd="0" presId="urn:microsoft.com/office/officeart/2005/8/layout/orgChart1"/>
    <dgm:cxn modelId="{12A17AEA-7F48-4EFC-89BA-819652589A6A}" type="presParOf" srcId="{F9F51BE2-D9F8-42E5-802F-8C5B440D7A4D}" destId="{161533C4-9B1C-4AFC-A781-4D630A542F6F}" srcOrd="0" destOrd="0" presId="urn:microsoft.com/office/officeart/2005/8/layout/orgChart1"/>
    <dgm:cxn modelId="{028C1C14-E4DC-4AA0-B699-71F49ECC09B9}" type="presParOf" srcId="{161533C4-9B1C-4AFC-A781-4D630A542F6F}" destId="{33A17B9E-8772-4BA3-AFEA-F4C8E2D03075}" srcOrd="0" destOrd="0" presId="urn:microsoft.com/office/officeart/2005/8/layout/orgChart1"/>
    <dgm:cxn modelId="{9FFAF8F2-AA9E-4085-9E77-E942F30A1E73}" type="presParOf" srcId="{161533C4-9B1C-4AFC-A781-4D630A542F6F}" destId="{170C4F8B-C318-4D0F-8389-97AE7D20E2A1}" srcOrd="1" destOrd="0" presId="urn:microsoft.com/office/officeart/2005/8/layout/orgChart1"/>
    <dgm:cxn modelId="{BA23E289-6F3D-4BE5-B642-AD340C95CCDD}" type="presParOf" srcId="{F9F51BE2-D9F8-42E5-802F-8C5B440D7A4D}" destId="{0EFA90ED-9104-4DEE-8CC3-9DAEC10AD8E2}" srcOrd="1" destOrd="0" presId="urn:microsoft.com/office/officeart/2005/8/layout/orgChart1"/>
    <dgm:cxn modelId="{588B2317-1E49-4D4D-8115-5600DC512C2B}" type="presParOf" srcId="{F9F51BE2-D9F8-42E5-802F-8C5B440D7A4D}" destId="{DD9AD5AF-C9EF-40D6-A797-20890DD30318}" srcOrd="2" destOrd="0" presId="urn:microsoft.com/office/officeart/2005/8/layout/orgChart1"/>
    <dgm:cxn modelId="{C67EA9E9-65E1-4157-81C5-8503CE7836E7}" type="presParOf" srcId="{5FF29E5F-315C-43ED-9EA8-9D38CDAB303B}" destId="{15CDE360-5183-461B-89B4-5B31D8FC8D68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8D02-E49F-44E5-9A10-A5C29D73AD45}" type="datetimeFigureOut">
              <a:rPr lang="en-US" smtClean="0"/>
              <a:pPr/>
              <a:t>1/20/2009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AE9DC-B9F0-4302-A60E-529977CD52D5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fld id="{8D780C19-7016-4788-A8BD-851834227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D1312-55F3-478A-8C6F-ADA19E80FAB9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  <p:pic>
        <p:nvPicPr>
          <p:cNvPr id="5" name="Picture 72" descr="auckland c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7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8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EEEA28-7741-4536-84A1-CDD0ADAFE95F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C0E3E7-48CA-4ED1-84BF-D5FF5AC1C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873BA-D40E-4044-976E-B202D216B939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6671-30AC-4119-8C5D-7691F729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6C199-1073-4CAC-9309-0764B7047D74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223B-0B0C-4607-9527-5995D079D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557338"/>
            <a:ext cx="384175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902075"/>
            <a:ext cx="3841750" cy="219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1E0DD-2CBD-4636-9746-C6DE90AF6BB7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D874E-C0F9-4F85-8D2C-EB3C65E87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92504175-11C8-469E-B8BC-189428FA0AF7}" type="datetime1">
              <a:rPr lang="en-AU" smtClean="0"/>
              <a:pPr/>
              <a:t>20/01/2009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BA542EB4-6FA4-46E3-9DE4-946A2D0C7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93965-B158-4699-B2C5-03178E5D6D79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1DFC-A1EE-420D-B943-EE74E669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2191D-69D0-4D4B-806A-1F4A52CDE7F2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F697C-6F49-44A0-B429-198CF1C6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01701-606B-4F42-A844-B4843D3D9B62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9F46-C369-4316-A4DB-B2319C9F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E935F-EB08-4B57-9C8B-152D10D796E2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E2C3A-6ACA-4D9D-B3FC-57CCC8DFC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9965-2835-4F1F-9938-98256603A3F9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7B68-4C2F-42C0-9273-C5F0EECE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5A20-4842-4231-9622-5782C99AEC7A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D1595-B8C2-40CA-9665-7AFCBD609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07DE0-DFFC-4DEA-A589-0166A7B3D1BA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58531-37C1-47D2-AA11-C76EEB6B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98720-CCF8-4A05-A7EC-559B3138F0CE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3BBA-14D2-4CE8-8A66-C479A777C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1"/>
            <a:ext cx="7813675" cy="84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285860"/>
            <a:ext cx="7835900" cy="48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915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18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995D892-7C03-4AD5-82EE-1F8CE8AD95B0}" type="datetime1">
              <a:rPr lang="en-AU" smtClean="0"/>
              <a:pPr>
                <a:defRPr/>
              </a:pPr>
              <a:t>20/01/2009</a:t>
            </a:fld>
            <a:endParaRPr lang="en-US"/>
          </a:p>
        </p:txBody>
      </p:sp>
      <p:sp>
        <p:nvSpPr>
          <p:cNvPr id="8915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15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5BBAE71-37B3-4DF6-AE56-CE958BC2B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159" name="Rectangle 71"/>
          <p:cNvSpPr>
            <a:spLocks noChangeArrowheads="1"/>
          </p:cNvSpPr>
          <p:nvPr userDrawn="1"/>
        </p:nvSpPr>
        <p:spPr bwMode="auto">
          <a:xfrm>
            <a:off x="3276600" y="1142984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9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8875" y="357188"/>
            <a:ext cx="6391275" cy="1693862"/>
          </a:xfrm>
        </p:spPr>
        <p:txBody>
          <a:bodyPr/>
          <a:lstStyle/>
          <a:p>
            <a:pPr eaLnBrk="1" hangingPunct="1"/>
            <a:r>
              <a:rPr kumimoji="1" lang="en-US" dirty="0" smtClean="0"/>
              <a:t>A Foundation for System Security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75" y="3071813"/>
            <a:ext cx="4968875" cy="3376612"/>
          </a:xfrm>
        </p:spPr>
        <p:txBody>
          <a:bodyPr/>
          <a:lstStyle/>
          <a:p>
            <a:pPr eaLnBrk="1" hangingPunct="1"/>
            <a:r>
              <a:rPr kumimoji="1" lang="en-NZ" smtClean="0"/>
              <a:t>Invited talk at AISC 09</a:t>
            </a:r>
          </a:p>
          <a:p>
            <a:pPr eaLnBrk="1" hangingPunct="1"/>
            <a:endParaRPr kumimoji="1" lang="en-US" smtClean="0"/>
          </a:p>
          <a:p>
            <a:pPr eaLnBrk="1" hangingPunct="1"/>
            <a:r>
              <a:rPr kumimoji="1" lang="en-NZ" sz="2400" smtClean="0"/>
              <a:t>Clark Thomborson</a:t>
            </a:r>
          </a:p>
          <a:p>
            <a:pPr eaLnBrk="1" hangingPunct="1"/>
            <a:endParaRPr kumimoji="1" lang="en-US" sz="2400" smtClean="0"/>
          </a:p>
          <a:p>
            <a:pPr eaLnBrk="1" hangingPunct="1"/>
            <a:r>
              <a:rPr kumimoji="1" lang="en-US" sz="2600" smtClean="0"/>
              <a:t>21 February 2009</a:t>
            </a:r>
            <a:endParaRPr kumimoji="1" lang="en-US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38663" y="1177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 sz="24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3" y="5516563"/>
            <a:ext cx="259238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/>
              <a:t>Computers make things easy or difficult.</a:t>
            </a:r>
            <a:endParaRPr lang="en-US"/>
          </a:p>
        </p:txBody>
      </p:sp>
      <p:grpSp>
        <p:nvGrpSpPr>
          <p:cNvPr id="23560" name="Group 25"/>
          <p:cNvGrpSpPr>
            <a:grpSpLocks/>
          </p:cNvGrpSpPr>
          <p:nvPr/>
        </p:nvGrpSpPr>
        <p:grpSpPr bwMode="auto">
          <a:xfrm>
            <a:off x="3348038" y="1700213"/>
            <a:ext cx="5543550" cy="2808287"/>
            <a:chOff x="2109" y="1071"/>
            <a:chExt cx="3492" cy="1769"/>
          </a:xfrm>
        </p:grpSpPr>
        <p:grpSp>
          <p:nvGrpSpPr>
            <p:cNvPr id="23567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2744" y="1071"/>
              <a:ext cx="285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/>
                <a:t>Governments make things legal or illegal.</a:t>
              </a:r>
              <a:endParaRPr lang="en-US"/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/>
              <a:t>The world’s economy makes things inexpensive or expensive.</a:t>
            </a:r>
            <a:endParaRPr 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2716212"/>
            <a:chOff x="295" y="2069"/>
            <a:chExt cx="2630" cy="1711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5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/>
                <a:t>Our culture makes things moral or immoral.</a:t>
              </a:r>
              <a:endParaRPr lang="en-US"/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Temporal Classification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 smtClean="0"/>
              <a:t>Prospective controls:</a:t>
            </a:r>
          </a:p>
          <a:p>
            <a:pPr lvl="1"/>
            <a:r>
              <a:rPr lang="en-NZ" sz="2400" dirty="0" smtClean="0"/>
              <a:t>Architectural security (easy/hard)</a:t>
            </a:r>
          </a:p>
          <a:p>
            <a:pPr lvl="1"/>
            <a:r>
              <a:rPr lang="en-NZ" sz="2400" dirty="0" smtClean="0"/>
              <a:t>Economic security (inexpensive/expensive)</a:t>
            </a:r>
          </a:p>
          <a:p>
            <a:r>
              <a:rPr lang="en-NZ" sz="2800" dirty="0" smtClean="0"/>
              <a:t>Retrospective controls:</a:t>
            </a:r>
          </a:p>
          <a:p>
            <a:pPr lvl="1"/>
            <a:r>
              <a:rPr lang="en-NZ" sz="2400" dirty="0" smtClean="0"/>
              <a:t>Legal security (legal/illegal)</a:t>
            </a:r>
          </a:p>
          <a:p>
            <a:pPr lvl="1"/>
            <a:r>
              <a:rPr lang="en-NZ" sz="2400" dirty="0" smtClean="0"/>
              <a:t>Normative security (moral/immoral)</a:t>
            </a:r>
          </a:p>
          <a:p>
            <a:r>
              <a:rPr lang="en-NZ" sz="2800" b="1" dirty="0" smtClean="0"/>
              <a:t>Temporality </a:t>
            </a:r>
            <a:r>
              <a:rPr lang="en-NZ" sz="2800" dirty="0" smtClean="0"/>
              <a:t>= {prospective, retrospective}.</a:t>
            </a:r>
          </a:p>
          <a:p>
            <a:r>
              <a:rPr lang="en-NZ" sz="2800" b="1" dirty="0" smtClean="0"/>
              <a:t>Organisation </a:t>
            </a:r>
            <a:r>
              <a:rPr lang="en-NZ" sz="2800" dirty="0" smtClean="0"/>
              <a:t>= {hierarchy, peerage}.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28600"/>
            <a:ext cx="8140729" cy="1090613"/>
          </a:xfrm>
        </p:spPr>
        <p:txBody>
          <a:bodyPr/>
          <a:lstStyle/>
          <a:p>
            <a:pPr eaLnBrk="1" hangingPunct="1"/>
            <a:r>
              <a:rPr lang="en-NZ" dirty="0" smtClean="0"/>
              <a:t>Reviewing our Questions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3" y="1557338"/>
            <a:ext cx="8464579" cy="5111750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US" sz="2800" dirty="0" smtClean="0"/>
              <a:t>What is security?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Three layers: static, dynamic, governance.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Static security requirements: (forbidden, allowed) </a:t>
            </a:r>
            <a:r>
              <a:rPr lang="en-NZ" sz="2400" b="1" dirty="0" smtClean="0"/>
              <a:t>x</a:t>
            </a:r>
            <a:r>
              <a:rPr lang="en-NZ" sz="2400" dirty="0" smtClean="0"/>
              <a:t> (action, inaction).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NZ" sz="2800" dirty="0" smtClean="0"/>
              <a:t>What is trust?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NZ" sz="2800" dirty="0" smtClean="0"/>
              <a:t>How do organisations provide security?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Controls: (prospective, retrospective) x (hierarchy, peerage).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NZ" sz="2800" dirty="0" smtClean="0"/>
              <a:t>What is a secure organisation?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1071-ED1E-45BC-BADB-CBAF5DC4475E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/>
              <a:t>The Hierarchy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3748084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Control is exerted by a superior power.</a:t>
            </a:r>
            <a:endParaRPr lang="en-US" sz="2400" dirty="0" smtClean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/>
              <a:t>Prospective controls are not easy to evade.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Retrospective controls are punishments.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Hierarch grants allowances to inferiors.</a:t>
            </a:r>
          </a:p>
        </p:txBody>
      </p:sp>
      <p:sp>
        <p:nvSpPr>
          <p:cNvPr id="158724" name="Oval 4"/>
          <p:cNvSpPr>
            <a:spLocks noChangeArrowheads="1"/>
          </p:cNvSpPr>
          <p:nvPr/>
        </p:nvSpPr>
        <p:spPr bwMode="auto">
          <a:xfrm>
            <a:off x="5510213" y="1844675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6373813" y="1700213"/>
            <a:ext cx="2519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King, President, Chief Justice, Pope, or …</a:t>
            </a:r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6373813" y="26368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27" name="AutoShape 7"/>
          <p:cNvCxnSpPr>
            <a:cxnSpLocks noChangeShapeType="1"/>
            <a:stCxn id="158733" idx="0"/>
            <a:endCxn id="158724" idx="3"/>
          </p:cNvCxnSpPr>
          <p:nvPr/>
        </p:nvCxnSpPr>
        <p:spPr bwMode="auto">
          <a:xfrm flipV="1">
            <a:off x="5005388" y="2212975"/>
            <a:ext cx="60960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28" name="AutoShape 8"/>
          <p:cNvCxnSpPr>
            <a:cxnSpLocks noChangeShapeType="1"/>
            <a:stCxn id="158726" idx="0"/>
            <a:endCxn id="158724" idx="5"/>
          </p:cNvCxnSpPr>
          <p:nvPr/>
        </p:nvCxnSpPr>
        <p:spPr bwMode="auto">
          <a:xfrm flipH="1" flipV="1">
            <a:off x="6126163" y="2212975"/>
            <a:ext cx="608012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6013450" y="3365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6877050" y="33559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31" name="AutoShape 11"/>
          <p:cNvCxnSpPr>
            <a:cxnSpLocks noChangeShapeType="1"/>
            <a:stCxn id="158729" idx="0"/>
            <a:endCxn id="158726" idx="3"/>
          </p:cNvCxnSpPr>
          <p:nvPr/>
        </p:nvCxnSpPr>
        <p:spPr bwMode="auto">
          <a:xfrm flipV="1">
            <a:off x="6373813" y="30051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32" name="AutoShape 12"/>
          <p:cNvCxnSpPr>
            <a:cxnSpLocks noChangeShapeType="1"/>
            <a:stCxn id="158730" idx="0"/>
            <a:endCxn id="158726" idx="5"/>
          </p:cNvCxnSpPr>
          <p:nvPr/>
        </p:nvCxnSpPr>
        <p:spPr bwMode="auto">
          <a:xfrm flipH="1" flipV="1">
            <a:off x="6989763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8733" name="Oval 13"/>
          <p:cNvSpPr>
            <a:spLocks noChangeArrowheads="1"/>
          </p:cNvSpPr>
          <p:nvPr/>
        </p:nvSpPr>
        <p:spPr bwMode="auto">
          <a:xfrm>
            <a:off x="4645025" y="26368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4" name="Oval 14"/>
          <p:cNvSpPr>
            <a:spLocks noChangeArrowheads="1"/>
          </p:cNvSpPr>
          <p:nvPr/>
        </p:nvSpPr>
        <p:spPr bwMode="auto">
          <a:xfrm>
            <a:off x="4214810" y="3365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5" name="Oval 15"/>
          <p:cNvSpPr>
            <a:spLocks noChangeArrowheads="1"/>
          </p:cNvSpPr>
          <p:nvPr/>
        </p:nvSpPr>
        <p:spPr bwMode="auto">
          <a:xfrm>
            <a:off x="5148263" y="33559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36" name="AutoShape 16"/>
          <p:cNvCxnSpPr>
            <a:cxnSpLocks noChangeShapeType="1"/>
            <a:stCxn id="158734" idx="0"/>
            <a:endCxn id="158733" idx="3"/>
          </p:cNvCxnSpPr>
          <p:nvPr/>
        </p:nvCxnSpPr>
        <p:spPr bwMode="auto">
          <a:xfrm rot="5400000" flipH="1" flipV="1">
            <a:off x="4482824" y="3097751"/>
            <a:ext cx="360098" cy="17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8737" name="AutoShape 17"/>
          <p:cNvCxnSpPr>
            <a:cxnSpLocks noChangeShapeType="1"/>
            <a:stCxn id="158735" idx="0"/>
            <a:endCxn id="158733" idx="5"/>
          </p:cNvCxnSpPr>
          <p:nvPr/>
        </p:nvCxnSpPr>
        <p:spPr bwMode="auto">
          <a:xfrm flipH="1" flipV="1">
            <a:off x="5260975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4286250" y="3860800"/>
            <a:ext cx="4268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Peons, illegal immigrants, felons, </a:t>
            </a:r>
            <a:r>
              <a:rPr lang="en-US" dirty="0" err="1"/>
              <a:t>excommunicants</a:t>
            </a:r>
            <a:r>
              <a:rPr lang="en-US" dirty="0"/>
              <a:t>, or …</a:t>
            </a:r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322263" y="4556147"/>
            <a:ext cx="860745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latin typeface="Helvetica" pitchFamily="34" charset="0"/>
              </a:rPr>
              <a:t>The Hierarch can impose and enforce obligations.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latin typeface="Helvetica" pitchFamily="34" charset="0"/>
              </a:rPr>
              <a:t>In the Bell-</a:t>
            </a:r>
            <a:r>
              <a:rPr lang="en-US" sz="2400" dirty="0" err="1" smtClean="0">
                <a:latin typeface="Helvetica" pitchFamily="34" charset="0"/>
              </a:rPr>
              <a:t>LaPadula</a:t>
            </a:r>
            <a:r>
              <a:rPr lang="en-US" sz="2400" dirty="0" smtClean="0">
                <a:latin typeface="Helvetica" pitchFamily="34" charset="0"/>
              </a:rPr>
              <a:t> model, the Hierarch is concerned with confidentiality.  Inferiors are prohibited from reading superior’s data.  Superiors are allowed to read their inferior’s data.</a:t>
            </a:r>
            <a:endParaRPr lang="en-US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82BB-926C-4995-8DD1-F48023D90807}" type="slidenum">
              <a:rPr lang="en-US"/>
              <a:pPr/>
              <a:t>14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 dirty="0"/>
              <a:t>The Alias (in an email use case)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3168650" cy="5040312"/>
          </a:xfrm>
        </p:spPr>
        <p:txBody>
          <a:bodyPr/>
          <a:lstStyle/>
          <a:p>
            <a:pPr marL="357188" indent="-357188">
              <a:lnSpc>
                <a:spcPct val="80000"/>
              </a:lnSpc>
            </a:pPr>
            <a:r>
              <a:rPr lang="en-US" sz="2400" dirty="0"/>
              <a:t>We use </a:t>
            </a:r>
            <a:r>
              <a:rPr lang="en-US" sz="2400" dirty="0" smtClean="0">
                <a:solidFill>
                  <a:schemeClr val="folHlink"/>
                </a:solidFill>
                <a:latin typeface="Arial" charset="0"/>
              </a:rPr>
              <a:t>aliases</a:t>
            </a:r>
            <a:r>
              <a:rPr lang="en-US" sz="2400" dirty="0" smtClean="0"/>
              <a:t> </a:t>
            </a:r>
            <a:r>
              <a:rPr lang="en-US" sz="2400" dirty="0"/>
              <a:t>every time we send personal email from our work computer.</a:t>
            </a:r>
          </a:p>
          <a:p>
            <a:pPr marL="357188" indent="-357188">
              <a:lnSpc>
                <a:spcPct val="80000"/>
              </a:lnSpc>
            </a:pPr>
            <a:r>
              <a:rPr lang="en-NZ" sz="2400" dirty="0"/>
              <a:t>We have a different alias in each organisation.</a:t>
            </a:r>
          </a:p>
          <a:p>
            <a:pPr marL="357188" indent="-357188">
              <a:lnSpc>
                <a:spcPct val="80000"/>
              </a:lnSpc>
            </a:pPr>
            <a:r>
              <a:rPr lang="en-US" sz="2400" dirty="0"/>
              <a:t>We </a:t>
            </a:r>
            <a:r>
              <a:rPr lang="en-US" sz="2400" dirty="0" smtClean="0"/>
              <a:t>are prohibited from revealing “too much” about </a:t>
            </a:r>
            <a:r>
              <a:rPr lang="en-US" sz="2400" dirty="0"/>
              <a:t>our </a:t>
            </a:r>
            <a:r>
              <a:rPr lang="en-US" sz="2400" dirty="0" err="1" smtClean="0"/>
              <a:t>organisations</a:t>
            </a:r>
            <a:r>
              <a:rPr lang="en-US" sz="2400" dirty="0" smtClean="0"/>
              <a:t>.</a:t>
            </a:r>
          </a:p>
          <a:p>
            <a:pPr marL="357188" indent="-357188">
              <a:lnSpc>
                <a:spcPct val="80000"/>
              </a:lnSpc>
            </a:pPr>
            <a:r>
              <a:rPr lang="en-US" sz="2400" dirty="0" smtClean="0"/>
              <a:t>We are prohibited from accepting dangerous goods and services.</a:t>
            </a:r>
            <a:endParaRPr lang="en-US" sz="2400" dirty="0"/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4284663" y="17732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Agency</a:t>
            </a:r>
            <a:r>
              <a:rPr lang="en-US"/>
              <a:t> </a:t>
            </a:r>
            <a:r>
              <a:rPr lang="en-US" b="1"/>
              <a:t>X</a:t>
            </a:r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4645025" y="22050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4284663" y="29337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1" name="Oval 7"/>
          <p:cNvSpPr>
            <a:spLocks noChangeArrowheads="1"/>
          </p:cNvSpPr>
          <p:nvPr/>
        </p:nvSpPr>
        <p:spPr bwMode="auto">
          <a:xfrm>
            <a:off x="5148263" y="2924175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72" name="AutoShape 8"/>
          <p:cNvCxnSpPr>
            <a:cxnSpLocks noChangeShapeType="1"/>
            <a:stCxn id="164870" idx="0"/>
            <a:endCxn id="164869" idx="3"/>
          </p:cNvCxnSpPr>
          <p:nvPr/>
        </p:nvCxnSpPr>
        <p:spPr bwMode="auto">
          <a:xfrm flipV="1">
            <a:off x="4645025" y="25733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4873" name="AutoShape 9"/>
          <p:cNvCxnSpPr>
            <a:cxnSpLocks noChangeShapeType="1"/>
            <a:stCxn id="164871" idx="0"/>
            <a:endCxn id="164869" idx="5"/>
          </p:cNvCxnSpPr>
          <p:nvPr/>
        </p:nvCxnSpPr>
        <p:spPr bwMode="auto">
          <a:xfrm flipH="1" flipV="1">
            <a:off x="5260975" y="25733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6805613" y="1836738"/>
            <a:ext cx="1438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Gmail</a:t>
            </a:r>
            <a:endParaRPr lang="en-US" b="1" dirty="0"/>
          </a:p>
        </p:txBody>
      </p:sp>
      <p:sp>
        <p:nvSpPr>
          <p:cNvPr id="164875" name="Oval 11"/>
          <p:cNvSpPr>
            <a:spLocks noChangeArrowheads="1"/>
          </p:cNvSpPr>
          <p:nvPr/>
        </p:nvSpPr>
        <p:spPr bwMode="auto">
          <a:xfrm>
            <a:off x="7164388" y="22050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6" name="Oval 12"/>
          <p:cNvSpPr>
            <a:spLocks noChangeArrowheads="1"/>
          </p:cNvSpPr>
          <p:nvPr/>
        </p:nvSpPr>
        <p:spPr bwMode="auto">
          <a:xfrm>
            <a:off x="6804025" y="29337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7" name="Oval 13"/>
          <p:cNvSpPr>
            <a:spLocks noChangeArrowheads="1"/>
          </p:cNvSpPr>
          <p:nvPr/>
        </p:nvSpPr>
        <p:spPr bwMode="auto">
          <a:xfrm>
            <a:off x="7667625" y="29241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78" name="AutoShape 14"/>
          <p:cNvCxnSpPr>
            <a:cxnSpLocks noChangeShapeType="1"/>
            <a:stCxn id="164876" idx="0"/>
            <a:endCxn id="164875" idx="3"/>
          </p:cNvCxnSpPr>
          <p:nvPr/>
        </p:nvCxnSpPr>
        <p:spPr bwMode="auto">
          <a:xfrm flipV="1">
            <a:off x="7164388" y="25733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4879" name="AutoShape 15"/>
          <p:cNvCxnSpPr>
            <a:cxnSpLocks noChangeShapeType="1"/>
            <a:stCxn id="164877" idx="0"/>
            <a:endCxn id="164875" idx="5"/>
          </p:cNvCxnSpPr>
          <p:nvPr/>
        </p:nvCxnSpPr>
        <p:spPr bwMode="auto">
          <a:xfrm flipH="1" flipV="1">
            <a:off x="7780338" y="25733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4880" name="Oval 16"/>
          <p:cNvSpPr>
            <a:spLocks noChangeArrowheads="1"/>
          </p:cNvSpPr>
          <p:nvPr/>
        </p:nvSpPr>
        <p:spPr bwMode="auto">
          <a:xfrm>
            <a:off x="6659563" y="3789363"/>
            <a:ext cx="720725" cy="431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81" name="AutoShape 17"/>
          <p:cNvCxnSpPr>
            <a:cxnSpLocks noChangeShapeType="1"/>
            <a:stCxn id="164880" idx="0"/>
            <a:endCxn id="164876" idx="4"/>
          </p:cNvCxnSpPr>
          <p:nvPr/>
        </p:nvCxnSpPr>
        <p:spPr bwMode="auto">
          <a:xfrm flipV="1">
            <a:off x="7019925" y="3365500"/>
            <a:ext cx="144463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4884" name="Text Box 20"/>
          <p:cNvSpPr txBox="1">
            <a:spLocks noChangeArrowheads="1"/>
          </p:cNvSpPr>
          <p:nvPr/>
        </p:nvSpPr>
        <p:spPr bwMode="auto">
          <a:xfrm>
            <a:off x="4933950" y="3284538"/>
            <a:ext cx="17986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C</a:t>
            </a:r>
            <a:r>
              <a:rPr lang="en-US"/>
              <a:t>, acting as a governmental agent</a:t>
            </a:r>
          </a:p>
        </p:txBody>
      </p:sp>
      <p:sp>
        <p:nvSpPr>
          <p:cNvPr id="164885" name="Text Box 21"/>
          <p:cNvSpPr txBox="1">
            <a:spLocks noChangeArrowheads="1"/>
          </p:cNvSpPr>
          <p:nvPr/>
        </p:nvSpPr>
        <p:spPr bwMode="auto">
          <a:xfrm>
            <a:off x="7451725" y="3789363"/>
            <a:ext cx="14398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C</a:t>
            </a:r>
            <a:r>
              <a:rPr lang="en-US" dirty="0"/>
              <a:t>, acting as a </a:t>
            </a:r>
            <a:r>
              <a:rPr lang="en-US" dirty="0" smtClean="0"/>
              <a:t>Gmail </a:t>
            </a:r>
            <a:r>
              <a:rPr lang="en-US" dirty="0"/>
              <a:t>client</a:t>
            </a:r>
          </a:p>
        </p:txBody>
      </p:sp>
      <p:sp>
        <p:nvSpPr>
          <p:cNvPr id="164887" name="Text Box 23"/>
          <p:cNvSpPr txBox="1">
            <a:spLocks noChangeArrowheads="1"/>
          </p:cNvSpPr>
          <p:nvPr/>
        </p:nvSpPr>
        <p:spPr bwMode="auto">
          <a:xfrm>
            <a:off x="3708400" y="5013325"/>
            <a:ext cx="511175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indent="-358775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Each </a:t>
            </a:r>
            <a:r>
              <a:rPr lang="en-US" sz="2400" dirty="0"/>
              <a:t>of our aliases is in a different security environment</a:t>
            </a:r>
            <a:r>
              <a:rPr lang="en-US" sz="2400" dirty="0" smtClean="0"/>
              <a:t>.</a:t>
            </a:r>
          </a:p>
          <a:p>
            <a:pPr marL="358775" indent="-358775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Managing aliases is difficult, and our computer systems aren’t very helpful…</a:t>
            </a:r>
            <a:endParaRPr lang="en-US" sz="2400" dirty="0"/>
          </a:p>
        </p:txBody>
      </p:sp>
      <p:cxnSp>
        <p:nvCxnSpPr>
          <p:cNvPr id="164889" name="AutoShape 25"/>
          <p:cNvCxnSpPr>
            <a:cxnSpLocks noChangeShapeType="1"/>
            <a:stCxn id="164880" idx="1"/>
            <a:endCxn id="164871" idx="7"/>
          </p:cNvCxnSpPr>
          <p:nvPr/>
        </p:nvCxnSpPr>
        <p:spPr bwMode="auto">
          <a:xfrm rot="5400000" flipH="1">
            <a:off x="5831682" y="2920206"/>
            <a:ext cx="865188" cy="1000125"/>
          </a:xfrm>
          <a:prstGeom prst="curvedConnector3">
            <a:avLst>
              <a:gd name="adj1" fmla="val 133759"/>
            </a:avLst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FCED-D0BC-4840-8BED-BA23E9BE5037}" type="slidenum">
              <a:rPr lang="en-US"/>
              <a:pPr/>
              <a:t>15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/>
              <a:t>The Peerage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439863"/>
            <a:ext cx="3500462" cy="334645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The peers define the goals of their peerage.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If a peer misbehaves, their peers may punish them (e.g. by expelling them).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Peers can trade goods and services.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285720" y="4929198"/>
            <a:ext cx="850112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trusted servants of a peerage do not exert control over peers.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trusted servants may be aliases of peers, or they may be automata.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US" sz="2400" dirty="0">
              <a:latin typeface="Helvetica" pitchFamily="34" charset="0"/>
            </a:endParaRP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5580063" y="4005263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6299200" y="3860800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Facilitator, Moderator, Democratic Leader, …</a:t>
            </a: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6443663" y="314166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8968" name="AutoShape 8"/>
          <p:cNvCxnSpPr>
            <a:cxnSpLocks noChangeShapeType="1"/>
            <a:stCxn id="168971" idx="0"/>
            <a:endCxn id="168977" idx="1"/>
          </p:cNvCxnSpPr>
          <p:nvPr/>
        </p:nvCxnSpPr>
        <p:spPr bwMode="auto">
          <a:xfrm flipV="1">
            <a:off x="5076825" y="29257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8969" name="Oval 9"/>
          <p:cNvSpPr>
            <a:spLocks noChangeArrowheads="1"/>
          </p:cNvSpPr>
          <p:nvPr/>
        </p:nvSpPr>
        <p:spPr bwMode="auto">
          <a:xfrm>
            <a:off x="6156325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0" name="Oval 10"/>
          <p:cNvSpPr>
            <a:spLocks noChangeArrowheads="1"/>
          </p:cNvSpPr>
          <p:nvPr/>
        </p:nvSpPr>
        <p:spPr bwMode="auto">
          <a:xfrm>
            <a:off x="7091363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1" name="Oval 11"/>
          <p:cNvSpPr>
            <a:spLocks noChangeArrowheads="1"/>
          </p:cNvSpPr>
          <p:nvPr/>
        </p:nvSpPr>
        <p:spPr bwMode="auto">
          <a:xfrm>
            <a:off x="4716463" y="314166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2" name="Oval 12"/>
          <p:cNvSpPr>
            <a:spLocks noChangeArrowheads="1"/>
          </p:cNvSpPr>
          <p:nvPr/>
        </p:nvSpPr>
        <p:spPr bwMode="auto">
          <a:xfrm>
            <a:off x="4284663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3" name="Oval 13"/>
          <p:cNvSpPr>
            <a:spLocks noChangeArrowheads="1"/>
          </p:cNvSpPr>
          <p:nvPr/>
        </p:nvSpPr>
        <p:spPr bwMode="auto">
          <a:xfrm>
            <a:off x="5219700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4356100" y="1563688"/>
            <a:ext cx="3529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Peers, Group members, Citizens of an ideal democracy, …</a:t>
            </a:r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>
            <a:off x="4643438" y="29257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79" name="Line 19"/>
          <p:cNvSpPr>
            <a:spLocks noChangeShapeType="1"/>
          </p:cNvSpPr>
          <p:nvPr/>
        </p:nvSpPr>
        <p:spPr bwMode="auto">
          <a:xfrm>
            <a:off x="5508625" y="29257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1" name="Line 21"/>
          <p:cNvSpPr>
            <a:spLocks noChangeShapeType="1"/>
          </p:cNvSpPr>
          <p:nvPr/>
        </p:nvSpPr>
        <p:spPr bwMode="auto">
          <a:xfrm>
            <a:off x="5076825" y="29257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82" name="AutoShape 22"/>
          <p:cNvCxnSpPr>
            <a:cxnSpLocks noChangeShapeType="1"/>
            <a:stCxn id="168967" idx="0"/>
            <a:endCxn id="168983" idx="1"/>
          </p:cNvCxnSpPr>
          <p:nvPr/>
        </p:nvCxnSpPr>
        <p:spPr bwMode="auto">
          <a:xfrm flipV="1">
            <a:off x="6804025" y="29257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8983" name="Line 23"/>
          <p:cNvSpPr>
            <a:spLocks noChangeShapeType="1"/>
          </p:cNvSpPr>
          <p:nvPr/>
        </p:nvSpPr>
        <p:spPr bwMode="auto">
          <a:xfrm>
            <a:off x="6370638" y="29257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6804025" y="29257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85" name="AutoShape 25"/>
          <p:cNvCxnSpPr>
            <a:cxnSpLocks noChangeShapeType="1"/>
            <a:stCxn id="168965" idx="0"/>
            <a:endCxn id="168988" idx="1"/>
          </p:cNvCxnSpPr>
          <p:nvPr/>
        </p:nvCxnSpPr>
        <p:spPr bwMode="auto">
          <a:xfrm flipV="1">
            <a:off x="5940425" y="37893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8986" name="AutoShape 26"/>
          <p:cNvCxnSpPr>
            <a:cxnSpLocks noChangeShapeType="1"/>
            <a:stCxn id="168988" idx="0"/>
            <a:endCxn id="168971" idx="4"/>
          </p:cNvCxnSpPr>
          <p:nvPr/>
        </p:nvCxnSpPr>
        <p:spPr bwMode="auto">
          <a:xfrm flipV="1">
            <a:off x="5076825" y="35734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8987" name="AutoShape 27"/>
          <p:cNvCxnSpPr>
            <a:cxnSpLocks noChangeShapeType="1"/>
            <a:stCxn id="168989" idx="1"/>
            <a:endCxn id="168967" idx="4"/>
          </p:cNvCxnSpPr>
          <p:nvPr/>
        </p:nvCxnSpPr>
        <p:spPr bwMode="auto">
          <a:xfrm flipH="1" flipV="1">
            <a:off x="6804025" y="3573463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8988" name="Line 28"/>
          <p:cNvSpPr>
            <a:spLocks noChangeShapeType="1"/>
          </p:cNvSpPr>
          <p:nvPr/>
        </p:nvSpPr>
        <p:spPr bwMode="auto">
          <a:xfrm>
            <a:off x="5076825" y="37893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9" name="Line 29"/>
          <p:cNvSpPr>
            <a:spLocks noChangeShapeType="1"/>
          </p:cNvSpPr>
          <p:nvPr/>
        </p:nvSpPr>
        <p:spPr bwMode="auto">
          <a:xfrm>
            <a:off x="5940425" y="37893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91" name="AutoShape 31"/>
          <p:cNvCxnSpPr>
            <a:cxnSpLocks noChangeShapeType="1"/>
            <a:endCxn id="168970" idx="6"/>
          </p:cNvCxnSpPr>
          <p:nvPr/>
        </p:nvCxnSpPr>
        <p:spPr bwMode="auto">
          <a:xfrm rot="5400000" flipH="1">
            <a:off x="7703344" y="2674144"/>
            <a:ext cx="360363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8992" name="AutoShape 32"/>
          <p:cNvCxnSpPr>
            <a:cxnSpLocks noChangeShapeType="1"/>
            <a:endCxn id="168969" idx="6"/>
          </p:cNvCxnSpPr>
          <p:nvPr/>
        </p:nvCxnSpPr>
        <p:spPr bwMode="auto">
          <a:xfrm rot="5400000" flipH="1">
            <a:off x="6767512" y="2674938"/>
            <a:ext cx="360363" cy="1412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8993" name="AutoShape 33"/>
          <p:cNvCxnSpPr>
            <a:cxnSpLocks noChangeShapeType="1"/>
            <a:endCxn id="168972" idx="6"/>
          </p:cNvCxnSpPr>
          <p:nvPr/>
        </p:nvCxnSpPr>
        <p:spPr bwMode="auto">
          <a:xfrm rot="5400000" flipH="1">
            <a:off x="4895850" y="2674938"/>
            <a:ext cx="360363" cy="1412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8994" name="AutoShape 34"/>
          <p:cNvCxnSpPr>
            <a:cxnSpLocks noChangeShapeType="1"/>
            <a:endCxn id="168973" idx="6"/>
          </p:cNvCxnSpPr>
          <p:nvPr/>
        </p:nvCxnSpPr>
        <p:spPr bwMode="auto">
          <a:xfrm rot="5400000" flipH="1">
            <a:off x="5831681" y="2674144"/>
            <a:ext cx="360363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18B5-FA08-4083-99E7-BCE2D94DCC1D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05725" cy="1071546"/>
          </a:xfrm>
        </p:spPr>
        <p:txBody>
          <a:bodyPr/>
          <a:lstStyle/>
          <a:p>
            <a:r>
              <a:rPr lang="en-US" sz="3600" dirty="0"/>
              <a:t>Example: A Peerage Exerting Audit Control on a Hierarchy</a:t>
            </a:r>
            <a:endParaRPr lang="en-AU" sz="3600" dirty="0"/>
          </a:p>
        </p:txBody>
      </p:sp>
      <p:sp>
        <p:nvSpPr>
          <p:cNvPr id="181251" name="Oval 3"/>
          <p:cNvSpPr>
            <a:spLocks noChangeArrowheads="1"/>
          </p:cNvSpPr>
          <p:nvPr/>
        </p:nvSpPr>
        <p:spPr bwMode="auto">
          <a:xfrm>
            <a:off x="1620838" y="178274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52" name="Oval 4"/>
          <p:cNvSpPr>
            <a:spLocks noChangeArrowheads="1"/>
          </p:cNvSpPr>
          <p:nvPr/>
        </p:nvSpPr>
        <p:spPr bwMode="auto">
          <a:xfrm>
            <a:off x="2627313" y="2574911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53" name="AutoShape 5"/>
          <p:cNvCxnSpPr>
            <a:cxnSpLocks noChangeShapeType="1"/>
            <a:stCxn id="181259" idx="0"/>
            <a:endCxn id="181251" idx="3"/>
          </p:cNvCxnSpPr>
          <p:nvPr/>
        </p:nvCxnSpPr>
        <p:spPr bwMode="auto">
          <a:xfrm flipV="1">
            <a:off x="1116013" y="2151048"/>
            <a:ext cx="60960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1254" name="AutoShape 6"/>
          <p:cNvCxnSpPr>
            <a:cxnSpLocks noChangeShapeType="1"/>
            <a:stCxn id="181252" idx="0"/>
            <a:endCxn id="181251" idx="5"/>
          </p:cNvCxnSpPr>
          <p:nvPr/>
        </p:nvCxnSpPr>
        <p:spPr bwMode="auto">
          <a:xfrm flipH="1" flipV="1">
            <a:off x="2236788" y="2151048"/>
            <a:ext cx="750887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1255" name="Oval 7"/>
          <p:cNvSpPr>
            <a:spLocks noChangeArrowheads="1"/>
          </p:cNvSpPr>
          <p:nvPr/>
        </p:nvSpPr>
        <p:spPr bwMode="auto">
          <a:xfrm>
            <a:off x="2195513" y="3303573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56" name="Oval 8"/>
          <p:cNvSpPr>
            <a:spLocks noChangeArrowheads="1"/>
          </p:cNvSpPr>
          <p:nvPr/>
        </p:nvSpPr>
        <p:spPr bwMode="auto">
          <a:xfrm>
            <a:off x="3130550" y="32940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57" name="AutoShape 9"/>
          <p:cNvCxnSpPr>
            <a:cxnSpLocks noChangeShapeType="1"/>
            <a:stCxn id="181255" idx="0"/>
            <a:endCxn id="181252" idx="3"/>
          </p:cNvCxnSpPr>
          <p:nvPr/>
        </p:nvCxnSpPr>
        <p:spPr bwMode="auto">
          <a:xfrm flipV="1">
            <a:off x="2555875" y="2943211"/>
            <a:ext cx="17621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1258" name="AutoShape 10"/>
          <p:cNvCxnSpPr>
            <a:cxnSpLocks noChangeShapeType="1"/>
            <a:stCxn id="181256" idx="0"/>
            <a:endCxn id="181252" idx="5"/>
          </p:cNvCxnSpPr>
          <p:nvPr/>
        </p:nvCxnSpPr>
        <p:spPr bwMode="auto">
          <a:xfrm flipH="1" flipV="1">
            <a:off x="3243263" y="2943211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1259" name="Oval 11"/>
          <p:cNvSpPr>
            <a:spLocks noChangeArrowheads="1"/>
          </p:cNvSpPr>
          <p:nvPr/>
        </p:nvSpPr>
        <p:spPr bwMode="auto">
          <a:xfrm>
            <a:off x="755650" y="2574911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0" name="Oval 12"/>
          <p:cNvSpPr>
            <a:spLocks noChangeArrowheads="1"/>
          </p:cNvSpPr>
          <p:nvPr/>
        </p:nvSpPr>
        <p:spPr bwMode="auto">
          <a:xfrm>
            <a:off x="323850" y="3303573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1" name="Oval 13"/>
          <p:cNvSpPr>
            <a:spLocks noChangeArrowheads="1"/>
          </p:cNvSpPr>
          <p:nvPr/>
        </p:nvSpPr>
        <p:spPr bwMode="auto">
          <a:xfrm>
            <a:off x="1258888" y="32940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62" name="AutoShape 14"/>
          <p:cNvCxnSpPr>
            <a:cxnSpLocks noChangeShapeType="1"/>
            <a:stCxn id="181260" idx="0"/>
            <a:endCxn id="181259" idx="3"/>
          </p:cNvCxnSpPr>
          <p:nvPr/>
        </p:nvCxnSpPr>
        <p:spPr bwMode="auto">
          <a:xfrm flipV="1">
            <a:off x="684213" y="2943211"/>
            <a:ext cx="17621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1263" name="AutoShape 15"/>
          <p:cNvCxnSpPr>
            <a:cxnSpLocks noChangeShapeType="1"/>
            <a:stCxn id="181261" idx="0"/>
            <a:endCxn id="181259" idx="5"/>
          </p:cNvCxnSpPr>
          <p:nvPr/>
        </p:nvCxnSpPr>
        <p:spPr bwMode="auto">
          <a:xfrm flipH="1" flipV="1">
            <a:off x="1371600" y="2943211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1264" name="Oval 16"/>
          <p:cNvSpPr>
            <a:spLocks noChangeArrowheads="1"/>
          </p:cNvSpPr>
          <p:nvPr/>
        </p:nvSpPr>
        <p:spPr bwMode="auto">
          <a:xfrm>
            <a:off x="1619250" y="5894373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3635375" y="1357298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Auditor</a:t>
            </a:r>
          </a:p>
        </p:txBody>
      </p:sp>
      <p:sp>
        <p:nvSpPr>
          <p:cNvPr id="181266" name="Oval 18"/>
          <p:cNvSpPr>
            <a:spLocks noChangeArrowheads="1"/>
          </p:cNvSpPr>
          <p:nvPr/>
        </p:nvSpPr>
        <p:spPr bwMode="auto">
          <a:xfrm>
            <a:off x="2482850" y="503077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IG2</a:t>
            </a:r>
            <a:endParaRPr lang="en-AU"/>
          </a:p>
        </p:txBody>
      </p:sp>
      <p:cxnSp>
        <p:nvCxnSpPr>
          <p:cNvPr id="181267" name="AutoShape 19"/>
          <p:cNvCxnSpPr>
            <a:cxnSpLocks noChangeShapeType="1"/>
            <a:stCxn id="181270" idx="0"/>
          </p:cNvCxnSpPr>
          <p:nvPr/>
        </p:nvCxnSpPr>
        <p:spPr bwMode="auto">
          <a:xfrm flipV="1">
            <a:off x="1116013" y="4670411"/>
            <a:ext cx="0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1270" name="Oval 22"/>
          <p:cNvSpPr>
            <a:spLocks noChangeArrowheads="1"/>
          </p:cNvSpPr>
          <p:nvPr/>
        </p:nvSpPr>
        <p:spPr bwMode="auto">
          <a:xfrm>
            <a:off x="755650" y="503077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IG1</a:t>
            </a:r>
            <a:endParaRPr lang="en-AU"/>
          </a:p>
        </p:txBody>
      </p:sp>
      <p:cxnSp>
        <p:nvCxnSpPr>
          <p:cNvPr id="181280" name="AutoShape 32"/>
          <p:cNvCxnSpPr>
            <a:cxnSpLocks noChangeShapeType="1"/>
            <a:stCxn id="181266" idx="0"/>
          </p:cNvCxnSpPr>
          <p:nvPr/>
        </p:nvCxnSpPr>
        <p:spPr bwMode="auto">
          <a:xfrm flipV="1">
            <a:off x="2843213" y="4670411"/>
            <a:ext cx="0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1283" name="AutoShape 35"/>
          <p:cNvCxnSpPr>
            <a:cxnSpLocks noChangeShapeType="1"/>
            <a:stCxn id="181264" idx="0"/>
            <a:endCxn id="181286" idx="1"/>
          </p:cNvCxnSpPr>
          <p:nvPr/>
        </p:nvCxnSpPr>
        <p:spPr bwMode="auto">
          <a:xfrm flipV="1">
            <a:off x="1979613" y="567847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1284" name="AutoShape 36"/>
          <p:cNvCxnSpPr>
            <a:cxnSpLocks noChangeShapeType="1"/>
            <a:stCxn id="181286" idx="0"/>
            <a:endCxn id="181270" idx="4"/>
          </p:cNvCxnSpPr>
          <p:nvPr/>
        </p:nvCxnSpPr>
        <p:spPr bwMode="auto">
          <a:xfrm flipV="1">
            <a:off x="1116013" y="546257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1285" name="AutoShape 37"/>
          <p:cNvCxnSpPr>
            <a:cxnSpLocks noChangeShapeType="1"/>
            <a:stCxn id="181287" idx="1"/>
            <a:endCxn id="181266" idx="4"/>
          </p:cNvCxnSpPr>
          <p:nvPr/>
        </p:nvCxnSpPr>
        <p:spPr bwMode="auto">
          <a:xfrm flipH="1" flipV="1">
            <a:off x="2843213" y="5462573"/>
            <a:ext cx="158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1286" name="Line 38"/>
          <p:cNvSpPr>
            <a:spLocks noChangeShapeType="1"/>
          </p:cNvSpPr>
          <p:nvPr/>
        </p:nvSpPr>
        <p:spPr bwMode="auto">
          <a:xfrm>
            <a:off x="1116013" y="567847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287" name="Line 39"/>
          <p:cNvSpPr>
            <a:spLocks noChangeShapeType="1"/>
          </p:cNvSpPr>
          <p:nvPr/>
        </p:nvSpPr>
        <p:spPr bwMode="auto">
          <a:xfrm>
            <a:off x="1979613" y="567847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611188" y="1357298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OS Root Administrator</a:t>
            </a:r>
          </a:p>
        </p:txBody>
      </p:sp>
      <p:sp>
        <p:nvSpPr>
          <p:cNvPr id="181289" name="Oval 41"/>
          <p:cNvSpPr>
            <a:spLocks noChangeArrowheads="1"/>
          </p:cNvSpPr>
          <p:nvPr/>
        </p:nvSpPr>
        <p:spPr bwMode="auto">
          <a:xfrm>
            <a:off x="3773488" y="178274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90" name="AutoShape 42"/>
          <p:cNvCxnSpPr>
            <a:cxnSpLocks noChangeShapeType="1"/>
            <a:stCxn id="181251" idx="6"/>
            <a:endCxn id="181289" idx="2"/>
          </p:cNvCxnSpPr>
          <p:nvPr/>
        </p:nvCxnSpPr>
        <p:spPr bwMode="auto">
          <a:xfrm>
            <a:off x="2341563" y="1998648"/>
            <a:ext cx="14319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1291" name="AutoShape 43"/>
          <p:cNvCxnSpPr>
            <a:cxnSpLocks noChangeShapeType="1"/>
            <a:stCxn id="181289" idx="7"/>
          </p:cNvCxnSpPr>
          <p:nvPr/>
        </p:nvCxnSpPr>
        <p:spPr bwMode="auto">
          <a:xfrm rot="16200000">
            <a:off x="4844257" y="1256492"/>
            <a:ext cx="134937" cy="1044575"/>
          </a:xfrm>
          <a:prstGeom prst="curvedConnector3">
            <a:avLst>
              <a:gd name="adj1" fmla="val 269412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pic>
        <p:nvPicPr>
          <p:cNvPr id="181292" name="Picture 44" descr="in0111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1550" y="1711311"/>
            <a:ext cx="1303338" cy="1785937"/>
          </a:xfrm>
          <a:prstGeom prst="rect">
            <a:avLst/>
          </a:prstGeom>
          <a:noFill/>
        </p:spPr>
      </p:pic>
      <p:cxnSp>
        <p:nvCxnSpPr>
          <p:cNvPr id="181293" name="AutoShape 45"/>
          <p:cNvCxnSpPr>
            <a:cxnSpLocks noChangeShapeType="1"/>
            <a:stCxn id="181266" idx="7"/>
          </p:cNvCxnSpPr>
          <p:nvPr/>
        </p:nvCxnSpPr>
        <p:spPr bwMode="auto">
          <a:xfrm rot="16200000">
            <a:off x="3467894" y="3128154"/>
            <a:ext cx="1597025" cy="2335213"/>
          </a:xfrm>
          <a:prstGeom prst="curvedConnector3">
            <a:avLst>
              <a:gd name="adj1" fmla="val 23755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181298" name="Text Box 50"/>
          <p:cNvSpPr txBox="1">
            <a:spLocks noChangeArrowheads="1"/>
          </p:cNvSpPr>
          <p:nvPr/>
        </p:nvSpPr>
        <p:spPr bwMode="auto">
          <a:xfrm>
            <a:off x="3851275" y="3517886"/>
            <a:ext cx="100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Users/</a:t>
            </a:r>
          </a:p>
          <a:p>
            <a:pPr algn="ctr"/>
            <a:r>
              <a:rPr lang="en-US"/>
              <a:t>Peers</a:t>
            </a:r>
          </a:p>
        </p:txBody>
      </p:sp>
      <p:sp>
        <p:nvSpPr>
          <p:cNvPr id="181299" name="Text Box 51"/>
          <p:cNvSpPr txBox="1">
            <a:spLocks noChangeArrowheads="1"/>
          </p:cNvSpPr>
          <p:nvPr/>
        </p:nvSpPr>
        <p:spPr bwMode="auto">
          <a:xfrm>
            <a:off x="2413000" y="5821348"/>
            <a:ext cx="2735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Chair of User Assurance Group</a:t>
            </a:r>
          </a:p>
        </p:txBody>
      </p:sp>
      <p:sp>
        <p:nvSpPr>
          <p:cNvPr id="181300" name="Text Box 52"/>
          <p:cNvSpPr txBox="1">
            <a:spLocks noChangeArrowheads="1"/>
          </p:cNvSpPr>
          <p:nvPr/>
        </p:nvSpPr>
        <p:spPr bwMode="auto">
          <a:xfrm>
            <a:off x="3276600" y="5029186"/>
            <a:ext cx="237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Inspector-General (an elected officer)</a:t>
            </a:r>
          </a:p>
        </p:txBody>
      </p:sp>
      <p:sp>
        <p:nvSpPr>
          <p:cNvPr id="181301" name="Text Box 53"/>
          <p:cNvSpPr txBox="1">
            <a:spLocks noChangeArrowheads="1"/>
          </p:cNvSpPr>
          <p:nvPr/>
        </p:nvSpPr>
        <p:spPr bwMode="auto">
          <a:xfrm>
            <a:off x="6084888" y="1557338"/>
            <a:ext cx="2987675" cy="45797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US" dirty="0"/>
              <a:t>Peers </a:t>
            </a:r>
            <a:r>
              <a:rPr lang="en-US" dirty="0" smtClean="0"/>
              <a:t>elect one or more Inspector-Generals.</a:t>
            </a:r>
            <a:endParaRPr lang="en-US" dirty="0"/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US" dirty="0"/>
              <a:t>The OS Administrator makes a </a:t>
            </a:r>
            <a:r>
              <a:rPr lang="en-US" dirty="0">
                <a:solidFill>
                  <a:schemeClr val="folHlink"/>
                </a:solidFill>
              </a:rPr>
              <a:t>Trusting</a:t>
            </a:r>
            <a:r>
              <a:rPr lang="en-US" dirty="0"/>
              <a:t> appointment when granting auditor-level </a:t>
            </a:r>
            <a:r>
              <a:rPr lang="en-US" dirty="0">
                <a:solidFill>
                  <a:schemeClr val="hlink"/>
                </a:solidFill>
              </a:rPr>
              <a:t>Privilege</a:t>
            </a:r>
            <a:r>
              <a:rPr lang="en-US" dirty="0"/>
              <a:t> to an alias of an Inspector-General.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The Auditor </a:t>
            </a:r>
            <a:r>
              <a:rPr lang="en-NZ" dirty="0" smtClean="0"/>
              <a:t>discloses an audit </a:t>
            </a:r>
            <a:r>
              <a:rPr lang="en-NZ" dirty="0"/>
              <a:t>report to their Inspector-General alias.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The audit report can be read by any Peer.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Peers </a:t>
            </a:r>
            <a:r>
              <a:rPr lang="en-NZ" dirty="0" smtClean="0"/>
              <a:t>may </a:t>
            </a:r>
            <a:r>
              <a:rPr lang="en-NZ" dirty="0"/>
              <a:t>disclose the report to non-Peers.  </a:t>
            </a:r>
            <a:endParaRPr lang="en-US" dirty="0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323850" y="4094148"/>
            <a:ext cx="3671888" cy="576263"/>
            <a:chOff x="2699" y="2387"/>
            <a:chExt cx="2313" cy="363"/>
          </a:xfrm>
        </p:grpSpPr>
        <p:sp>
          <p:nvSpPr>
            <p:cNvPr id="181302" name="Oval 54"/>
            <p:cNvSpPr>
              <a:spLocks noChangeArrowheads="1"/>
            </p:cNvSpPr>
            <p:nvPr/>
          </p:nvSpPr>
          <p:spPr bwMode="auto">
            <a:xfrm>
              <a:off x="3878" y="2387"/>
              <a:ext cx="454" cy="272"/>
            </a:xfrm>
            <a:prstGeom prst="ellipse">
              <a:avLst/>
            </a:prstGeom>
            <a:solidFill>
              <a:srgbClr val="66FF66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181303" name="Oval 55"/>
            <p:cNvSpPr>
              <a:spLocks noChangeArrowheads="1"/>
            </p:cNvSpPr>
            <p:nvPr/>
          </p:nvSpPr>
          <p:spPr bwMode="auto">
            <a:xfrm>
              <a:off x="4467" y="2387"/>
              <a:ext cx="454" cy="272"/>
            </a:xfrm>
            <a:prstGeom prst="ellipse">
              <a:avLst/>
            </a:prstGeom>
            <a:solidFill>
              <a:srgbClr val="66FF66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181304" name="Oval 56"/>
            <p:cNvSpPr>
              <a:spLocks noChangeArrowheads="1"/>
            </p:cNvSpPr>
            <p:nvPr/>
          </p:nvSpPr>
          <p:spPr bwMode="auto">
            <a:xfrm>
              <a:off x="2699" y="2387"/>
              <a:ext cx="454" cy="272"/>
            </a:xfrm>
            <a:prstGeom prst="ellipse">
              <a:avLst/>
            </a:prstGeom>
            <a:solidFill>
              <a:srgbClr val="66FF66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181305" name="Oval 57"/>
            <p:cNvSpPr>
              <a:spLocks noChangeArrowheads="1"/>
            </p:cNvSpPr>
            <p:nvPr/>
          </p:nvSpPr>
          <p:spPr bwMode="auto">
            <a:xfrm>
              <a:off x="3288" y="2387"/>
              <a:ext cx="454" cy="272"/>
            </a:xfrm>
            <a:prstGeom prst="ellipse">
              <a:avLst/>
            </a:prstGeom>
            <a:solidFill>
              <a:srgbClr val="66FF66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181306" name="Line 58"/>
            <p:cNvSpPr>
              <a:spLocks noChangeShapeType="1"/>
            </p:cNvSpPr>
            <p:nvPr/>
          </p:nvSpPr>
          <p:spPr bwMode="auto">
            <a:xfrm>
              <a:off x="2925" y="2750"/>
              <a:ext cx="2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181307" name="Line 59"/>
            <p:cNvSpPr>
              <a:spLocks noChangeShapeType="1"/>
            </p:cNvSpPr>
            <p:nvPr/>
          </p:nvSpPr>
          <p:spPr bwMode="auto">
            <a:xfrm>
              <a:off x="3470" y="2750"/>
              <a:ext cx="5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181308" name="Line 60"/>
            <p:cNvSpPr>
              <a:spLocks noChangeShapeType="1"/>
            </p:cNvSpPr>
            <p:nvPr/>
          </p:nvSpPr>
          <p:spPr bwMode="auto">
            <a:xfrm>
              <a:off x="3198" y="2750"/>
              <a:ext cx="2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181309" name="Line 61"/>
            <p:cNvSpPr>
              <a:spLocks noChangeShapeType="1"/>
            </p:cNvSpPr>
            <p:nvPr/>
          </p:nvSpPr>
          <p:spPr bwMode="auto">
            <a:xfrm>
              <a:off x="4013" y="2750"/>
              <a:ext cx="2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181310" name="Line 62"/>
            <p:cNvSpPr>
              <a:spLocks noChangeShapeType="1"/>
            </p:cNvSpPr>
            <p:nvPr/>
          </p:nvSpPr>
          <p:spPr bwMode="auto">
            <a:xfrm>
              <a:off x="4286" y="2750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cxnSp>
          <p:nvCxnSpPr>
            <p:cNvPr id="181311" name="AutoShape 63"/>
            <p:cNvCxnSpPr>
              <a:cxnSpLocks noChangeShapeType="1"/>
              <a:endCxn id="181303" idx="6"/>
            </p:cNvCxnSpPr>
            <p:nvPr/>
          </p:nvCxnSpPr>
          <p:spPr bwMode="auto">
            <a:xfrm rot="5400000" flipH="1">
              <a:off x="4852" y="2592"/>
              <a:ext cx="227" cy="9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81312" name="AutoShape 64"/>
            <p:cNvCxnSpPr>
              <a:cxnSpLocks noChangeShapeType="1"/>
              <a:endCxn id="181302" idx="6"/>
            </p:cNvCxnSpPr>
            <p:nvPr/>
          </p:nvCxnSpPr>
          <p:spPr bwMode="auto">
            <a:xfrm rot="5400000" flipH="1">
              <a:off x="4263" y="2592"/>
              <a:ext cx="227" cy="89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81313" name="AutoShape 65"/>
            <p:cNvCxnSpPr>
              <a:cxnSpLocks noChangeShapeType="1"/>
              <a:endCxn id="181304" idx="6"/>
            </p:cNvCxnSpPr>
            <p:nvPr/>
          </p:nvCxnSpPr>
          <p:spPr bwMode="auto">
            <a:xfrm rot="5400000" flipH="1">
              <a:off x="3084" y="2592"/>
              <a:ext cx="227" cy="89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81314" name="AutoShape 66"/>
            <p:cNvCxnSpPr>
              <a:cxnSpLocks noChangeShapeType="1"/>
              <a:endCxn id="181305" idx="6"/>
            </p:cNvCxnSpPr>
            <p:nvPr/>
          </p:nvCxnSpPr>
          <p:spPr bwMode="auto">
            <a:xfrm rot="5400000" flipH="1">
              <a:off x="3673" y="2592"/>
              <a:ext cx="227" cy="9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cxnSp>
        <p:nvCxnSpPr>
          <p:cNvPr id="181317" name="AutoShape 69"/>
          <p:cNvCxnSpPr>
            <a:cxnSpLocks noChangeShapeType="1"/>
            <a:endCxn id="181256" idx="7"/>
          </p:cNvCxnSpPr>
          <p:nvPr/>
        </p:nvCxnSpPr>
        <p:spPr bwMode="auto">
          <a:xfrm rot="16200000">
            <a:off x="3347244" y="3756804"/>
            <a:ext cx="800100" cy="1588"/>
          </a:xfrm>
          <a:prstGeom prst="curvedConnector5">
            <a:avLst>
              <a:gd name="adj1" fmla="val 30954"/>
              <a:gd name="adj2" fmla="val 13200000"/>
              <a:gd name="adj3" fmla="val 13650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18" name="AutoShape 70"/>
          <p:cNvCxnSpPr>
            <a:cxnSpLocks noChangeShapeType="1"/>
            <a:endCxn id="181260" idx="7"/>
          </p:cNvCxnSpPr>
          <p:nvPr/>
        </p:nvCxnSpPr>
        <p:spPr bwMode="auto">
          <a:xfrm rot="16200000">
            <a:off x="545306" y="3761567"/>
            <a:ext cx="790575" cy="1588"/>
          </a:xfrm>
          <a:prstGeom prst="curvedConnector5">
            <a:avLst>
              <a:gd name="adj1" fmla="val 30722"/>
              <a:gd name="adj2" fmla="val 13200000"/>
              <a:gd name="adj3" fmla="val 13694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19" name="AutoShape 71"/>
          <p:cNvCxnSpPr>
            <a:cxnSpLocks noChangeShapeType="1"/>
            <a:endCxn id="181261" idx="7"/>
          </p:cNvCxnSpPr>
          <p:nvPr/>
        </p:nvCxnSpPr>
        <p:spPr bwMode="auto">
          <a:xfrm rot="16200000">
            <a:off x="1475582" y="3756804"/>
            <a:ext cx="800100" cy="1587"/>
          </a:xfrm>
          <a:prstGeom prst="curvedConnector5">
            <a:avLst>
              <a:gd name="adj1" fmla="val 30954"/>
              <a:gd name="adj2" fmla="val 13200000"/>
              <a:gd name="adj3" fmla="val 13650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20" name="AutoShape 72"/>
          <p:cNvCxnSpPr>
            <a:cxnSpLocks noChangeShapeType="1"/>
            <a:endCxn id="181255" idx="7"/>
          </p:cNvCxnSpPr>
          <p:nvPr/>
        </p:nvCxnSpPr>
        <p:spPr bwMode="auto">
          <a:xfrm rot="16200000">
            <a:off x="2416969" y="3761567"/>
            <a:ext cx="790575" cy="1587"/>
          </a:xfrm>
          <a:prstGeom prst="curvedConnector5">
            <a:avLst>
              <a:gd name="adj1" fmla="val 30722"/>
              <a:gd name="adj2" fmla="val 13300000"/>
              <a:gd name="adj3" fmla="val 13694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Niklas</a:t>
            </a:r>
            <a:r>
              <a:rPr lang="en-NZ" dirty="0" smtClean="0"/>
              <a:t> </a:t>
            </a:r>
            <a:r>
              <a:rPr lang="en-NZ" dirty="0" err="1" smtClean="0"/>
              <a:t>Luhmann</a:t>
            </a:r>
            <a:r>
              <a:rPr lang="en-NZ" dirty="0" smtClean="0"/>
              <a:t>, on Trust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 smtClean="0"/>
              <a:t>A prominent, and controversial, sociologist.</a:t>
            </a:r>
          </a:p>
          <a:p>
            <a:r>
              <a:rPr lang="en-NZ" sz="2800" dirty="0" smtClean="0"/>
              <a:t>Thesis: Modern systems are so complex that we must use them, or avoid using them, without carefully examining all risks, benefits, and alternatives.</a:t>
            </a:r>
          </a:p>
          <a:p>
            <a:r>
              <a:rPr lang="en-NZ" sz="2800" b="1" dirty="0" smtClean="0"/>
              <a:t>Trust</a:t>
            </a:r>
            <a:r>
              <a:rPr lang="en-NZ" sz="2800" dirty="0" smtClean="0"/>
              <a:t> is a reliance without an assessment.</a:t>
            </a:r>
          </a:p>
          <a:p>
            <a:pPr lvl="1"/>
            <a:r>
              <a:rPr lang="en-NZ" sz="2400" dirty="0" smtClean="0"/>
              <a:t>We cannot control any risk we haven’t assessed </a:t>
            </a:r>
            <a:r>
              <a:rPr lang="en-NZ" sz="2400" b="1" dirty="0" smtClean="0">
                <a:sym typeface="Symbol"/>
              </a:rPr>
              <a:t></a:t>
            </a:r>
            <a:r>
              <a:rPr lang="en-NZ" sz="2400" dirty="0" smtClean="0"/>
              <a:t> We trust any system which might harm us.  (This is the usual definition.)</a:t>
            </a:r>
          </a:p>
          <a:p>
            <a:r>
              <a:rPr lang="en-NZ" sz="2800" b="1" dirty="0" smtClean="0"/>
              <a:t>Distrust </a:t>
            </a:r>
            <a:r>
              <a:rPr lang="en-NZ" sz="2800" dirty="0" smtClean="0"/>
              <a:t>is an avoidance without an assessment.</a:t>
            </a:r>
            <a:endParaRPr lang="en-NZ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Security, Trust, Distrust, ...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Our fifth classification criterion is assessment, with three cases:</a:t>
            </a:r>
          </a:p>
          <a:p>
            <a:pPr lvl="1"/>
            <a:r>
              <a:rPr lang="en-NZ" dirty="0" smtClean="0"/>
              <a:t>Cognitive assessment (of security &amp; functionality),</a:t>
            </a:r>
          </a:p>
          <a:p>
            <a:pPr lvl="1"/>
            <a:r>
              <a:rPr lang="en-NZ" dirty="0" smtClean="0"/>
              <a:t>Optimistic non-assessment (of trust &amp; coolness),</a:t>
            </a:r>
          </a:p>
          <a:p>
            <a:pPr lvl="1"/>
            <a:r>
              <a:rPr lang="en-NZ" dirty="0" smtClean="0"/>
              <a:t>Pessimistic non-assessment (of distrust &amp; </a:t>
            </a:r>
            <a:r>
              <a:rPr lang="en-NZ" dirty="0" err="1" smtClean="0"/>
              <a:t>uncoolness</a:t>
            </a:r>
            <a:r>
              <a:rPr lang="en-NZ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 vs. Functionality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947054" cy="5286412"/>
          </a:xfrm>
        </p:spPr>
        <p:txBody>
          <a:bodyPr/>
          <a:lstStyle/>
          <a:p>
            <a:r>
              <a:rPr lang="en-NZ" dirty="0" smtClean="0"/>
              <a:t>Sixth criterion: Feedback (negative vs. positive) to the owner of the system.</a:t>
            </a:r>
          </a:p>
          <a:p>
            <a:pPr lvl="1"/>
            <a:r>
              <a:rPr lang="en-NZ" dirty="0" smtClean="0"/>
              <a:t>We treat security as a property right.</a:t>
            </a:r>
          </a:p>
          <a:p>
            <a:pPr lvl="1"/>
            <a:r>
              <a:rPr lang="en-NZ" dirty="0" smtClean="0"/>
              <a:t>Every system must have an owner, if it is to have any security or functionality.</a:t>
            </a:r>
          </a:p>
          <a:p>
            <a:pPr lvl="1"/>
            <a:r>
              <a:rPr lang="en-NZ" dirty="0" smtClean="0"/>
              <a:t>The owner reaps the benefits from </a:t>
            </a:r>
            <a:r>
              <a:rPr lang="en-NZ" i="1" dirty="0" smtClean="0"/>
              <a:t>functional</a:t>
            </a:r>
            <a:r>
              <a:rPr lang="en-NZ" dirty="0" smtClean="0"/>
              <a:t> behaviour, and pays the penalties for </a:t>
            </a:r>
            <a:r>
              <a:rPr lang="en-NZ" i="1" dirty="0" smtClean="0"/>
              <a:t>security faults</a:t>
            </a:r>
            <a:r>
              <a:rPr lang="en-NZ" dirty="0" smtClean="0"/>
              <a:t>.  (Controls are applied to the owner, ultimately.)</a:t>
            </a:r>
          </a:p>
          <a:p>
            <a:pPr lvl="1"/>
            <a:r>
              <a:rPr lang="en-NZ" dirty="0" smtClean="0"/>
              <a:t>The analyst must understand the owner’s desires and fears.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174068" cy="75247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Questions to be (Partially) Answered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3898900"/>
          </a:xfrm>
        </p:spPr>
        <p:txBody>
          <a:bodyPr/>
          <a:lstStyle/>
          <a:p>
            <a:pPr eaLnBrk="1" hangingPunct="1"/>
            <a:r>
              <a:rPr lang="en-US" dirty="0" smtClean="0"/>
              <a:t>What is security?  What is trust?  </a:t>
            </a:r>
          </a:p>
          <a:p>
            <a:pPr eaLnBrk="1" hangingPunct="1"/>
            <a:r>
              <a:rPr lang="en-NZ" dirty="0" smtClean="0"/>
              <a:t>“What would be the shape of an organisational theory applied to security?” [Anderson, 2008] </a:t>
            </a:r>
          </a:p>
          <a:p>
            <a:pPr eaLnBrk="1" hangingPunct="1"/>
            <a:r>
              <a:rPr lang="en-NZ" dirty="0" smtClean="0"/>
              <a:t>What would be the shape of a security theory applied to an organisation?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 of our Taxonomy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14422"/>
            <a:ext cx="7835900" cy="4810140"/>
          </a:xfrm>
        </p:spPr>
        <p:txBody>
          <a:bodyPr/>
          <a:lstStyle/>
          <a:p>
            <a:r>
              <a:rPr lang="en-NZ" dirty="0" smtClean="0"/>
              <a:t>Requirements:</a:t>
            </a:r>
          </a:p>
          <a:p>
            <a:pPr lvl="1"/>
            <a:r>
              <a:rPr lang="en-NZ" dirty="0" smtClean="0"/>
              <a:t>Strictness = {forbidden, allowed},</a:t>
            </a:r>
          </a:p>
          <a:p>
            <a:pPr lvl="1"/>
            <a:r>
              <a:rPr lang="en-NZ" dirty="0" smtClean="0"/>
              <a:t>Activity = {action, inaction},</a:t>
            </a:r>
          </a:p>
          <a:p>
            <a:pPr lvl="1"/>
            <a:r>
              <a:rPr lang="en-NZ" dirty="0" smtClean="0"/>
              <a:t>Feedback = {negative, positive},</a:t>
            </a:r>
          </a:p>
          <a:p>
            <a:pPr lvl="1"/>
            <a:r>
              <a:rPr lang="en-NZ" dirty="0" smtClean="0"/>
              <a:t>Assessment = {cognitive, optimistic, pessimistic}.</a:t>
            </a:r>
          </a:p>
          <a:p>
            <a:r>
              <a:rPr lang="en-NZ" dirty="0" smtClean="0"/>
              <a:t>Controls:</a:t>
            </a:r>
          </a:p>
          <a:p>
            <a:pPr lvl="1"/>
            <a:r>
              <a:rPr lang="en-NZ" dirty="0" smtClean="0"/>
              <a:t>Temporality = {prospective, retrospective},</a:t>
            </a:r>
          </a:p>
          <a:p>
            <a:pPr lvl="1"/>
            <a:r>
              <a:rPr lang="en-NZ" dirty="0" smtClean="0"/>
              <a:t>Organisation = {hierarchy, peerage}.</a:t>
            </a:r>
          </a:p>
          <a:p>
            <a:r>
              <a:rPr lang="en-NZ" dirty="0" smtClean="0"/>
              <a:t>Layers = {static, dynamic, governance}.</a:t>
            </a:r>
          </a:p>
          <a:p>
            <a:pPr lvl="1"/>
            <a:endParaRPr lang="en-NZ" dirty="0" smtClean="0"/>
          </a:p>
          <a:p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Application: Access Control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An owner may fear losses as a result of unauthorised use of their system.</a:t>
            </a:r>
          </a:p>
          <a:p>
            <a:pPr marL="342900" lvl="1" indent="-342900">
              <a:buSzPct val="75000"/>
            </a:pPr>
            <a:r>
              <a:rPr lang="en-NZ" sz="3200" dirty="0" smtClean="0">
                <a:ea typeface="+mn-ea"/>
                <a:cs typeface="+mn-cs"/>
              </a:rPr>
              <a:t>This fear induces an architectural requirement (prospective, hierarchical): </a:t>
            </a:r>
          </a:p>
          <a:p>
            <a:pPr lvl="1"/>
            <a:r>
              <a:rPr lang="en-NZ" sz="2400" dirty="0" smtClean="0"/>
              <a:t>Accesses are forbidden, with allowances for specified users.</a:t>
            </a:r>
          </a:p>
          <a:p>
            <a:pPr marL="342900" lvl="1" indent="-342900">
              <a:buSzPct val="75000"/>
            </a:pPr>
            <a:r>
              <a:rPr lang="en-NZ" dirty="0" smtClean="0"/>
              <a:t>It also induces an economic requirement, if access rights are traded in a market economy.</a:t>
            </a:r>
          </a:p>
          <a:p>
            <a:pPr lvl="1"/>
            <a:r>
              <a:rPr lang="en-NZ" sz="2400" dirty="0" smtClean="0"/>
              <a:t>If the peers are highly trusted, then the architecture need not be very secure.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Access Control (cont.)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Legal requirement (retrospective, hierarchical): Unauthorised users are prosecuted.</a:t>
            </a:r>
          </a:p>
          <a:p>
            <a:pPr lvl="1"/>
            <a:r>
              <a:rPr lang="en-NZ" dirty="0" smtClean="0"/>
              <a:t>Must collect evidence – this is another architectural requirement.</a:t>
            </a:r>
          </a:p>
          <a:p>
            <a:r>
              <a:rPr lang="en-NZ" dirty="0" smtClean="0"/>
              <a:t>Normative requirement (retrospective, peering): Unauthorised users are penalised.</a:t>
            </a:r>
          </a:p>
          <a:p>
            <a:pPr lvl="1"/>
            <a:r>
              <a:rPr lang="en-NZ" dirty="0" smtClean="0"/>
              <a:t>Must collect deposits and evidence, if peers are not trusted.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Functions of Access Control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104216" cy="5286412"/>
          </a:xfrm>
        </p:spPr>
        <p:txBody>
          <a:bodyPr/>
          <a:lstStyle/>
          <a:p>
            <a:r>
              <a:rPr lang="en-NZ" sz="2800" dirty="0" smtClean="0"/>
              <a:t>If an owner desires authorised accesses, then there will be functional requirements.</a:t>
            </a:r>
          </a:p>
          <a:p>
            <a:pPr lvl="1"/>
            <a:r>
              <a:rPr lang="en-NZ" sz="2400" dirty="0" smtClean="0"/>
              <a:t>Forbidden inaction, positive feedback (“reliability”)</a:t>
            </a:r>
          </a:p>
          <a:p>
            <a:pPr marL="342900" lvl="1" indent="-342900">
              <a:buSzPct val="75000"/>
            </a:pPr>
            <a:r>
              <a:rPr lang="en-NZ" sz="2800" dirty="0" smtClean="0"/>
              <a:t>If an owner fears losses from downtime, then there are also security requirements.</a:t>
            </a:r>
            <a:endParaRPr lang="en-NZ" sz="2400" dirty="0" smtClean="0"/>
          </a:p>
          <a:p>
            <a:pPr lvl="1"/>
            <a:r>
              <a:rPr lang="en-NZ" sz="2400" dirty="0" smtClean="0"/>
              <a:t>Forbidden inaction, negative feedback (“availability”)</a:t>
            </a:r>
            <a:endParaRPr lang="en-NZ" sz="2800" dirty="0" smtClean="0"/>
          </a:p>
          <a:p>
            <a:r>
              <a:rPr lang="en-NZ" sz="2800" dirty="0" smtClean="0"/>
              <a:t>Security and functionality are intertwined!</a:t>
            </a:r>
          </a:p>
          <a:p>
            <a:pPr lvl="1"/>
            <a:r>
              <a:rPr lang="en-NZ" sz="2400" dirty="0" smtClean="0"/>
              <a:t>The analyst must understand the owner’s motivation, before writing the requirements.</a:t>
            </a:r>
          </a:p>
          <a:p>
            <a:pPr lvl="1"/>
            <a:r>
              <a:rPr lang="en-NZ" sz="2400" dirty="0" smtClean="0"/>
              <a:t>The analyst must understand the likely attackers’ motivation and resources, before prioritising the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2" name="Oval 22"/>
          <p:cNvSpPr>
            <a:spLocks noChangeArrowheads="1"/>
          </p:cNvSpPr>
          <p:nvPr/>
        </p:nvSpPr>
        <p:spPr bwMode="auto">
          <a:xfrm>
            <a:off x="3708400" y="1700213"/>
            <a:ext cx="4392613" cy="2881312"/>
          </a:xfrm>
          <a:prstGeom prst="ellipse">
            <a:avLst/>
          </a:prstGeom>
          <a:noFill/>
          <a:ln w="63500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90" y="500042"/>
            <a:ext cx="8786810" cy="771508"/>
          </a:xfrm>
        </p:spPr>
        <p:txBody>
          <a:bodyPr/>
          <a:lstStyle/>
          <a:p>
            <a:r>
              <a:rPr lang="en-US" sz="3600" dirty="0" smtClean="0"/>
              <a:t>Application: Corporate Communication</a:t>
            </a:r>
            <a:endParaRPr lang="en-US" sz="3600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3240087" cy="5040312"/>
          </a:xfrm>
        </p:spPr>
        <p:txBody>
          <a:bodyPr/>
          <a:lstStyle/>
          <a:p>
            <a:r>
              <a:rPr lang="en-US" sz="2400" dirty="0"/>
              <a:t>Hierarchical communication is very inefficient.</a:t>
            </a:r>
          </a:p>
          <a:p>
            <a:r>
              <a:rPr lang="en-NZ" sz="2400" dirty="0"/>
              <a:t>The </a:t>
            </a:r>
            <a:r>
              <a:rPr lang="en-NZ" sz="2400" dirty="0" smtClean="0"/>
              <a:t>King </a:t>
            </a:r>
            <a:r>
              <a:rPr lang="en-NZ" sz="2400" dirty="0"/>
              <a:t>is a performance bottleneck.</a:t>
            </a:r>
            <a:endParaRPr lang="en-US" sz="2400" dirty="0"/>
          </a:p>
          <a:p>
            <a:r>
              <a:rPr lang="en-NZ" sz="2400" dirty="0"/>
              <a:t>We want all our employees to share information freely – but without information overload!</a:t>
            </a:r>
          </a:p>
        </p:txBody>
      </p:sp>
      <p:sp>
        <p:nvSpPr>
          <p:cNvPr id="184324" name="Oval 4"/>
          <p:cNvSpPr>
            <a:spLocks noChangeArrowheads="1"/>
          </p:cNvSpPr>
          <p:nvPr/>
        </p:nvSpPr>
        <p:spPr bwMode="auto">
          <a:xfrm>
            <a:off x="5510213" y="1981200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4326" name="Oval 6"/>
          <p:cNvSpPr>
            <a:spLocks noChangeArrowheads="1"/>
          </p:cNvSpPr>
          <p:nvPr/>
        </p:nvSpPr>
        <p:spPr bwMode="auto">
          <a:xfrm>
            <a:off x="6373813" y="277336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4327" name="AutoShape 7"/>
          <p:cNvCxnSpPr>
            <a:cxnSpLocks noChangeShapeType="1"/>
            <a:stCxn id="184333" idx="0"/>
            <a:endCxn id="184324" idx="3"/>
          </p:cNvCxnSpPr>
          <p:nvPr/>
        </p:nvCxnSpPr>
        <p:spPr bwMode="auto">
          <a:xfrm flipV="1">
            <a:off x="5005388" y="2349500"/>
            <a:ext cx="60960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4328" name="AutoShape 8"/>
          <p:cNvCxnSpPr>
            <a:cxnSpLocks noChangeShapeType="1"/>
            <a:stCxn id="184326" idx="0"/>
            <a:endCxn id="184324" idx="5"/>
          </p:cNvCxnSpPr>
          <p:nvPr/>
        </p:nvCxnSpPr>
        <p:spPr bwMode="auto">
          <a:xfrm flipH="1" flipV="1">
            <a:off x="6126163" y="2349500"/>
            <a:ext cx="608012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4329" name="Oval 9"/>
          <p:cNvSpPr>
            <a:spLocks noChangeArrowheads="1"/>
          </p:cNvSpPr>
          <p:nvPr/>
        </p:nvSpPr>
        <p:spPr bwMode="auto">
          <a:xfrm>
            <a:off x="6013450" y="350202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4330" name="Oval 10"/>
          <p:cNvSpPr>
            <a:spLocks noChangeArrowheads="1"/>
          </p:cNvSpPr>
          <p:nvPr/>
        </p:nvSpPr>
        <p:spPr bwMode="auto">
          <a:xfrm>
            <a:off x="6877050" y="3492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4331" name="AutoShape 11"/>
          <p:cNvCxnSpPr>
            <a:cxnSpLocks noChangeShapeType="1"/>
            <a:stCxn id="184329" idx="0"/>
            <a:endCxn id="184326" idx="3"/>
          </p:cNvCxnSpPr>
          <p:nvPr/>
        </p:nvCxnSpPr>
        <p:spPr bwMode="auto">
          <a:xfrm flipV="1">
            <a:off x="6373813" y="3141663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4332" name="AutoShape 12"/>
          <p:cNvCxnSpPr>
            <a:cxnSpLocks noChangeShapeType="1"/>
            <a:stCxn id="184330" idx="0"/>
            <a:endCxn id="184326" idx="5"/>
          </p:cNvCxnSpPr>
          <p:nvPr/>
        </p:nvCxnSpPr>
        <p:spPr bwMode="auto">
          <a:xfrm flipH="1" flipV="1">
            <a:off x="6989763" y="3141663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4333" name="Oval 13"/>
          <p:cNvSpPr>
            <a:spLocks noChangeArrowheads="1"/>
          </p:cNvSpPr>
          <p:nvPr/>
        </p:nvSpPr>
        <p:spPr bwMode="auto">
          <a:xfrm>
            <a:off x="4645025" y="277336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4334" name="Oval 14"/>
          <p:cNvSpPr>
            <a:spLocks noChangeArrowheads="1"/>
          </p:cNvSpPr>
          <p:nvPr/>
        </p:nvSpPr>
        <p:spPr bwMode="auto">
          <a:xfrm>
            <a:off x="4284663" y="350202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4335" name="Oval 15"/>
          <p:cNvSpPr>
            <a:spLocks noChangeArrowheads="1"/>
          </p:cNvSpPr>
          <p:nvPr/>
        </p:nvSpPr>
        <p:spPr bwMode="auto">
          <a:xfrm>
            <a:off x="5148263" y="3492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4336" name="AutoShape 16"/>
          <p:cNvCxnSpPr>
            <a:cxnSpLocks noChangeShapeType="1"/>
            <a:stCxn id="184334" idx="0"/>
            <a:endCxn id="184333" idx="3"/>
          </p:cNvCxnSpPr>
          <p:nvPr/>
        </p:nvCxnSpPr>
        <p:spPr bwMode="auto">
          <a:xfrm flipV="1">
            <a:off x="4645025" y="3141663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4337" name="AutoShape 17"/>
          <p:cNvCxnSpPr>
            <a:cxnSpLocks noChangeShapeType="1"/>
            <a:stCxn id="184335" idx="0"/>
            <a:endCxn id="184333" idx="5"/>
          </p:cNvCxnSpPr>
          <p:nvPr/>
        </p:nvCxnSpPr>
        <p:spPr bwMode="auto">
          <a:xfrm flipH="1" flipV="1">
            <a:off x="5260975" y="3141663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3924300" y="4652963"/>
            <a:ext cx="4895850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AU" sz="2800">
              <a:latin typeface="Helvetica" pitchFamily="34" charset="0"/>
            </a:endParaRPr>
          </a:p>
        </p:txBody>
      </p:sp>
      <p:sp>
        <p:nvSpPr>
          <p:cNvPr id="184340" name="Text Box 20"/>
          <p:cNvSpPr txBox="1">
            <a:spLocks noChangeArrowheads="1"/>
          </p:cNvSpPr>
          <p:nvPr/>
        </p:nvSpPr>
        <p:spPr bwMode="auto">
          <a:xfrm>
            <a:off x="3708400" y="4652963"/>
            <a:ext cx="5041900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400"/>
              <a:t>Contemporary ECM systems provide virtual “meeting spaces”, “notice boards”, and other information sharing opportunities within the corporate perimeter.</a:t>
            </a:r>
            <a:endParaRPr lang="en-US" sz="2400"/>
          </a:p>
        </p:txBody>
      </p:sp>
      <p:cxnSp>
        <p:nvCxnSpPr>
          <p:cNvPr id="184344" name="AutoShape 24"/>
          <p:cNvCxnSpPr>
            <a:cxnSpLocks noChangeShapeType="1"/>
            <a:stCxn id="184335" idx="7"/>
            <a:endCxn id="184326" idx="2"/>
          </p:cNvCxnSpPr>
          <p:nvPr/>
        </p:nvCxnSpPr>
        <p:spPr bwMode="auto">
          <a:xfrm flipV="1">
            <a:off x="5764213" y="2989263"/>
            <a:ext cx="609600" cy="566737"/>
          </a:xfrm>
          <a:prstGeom prst="straightConnector1">
            <a:avLst/>
          </a:prstGeom>
          <a:noFill/>
          <a:ln w="15875">
            <a:solidFill>
              <a:schemeClr val="fol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184345" name="AutoShape 25"/>
          <p:cNvCxnSpPr>
            <a:cxnSpLocks noChangeShapeType="1"/>
            <a:stCxn id="184334" idx="7"/>
            <a:endCxn id="184326" idx="2"/>
          </p:cNvCxnSpPr>
          <p:nvPr/>
        </p:nvCxnSpPr>
        <p:spPr bwMode="auto">
          <a:xfrm flipV="1">
            <a:off x="4900613" y="2989263"/>
            <a:ext cx="1473200" cy="576262"/>
          </a:xfrm>
          <a:prstGeom prst="straightConnector1">
            <a:avLst/>
          </a:prstGeom>
          <a:noFill/>
          <a:ln w="158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4346" name="AutoShape 26"/>
          <p:cNvCxnSpPr>
            <a:cxnSpLocks noChangeShapeType="1"/>
            <a:stCxn id="184326" idx="6"/>
            <a:endCxn id="184329" idx="7"/>
          </p:cNvCxnSpPr>
          <p:nvPr/>
        </p:nvCxnSpPr>
        <p:spPr bwMode="auto">
          <a:xfrm flipH="1">
            <a:off x="6629400" y="2989263"/>
            <a:ext cx="465138" cy="576262"/>
          </a:xfrm>
          <a:prstGeom prst="curvedConnector4">
            <a:avLst>
              <a:gd name="adj1" fmla="val -49148"/>
              <a:gd name="adj2" fmla="val 63083"/>
            </a:avLst>
          </a:prstGeom>
          <a:noFill/>
          <a:ln w="15875">
            <a:solidFill>
              <a:schemeClr val="fol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184347" name="AutoShape 27"/>
          <p:cNvCxnSpPr>
            <a:cxnSpLocks noChangeShapeType="1"/>
            <a:stCxn id="184329" idx="4"/>
            <a:endCxn id="184330" idx="4"/>
          </p:cNvCxnSpPr>
          <p:nvPr/>
        </p:nvCxnSpPr>
        <p:spPr bwMode="auto">
          <a:xfrm rot="5400000" flipH="1" flipV="1">
            <a:off x="6800850" y="3497263"/>
            <a:ext cx="9525" cy="863600"/>
          </a:xfrm>
          <a:prstGeom prst="curvedConnector3">
            <a:avLst>
              <a:gd name="adj1" fmla="val -2400000"/>
            </a:avLst>
          </a:prstGeom>
          <a:noFill/>
          <a:ln w="15875">
            <a:solidFill>
              <a:schemeClr val="fol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184348" name="AutoShape 28"/>
          <p:cNvCxnSpPr>
            <a:cxnSpLocks noChangeShapeType="1"/>
            <a:stCxn id="184329" idx="3"/>
            <a:endCxn id="184335" idx="4"/>
          </p:cNvCxnSpPr>
          <p:nvPr/>
        </p:nvCxnSpPr>
        <p:spPr bwMode="auto">
          <a:xfrm rot="5400000">
            <a:off x="5786437" y="3592513"/>
            <a:ext cx="53975" cy="609600"/>
          </a:xfrm>
          <a:prstGeom prst="curvedConnector3">
            <a:avLst>
              <a:gd name="adj1" fmla="val 541176"/>
            </a:avLst>
          </a:prstGeom>
          <a:noFill/>
          <a:ln w="15875">
            <a:solidFill>
              <a:schemeClr val="folHlink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2" grpId="0" animBg="1"/>
      <p:bldP spid="1843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/>
              <a:t>Intercorporate Communication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773238"/>
            <a:ext cx="3600450" cy="302418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Q: How do we manage email between hierarchies?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400" dirty="0" smtClean="0"/>
              <a:t>Answers</a:t>
            </a:r>
            <a:r>
              <a:rPr lang="en-US" sz="2400" dirty="0"/>
              <a:t>: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Merge/Federate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400" dirty="0"/>
              <a:t>Subsume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400" dirty="0"/>
              <a:t>Bridge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067175" y="31321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Company X</a:t>
            </a:r>
          </a:p>
        </p:txBody>
      </p:sp>
      <p:sp>
        <p:nvSpPr>
          <p:cNvPr id="102406" name="Oval 6"/>
          <p:cNvSpPr>
            <a:spLocks noChangeArrowheads="1"/>
          </p:cNvSpPr>
          <p:nvPr/>
        </p:nvSpPr>
        <p:spPr bwMode="auto">
          <a:xfrm>
            <a:off x="6713538" y="35639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2409" name="Oval 9"/>
          <p:cNvSpPr>
            <a:spLocks noChangeArrowheads="1"/>
          </p:cNvSpPr>
          <p:nvPr/>
        </p:nvSpPr>
        <p:spPr bwMode="auto">
          <a:xfrm>
            <a:off x="6353175" y="42926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2410" name="Oval 10"/>
          <p:cNvSpPr>
            <a:spLocks noChangeArrowheads="1"/>
          </p:cNvSpPr>
          <p:nvPr/>
        </p:nvSpPr>
        <p:spPr bwMode="auto">
          <a:xfrm>
            <a:off x="7216775" y="42830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02411" name="AutoShape 11"/>
          <p:cNvCxnSpPr>
            <a:cxnSpLocks noChangeShapeType="1"/>
            <a:stCxn id="102409" idx="0"/>
            <a:endCxn id="102406" idx="3"/>
          </p:cNvCxnSpPr>
          <p:nvPr/>
        </p:nvCxnSpPr>
        <p:spPr bwMode="auto">
          <a:xfrm flipV="1">
            <a:off x="6713538" y="39322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412" name="AutoShape 12"/>
          <p:cNvCxnSpPr>
            <a:cxnSpLocks noChangeShapeType="1"/>
            <a:stCxn id="102410" idx="0"/>
            <a:endCxn id="102406" idx="5"/>
          </p:cNvCxnSpPr>
          <p:nvPr/>
        </p:nvCxnSpPr>
        <p:spPr bwMode="auto">
          <a:xfrm flipH="1" flipV="1">
            <a:off x="7329488" y="39322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413" name="Oval 13"/>
          <p:cNvSpPr>
            <a:spLocks noChangeArrowheads="1"/>
          </p:cNvSpPr>
          <p:nvPr/>
        </p:nvSpPr>
        <p:spPr bwMode="auto">
          <a:xfrm>
            <a:off x="4984750" y="35639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2414" name="Oval 14"/>
          <p:cNvSpPr>
            <a:spLocks noChangeArrowheads="1"/>
          </p:cNvSpPr>
          <p:nvPr/>
        </p:nvSpPr>
        <p:spPr bwMode="auto">
          <a:xfrm>
            <a:off x="4624388" y="42926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2415" name="Oval 15"/>
          <p:cNvSpPr>
            <a:spLocks noChangeArrowheads="1"/>
          </p:cNvSpPr>
          <p:nvPr/>
        </p:nvSpPr>
        <p:spPr bwMode="auto">
          <a:xfrm>
            <a:off x="5487988" y="42830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02416" name="AutoShape 16"/>
          <p:cNvCxnSpPr>
            <a:cxnSpLocks noChangeShapeType="1"/>
            <a:stCxn id="102414" idx="0"/>
            <a:endCxn id="102413" idx="3"/>
          </p:cNvCxnSpPr>
          <p:nvPr/>
        </p:nvCxnSpPr>
        <p:spPr bwMode="auto">
          <a:xfrm flipV="1">
            <a:off x="4984750" y="39322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417" name="AutoShape 17"/>
          <p:cNvCxnSpPr>
            <a:cxnSpLocks noChangeShapeType="1"/>
            <a:stCxn id="102415" idx="0"/>
            <a:endCxn id="102413" idx="5"/>
          </p:cNvCxnSpPr>
          <p:nvPr/>
        </p:nvCxnSpPr>
        <p:spPr bwMode="auto">
          <a:xfrm flipH="1" flipV="1">
            <a:off x="5600700" y="39322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418" name="Text Box 18"/>
          <p:cNvSpPr txBox="1">
            <a:spLocks noChangeArrowheads="1"/>
          </p:cNvSpPr>
          <p:nvPr/>
        </p:nvSpPr>
        <p:spPr bwMode="auto">
          <a:xfrm>
            <a:off x="7019925" y="3132138"/>
            <a:ext cx="1438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Agency Y</a:t>
            </a:r>
          </a:p>
        </p:txBody>
      </p:sp>
      <p:sp>
        <p:nvSpPr>
          <p:cNvPr id="102419" name="Rectangle 19"/>
          <p:cNvSpPr>
            <a:spLocks noChangeArrowheads="1"/>
          </p:cNvSpPr>
          <p:nvPr/>
        </p:nvSpPr>
        <p:spPr bwMode="auto">
          <a:xfrm>
            <a:off x="323850" y="3213100"/>
            <a:ext cx="259238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US" sz="2800">
              <a:latin typeface="Helvetica" pitchFamily="34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343525" y="2555875"/>
            <a:ext cx="2357438" cy="1008063"/>
            <a:chOff x="3152" y="1026"/>
            <a:chExt cx="1485" cy="635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3152" y="1162"/>
              <a:ext cx="1089" cy="499"/>
              <a:chOff x="3152" y="1162"/>
              <a:chExt cx="1089" cy="499"/>
            </a:xfrm>
          </p:grpSpPr>
          <p:sp>
            <p:nvSpPr>
              <p:cNvPr id="102423" name="Oval 23"/>
              <p:cNvSpPr>
                <a:spLocks noChangeArrowheads="1"/>
              </p:cNvSpPr>
              <p:nvPr/>
            </p:nvSpPr>
            <p:spPr bwMode="auto">
              <a:xfrm>
                <a:off x="3470" y="1162"/>
                <a:ext cx="454" cy="272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NZ"/>
              </a:p>
            </p:txBody>
          </p:sp>
          <p:cxnSp>
            <p:nvCxnSpPr>
              <p:cNvPr id="102424" name="AutoShape 24"/>
              <p:cNvCxnSpPr>
                <a:cxnSpLocks noChangeShapeType="1"/>
                <a:endCxn id="102423" idx="3"/>
              </p:cNvCxnSpPr>
              <p:nvPr/>
            </p:nvCxnSpPr>
            <p:spPr bwMode="auto">
              <a:xfrm flipV="1">
                <a:off x="3152" y="1394"/>
                <a:ext cx="384" cy="26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2425" name="AutoShape 25"/>
              <p:cNvCxnSpPr>
                <a:cxnSpLocks noChangeShapeType="1"/>
                <a:endCxn id="102423" idx="5"/>
              </p:cNvCxnSpPr>
              <p:nvPr/>
            </p:nvCxnSpPr>
            <p:spPr bwMode="auto">
              <a:xfrm flipH="1" flipV="1">
                <a:off x="3858" y="1394"/>
                <a:ext cx="383" cy="26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102427" name="Text Box 27"/>
            <p:cNvSpPr txBox="1">
              <a:spLocks noChangeArrowheads="1"/>
            </p:cNvSpPr>
            <p:nvPr/>
          </p:nvSpPr>
          <p:spPr bwMode="auto">
            <a:xfrm>
              <a:off x="3969" y="1026"/>
              <a:ext cx="6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Emperor</a:t>
              </a:r>
            </a:p>
          </p:txBody>
        </p:sp>
      </p:grpSp>
      <p:sp>
        <p:nvSpPr>
          <p:cNvPr id="102429" name="Text Box 29"/>
          <p:cNvSpPr txBox="1">
            <a:spLocks noChangeArrowheads="1"/>
          </p:cNvSpPr>
          <p:nvPr/>
        </p:nvSpPr>
        <p:spPr bwMode="auto">
          <a:xfrm>
            <a:off x="395288" y="5013325"/>
            <a:ext cx="8424862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7188" indent="-357188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dirty="0"/>
              <a:t>Who will be the Emperor = King(X+Y)?</a:t>
            </a:r>
          </a:p>
          <a:p>
            <a:pPr marL="357188" indent="-357188">
              <a:spcBef>
                <a:spcPct val="20000"/>
              </a:spcBef>
              <a:buFont typeface="Wingdings" pitchFamily="2" charset="2"/>
              <a:buChar char="§"/>
            </a:pPr>
            <a:r>
              <a:rPr lang="en-NZ" sz="2000" dirty="0"/>
              <a:t>Note: a </a:t>
            </a:r>
            <a:r>
              <a:rPr lang="en-NZ" sz="2000" b="1" dirty="0">
                <a:solidFill>
                  <a:schemeClr val="folHlink"/>
                </a:solidFill>
              </a:rPr>
              <a:t>federation</a:t>
            </a:r>
            <a:r>
              <a:rPr lang="en-NZ" sz="2000" dirty="0"/>
              <a:t> is similar to a merger, where the constitution of the system is its Emperor.  The peers agree to abide by the constitution.</a:t>
            </a:r>
            <a:endParaRPr lang="en-US" sz="2000" dirty="0"/>
          </a:p>
          <a:p>
            <a:pPr marL="357188" indent="-357188">
              <a:spcBef>
                <a:spcPct val="20000"/>
              </a:spcBef>
              <a:buFont typeface="Wingdings" pitchFamily="2" charset="2"/>
              <a:buChar char="§"/>
            </a:pPr>
            <a:r>
              <a:rPr lang="en-NZ" sz="2000" dirty="0"/>
              <a:t>Merging </a:t>
            </a:r>
            <a:r>
              <a:rPr lang="en-NZ" sz="2000" dirty="0" smtClean="0"/>
              <a:t>won’t solve </a:t>
            </a:r>
            <a:r>
              <a:rPr lang="en-NZ" sz="2000" dirty="0"/>
              <a:t>the problem, until there is one empire.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/>
              <a:t>Email across Hierarchies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3529012" cy="187166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 dirty="0"/>
              <a:t>Q: How do we manage email between hierarchies?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4284663" y="22050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Agency X</a:t>
            </a:r>
          </a:p>
        </p:txBody>
      </p:sp>
      <p:sp>
        <p:nvSpPr>
          <p:cNvPr id="103434" name="Oval 10"/>
          <p:cNvSpPr>
            <a:spLocks noChangeArrowheads="1"/>
          </p:cNvSpPr>
          <p:nvPr/>
        </p:nvSpPr>
        <p:spPr bwMode="auto">
          <a:xfrm>
            <a:off x="4645025" y="263683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3435" name="Oval 11"/>
          <p:cNvSpPr>
            <a:spLocks noChangeArrowheads="1"/>
          </p:cNvSpPr>
          <p:nvPr/>
        </p:nvSpPr>
        <p:spPr bwMode="auto">
          <a:xfrm>
            <a:off x="4284663" y="3365500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3436" name="Oval 12"/>
          <p:cNvSpPr>
            <a:spLocks noChangeArrowheads="1"/>
          </p:cNvSpPr>
          <p:nvPr/>
        </p:nvSpPr>
        <p:spPr bwMode="auto">
          <a:xfrm>
            <a:off x="5148263" y="3355975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03437" name="AutoShape 13"/>
          <p:cNvCxnSpPr>
            <a:cxnSpLocks noChangeShapeType="1"/>
            <a:stCxn id="103435" idx="0"/>
            <a:endCxn id="103434" idx="3"/>
          </p:cNvCxnSpPr>
          <p:nvPr/>
        </p:nvCxnSpPr>
        <p:spPr bwMode="auto">
          <a:xfrm flipV="1">
            <a:off x="4645025" y="30051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438" name="AutoShape 14"/>
          <p:cNvCxnSpPr>
            <a:cxnSpLocks noChangeShapeType="1"/>
            <a:stCxn id="103436" idx="0"/>
            <a:endCxn id="103434" idx="5"/>
          </p:cNvCxnSpPr>
          <p:nvPr/>
        </p:nvCxnSpPr>
        <p:spPr bwMode="auto">
          <a:xfrm flipH="1" flipV="1">
            <a:off x="5260975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29" name="Oval 5"/>
          <p:cNvSpPr>
            <a:spLocks noChangeArrowheads="1"/>
          </p:cNvSpPr>
          <p:nvPr/>
        </p:nvSpPr>
        <p:spPr bwMode="auto">
          <a:xfrm>
            <a:off x="6227763" y="4221163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3430" name="Oval 6"/>
          <p:cNvSpPr>
            <a:spLocks noChangeArrowheads="1"/>
          </p:cNvSpPr>
          <p:nvPr/>
        </p:nvSpPr>
        <p:spPr bwMode="auto">
          <a:xfrm>
            <a:off x="5867400" y="4949825"/>
            <a:ext cx="720725" cy="431800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3431" name="Oval 7"/>
          <p:cNvSpPr>
            <a:spLocks noChangeArrowheads="1"/>
          </p:cNvSpPr>
          <p:nvPr/>
        </p:nvSpPr>
        <p:spPr bwMode="auto">
          <a:xfrm>
            <a:off x="6731000" y="4940300"/>
            <a:ext cx="720725" cy="431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03432" name="AutoShape 8"/>
          <p:cNvCxnSpPr>
            <a:cxnSpLocks noChangeShapeType="1"/>
            <a:stCxn id="103430" idx="0"/>
            <a:endCxn id="103429" idx="3"/>
          </p:cNvCxnSpPr>
          <p:nvPr/>
        </p:nvCxnSpPr>
        <p:spPr bwMode="auto">
          <a:xfrm flipV="1">
            <a:off x="6227763" y="4589463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433" name="AutoShape 9"/>
          <p:cNvCxnSpPr>
            <a:cxnSpLocks noChangeShapeType="1"/>
            <a:stCxn id="103431" idx="0"/>
            <a:endCxn id="103429" idx="5"/>
          </p:cNvCxnSpPr>
          <p:nvPr/>
        </p:nvCxnSpPr>
        <p:spPr bwMode="auto">
          <a:xfrm flipH="1" flipV="1">
            <a:off x="6843713" y="4589463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6010275" y="3789363"/>
            <a:ext cx="1438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Company Y</a:t>
            </a:r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611188" y="3500438"/>
            <a:ext cx="25923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Helvetica" pitchFamily="34" charset="0"/>
              </a:rPr>
              <a:t>Answers: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AutoNum type="arabicPeriod"/>
            </a:pPr>
            <a:r>
              <a:rPr lang="en-US" sz="2800">
                <a:latin typeface="Helvetica" pitchFamily="34" charset="0"/>
              </a:rPr>
              <a:t>Merge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AutoNum type="arabicPeriod"/>
            </a:pPr>
            <a:r>
              <a:rPr lang="en-US" sz="3200" b="1">
                <a:latin typeface="Helvetica" pitchFamily="34" charset="0"/>
              </a:rPr>
              <a:t>Subsume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AutoNum type="arabicPeriod"/>
            </a:pPr>
            <a:r>
              <a:rPr lang="en-US" sz="2800">
                <a:latin typeface="Helvetica" pitchFamily="34" charset="0"/>
              </a:rPr>
              <a:t>Bridge</a:t>
            </a:r>
          </a:p>
        </p:txBody>
      </p:sp>
      <p:cxnSp>
        <p:nvCxnSpPr>
          <p:cNvPr id="103450" name="AutoShape 26"/>
          <p:cNvCxnSpPr>
            <a:cxnSpLocks noChangeShapeType="1"/>
            <a:stCxn id="103429" idx="1"/>
            <a:endCxn id="103436" idx="5"/>
          </p:cNvCxnSpPr>
          <p:nvPr/>
        </p:nvCxnSpPr>
        <p:spPr bwMode="auto">
          <a:xfrm flipH="1" flipV="1">
            <a:off x="5764213" y="3724275"/>
            <a:ext cx="568325" cy="560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45475" cy="896938"/>
          </a:xfrm>
        </p:spPr>
        <p:txBody>
          <a:bodyPr/>
          <a:lstStyle/>
          <a:p>
            <a:r>
              <a:rPr lang="en-US"/>
              <a:t>Bridges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3529012" cy="23764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/>
              <a:t>Q: How </a:t>
            </a:r>
            <a:r>
              <a:rPr lang="en-US" sz="2800" b="1" i="1"/>
              <a:t>do</a:t>
            </a:r>
            <a:r>
              <a:rPr lang="en-US" sz="2800"/>
              <a:t> we communicate between empires?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/>
              <a:t>Answer: </a:t>
            </a:r>
            <a:r>
              <a:rPr lang="en-US" b="1"/>
              <a:t>Bridge!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4284663" y="22050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Company X</a:t>
            </a:r>
          </a:p>
        </p:txBody>
      </p:sp>
      <p:sp>
        <p:nvSpPr>
          <p:cNvPr id="104453" name="Oval 5"/>
          <p:cNvSpPr>
            <a:spLocks noChangeArrowheads="1"/>
          </p:cNvSpPr>
          <p:nvPr/>
        </p:nvSpPr>
        <p:spPr bwMode="auto">
          <a:xfrm>
            <a:off x="4645025" y="26368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4454" name="Oval 6"/>
          <p:cNvSpPr>
            <a:spLocks noChangeArrowheads="1"/>
          </p:cNvSpPr>
          <p:nvPr/>
        </p:nvSpPr>
        <p:spPr bwMode="auto">
          <a:xfrm>
            <a:off x="4284663" y="3365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4455" name="Oval 7"/>
          <p:cNvSpPr>
            <a:spLocks noChangeArrowheads="1"/>
          </p:cNvSpPr>
          <p:nvPr/>
        </p:nvSpPr>
        <p:spPr bwMode="auto">
          <a:xfrm>
            <a:off x="5148263" y="3355975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04456" name="AutoShape 8"/>
          <p:cNvCxnSpPr>
            <a:cxnSpLocks noChangeShapeType="1"/>
            <a:stCxn id="104454" idx="0"/>
            <a:endCxn id="104453" idx="3"/>
          </p:cNvCxnSpPr>
          <p:nvPr/>
        </p:nvCxnSpPr>
        <p:spPr bwMode="auto">
          <a:xfrm flipV="1">
            <a:off x="4645025" y="30051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4457" name="AutoShape 9"/>
          <p:cNvCxnSpPr>
            <a:cxnSpLocks noChangeShapeType="1"/>
            <a:stCxn id="104455" idx="0"/>
            <a:endCxn id="104453" idx="5"/>
          </p:cNvCxnSpPr>
          <p:nvPr/>
        </p:nvCxnSpPr>
        <p:spPr bwMode="auto">
          <a:xfrm flipH="1" flipV="1">
            <a:off x="5260975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4463" name="Text Box 15"/>
          <p:cNvSpPr txBox="1">
            <a:spLocks noChangeArrowheads="1"/>
          </p:cNvSpPr>
          <p:nvPr/>
        </p:nvSpPr>
        <p:spPr bwMode="auto">
          <a:xfrm>
            <a:off x="6659563" y="2268538"/>
            <a:ext cx="1438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Agency Y</a:t>
            </a:r>
          </a:p>
        </p:txBody>
      </p:sp>
      <p:sp>
        <p:nvSpPr>
          <p:cNvPr id="104466" name="Oval 18"/>
          <p:cNvSpPr>
            <a:spLocks noChangeArrowheads="1"/>
          </p:cNvSpPr>
          <p:nvPr/>
        </p:nvSpPr>
        <p:spPr bwMode="auto">
          <a:xfrm>
            <a:off x="6948488" y="26368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4467" name="Oval 19"/>
          <p:cNvSpPr>
            <a:spLocks noChangeArrowheads="1"/>
          </p:cNvSpPr>
          <p:nvPr/>
        </p:nvSpPr>
        <p:spPr bwMode="auto">
          <a:xfrm>
            <a:off x="6588125" y="3365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4468" name="Oval 20"/>
          <p:cNvSpPr>
            <a:spLocks noChangeArrowheads="1"/>
          </p:cNvSpPr>
          <p:nvPr/>
        </p:nvSpPr>
        <p:spPr bwMode="auto">
          <a:xfrm>
            <a:off x="7451725" y="33559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04469" name="AutoShape 21"/>
          <p:cNvCxnSpPr>
            <a:cxnSpLocks noChangeShapeType="1"/>
            <a:stCxn id="104467" idx="0"/>
            <a:endCxn id="104466" idx="3"/>
          </p:cNvCxnSpPr>
          <p:nvPr/>
        </p:nvCxnSpPr>
        <p:spPr bwMode="auto">
          <a:xfrm flipV="1">
            <a:off x="6948488" y="30051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4470" name="AutoShape 22"/>
          <p:cNvCxnSpPr>
            <a:cxnSpLocks noChangeShapeType="1"/>
            <a:stCxn id="104468" idx="0"/>
            <a:endCxn id="104466" idx="5"/>
          </p:cNvCxnSpPr>
          <p:nvPr/>
        </p:nvCxnSpPr>
        <p:spPr bwMode="auto">
          <a:xfrm flipH="1" flipV="1">
            <a:off x="7564438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4471" name="Oval 23"/>
          <p:cNvSpPr>
            <a:spLocks noChangeArrowheads="1"/>
          </p:cNvSpPr>
          <p:nvPr/>
        </p:nvSpPr>
        <p:spPr bwMode="auto">
          <a:xfrm>
            <a:off x="6588125" y="4221163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04472" name="AutoShape 24"/>
          <p:cNvCxnSpPr>
            <a:cxnSpLocks noChangeShapeType="1"/>
            <a:stCxn id="104471" idx="0"/>
            <a:endCxn id="104467" idx="4"/>
          </p:cNvCxnSpPr>
          <p:nvPr/>
        </p:nvCxnSpPr>
        <p:spPr bwMode="auto">
          <a:xfrm flipV="1">
            <a:off x="6948488" y="3797300"/>
            <a:ext cx="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4476" name="AutoShape 28"/>
          <p:cNvCxnSpPr>
            <a:cxnSpLocks noChangeShapeType="1"/>
            <a:stCxn id="104455" idx="5"/>
            <a:endCxn id="104471" idx="2"/>
          </p:cNvCxnSpPr>
          <p:nvPr/>
        </p:nvCxnSpPr>
        <p:spPr bwMode="auto">
          <a:xfrm>
            <a:off x="5764213" y="3724275"/>
            <a:ext cx="823912" cy="712788"/>
          </a:xfrm>
          <a:prstGeom prst="straightConnector1">
            <a:avLst/>
          </a:prstGeom>
          <a:noFill/>
          <a:ln w="25400">
            <a:solidFill>
              <a:schemeClr val="folHlink"/>
            </a:solidFill>
            <a:prstDash val="dash"/>
            <a:round/>
            <a:headEnd/>
            <a:tailEnd/>
          </a:ln>
          <a:effectLst/>
        </p:spPr>
      </p:cxnSp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179388" y="4387850"/>
            <a:ext cx="8496300" cy="1646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7188" indent="-35718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Bridging connection: </a:t>
            </a:r>
            <a:r>
              <a:rPr lang="en-US" sz="2000">
                <a:solidFill>
                  <a:schemeClr val="folHlink"/>
                </a:solidFill>
              </a:rPr>
              <a:t>trusted</a:t>
            </a:r>
            <a:r>
              <a:rPr lang="en-US" sz="2000"/>
              <a:t> in both directions.</a:t>
            </a:r>
          </a:p>
          <a:p>
            <a:pPr marL="357188" indent="-35718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NZ" sz="2000"/>
              <a:t>The person forming the bridge has a separate “persona” who is a low-privilege member of the other corporation.</a:t>
            </a:r>
          </a:p>
          <a:p>
            <a:pPr marL="357188" indent="-35718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NZ" sz="2000"/>
              <a:t>Bridges are a nightmare for security analysts!</a:t>
            </a:r>
          </a:p>
          <a:p>
            <a:pPr marL="357188" indent="-35718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NZ" sz="2000"/>
              <a:t>Employees will use hotmail, instant messaging, blogs, USB devices,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4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50825"/>
            <a:ext cx="8316913" cy="1090613"/>
          </a:xfrm>
        </p:spPr>
        <p:txBody>
          <a:bodyPr/>
          <a:lstStyle/>
          <a:p>
            <a:r>
              <a:rPr lang="en-US"/>
              <a:t>Trustworthy Bridges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640763" cy="51117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NZ" sz="2400" dirty="0"/>
              <a:t>Employees must be able to make trustworthy bridges to any trustworthy external organisation.</a:t>
            </a:r>
          </a:p>
          <a:p>
            <a:pPr>
              <a:lnSpc>
                <a:spcPct val="85000"/>
              </a:lnSpc>
            </a:pPr>
            <a:r>
              <a:rPr lang="en-NZ" sz="2400" dirty="0"/>
              <a:t>Bridges must be subject to managerial oversight.</a:t>
            </a:r>
          </a:p>
          <a:p>
            <a:pPr lvl="1">
              <a:lnSpc>
                <a:spcPct val="85000"/>
              </a:lnSpc>
            </a:pPr>
            <a:r>
              <a:rPr lang="en-NZ" sz="2000" dirty="0"/>
              <a:t>Employees must be given guidance.  </a:t>
            </a:r>
          </a:p>
          <a:p>
            <a:pPr lvl="1">
              <a:lnSpc>
                <a:spcPct val="85000"/>
              </a:lnSpc>
            </a:pPr>
            <a:r>
              <a:rPr lang="en-NZ" sz="2000" dirty="0"/>
              <a:t>There should be </a:t>
            </a:r>
            <a:r>
              <a:rPr lang="en-NZ" sz="2000" dirty="0" err="1"/>
              <a:t>whitelists</a:t>
            </a:r>
            <a:r>
              <a:rPr lang="en-NZ" sz="2000" dirty="0"/>
              <a:t> of corporations and bridge technologies, as well as some blacklists.</a:t>
            </a:r>
          </a:p>
          <a:p>
            <a:pPr lvl="1">
              <a:lnSpc>
                <a:spcPct val="85000"/>
              </a:lnSpc>
            </a:pPr>
            <a:r>
              <a:rPr lang="en-NZ" sz="2000" dirty="0"/>
              <a:t>Managers will require decision support from “reputation management systems” in order to maintain </a:t>
            </a:r>
            <a:r>
              <a:rPr lang="en-NZ" sz="2000" dirty="0" err="1"/>
              <a:t>whitelists</a:t>
            </a:r>
            <a:r>
              <a:rPr lang="en-NZ" sz="2000" dirty="0"/>
              <a:t> and blacklists. </a:t>
            </a:r>
          </a:p>
          <a:p>
            <a:pPr>
              <a:lnSpc>
                <a:spcPct val="85000"/>
              </a:lnSpc>
            </a:pPr>
            <a:r>
              <a:rPr lang="en-NZ" sz="2400" dirty="0"/>
              <a:t>The ECM system must interoperate with reputation systems, workflow systems, customer relationship management systems, human resource management systems, key management systems, and many other systems.</a:t>
            </a:r>
          </a:p>
          <a:p>
            <a:pPr lvl="1">
              <a:lnSpc>
                <a:spcPct val="85000"/>
              </a:lnSpc>
            </a:pPr>
            <a:r>
              <a:rPr lang="en-NZ" sz="2000" dirty="0"/>
              <a:t>Standardized interfaces are essential!</a:t>
            </a:r>
          </a:p>
          <a:p>
            <a:pPr lvl="1">
              <a:lnSpc>
                <a:spcPct val="85000"/>
              </a:lnSpc>
            </a:pPr>
            <a:r>
              <a:rPr lang="en-NZ" sz="2000" dirty="0"/>
              <a:t>Will we have supplier-driven standards, or will the customers band together to express their own requirements?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8316913" cy="1090613"/>
          </a:xfrm>
        </p:spPr>
        <p:txBody>
          <a:bodyPr/>
          <a:lstStyle/>
          <a:p>
            <a:r>
              <a:rPr lang="en-NZ"/>
              <a:t>The Jericho Forum: Structure</a:t>
            </a:r>
            <a:endParaRPr lang="en-US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8124825" cy="48958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NZ" sz="2800"/>
              <a:t>User members are large corporations and a few governmental agencies, who</a:t>
            </a:r>
          </a:p>
          <a:p>
            <a:pPr lvl="1">
              <a:lnSpc>
                <a:spcPct val="85000"/>
              </a:lnSpc>
            </a:pPr>
            <a:r>
              <a:rPr lang="en-NZ" sz="2400"/>
              <a:t>Own the Forum;</a:t>
            </a:r>
          </a:p>
          <a:p>
            <a:pPr lvl="1">
              <a:lnSpc>
                <a:spcPct val="85000"/>
              </a:lnSpc>
            </a:pPr>
            <a:r>
              <a:rPr lang="en-NZ" sz="2400"/>
              <a:t>Vote on the deliverables;</a:t>
            </a:r>
          </a:p>
          <a:p>
            <a:pPr lvl="1">
              <a:lnSpc>
                <a:spcPct val="85000"/>
              </a:lnSpc>
            </a:pPr>
            <a:r>
              <a:rPr lang="en-NZ" sz="2400"/>
              <a:t>Run the Board of Managers.</a:t>
            </a:r>
          </a:p>
          <a:p>
            <a:pPr>
              <a:lnSpc>
                <a:spcPct val="85000"/>
              </a:lnSpc>
            </a:pPr>
            <a:r>
              <a:rPr lang="en-NZ" sz="2800"/>
              <a:t>Vendor members</a:t>
            </a:r>
          </a:p>
          <a:p>
            <a:pPr lvl="1">
              <a:lnSpc>
                <a:spcPct val="85000"/>
              </a:lnSpc>
            </a:pPr>
            <a:r>
              <a:rPr lang="en-NZ" sz="2400"/>
              <a:t>Have no votes;</a:t>
            </a:r>
          </a:p>
          <a:p>
            <a:pPr lvl="1">
              <a:lnSpc>
                <a:spcPct val="85000"/>
              </a:lnSpc>
            </a:pPr>
            <a:r>
              <a:rPr lang="en-NZ" sz="2400"/>
              <a:t>Participate fully in discussions.</a:t>
            </a:r>
          </a:p>
          <a:p>
            <a:pPr lvl="1">
              <a:lnSpc>
                <a:spcPct val="85000"/>
              </a:lnSpc>
            </a:pPr>
            <a:r>
              <a:rPr lang="en-NZ" sz="2400"/>
              <a:t>We now have 12 vendor members, and want more.</a:t>
            </a:r>
          </a:p>
          <a:p>
            <a:pPr>
              <a:lnSpc>
                <a:spcPct val="85000"/>
              </a:lnSpc>
            </a:pPr>
            <a:r>
              <a:rPr lang="en-NZ" sz="2800"/>
              <a:t>Academic members</a:t>
            </a:r>
          </a:p>
          <a:p>
            <a:pPr lvl="1">
              <a:lnSpc>
                <a:spcPct val="85000"/>
              </a:lnSpc>
            </a:pPr>
            <a:r>
              <a:rPr lang="en-NZ" sz="2400"/>
              <a:t>Offer our expertise in exchange for information of interest.  (Academics trade in ideas, not $$.)</a:t>
            </a:r>
            <a:endParaRPr 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7772400" cy="857256"/>
          </a:xfrm>
        </p:spPr>
        <p:txBody>
          <a:bodyPr/>
          <a:lstStyle/>
          <a:p>
            <a:pPr eaLnBrk="1" hangingPunct="1"/>
            <a:r>
              <a:rPr lang="en-US" dirty="0" smtClean="0"/>
              <a:t>What is Security?</a:t>
            </a:r>
            <a:br>
              <a:rPr lang="en-US" dirty="0" smtClean="0"/>
            </a:br>
            <a:endParaRPr lang="en-AU" sz="32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76400"/>
            <a:ext cx="8280400" cy="4419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AU" sz="2400" i="1" dirty="0" smtClean="0"/>
              <a:t>The first step in wisdom is to know the things themselves; this notion consists in having a </a:t>
            </a:r>
            <a:r>
              <a:rPr lang="en-AU" sz="2400" b="1" i="1" dirty="0" smtClean="0"/>
              <a:t>true idea</a:t>
            </a:r>
            <a:r>
              <a:rPr lang="en-AU" sz="2400" i="1" dirty="0" smtClean="0"/>
              <a:t> </a:t>
            </a:r>
            <a:r>
              <a:rPr lang="en-AU" sz="2400" b="1" i="1" dirty="0" smtClean="0"/>
              <a:t>of the objects</a:t>
            </a:r>
            <a:r>
              <a:rPr lang="en-AU" sz="2400" i="1" dirty="0" smtClean="0"/>
              <a:t>; objects are distinguished and known by </a:t>
            </a:r>
            <a:r>
              <a:rPr lang="en-AU" sz="2400" b="1" i="1" dirty="0" smtClean="0"/>
              <a:t>classifying them methodically</a:t>
            </a:r>
            <a:r>
              <a:rPr lang="en-AU" sz="2400" i="1" dirty="0" smtClean="0"/>
              <a:t> and </a:t>
            </a:r>
            <a:r>
              <a:rPr lang="en-AU" sz="2400" b="1" i="1" dirty="0" smtClean="0"/>
              <a:t>giving them appropriate names</a:t>
            </a:r>
            <a:r>
              <a:rPr lang="en-AU" sz="2400" i="1" dirty="0" smtClean="0"/>
              <a:t>. Therefore, classification and name-giving will be the </a:t>
            </a:r>
            <a:r>
              <a:rPr lang="en-AU" sz="2400" b="1" i="1" dirty="0" smtClean="0"/>
              <a:t>foundation of our science</a:t>
            </a:r>
            <a:r>
              <a:rPr lang="en-AU" sz="2400" i="1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AU" sz="2800" dirty="0" smtClean="0"/>
              <a:t>Carolus </a:t>
            </a:r>
            <a:r>
              <a:rPr lang="en-AU" sz="2800" dirty="0" err="1" smtClean="0"/>
              <a:t>Linnæus</a:t>
            </a:r>
            <a:r>
              <a:rPr lang="en-AU" sz="2800" dirty="0" smtClean="0"/>
              <a:t>, </a:t>
            </a:r>
            <a:r>
              <a:rPr lang="en-AU" sz="2800" i="1" dirty="0" err="1" smtClean="0"/>
              <a:t>Systema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Naturæ</a:t>
            </a:r>
            <a:r>
              <a:rPr lang="en-AU" sz="2800" dirty="0" smtClean="0"/>
              <a:t>, 1735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AU" sz="24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AU" sz="2400" dirty="0" smtClean="0"/>
              <a:t>(from </a:t>
            </a:r>
            <a:r>
              <a:rPr lang="en-AU" sz="2400" dirty="0" err="1" smtClean="0"/>
              <a:t>Lindqvist</a:t>
            </a:r>
            <a:r>
              <a:rPr lang="en-AU" sz="2400" dirty="0" smtClean="0"/>
              <a:t> and </a:t>
            </a:r>
            <a:r>
              <a:rPr lang="en-AU" sz="2400" dirty="0" err="1" smtClean="0"/>
              <a:t>Jonsson</a:t>
            </a:r>
            <a:r>
              <a:rPr lang="en-AU" sz="2400" dirty="0" smtClean="0"/>
              <a:t>, “How to Systematically Classify Computer Security Intrusions”, 1997.)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 descr="Jericho Memb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610600" cy="6619875"/>
          </a:xfrm>
          <a:prstGeom prst="rect">
            <a:avLst/>
          </a:prstGeom>
          <a:noFill/>
        </p:spPr>
      </p:pic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827088" y="228600"/>
            <a:ext cx="7813675" cy="828675"/>
          </a:xfrm>
        </p:spPr>
        <p:txBody>
          <a:bodyPr/>
          <a:lstStyle/>
          <a:p>
            <a:r>
              <a:rPr lang="en-GB"/>
              <a:t>Some Members of Jericho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3616325" y="5805488"/>
            <a:ext cx="47005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http://www.jerichoforum.org/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174068" cy="75247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Summary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14422"/>
            <a:ext cx="7875616" cy="480062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is security?  What is trust?</a:t>
            </a:r>
          </a:p>
          <a:p>
            <a:pPr lvl="1" eaLnBrk="1" hangingPunct="1"/>
            <a:r>
              <a:rPr lang="en-US" sz="2400" dirty="0" smtClean="0"/>
              <a:t>Four qualitative dimensions in requirements: Strictness, Activity, Feedback, and Assessment.</a:t>
            </a:r>
          </a:p>
          <a:p>
            <a:pPr lvl="1" eaLnBrk="1" hangingPunct="1"/>
            <a:r>
              <a:rPr lang="en-US" sz="2400" dirty="0" smtClean="0"/>
              <a:t>Two qualitative dimensions in control: Temporality, and Power.</a:t>
            </a:r>
          </a:p>
          <a:p>
            <a:pPr eaLnBrk="1" hangingPunct="1"/>
            <a:r>
              <a:rPr lang="en-US" dirty="0" smtClean="0"/>
              <a:t>Can security be </a:t>
            </a:r>
            <a:r>
              <a:rPr lang="en-US" dirty="0" err="1" smtClean="0"/>
              <a:t>organised</a:t>
            </a:r>
            <a:r>
              <a:rPr lang="en-US" dirty="0" smtClean="0"/>
              <a:t>?  Can </a:t>
            </a:r>
            <a:r>
              <a:rPr lang="en-US" dirty="0" err="1" smtClean="0"/>
              <a:t>organisations</a:t>
            </a:r>
            <a:r>
              <a:rPr lang="en-US" dirty="0" smtClean="0"/>
              <a:t> be secured?</a:t>
            </a:r>
          </a:p>
          <a:p>
            <a:pPr lvl="1" eaLnBrk="1" hangingPunct="1"/>
            <a:r>
              <a:rPr lang="en-US" sz="2400" dirty="0" smtClean="0"/>
              <a:t>Yes: Static, Dynamic, and Governance levels.</a:t>
            </a:r>
          </a:p>
          <a:p>
            <a:pPr lvl="1" eaLnBrk="1" hangingPunct="1"/>
            <a:r>
              <a:rPr lang="en-US" sz="2400" dirty="0" smtClean="0"/>
              <a:t>Hybrids of peerages and hierarchies seem very important.</a:t>
            </a:r>
          </a:p>
          <a:p>
            <a:pPr lvl="1" eaLnBrk="1" hangingPunct="1"/>
            <a:r>
              <a:rPr lang="en-US" sz="2400" dirty="0" smtClean="0"/>
              <a:t>Jericho’s Collaboration Oriented Architecture is an intriguing development.</a:t>
            </a:r>
            <a:endParaRPr lang="en-NZ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:</a:t>
            </a:r>
            <a:fld id="{25531DFC-A1EE-420D-B943-EE74E669DA41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7772400" cy="78581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Security Properties (Traditional)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08963" cy="5111750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smtClean="0">
                <a:solidFill>
                  <a:srgbClr val="CC0000"/>
                </a:solidFill>
              </a:rPr>
              <a:t>Confidentiality</a:t>
            </a:r>
            <a:r>
              <a:rPr lang="en-US" sz="2400" smtClean="0"/>
              <a:t>: no one is allowed to read, unless they are authorised.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smtClean="0">
                <a:solidFill>
                  <a:srgbClr val="CC0000"/>
                </a:solidFill>
              </a:rPr>
              <a:t>Integrity</a:t>
            </a:r>
            <a:r>
              <a:rPr lang="en-US" sz="2400" smtClean="0"/>
              <a:t>: no one is allowed to write, unless they are authorised.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smtClean="0">
                <a:solidFill>
                  <a:srgbClr val="CC0000"/>
                </a:solidFill>
              </a:rPr>
              <a:t>Availability</a:t>
            </a:r>
            <a:r>
              <a:rPr lang="en-US" sz="2400" smtClean="0"/>
              <a:t>: all authorised reads and writes will be performed by the system.</a:t>
            </a:r>
          </a:p>
          <a:p>
            <a:pPr marL="609600" indent="-609600" eaLnBrk="1" hangingPunct="1"/>
            <a:r>
              <a:rPr lang="en-US" sz="2400" b="1" smtClean="0"/>
              <a:t>Authorisation</a:t>
            </a:r>
            <a:r>
              <a:rPr lang="en-US" sz="2400" smtClean="0"/>
              <a:t>: giving someone the authority to do something.</a:t>
            </a:r>
          </a:p>
          <a:p>
            <a:pPr marL="609600" indent="-609600" eaLnBrk="1" hangingPunct="1"/>
            <a:r>
              <a:rPr lang="en-NZ" sz="2400" b="1" smtClean="0"/>
              <a:t>Authentication</a:t>
            </a:r>
            <a:r>
              <a:rPr lang="en-NZ" sz="2400" smtClean="0"/>
              <a:t>: being assured of someone’s identity.</a:t>
            </a:r>
          </a:p>
          <a:p>
            <a:pPr marL="609600" indent="-609600" eaLnBrk="1" hangingPunct="1"/>
            <a:r>
              <a:rPr lang="en-NZ" sz="2400" b="1" smtClean="0"/>
              <a:t>Identification</a:t>
            </a:r>
            <a:r>
              <a:rPr lang="en-NZ" sz="2400" smtClean="0"/>
              <a:t>: knowing someone’s name or ID#.</a:t>
            </a:r>
          </a:p>
          <a:p>
            <a:pPr marL="609600" indent="-609600" eaLnBrk="1" hangingPunct="1"/>
            <a:r>
              <a:rPr lang="en-NZ" sz="2400" b="1" smtClean="0"/>
              <a:t>Auditing</a:t>
            </a:r>
            <a:r>
              <a:rPr lang="en-NZ" sz="2400" smtClean="0"/>
              <a:t>: maintaining (and reviewing) records of security decisions.</a:t>
            </a:r>
            <a:endParaRPr lang="en-US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Micro to Macro Security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96300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“Static security”: system properties (confidentiality, integrity, availability).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“Dynamic security”: system processes (</a:t>
            </a:r>
            <a:r>
              <a:rPr lang="en-NZ" sz="2800" b="1" dirty="0" smtClean="0"/>
              <a:t>Au</a:t>
            </a:r>
            <a:r>
              <a:rPr lang="en-NZ" sz="2800" dirty="0" smtClean="0"/>
              <a:t>thentication, </a:t>
            </a:r>
            <a:r>
              <a:rPr lang="en-NZ" sz="2800" b="1" dirty="0" smtClean="0"/>
              <a:t>Au</a:t>
            </a:r>
            <a:r>
              <a:rPr lang="en-NZ" sz="2800" dirty="0" smtClean="0"/>
              <a:t>thorisation, </a:t>
            </a:r>
            <a:r>
              <a:rPr lang="en-NZ" sz="2800" b="1" dirty="0" smtClean="0"/>
              <a:t>Au</a:t>
            </a:r>
            <a:r>
              <a:rPr lang="en-NZ" sz="2800" dirty="0" smtClean="0"/>
              <a:t>dit).  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Beware the “gold-plated” system design!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“Security Governance”: human oversight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Specification</a:t>
            </a:r>
            <a:r>
              <a:rPr lang="en-US" sz="2400" dirty="0" smtClean="0"/>
              <a:t>, or Policy (answering the question of what the system is supposed to do),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Implementation</a:t>
            </a:r>
            <a:r>
              <a:rPr lang="en-US" sz="2400" dirty="0" smtClean="0"/>
              <a:t> (answering the question of how to make the system do what it is supposed to do), 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Assurance</a:t>
            </a:r>
            <a:r>
              <a:rPr lang="en-US" sz="2400" dirty="0" smtClean="0"/>
              <a:t> (answering the question of whether the system is meeting its specifications).</a:t>
            </a:r>
            <a:r>
              <a:rPr lang="en-US" sz="2800" dirty="0" smtClean="0"/>
              <a:t>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28600"/>
            <a:ext cx="8212167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Clarifying Static Security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74041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Confidentiality, Integrity, and Availability are appropriate for read/write data.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What about security for executables?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Unix directories have “</a:t>
            </a:r>
            <a:r>
              <a:rPr lang="en-US" sz="2000" dirty="0" err="1" smtClean="0"/>
              <a:t>rwx</a:t>
            </a:r>
            <a:r>
              <a:rPr lang="en-US" sz="2000" dirty="0" smtClean="0"/>
              <a:t>” permission bits: </a:t>
            </a:r>
            <a:r>
              <a:rPr lang="en-US" sz="2000" dirty="0" err="1" smtClean="0"/>
              <a:t>XXXity</a:t>
            </a:r>
            <a:r>
              <a:rPr lang="en-US" sz="2000" dirty="0" smtClean="0"/>
              <a:t>!  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What about security for directories, services, ...?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Each level of a taxonomy should have a </a:t>
            </a:r>
            <a:r>
              <a:rPr lang="en-US" sz="2000" i="1" dirty="0" smtClean="0"/>
              <a:t>few</a:t>
            </a:r>
            <a:r>
              <a:rPr lang="en-US" sz="2000" dirty="0" smtClean="0"/>
              <a:t> categories which cover </a:t>
            </a:r>
            <a:r>
              <a:rPr lang="en-US" sz="2000" i="1" dirty="0" smtClean="0"/>
              <a:t>all</a:t>
            </a:r>
            <a:r>
              <a:rPr lang="en-US" sz="2000" dirty="0" smtClean="0"/>
              <a:t> the possible cases.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Each case should belong to </a:t>
            </a:r>
            <a:r>
              <a:rPr lang="en-US" sz="2000" i="1" dirty="0" smtClean="0"/>
              <a:t>one</a:t>
            </a:r>
            <a:r>
              <a:rPr lang="en-US" sz="2000" dirty="0" smtClean="0"/>
              <a:t> category.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Confidentiality, Integrity, </a:t>
            </a:r>
            <a:r>
              <a:rPr lang="en-NZ" sz="2400" dirty="0" err="1" smtClean="0"/>
              <a:t>XXXity</a:t>
            </a:r>
            <a:r>
              <a:rPr lang="en-NZ" sz="2400" dirty="0" smtClean="0"/>
              <a:t>, “</a:t>
            </a:r>
            <a:r>
              <a:rPr lang="en-NZ" sz="2400" dirty="0" err="1" smtClean="0"/>
              <a:t>etc”ity</a:t>
            </a:r>
            <a:r>
              <a:rPr lang="en-NZ" sz="2400" dirty="0" smtClean="0"/>
              <a:t> are all </a:t>
            </a:r>
            <a:r>
              <a:rPr lang="en-NZ" sz="2400" b="1" i="1" dirty="0" smtClean="0"/>
              <a:t>Prohibitions</a:t>
            </a:r>
            <a:r>
              <a:rPr lang="en-NZ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Availability is a </a:t>
            </a:r>
            <a:r>
              <a:rPr lang="en-NZ" sz="2400" b="1" i="1" dirty="0" smtClean="0"/>
              <a:t>Permission.</a:t>
            </a:r>
            <a:endParaRPr lang="en-US" sz="2400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5072066" y="5000636"/>
          <a:ext cx="3035291" cy="1741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1545" name="AutoShape 57"/>
          <p:cNvSpPr>
            <a:spLocks noChangeArrowheads="1"/>
          </p:cNvSpPr>
          <p:nvPr/>
        </p:nvSpPr>
        <p:spPr bwMode="auto">
          <a:xfrm>
            <a:off x="4286248" y="5929331"/>
            <a:ext cx="428628" cy="214314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NZ"/>
          </a:p>
        </p:txBody>
      </p:sp>
      <p:graphicFrame>
        <p:nvGraphicFramePr>
          <p:cNvPr id="7" name="Diagram 6"/>
          <p:cNvGraphicFramePr/>
          <p:nvPr/>
        </p:nvGraphicFramePr>
        <p:xfrm>
          <a:off x="928662" y="5429264"/>
          <a:ext cx="3000396" cy="128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D874E-C0F9-4F85-8D2C-EB3C65E871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91545" grpId="0" animBg="1"/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28600"/>
            <a:ext cx="8212167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Prohibitions and Permissions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496300" cy="47069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Prohibition</a:t>
            </a:r>
            <a:r>
              <a:rPr lang="en-US" sz="2800" dirty="0" smtClean="0"/>
              <a:t>: forbid something from happening.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Permission</a:t>
            </a:r>
            <a:r>
              <a:rPr lang="en-US" sz="2800" dirty="0" smtClean="0"/>
              <a:t>: allow something to happen.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There are two types of </a:t>
            </a:r>
            <a:r>
              <a:rPr lang="en-NZ" sz="2800" i="1" dirty="0" smtClean="0"/>
              <a:t>P-secure</a:t>
            </a:r>
            <a:r>
              <a:rPr lang="en-NZ" sz="2800" dirty="0" smtClean="0"/>
              <a:t> systems: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In a </a:t>
            </a:r>
            <a:r>
              <a:rPr lang="en-NZ" sz="2400" b="1" dirty="0" smtClean="0"/>
              <a:t>prohibitive system</a:t>
            </a:r>
            <a:r>
              <a:rPr lang="en-NZ" sz="2400" dirty="0" smtClean="0"/>
              <a:t>, all operations are forbidden by default.  Permissions are granted in special cases.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In a </a:t>
            </a:r>
            <a:r>
              <a:rPr lang="en-NZ" sz="2400" b="1" dirty="0" smtClean="0"/>
              <a:t>permissive system</a:t>
            </a:r>
            <a:r>
              <a:rPr lang="en-NZ" sz="2400" dirty="0" smtClean="0"/>
              <a:t>, all operations are allowed by default.  Prohibitions are special cases.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Prohibitive systems have permissive subsystems.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Permissive systems have prohibitive subsystems.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Prohibitions and permissions are properties of </a:t>
            </a:r>
            <a:r>
              <a:rPr lang="en-NZ" sz="2800" b="1" dirty="0" smtClean="0"/>
              <a:t>hierarchies</a:t>
            </a:r>
            <a:r>
              <a:rPr lang="en-NZ" sz="2800" dirty="0" smtClean="0"/>
              <a:t>, such as a judicial system.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Most legal controls (“laws”) are prohibitive.  A few are permissive.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85728"/>
            <a:ext cx="8029575" cy="771507"/>
          </a:xfrm>
        </p:spPr>
        <p:txBody>
          <a:bodyPr/>
          <a:lstStyle/>
          <a:p>
            <a:pPr eaLnBrk="1" hangingPunct="1"/>
            <a:r>
              <a:rPr lang="en-US" dirty="0" smtClean="0"/>
              <a:t>Extending our Taxonomy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424863" cy="458630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Contracts are non-hierarchical: agreed between </a:t>
            </a:r>
            <a:r>
              <a:rPr lang="en-NZ" sz="2400" b="1" dirty="0" smtClean="0"/>
              <a:t>peers</a:t>
            </a:r>
            <a:r>
              <a:rPr lang="en-NZ" sz="2400" dirty="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b="1" dirty="0" smtClean="0"/>
              <a:t>Obligations</a:t>
            </a:r>
            <a:r>
              <a:rPr lang="en-NZ" sz="2000" dirty="0" smtClean="0"/>
              <a:t> are promises to do something in the future.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b="1" dirty="0" smtClean="0"/>
              <a:t>Exemptions</a:t>
            </a:r>
            <a:r>
              <a:rPr lang="en-NZ" sz="2000" dirty="0" smtClean="0"/>
              <a:t> are exceptions to an obligation.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There are two types of </a:t>
            </a:r>
            <a:r>
              <a:rPr lang="en-NZ" sz="2400" i="1" dirty="0" smtClean="0"/>
              <a:t>O-secure</a:t>
            </a:r>
            <a:r>
              <a:rPr lang="en-NZ" sz="2400" dirty="0" smtClean="0"/>
              <a:t> systems.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b="1" dirty="0" smtClean="0"/>
              <a:t>Obligatory systems</a:t>
            </a:r>
            <a:r>
              <a:rPr lang="en-NZ" sz="2000" dirty="0" smtClean="0"/>
              <a:t> have </a:t>
            </a:r>
            <a:r>
              <a:rPr lang="en-NZ" sz="2000" dirty="0" err="1" smtClean="0"/>
              <a:t>exemptive</a:t>
            </a:r>
            <a:r>
              <a:rPr lang="en-NZ" sz="2000" dirty="0" smtClean="0"/>
              <a:t> subsystems.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b="1" dirty="0" err="1" smtClean="0"/>
              <a:t>Exemptive</a:t>
            </a:r>
            <a:r>
              <a:rPr lang="en-NZ" sz="2000" b="1" dirty="0" smtClean="0"/>
              <a:t> systems</a:t>
            </a:r>
            <a:r>
              <a:rPr lang="en-NZ" sz="2000" dirty="0" smtClean="0"/>
              <a:t> have obligatory subsystems.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Can peerages be P-secure, and can hierarchies be O-secure?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dirty="0" smtClean="0"/>
              <a:t>Yes, in general, peerages will have some prohibitions and permissions.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dirty="0" smtClean="0"/>
              <a:t>Yes, superiors will often impose obligations on their inferiors.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000" dirty="0" smtClean="0"/>
              <a:t>So... the type of organisation correlates with, but does not define, the type of requirement.  We need a clearer criterion for our classification, if we want a clear taxonomy.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8358246" cy="479903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Four types of static security requirements: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Obligations </a:t>
            </a:r>
            <a:r>
              <a:rPr lang="en-NZ" sz="2400" dirty="0" smtClean="0"/>
              <a:t>are forbidden inactions, e.g. “I.O.U. $1000.”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Exemptions</a:t>
            </a:r>
            <a:r>
              <a:rPr lang="en-NZ" sz="2400" dirty="0" smtClean="0"/>
              <a:t> are allowed inactions, e.g. “You need not repay me if you have a tragic accident.”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Prohibitions</a:t>
            </a:r>
            <a:r>
              <a:rPr lang="en-NZ" sz="2400" dirty="0" smtClean="0"/>
              <a:t> are forbidden actions.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Permissions</a:t>
            </a:r>
            <a:r>
              <a:rPr lang="en-NZ" sz="2400" dirty="0" smtClean="0"/>
              <a:t> are allowed actions.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Two classification criteria: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Strictness</a:t>
            </a:r>
            <a:r>
              <a:rPr lang="en-NZ" sz="2400" dirty="0" smtClean="0"/>
              <a:t> = {forbidden, allowed},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Activity</a:t>
            </a:r>
            <a:r>
              <a:rPr lang="en-NZ" sz="2400" dirty="0" smtClean="0"/>
              <a:t> = {action, inaction}.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“Natural habitat”: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Peerages typically forbid and allow inactions,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Hierarchies typically forbid and allow actions.</a:t>
            </a:r>
          </a:p>
        </p:txBody>
      </p:sp>
      <p:sp>
        <p:nvSpPr>
          <p:cNvPr id="2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355011" cy="747697"/>
          </a:xfrm>
        </p:spPr>
        <p:txBody>
          <a:bodyPr/>
          <a:lstStyle/>
          <a:p>
            <a:pPr eaLnBrk="1" hangingPunct="1"/>
            <a:r>
              <a:rPr lang="en-NZ" sz="4000" dirty="0" smtClean="0"/>
              <a:t>Inactions and Actions</a:t>
            </a:r>
            <a:endParaRPr lang="en-US" sz="4000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3540</TotalTime>
  <Words>2217</Words>
  <Application>Microsoft PowerPoint</Application>
  <PresentationFormat>On-screen Show (4:3)</PresentationFormat>
  <Paragraphs>291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Bold Stripes</vt:lpstr>
      <vt:lpstr>A Foundation for System Security</vt:lpstr>
      <vt:lpstr>Questions to be (Partially) Answered</vt:lpstr>
      <vt:lpstr>What is Security? </vt:lpstr>
      <vt:lpstr>Security Properties (Traditional)</vt:lpstr>
      <vt:lpstr>Micro to Macro Security</vt:lpstr>
      <vt:lpstr>Clarifying Static Security</vt:lpstr>
      <vt:lpstr>Prohibitions and Permissions</vt:lpstr>
      <vt:lpstr>Extending our Taxonomy</vt:lpstr>
      <vt:lpstr>Inactions and Actions</vt:lpstr>
      <vt:lpstr>Lessig’s Taxonomy of Control</vt:lpstr>
      <vt:lpstr>Temporal Classification</vt:lpstr>
      <vt:lpstr>Reviewing our Questions</vt:lpstr>
      <vt:lpstr>The Hierarchy</vt:lpstr>
      <vt:lpstr>The Alias (in an email use case)</vt:lpstr>
      <vt:lpstr>The Peerage </vt:lpstr>
      <vt:lpstr>Example: A Peerage Exerting Audit Control on a Hierarchy</vt:lpstr>
      <vt:lpstr>Niklas Luhmann, on Trust</vt:lpstr>
      <vt:lpstr>Security, Trust, Distrust, ...</vt:lpstr>
      <vt:lpstr>Security vs. Functionality</vt:lpstr>
      <vt:lpstr>Summary of our Taxonomy</vt:lpstr>
      <vt:lpstr>Application: Access Control</vt:lpstr>
      <vt:lpstr>Access Control (cont.)</vt:lpstr>
      <vt:lpstr>Functions of Access Control</vt:lpstr>
      <vt:lpstr>Application: Corporate Communication</vt:lpstr>
      <vt:lpstr>Intercorporate Communication</vt:lpstr>
      <vt:lpstr>Email across Hierarchies</vt:lpstr>
      <vt:lpstr>Bridges</vt:lpstr>
      <vt:lpstr>Trustworthy Bridges</vt:lpstr>
      <vt:lpstr>The Jericho Forum: Structure</vt:lpstr>
      <vt:lpstr>Some Members of Jericho</vt:lpstr>
      <vt:lpstr>Summary</vt:lpstr>
    </vt:vector>
  </TitlesOfParts>
  <Company>Matt Barrett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NGSCB A New Tool for Securing Applications</dc:title>
  <dc:creator>Matt Barrett</dc:creator>
  <cp:lastModifiedBy>Clark</cp:lastModifiedBy>
  <cp:revision>141</cp:revision>
  <cp:lastPrinted>1904-01-01T00:00:00Z</cp:lastPrinted>
  <dcterms:created xsi:type="dcterms:W3CDTF">2004-08-01T04:55:29Z</dcterms:created>
  <dcterms:modified xsi:type="dcterms:W3CDTF">2009-01-20T00:36:40Z</dcterms:modified>
</cp:coreProperties>
</file>