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85" r:id="rId7"/>
    <p:sldId id="261" r:id="rId8"/>
    <p:sldId id="262" r:id="rId9"/>
    <p:sldId id="263" r:id="rId10"/>
    <p:sldId id="282" r:id="rId11"/>
    <p:sldId id="265" r:id="rId12"/>
    <p:sldId id="284" r:id="rId13"/>
    <p:sldId id="267" r:id="rId14"/>
    <p:sldId id="269" r:id="rId15"/>
    <p:sldId id="286" r:id="rId16"/>
    <p:sldId id="270" r:id="rId17"/>
    <p:sldId id="271" r:id="rId18"/>
    <p:sldId id="272" r:id="rId19"/>
    <p:sldId id="273" r:id="rId20"/>
    <p:sldId id="274" r:id="rId21"/>
    <p:sldId id="275" r:id="rId22"/>
    <p:sldId id="276" r:id="rId23"/>
    <p:sldId id="277" r:id="rId24"/>
    <p:sldId id="283" r:id="rId25"/>
    <p:sldId id="281" r:id="rId2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F5E1"/>
          </a:solidFill>
        </a:fill>
      </a:tcStyle>
    </a:wholeTbl>
    <a:band2H>
      <a:tcTxStyle/>
      <a:tcStyle>
        <a:tcBdr/>
        <a:fill>
          <a:solidFill>
            <a:srgbClr val="E6FAF1"/>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308" autoAdjust="0"/>
    <p:restoredTop sz="94660"/>
  </p:normalViewPr>
  <p:slideViewPr>
    <p:cSldViewPr snapToGrid="0">
      <p:cViewPr varScale="1">
        <p:scale>
          <a:sx n="71" d="100"/>
          <a:sy n="71" d="100"/>
        </p:scale>
        <p:origin x="53" y="420"/>
      </p:cViewPr>
      <p:guideLst/>
    </p:cSldViewPr>
  </p:slideViewPr>
  <p:notesTextViewPr>
    <p:cViewPr>
      <p:scale>
        <a:sx n="1" d="1"/>
        <a:sy n="1" d="1"/>
      </p:scale>
      <p:origin x="0" y="0"/>
    </p:cViewPr>
  </p:notesTextViewPr>
  <p:sorterViewPr>
    <p:cViewPr>
      <p:scale>
        <a:sx n="80" d="100"/>
        <a:sy n="80" d="100"/>
      </p:scale>
      <p:origin x="0" y="-5450"/>
    </p:cViewPr>
  </p:sorterViewPr>
  <p:notesViewPr>
    <p:cSldViewPr snapToGrid="0">
      <p:cViewPr varScale="1">
        <p:scale>
          <a:sx n="74" d="100"/>
          <a:sy n="74" d="100"/>
        </p:scale>
        <p:origin x="2964" y="5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43000" y="685800"/>
            <a:ext cx="4572000" cy="3429000"/>
          </a:xfrm>
          <a:prstGeom prst="rect">
            <a:avLst/>
          </a:prstGeom>
        </p:spPr>
        <p:txBody>
          <a:bodyPr/>
          <a:lstStyle/>
          <a:p>
            <a:endParaRPr/>
          </a:p>
        </p:txBody>
      </p:sp>
      <p:sp>
        <p:nvSpPr>
          <p:cNvPr id="77" name="Shape 7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03853853"/>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800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7601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123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07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Shape 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34" name="Group 34"/>
          <p:cNvGrpSpPr/>
          <p:nvPr/>
        </p:nvGrpSpPr>
        <p:grpSpPr>
          <a:xfrm>
            <a:off x="-1" y="2438400"/>
            <a:ext cx="9009064" cy="1052513"/>
            <a:chOff x="0" y="0"/>
            <a:chExt cx="9009062" cy="1052512"/>
          </a:xfrm>
        </p:grpSpPr>
        <p:grpSp>
          <p:nvGrpSpPr>
            <p:cNvPr id="27" name="Group 27"/>
            <p:cNvGrpSpPr/>
            <p:nvPr/>
          </p:nvGrpSpPr>
          <p:grpSpPr>
            <a:xfrm>
              <a:off x="290512" y="107950"/>
              <a:ext cx="711201" cy="474663"/>
              <a:chOff x="0" y="0"/>
              <a:chExt cx="711200" cy="474662"/>
            </a:xfrm>
          </p:grpSpPr>
          <p:sp>
            <p:nvSpPr>
              <p:cNvPr id="25" name="Shape 25"/>
              <p:cNvSpPr/>
              <p:nvPr/>
            </p:nvSpPr>
            <p:spPr>
              <a:xfrm>
                <a:off x="-1" y="0"/>
                <a:ext cx="437663" cy="474663"/>
              </a:xfrm>
              <a:prstGeom prst="rect">
                <a:avLst/>
              </a:prstGeom>
              <a:solidFill>
                <a:srgbClr val="3333CC"/>
              </a:solidFill>
              <a:ln w="12700" cap="flat">
                <a:noFill/>
                <a:miter lim="400000"/>
              </a:ln>
              <a:effectLst/>
            </p:spPr>
            <p:txBody>
              <a:bodyPr wrap="square" lIns="45719" tIns="45719" rIns="45719" bIns="45719" numCol="1" anchor="ctr">
                <a:noAutofit/>
              </a:bodyPr>
              <a:lstStyle/>
              <a:p>
                <a:endParaRPr/>
              </a:p>
            </p:txBody>
          </p:sp>
          <p:sp>
            <p:nvSpPr>
              <p:cNvPr id="26" name="Shape 26"/>
              <p:cNvSpPr/>
              <p:nvPr/>
            </p:nvSpPr>
            <p:spPr>
              <a:xfrm>
                <a:off x="382953" y="0"/>
                <a:ext cx="328248" cy="474663"/>
              </a:xfrm>
              <a:prstGeom prst="rect">
                <a:avLst/>
              </a:prstGeom>
              <a:gradFill flip="none" rotWithShape="1">
                <a:gsLst>
                  <a:gs pos="0">
                    <a:srgbClr val="FFFFFF"/>
                  </a:gs>
                  <a:gs pos="100000">
                    <a:srgbClr val="3333CC"/>
                  </a:gs>
                </a:gsLst>
                <a:lin ang="10800000" scaled="0"/>
              </a:gradFill>
              <a:ln w="12700" cap="flat">
                <a:noFill/>
                <a:miter lim="400000"/>
              </a:ln>
              <a:effectLst/>
            </p:spPr>
            <p:txBody>
              <a:bodyPr wrap="square" lIns="45719" tIns="45719" rIns="45719" bIns="45719" numCol="1" anchor="ctr">
                <a:noAutofit/>
              </a:bodyPr>
              <a:lstStyle/>
              <a:p>
                <a:endParaRPr/>
              </a:p>
            </p:txBody>
          </p:sp>
        </p:grpSp>
        <p:grpSp>
          <p:nvGrpSpPr>
            <p:cNvPr id="30" name="Group 30"/>
            <p:cNvGrpSpPr/>
            <p:nvPr/>
          </p:nvGrpSpPr>
          <p:grpSpPr>
            <a:xfrm>
              <a:off x="414337" y="530225"/>
              <a:ext cx="738188" cy="474663"/>
              <a:chOff x="0" y="0"/>
              <a:chExt cx="738187" cy="474662"/>
            </a:xfrm>
          </p:grpSpPr>
          <p:sp>
            <p:nvSpPr>
              <p:cNvPr id="28" name="Shape 28"/>
              <p:cNvSpPr/>
              <p:nvPr/>
            </p:nvSpPr>
            <p:spPr>
              <a:xfrm>
                <a:off x="-1" y="0"/>
                <a:ext cx="421823" cy="474663"/>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sp>
            <p:nvSpPr>
              <p:cNvPr id="29" name="Shape 29"/>
              <p:cNvSpPr/>
              <p:nvPr/>
            </p:nvSpPr>
            <p:spPr>
              <a:xfrm>
                <a:off x="370192" y="0"/>
                <a:ext cx="367996" cy="474663"/>
              </a:xfrm>
              <a:prstGeom prst="rect">
                <a:avLst/>
              </a:prstGeom>
              <a:gradFill flip="none" rotWithShape="1">
                <a:gsLst>
                  <a:gs pos="0">
                    <a:srgbClr val="FFFFFF"/>
                  </a:gs>
                  <a:gs pos="100000">
                    <a:schemeClr val="accent2"/>
                  </a:gs>
                </a:gsLst>
                <a:lin ang="10800000" scaled="0"/>
              </a:gradFill>
              <a:ln w="12700" cap="flat">
                <a:noFill/>
                <a:miter lim="400000"/>
              </a:ln>
              <a:effectLst/>
            </p:spPr>
            <p:txBody>
              <a:bodyPr wrap="square" lIns="45719" tIns="45719" rIns="45719" bIns="45719" numCol="1" anchor="ctr">
                <a:noAutofit/>
              </a:bodyPr>
              <a:lstStyle/>
              <a:p>
                <a:endParaRPr/>
              </a:p>
            </p:txBody>
          </p:sp>
        </p:grpSp>
        <p:sp>
          <p:nvSpPr>
            <p:cNvPr id="31" name="Shape 31"/>
            <p:cNvSpPr/>
            <p:nvPr/>
          </p:nvSpPr>
          <p:spPr>
            <a:xfrm>
              <a:off x="-1" y="457200"/>
              <a:ext cx="560389" cy="422275"/>
            </a:xfrm>
            <a:prstGeom prst="rect">
              <a:avLst/>
            </a:prstGeom>
            <a:gradFill flip="none" rotWithShape="1">
              <a:gsLst>
                <a:gs pos="0">
                  <a:srgbClr val="FF0000"/>
                </a:gs>
                <a:gs pos="100000">
                  <a:srgbClr val="FFFFFF"/>
                </a:gs>
              </a:gsLst>
              <a:lin ang="8100000" scaled="0"/>
            </a:gradFill>
            <a:ln w="12700" cap="flat">
              <a:noFill/>
              <a:miter lim="400000"/>
            </a:ln>
            <a:effectLst/>
          </p:spPr>
          <p:txBody>
            <a:bodyPr wrap="square" lIns="45719" tIns="45719" rIns="45719" bIns="45719" numCol="1" anchor="ctr">
              <a:noAutofit/>
            </a:bodyPr>
            <a:lstStyle/>
            <a:p>
              <a:endParaRPr/>
            </a:p>
          </p:txBody>
        </p:sp>
        <p:sp>
          <p:nvSpPr>
            <p:cNvPr id="32" name="Shape 32"/>
            <p:cNvSpPr/>
            <p:nvPr/>
          </p:nvSpPr>
          <p:spPr>
            <a:xfrm>
              <a:off x="635000" y="0"/>
              <a:ext cx="31750" cy="1052513"/>
            </a:xfrm>
            <a:prstGeom prst="rect">
              <a:avLst/>
            </a:prstGeom>
            <a:solidFill>
              <a:srgbClr val="1C1C1C"/>
            </a:solidFill>
            <a:ln w="12700" cap="flat">
              <a:noFill/>
              <a:miter lim="400000"/>
            </a:ln>
            <a:effectLst/>
          </p:spPr>
          <p:txBody>
            <a:bodyPr wrap="square" lIns="45719" tIns="45719" rIns="45719" bIns="45719" numCol="1" anchor="ctr">
              <a:noAutofit/>
            </a:bodyPr>
            <a:lstStyle/>
            <a:p>
              <a:endParaRPr/>
            </a:p>
          </p:txBody>
        </p:sp>
        <p:sp>
          <p:nvSpPr>
            <p:cNvPr id="33" name="Shape 33"/>
            <p:cNvSpPr/>
            <p:nvPr/>
          </p:nvSpPr>
          <p:spPr>
            <a:xfrm rot="10800000" flipH="1">
              <a:off x="315912" y="822325"/>
              <a:ext cx="8693151" cy="55563"/>
            </a:xfrm>
            <a:prstGeom prst="rect">
              <a:avLst/>
            </a:prstGeom>
            <a:gradFill flip="none" rotWithShape="1">
              <a:gsLst>
                <a:gs pos="0">
                  <a:srgbClr val="FFFFFF"/>
                </a:gs>
                <a:gs pos="100000">
                  <a:srgbClr val="1C1C1C"/>
                </a:gs>
              </a:gsLst>
              <a:lin ang="10800000" scaled="0"/>
            </a:gradFill>
            <a:ln w="12700" cap="flat">
              <a:noFill/>
              <a:miter lim="400000"/>
            </a:ln>
            <a:effectLst/>
          </p:spPr>
          <p:txBody>
            <a:bodyPr wrap="square" lIns="45719" tIns="45719" rIns="45719" bIns="45719" numCol="1" anchor="ctr">
              <a:noAutofit/>
            </a:bodyPr>
            <a:lstStyle/>
            <a:p>
              <a:endParaRPr/>
            </a:p>
          </p:txBody>
        </p:sp>
      </p:grpSp>
      <p:sp>
        <p:nvSpPr>
          <p:cNvPr id="35" name="Shape 35"/>
          <p:cNvSpPr>
            <a:spLocks noGrp="1"/>
          </p:cNvSpPr>
          <p:nvPr>
            <p:ph type="sldNum" sz="quarter" idx="2"/>
          </p:nvPr>
        </p:nvSpPr>
        <p:spPr>
          <a:xfrm>
            <a:off x="8464738" y="6398260"/>
            <a:ext cx="298263" cy="307340"/>
          </a:xfrm>
          <a:prstGeom prst="rect">
            <a:avLst/>
          </a:prstGeom>
        </p:spPr>
        <p:txBody>
          <a:bodyPr/>
          <a:lstStyle>
            <a:lvl1pPr>
              <a:defRPr>
                <a:solidFill>
                  <a:srgbClr val="1C1C1C"/>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8383776" y="6409372"/>
            <a:ext cx="298262" cy="3073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11"/>
          <p:cNvSpPr>
            <a:spLocks noGrp="1" noChangeArrowheads="1"/>
          </p:cNvSpPr>
          <p:nvPr>
            <p:ph type="dt" sz="half" idx="10"/>
          </p:nvPr>
        </p:nvSpPr>
        <p:spPr>
          <a:xfrm>
            <a:off x="1162050" y="6243638"/>
            <a:ext cx="1905000" cy="457200"/>
          </a:xfrm>
          <a:prstGeom prst="rect">
            <a:avLst/>
          </a:prstGeom>
          <a:ln/>
        </p:spPr>
        <p:txBody>
          <a:bodyPr/>
          <a:lstStyle>
            <a:lvl1pPr>
              <a:defRPr/>
            </a:lvl1pPr>
          </a:lstStyle>
          <a:p>
            <a:pPr>
              <a:defRPr/>
            </a:pPr>
            <a:endParaRPr lang="en-US"/>
          </a:p>
        </p:txBody>
      </p:sp>
      <p:sp>
        <p:nvSpPr>
          <p:cNvPr id="5" name="Rectangle 12"/>
          <p:cNvSpPr>
            <a:spLocks noGrp="1" noChangeArrowheads="1"/>
          </p:cNvSpPr>
          <p:nvPr>
            <p:ph type="ftr" sz="quarter" idx="11"/>
          </p:nvPr>
        </p:nvSpPr>
        <p:spPr>
          <a:xfrm>
            <a:off x="3657600" y="6243638"/>
            <a:ext cx="2895600" cy="457200"/>
          </a:xfrm>
          <a:prstGeom prst="rect">
            <a:avLst/>
          </a:prstGeom>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9617809-20C1-4008-95F1-4BFA40B854AA}" type="slidenum">
              <a:rPr lang="en-US" altLang="en-US"/>
              <a:pPr>
                <a:defRPr/>
              </a:pPr>
              <a:t>‹#›</a:t>
            </a:fld>
            <a:endParaRPr lang="en-US" altLang="en-US"/>
          </a:p>
        </p:txBody>
      </p:sp>
    </p:spTree>
    <p:extLst>
      <p:ext uri="{BB962C8B-B14F-4D97-AF65-F5344CB8AC3E}">
        <p14:creationId xmlns:p14="http://schemas.microsoft.com/office/powerpoint/2010/main" val="148187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17512" y="1098550"/>
            <a:ext cx="438151" cy="474663"/>
          </a:xfrm>
          <a:prstGeom prst="rect">
            <a:avLst/>
          </a:prstGeom>
          <a:solidFill>
            <a:schemeClr val="accent2"/>
          </a:solidFill>
          <a:ln w="12700">
            <a:miter lim="400000"/>
          </a:ln>
        </p:spPr>
        <p:txBody>
          <a:bodyPr lIns="45719" rIns="45719" anchor="ctr"/>
          <a:lstStyle/>
          <a:p>
            <a:pPr algn="ctr">
              <a:defRPr sz="2400"/>
            </a:pPr>
            <a:endParaRPr/>
          </a:p>
        </p:txBody>
      </p:sp>
      <p:sp>
        <p:nvSpPr>
          <p:cNvPr id="3" name="Shape 3"/>
          <p:cNvSpPr/>
          <p:nvPr/>
        </p:nvSpPr>
        <p:spPr>
          <a:xfrm>
            <a:off x="800100" y="1098550"/>
            <a:ext cx="328613" cy="474663"/>
          </a:xfrm>
          <a:prstGeom prst="rect">
            <a:avLst/>
          </a:prstGeom>
          <a:gradFill>
            <a:gsLst>
              <a:gs pos="0">
                <a:srgbClr val="FFFFFF"/>
              </a:gs>
              <a:gs pos="100000">
                <a:schemeClr val="accent2"/>
              </a:gs>
            </a:gsLst>
            <a:lin ang="10800000"/>
          </a:gradFill>
          <a:ln w="12700">
            <a:miter lim="400000"/>
          </a:ln>
        </p:spPr>
        <p:txBody>
          <a:bodyPr lIns="45719" rIns="45719" anchor="ctr"/>
          <a:lstStyle/>
          <a:p>
            <a:pPr algn="ctr">
              <a:defRPr sz="2400"/>
            </a:pPr>
            <a:endParaRPr/>
          </a:p>
        </p:txBody>
      </p:sp>
      <p:sp>
        <p:nvSpPr>
          <p:cNvPr id="4" name="Shape 4"/>
          <p:cNvSpPr/>
          <p:nvPr/>
        </p:nvSpPr>
        <p:spPr>
          <a:xfrm>
            <a:off x="541337" y="1520825"/>
            <a:ext cx="422276" cy="474663"/>
          </a:xfrm>
          <a:prstGeom prst="rect">
            <a:avLst/>
          </a:prstGeom>
          <a:solidFill>
            <a:srgbClr val="3333CC"/>
          </a:solidFill>
          <a:ln w="12700">
            <a:miter lim="400000"/>
          </a:ln>
        </p:spPr>
        <p:txBody>
          <a:bodyPr lIns="45719" rIns="45719" anchor="ctr"/>
          <a:lstStyle/>
          <a:p>
            <a:pPr algn="ctr">
              <a:defRPr sz="2400"/>
            </a:pPr>
            <a:endParaRPr/>
          </a:p>
        </p:txBody>
      </p:sp>
      <p:sp>
        <p:nvSpPr>
          <p:cNvPr id="5" name="Shape 5"/>
          <p:cNvSpPr/>
          <p:nvPr/>
        </p:nvSpPr>
        <p:spPr>
          <a:xfrm>
            <a:off x="911225" y="1520825"/>
            <a:ext cx="368301" cy="474663"/>
          </a:xfrm>
          <a:prstGeom prst="rect">
            <a:avLst/>
          </a:prstGeom>
          <a:gradFill>
            <a:gsLst>
              <a:gs pos="0">
                <a:srgbClr val="FFFFFF"/>
              </a:gs>
              <a:gs pos="100000">
                <a:srgbClr val="3333CC"/>
              </a:gs>
            </a:gsLst>
            <a:lin ang="10800000"/>
          </a:gradFill>
          <a:ln w="12700">
            <a:miter lim="400000"/>
          </a:ln>
        </p:spPr>
        <p:txBody>
          <a:bodyPr lIns="45719" rIns="45719" anchor="ctr"/>
          <a:lstStyle/>
          <a:p>
            <a:pPr algn="ctr">
              <a:defRPr sz="2400"/>
            </a:pPr>
            <a:endParaRPr/>
          </a:p>
        </p:txBody>
      </p:sp>
      <p:sp>
        <p:nvSpPr>
          <p:cNvPr id="6" name="Shape 6"/>
          <p:cNvSpPr/>
          <p:nvPr/>
        </p:nvSpPr>
        <p:spPr>
          <a:xfrm>
            <a:off x="126999" y="1447800"/>
            <a:ext cx="560389" cy="422275"/>
          </a:xfrm>
          <a:prstGeom prst="rect">
            <a:avLst/>
          </a:prstGeom>
          <a:gradFill>
            <a:gsLst>
              <a:gs pos="0">
                <a:srgbClr val="FF0000"/>
              </a:gs>
              <a:gs pos="100000">
                <a:srgbClr val="FFFFFF"/>
              </a:gs>
            </a:gsLst>
            <a:lin ang="8100000"/>
          </a:gradFill>
          <a:ln w="12700">
            <a:miter lim="400000"/>
          </a:ln>
        </p:spPr>
        <p:txBody>
          <a:bodyPr lIns="45719" rIns="45719" anchor="ctr"/>
          <a:lstStyle/>
          <a:p>
            <a:pPr algn="ctr">
              <a:defRPr sz="2400"/>
            </a:pPr>
            <a:endParaRPr/>
          </a:p>
        </p:txBody>
      </p:sp>
      <p:sp>
        <p:nvSpPr>
          <p:cNvPr id="7" name="Shape 7"/>
          <p:cNvSpPr/>
          <p:nvPr/>
        </p:nvSpPr>
        <p:spPr>
          <a:xfrm>
            <a:off x="762000" y="990600"/>
            <a:ext cx="31750" cy="1052513"/>
          </a:xfrm>
          <a:prstGeom prst="rect">
            <a:avLst/>
          </a:prstGeom>
          <a:solidFill>
            <a:srgbClr val="1C1C1C"/>
          </a:solidFill>
          <a:ln w="12700">
            <a:miter lim="400000"/>
          </a:ln>
        </p:spPr>
        <p:txBody>
          <a:bodyPr lIns="45719" rIns="45719" anchor="ctr"/>
          <a:lstStyle/>
          <a:p>
            <a:pPr algn="ctr">
              <a:defRPr sz="2400"/>
            </a:pPr>
            <a:endParaRPr/>
          </a:p>
        </p:txBody>
      </p:sp>
      <p:sp>
        <p:nvSpPr>
          <p:cNvPr id="8" name="Shape 8"/>
          <p:cNvSpPr/>
          <p:nvPr/>
        </p:nvSpPr>
        <p:spPr>
          <a:xfrm>
            <a:off x="442912" y="1781175"/>
            <a:ext cx="8226426" cy="31750"/>
          </a:xfrm>
          <a:prstGeom prst="rect">
            <a:avLst/>
          </a:prstGeom>
          <a:gradFill>
            <a:gsLst>
              <a:gs pos="0">
                <a:srgbClr val="FFFFFF"/>
              </a:gs>
              <a:gs pos="100000">
                <a:srgbClr val="1C1C1C"/>
              </a:gs>
            </a:gsLst>
            <a:lin ang="10800000"/>
          </a:gradFill>
          <a:ln w="12700">
            <a:miter lim="400000"/>
          </a:ln>
        </p:spPr>
        <p:txBody>
          <a:bodyPr lIns="45719" rIns="45719" anchor="ctr"/>
          <a:lstStyle/>
          <a:p>
            <a:pPr algn="ctr">
              <a:defRPr sz="2400"/>
            </a:pPr>
            <a:endParaRPr/>
          </a:p>
        </p:txBody>
      </p:sp>
      <p:sp>
        <p:nvSpPr>
          <p:cNvPr id="9" name="Shape 9"/>
          <p:cNvSpPr>
            <a:spLocks noGrp="1"/>
          </p:cNvSpPr>
          <p:nvPr>
            <p:ph type="sldNum" sz="quarter" idx="2"/>
          </p:nvPr>
        </p:nvSpPr>
        <p:spPr>
          <a:xfrm>
            <a:off x="8648888" y="6393497"/>
            <a:ext cx="298263" cy="307341"/>
          </a:xfrm>
          <a:prstGeom prst="rect">
            <a:avLst/>
          </a:prstGeom>
          <a:ln w="12700">
            <a:miter lim="400000"/>
          </a:ln>
        </p:spPr>
        <p:txBody>
          <a:bodyPr wrap="none" lIns="45719" rIns="45719" anchor="b">
            <a:spAutoFit/>
          </a:bodyPr>
          <a:lstStyle>
            <a:lvl1pPr algn="r">
              <a:defRPr sz="1400"/>
            </a:lvl1pPr>
          </a:lstStyle>
          <a:p>
            <a:fld id="{86CB4B4D-7CA3-9044-876B-883B54F8677D}" type="slidenum">
              <a:t>‹#›</a:t>
            </a:fld>
            <a:endParaRPr/>
          </a:p>
        </p:txBody>
      </p:sp>
      <p:sp>
        <p:nvSpPr>
          <p:cNvPr id="10" name="Shape 10"/>
          <p:cNvSpPr>
            <a:spLocks noGrp="1"/>
          </p:cNvSpPr>
          <p:nvPr>
            <p:ph type="title"/>
          </p:nvPr>
        </p:nvSpPr>
        <p:spPr>
          <a:xfrm>
            <a:off x="457200" y="0"/>
            <a:ext cx="8229600" cy="141763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lstStyle/>
          <a:p>
            <a:r>
              <a:t>Title Text</a:t>
            </a:r>
          </a:p>
        </p:txBody>
      </p:sp>
      <p:sp>
        <p:nvSpPr>
          <p:cNvPr id="11" name="Shape 11"/>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33399"/>
          </a:solidFill>
          <a:uFillTx/>
          <a:latin typeface="Tahoma"/>
          <a:ea typeface="Tahoma"/>
          <a:cs typeface="Tahoma"/>
          <a:sym typeface="Tahoma"/>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33399"/>
          </a:solidFill>
          <a:uFillTx/>
          <a:latin typeface="Tahoma"/>
          <a:ea typeface="Tahoma"/>
          <a:cs typeface="Tahoma"/>
          <a:sym typeface="Tahoma"/>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33399"/>
          </a:solidFill>
          <a:uFillTx/>
          <a:latin typeface="Tahoma"/>
          <a:ea typeface="Tahoma"/>
          <a:cs typeface="Tahoma"/>
          <a:sym typeface="Tahoma"/>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33399"/>
          </a:solidFill>
          <a:uFillTx/>
          <a:latin typeface="Tahoma"/>
          <a:ea typeface="Tahoma"/>
          <a:cs typeface="Tahoma"/>
          <a:sym typeface="Tahoma"/>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33399"/>
          </a:solidFill>
          <a:uFillTx/>
          <a:latin typeface="Tahoma"/>
          <a:ea typeface="Tahoma"/>
          <a:cs typeface="Tahoma"/>
          <a:sym typeface="Tahoma"/>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ln>
            <a:noFill/>
          </a:ln>
          <a:solidFill>
            <a:srgbClr val="333399"/>
          </a:solidFill>
          <a:uFillTx/>
          <a:latin typeface="Tahoma"/>
          <a:ea typeface="Tahoma"/>
          <a:cs typeface="Tahoma"/>
          <a:sym typeface="Tahoma"/>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ln>
            <a:noFill/>
          </a:ln>
          <a:solidFill>
            <a:srgbClr val="333399"/>
          </a:solidFill>
          <a:uFillTx/>
          <a:latin typeface="Tahoma"/>
          <a:ea typeface="Tahoma"/>
          <a:cs typeface="Tahoma"/>
          <a:sym typeface="Tahoma"/>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ln>
            <a:noFill/>
          </a:ln>
          <a:solidFill>
            <a:srgbClr val="333399"/>
          </a:solidFill>
          <a:uFillTx/>
          <a:latin typeface="Tahoma"/>
          <a:ea typeface="Tahoma"/>
          <a:cs typeface="Tahoma"/>
          <a:sym typeface="Tahoma"/>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ln>
            <a:noFill/>
          </a:ln>
          <a:solidFill>
            <a:srgbClr val="333399"/>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3333CC"/>
        </a:buClr>
        <a:buSzPct val="60000"/>
        <a:buFont typeface="Wingdings"/>
        <a:buChar char="■"/>
        <a:tabLst/>
        <a:defRPr sz="3200" b="0" i="0" u="none" strike="noStrike" cap="none" spc="0" baseline="0">
          <a:ln>
            <a:noFill/>
          </a:ln>
          <a:solidFill>
            <a:srgbClr val="000000"/>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3333CC"/>
        </a:buClr>
        <a:buSzPct val="55000"/>
        <a:buFont typeface="Wingdings"/>
        <a:buChar char="■"/>
        <a:tabLst/>
        <a:defRPr sz="3200" b="0" i="0" u="none" strike="noStrike" cap="none" spc="0" baseline="0">
          <a:ln>
            <a:noFill/>
          </a:ln>
          <a:solidFill>
            <a:srgbClr val="000000"/>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3333CC"/>
        </a:buClr>
        <a:buSzPct val="50000"/>
        <a:buFont typeface="Wingdings"/>
        <a:buChar char="■"/>
        <a:tabLst/>
        <a:defRPr sz="3200" b="0" i="0" u="none" strike="noStrike" cap="none" spc="0" baseline="0">
          <a:ln>
            <a:noFill/>
          </a:ln>
          <a:solidFill>
            <a:srgbClr val="000000"/>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3333CC"/>
        </a:buClr>
        <a:buSzPct val="55000"/>
        <a:buFont typeface="Wingdings"/>
        <a:buChar char="■"/>
        <a:tabLst/>
        <a:defRPr sz="3200" b="0" i="0" u="none" strike="noStrike" cap="none" spc="0" baseline="0">
          <a:ln>
            <a:noFill/>
          </a:ln>
          <a:solidFill>
            <a:srgbClr val="000000"/>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3333CC"/>
        </a:buClr>
        <a:buSzPct val="50000"/>
        <a:buFont typeface="Wingdings"/>
        <a:buChar char="■"/>
        <a:tabLst/>
        <a:defRPr sz="3200" b="0" i="0" u="none" strike="noStrike" cap="none" spc="0" baseline="0">
          <a:ln>
            <a:noFill/>
          </a:ln>
          <a:solidFill>
            <a:srgbClr val="000000"/>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3333CC"/>
        </a:buClr>
        <a:buSzPct val="50000"/>
        <a:buFont typeface="Wingdings"/>
        <a:buChar char="•"/>
        <a:tabLst/>
        <a:defRPr sz="3200" b="0" i="0" u="none" strike="noStrike" cap="none" spc="0" baseline="0">
          <a:ln>
            <a:noFill/>
          </a:ln>
          <a:solidFill>
            <a:srgbClr val="000000"/>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3333CC"/>
        </a:buClr>
        <a:buSzPct val="50000"/>
        <a:buFont typeface="Wingdings"/>
        <a:buChar char="•"/>
        <a:tabLst/>
        <a:defRPr sz="3200" b="0" i="0" u="none" strike="noStrike" cap="none" spc="0" baseline="0">
          <a:ln>
            <a:noFill/>
          </a:ln>
          <a:solidFill>
            <a:srgbClr val="000000"/>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3333CC"/>
        </a:buClr>
        <a:buSzPct val="50000"/>
        <a:buFont typeface="Wingdings"/>
        <a:buChar char="•"/>
        <a:tabLst/>
        <a:defRPr sz="3200" b="0" i="0" u="none" strike="noStrike" cap="none" spc="0" baseline="0">
          <a:ln>
            <a:noFill/>
          </a:ln>
          <a:solidFill>
            <a:srgbClr val="000000"/>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3333CC"/>
        </a:buClr>
        <a:buSzPct val="50000"/>
        <a:buFont typeface="Wingdings"/>
        <a:buChar char="•"/>
        <a:tabLst/>
        <a:defRPr sz="3200" b="0" i="0" u="none" strike="noStrike" cap="none" spc="0" baseline="0">
          <a:ln>
            <a:noFill/>
          </a:ln>
          <a:solidFill>
            <a:srgbClr val="000000"/>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ahoma"/>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ahoma"/>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ahoma"/>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ahoma"/>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png"/><Relationship Id="rId16"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7.bin"/><Relationship Id="rId18" Type="http://schemas.openxmlformats.org/officeDocument/2006/relationships/image" Target="../media/image28.jpeg"/><Relationship Id="rId3" Type="http://schemas.openxmlformats.org/officeDocument/2006/relationships/image" Target="../media/image25.jpeg"/><Relationship Id="rId21" Type="http://schemas.openxmlformats.org/officeDocument/2006/relationships/image" Target="../media/image30.jpeg"/><Relationship Id="rId7" Type="http://schemas.openxmlformats.org/officeDocument/2006/relationships/image" Target="../media/image27.jpeg"/><Relationship Id="rId12" Type="http://schemas.openxmlformats.org/officeDocument/2006/relationships/oleObject" Target="../embeddings/oleObject6.bin"/><Relationship Id="rId17" Type="http://schemas.openxmlformats.org/officeDocument/2006/relationships/image" Target="../media/image24.wmf"/><Relationship Id="rId2" Type="http://schemas.openxmlformats.org/officeDocument/2006/relationships/slideLayout" Target="../slideLayouts/slideLayout7.xml"/><Relationship Id="rId16" Type="http://schemas.openxmlformats.org/officeDocument/2006/relationships/oleObject" Target="../embeddings/oleObject10.bin"/><Relationship Id="rId20" Type="http://schemas.openxmlformats.org/officeDocument/2006/relationships/image" Target="../media/image29.jpeg"/><Relationship Id="rId1" Type="http://schemas.openxmlformats.org/officeDocument/2006/relationships/vmlDrawing" Target="../drawings/vmlDrawing1.vml"/><Relationship Id="rId6" Type="http://schemas.openxmlformats.org/officeDocument/2006/relationships/image" Target="../media/image26.wmf"/><Relationship Id="rId11" Type="http://schemas.openxmlformats.org/officeDocument/2006/relationships/oleObject" Target="../embeddings/oleObject5.bin"/><Relationship Id="rId5" Type="http://schemas.openxmlformats.org/officeDocument/2006/relationships/image" Target="../media/image23.wmf"/><Relationship Id="rId15" Type="http://schemas.openxmlformats.org/officeDocument/2006/relationships/oleObject" Target="../embeddings/oleObject9.bin"/><Relationship Id="rId10" Type="http://schemas.openxmlformats.org/officeDocument/2006/relationships/oleObject" Target="../embeddings/oleObject4.bin"/><Relationship Id="rId19" Type="http://schemas.openxmlformats.org/officeDocument/2006/relationships/oleObject" Target="../embeddings/oleObject11.bin"/><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oleObject" Target="../embeddings/oleObject8.bin"/><Relationship Id="rId22" Type="http://schemas.openxmlformats.org/officeDocument/2006/relationships/image" Target="http://www.pdabuyersguide.com/image/front/mio168_front2.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idx="4294967295"/>
          </p:nvPr>
        </p:nvSpPr>
        <p:spPr>
          <a:xfrm>
            <a:off x="1042987" y="1484312"/>
            <a:ext cx="7720013" cy="1654176"/>
          </a:xfrm>
          <a:prstGeom prst="rect">
            <a:avLst/>
          </a:prstGeom>
        </p:spPr>
        <p:txBody>
          <a:bodyPr>
            <a:normAutofit/>
          </a:bodyPr>
          <a:lstStyle/>
          <a:p>
            <a:pPr algn="ctr" defTabSz="896111">
              <a:defRPr sz="2744"/>
            </a:pPr>
            <a:r>
              <a:t>Dynamic Integration of System Components of a General Theory of Software Engineering in Practice</a:t>
            </a:r>
            <a:br/>
            <a:r>
              <a:rPr sz="1960"/>
              <a:t>Case Studies from Three Application Domains</a:t>
            </a:r>
          </a:p>
        </p:txBody>
      </p:sp>
      <p:sp>
        <p:nvSpPr>
          <p:cNvPr id="80" name="Shape 80"/>
          <p:cNvSpPr>
            <a:spLocks noGrp="1"/>
          </p:cNvSpPr>
          <p:nvPr>
            <p:ph type="body" sz="half" idx="4294967295"/>
          </p:nvPr>
        </p:nvSpPr>
        <p:spPr>
          <a:xfrm>
            <a:off x="914400" y="3886200"/>
            <a:ext cx="7696200" cy="1828800"/>
          </a:xfrm>
          <a:prstGeom prst="rect">
            <a:avLst/>
          </a:prstGeom>
        </p:spPr>
        <p:txBody>
          <a:bodyPr>
            <a:normAutofit/>
          </a:bodyPr>
          <a:lstStyle/>
          <a:p>
            <a:pPr marL="0" indent="0" algn="ctr">
              <a:lnSpc>
                <a:spcPct val="90000"/>
              </a:lnSpc>
              <a:buSzTx/>
              <a:buNone/>
              <a:defRPr sz="1800"/>
            </a:pPr>
            <a:endParaRPr/>
          </a:p>
          <a:p>
            <a:pPr marL="0" indent="0" algn="ctr">
              <a:lnSpc>
                <a:spcPct val="90000"/>
              </a:lnSpc>
              <a:spcBef>
                <a:spcPts val="400"/>
              </a:spcBef>
              <a:buSzTx/>
              <a:buNone/>
              <a:defRPr sz="1800"/>
            </a:pPr>
            <a:r>
              <a:t>Dr. Anca-Juliana Stoica, Dr. Kristiaan Pelckmans</a:t>
            </a:r>
          </a:p>
          <a:p>
            <a:pPr marL="0" indent="0" algn="ctr">
              <a:lnSpc>
                <a:spcPct val="90000"/>
              </a:lnSpc>
              <a:buSzTx/>
              <a:buNone/>
              <a:defRPr sz="1800"/>
            </a:pPr>
            <a:endParaRPr/>
          </a:p>
          <a:p>
            <a:pPr marL="0" indent="0" algn="ctr">
              <a:lnSpc>
                <a:spcPct val="80000"/>
              </a:lnSpc>
              <a:spcBef>
                <a:spcPts val="300"/>
              </a:spcBef>
              <a:buSzTx/>
              <a:buNone/>
              <a:defRPr sz="1600"/>
            </a:pPr>
            <a:r>
              <a:t>TOSE Workshop, May 2016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sldNum" sz="quarter" idx="2"/>
          </p:nvPr>
        </p:nvSpPr>
        <p:spPr>
          <a:xfrm>
            <a:off x="8745949" y="6393497"/>
            <a:ext cx="201201"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83" name="Shape 83"/>
          <p:cNvSpPr>
            <a:spLocks noGrp="1"/>
          </p:cNvSpPr>
          <p:nvPr>
            <p:ph type="title" idx="4294967295"/>
          </p:nvPr>
        </p:nvSpPr>
        <p:spPr>
          <a:xfrm>
            <a:off x="900112" y="-347663"/>
            <a:ext cx="7648576" cy="1462089"/>
          </a:xfrm>
          <a:prstGeom prst="rect">
            <a:avLst/>
          </a:prstGeom>
        </p:spPr>
        <p:txBody>
          <a:bodyPr>
            <a:normAutofit/>
          </a:bodyPr>
          <a:lstStyle/>
          <a:p>
            <a:r>
              <a:t>          Outline </a:t>
            </a:r>
          </a:p>
        </p:txBody>
      </p:sp>
      <p:sp>
        <p:nvSpPr>
          <p:cNvPr id="84" name="Shape 84"/>
          <p:cNvSpPr>
            <a:spLocks noGrp="1"/>
          </p:cNvSpPr>
          <p:nvPr>
            <p:ph type="body" idx="4294967295"/>
          </p:nvPr>
        </p:nvSpPr>
        <p:spPr>
          <a:xfrm>
            <a:off x="1141412" y="2217737"/>
            <a:ext cx="7796213" cy="4475163"/>
          </a:xfrm>
          <a:prstGeom prst="rect">
            <a:avLst/>
          </a:prstGeom>
        </p:spPr>
        <p:txBody>
          <a:bodyPr>
            <a:normAutofit/>
          </a:bodyPr>
          <a:lstStyle/>
          <a:p>
            <a:pPr marL="609600" indent="-609600">
              <a:spcBef>
                <a:spcPts val="400"/>
              </a:spcBef>
              <a:defRPr sz="2000" b="1">
                <a:solidFill>
                  <a:srgbClr val="FF0000"/>
                </a:solidFill>
              </a:defRPr>
            </a:pPr>
            <a:r>
              <a:rPr dirty="0" smtClean="0">
                <a:solidFill>
                  <a:schemeClr val="tx1"/>
                </a:solidFill>
              </a:rPr>
              <a:t>S</a:t>
            </a:r>
            <a:r>
              <a:rPr lang="en-US" dirty="0" smtClean="0">
                <a:solidFill>
                  <a:schemeClr val="tx1"/>
                </a:solidFill>
              </a:rPr>
              <a:t>ystem Components of a General Theory of Software Engineering</a:t>
            </a:r>
            <a:endParaRPr dirty="0">
              <a:solidFill>
                <a:schemeClr val="tx1"/>
              </a:solidFill>
            </a:endParaRPr>
          </a:p>
          <a:p>
            <a:pPr marL="609600" indent="-609600">
              <a:spcBef>
                <a:spcPts val="400"/>
              </a:spcBef>
              <a:defRPr sz="2000"/>
            </a:pPr>
            <a:r>
              <a:rPr b="1" dirty="0">
                <a:solidFill>
                  <a:srgbClr val="FF0000"/>
                </a:solidFill>
              </a:rPr>
              <a:t>Real World Case Studies</a:t>
            </a:r>
          </a:p>
          <a:p>
            <a:pPr marL="1009650" lvl="1" indent="-609600">
              <a:spcBef>
                <a:spcPts val="0"/>
              </a:spcBef>
              <a:buClr>
                <a:srgbClr val="FF0000"/>
              </a:buClr>
              <a:defRPr sz="2000"/>
            </a:pPr>
            <a:r>
              <a:rPr dirty="0">
                <a:solidFill>
                  <a:schemeClr val="accent4"/>
                </a:solidFill>
              </a:rPr>
              <a:t>A</a:t>
            </a:r>
            <a:r>
              <a:rPr dirty="0"/>
              <a:t>. Strategies and Challenges in Designing Communication Solutions for Large-Scale Events</a:t>
            </a:r>
          </a:p>
          <a:p>
            <a:pPr marL="1009650" lvl="1" indent="-609600">
              <a:spcBef>
                <a:spcPts val="0"/>
              </a:spcBef>
              <a:buClr>
                <a:srgbClr val="FF0000"/>
              </a:buClr>
              <a:defRPr sz="2000"/>
            </a:pPr>
            <a:r>
              <a:rPr dirty="0">
                <a:solidFill>
                  <a:schemeClr val="accent4">
                    <a:satOff val="-1335"/>
                    <a:lumOff val="-10274"/>
                  </a:schemeClr>
                </a:solidFill>
              </a:rPr>
              <a:t>B</a:t>
            </a:r>
            <a:r>
              <a:rPr dirty="0"/>
              <a:t>. Hybrid Development of Mobile Applications with Software Quality Focus</a:t>
            </a:r>
          </a:p>
          <a:p>
            <a:pPr marL="1009650" lvl="1" indent="-609600">
              <a:spcBef>
                <a:spcPts val="0"/>
              </a:spcBef>
              <a:buClr>
                <a:srgbClr val="FF0000"/>
              </a:buClr>
              <a:defRPr sz="2000"/>
            </a:pPr>
            <a:r>
              <a:rPr dirty="0">
                <a:solidFill>
                  <a:schemeClr val="accent4">
                    <a:satOff val="-1335"/>
                    <a:lumOff val="-10274"/>
                  </a:schemeClr>
                </a:solidFill>
              </a:rPr>
              <a:t>C</a:t>
            </a:r>
            <a:r>
              <a:rPr dirty="0"/>
              <a:t>. Building Internet Communities for Students – A </a:t>
            </a:r>
            <a:r>
              <a:rPr dirty="0" smtClean="0"/>
              <a:t>Man</a:t>
            </a:r>
            <a:r>
              <a:rPr lang="en-US" dirty="0" smtClean="0"/>
              <a:t>a</a:t>
            </a:r>
            <a:r>
              <a:rPr dirty="0" smtClean="0"/>
              <a:t>gerial </a:t>
            </a:r>
            <a:r>
              <a:rPr dirty="0"/>
              <a:t>Perspective</a:t>
            </a:r>
          </a:p>
          <a:p>
            <a:pPr marL="609600" indent="-609600">
              <a:spcBef>
                <a:spcPts val="400"/>
              </a:spcBef>
              <a:defRPr sz="2000"/>
            </a:pPr>
            <a:r>
              <a:rPr lang="en-US" b="1" dirty="0" smtClean="0"/>
              <a:t>Conclusions and </a:t>
            </a:r>
            <a:r>
              <a:rPr b="1" dirty="0" smtClean="0"/>
              <a:t>Quality </a:t>
            </a:r>
            <a:r>
              <a:rPr b="1" dirty="0"/>
              <a:t>Criteria </a:t>
            </a:r>
          </a:p>
        </p:txBody>
      </p:sp>
      <p:sp>
        <p:nvSpPr>
          <p:cNvPr id="85" name="Shape 85"/>
          <p:cNvSpPr/>
          <p:nvPr/>
        </p:nvSpPr>
        <p:spPr>
          <a:xfrm>
            <a:off x="189304" y="3086271"/>
            <a:ext cx="990600" cy="0"/>
          </a:xfrm>
          <a:prstGeom prst="line">
            <a:avLst/>
          </a:prstGeom>
          <a:ln w="152400">
            <a:solidFill>
              <a:srgbClr val="000000"/>
            </a:solidFill>
            <a:tailEnd type="triangle"/>
          </a:ln>
        </p:spPr>
        <p:txBody>
          <a:bodyPr lIns="45719" rIns="45719"/>
          <a:lstStyle/>
          <a:p>
            <a:endParaRPr/>
          </a:p>
        </p:txBody>
      </p:sp>
    </p:spTree>
    <p:extLst>
      <p:ext uri="{BB962C8B-B14F-4D97-AF65-F5344CB8AC3E}">
        <p14:creationId xmlns:p14="http://schemas.microsoft.com/office/powerpoint/2010/main" val="324662692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sldNum" sz="quarter" idx="2"/>
          </p:nvPr>
        </p:nvSpPr>
        <p:spPr>
          <a:xfrm>
            <a:off x="8648888" y="6393497"/>
            <a:ext cx="298262"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
        <p:nvSpPr>
          <p:cNvPr id="118" name="Shape 118"/>
          <p:cNvSpPr>
            <a:spLocks noGrp="1"/>
          </p:cNvSpPr>
          <p:nvPr>
            <p:ph type="title" idx="4294967295"/>
          </p:nvPr>
        </p:nvSpPr>
        <p:spPr>
          <a:xfrm>
            <a:off x="1246187" y="-347663"/>
            <a:ext cx="7753351" cy="1462089"/>
          </a:xfrm>
          <a:prstGeom prst="rect">
            <a:avLst/>
          </a:prstGeom>
        </p:spPr>
        <p:txBody>
          <a:bodyPr>
            <a:normAutofit/>
          </a:bodyPr>
          <a:lstStyle/>
          <a:p>
            <a:r>
              <a:rPr dirty="0"/>
              <a:t>Introduction </a:t>
            </a:r>
            <a:r>
              <a:rPr dirty="0" smtClean="0"/>
              <a:t>to </a:t>
            </a:r>
            <a:r>
              <a:rPr dirty="0"/>
              <a:t>Case </a:t>
            </a:r>
            <a:r>
              <a:rPr lang="en-US" dirty="0"/>
              <a:t>S</a:t>
            </a:r>
            <a:r>
              <a:rPr dirty="0" smtClean="0"/>
              <a:t>tudies</a:t>
            </a:r>
            <a:endParaRPr dirty="0"/>
          </a:p>
        </p:txBody>
      </p:sp>
      <p:sp>
        <p:nvSpPr>
          <p:cNvPr id="119" name="Shape 119"/>
          <p:cNvSpPr>
            <a:spLocks noGrp="1"/>
          </p:cNvSpPr>
          <p:nvPr>
            <p:ph type="body" idx="4294967295"/>
          </p:nvPr>
        </p:nvSpPr>
        <p:spPr>
          <a:xfrm>
            <a:off x="1169987" y="2060575"/>
            <a:ext cx="7753351" cy="4259263"/>
          </a:xfrm>
          <a:prstGeom prst="rect">
            <a:avLst/>
          </a:prstGeom>
        </p:spPr>
        <p:txBody>
          <a:bodyPr>
            <a:normAutofit/>
          </a:bodyPr>
          <a:lstStyle/>
          <a:p>
            <a:pPr marL="1009650" lvl="1" indent="-609600">
              <a:spcBef>
                <a:spcPts val="0"/>
              </a:spcBef>
              <a:buClr>
                <a:srgbClr val="FF0000"/>
              </a:buClr>
              <a:defRPr sz="1400" b="1"/>
            </a:pPr>
            <a:r>
              <a:rPr sz="1600" dirty="0" smtClean="0"/>
              <a:t>Exploratory </a:t>
            </a:r>
            <a:r>
              <a:rPr sz="1600" dirty="0"/>
              <a:t>real-world case studies </a:t>
            </a:r>
            <a:r>
              <a:rPr sz="1600" b="0" dirty="0"/>
              <a:t>and their content</a:t>
            </a:r>
          </a:p>
          <a:p>
            <a:pPr marL="1009650" lvl="1" indent="-609600">
              <a:spcBef>
                <a:spcPts val="0"/>
              </a:spcBef>
              <a:buClr>
                <a:srgbClr val="FF0000"/>
              </a:buClr>
              <a:defRPr sz="1400" b="1"/>
            </a:pPr>
            <a:r>
              <a:rPr sz="1600" dirty="0"/>
              <a:t>Research questions </a:t>
            </a:r>
            <a:r>
              <a:rPr sz="1600" b="0" dirty="0"/>
              <a:t>associated with them</a:t>
            </a:r>
          </a:p>
          <a:p>
            <a:pPr marL="1009650" lvl="1" indent="-609600">
              <a:spcBef>
                <a:spcPts val="0"/>
              </a:spcBef>
              <a:buClr>
                <a:srgbClr val="FF0000"/>
              </a:buClr>
              <a:defRPr sz="1400" b="1"/>
            </a:pPr>
            <a:r>
              <a:rPr sz="1600" dirty="0"/>
              <a:t>Contributions </a:t>
            </a:r>
            <a:r>
              <a:rPr sz="1600" b="0" dirty="0"/>
              <a:t>of applying SC GTSE in practice</a:t>
            </a:r>
          </a:p>
          <a:p>
            <a:pPr marL="1409700" lvl="2" indent="-609600">
              <a:spcBef>
                <a:spcPts val="0"/>
              </a:spcBef>
              <a:defRPr sz="1400"/>
            </a:pPr>
            <a:r>
              <a:rPr sz="1600" dirty="0"/>
              <a:t>Developers adapted to the problem statement their design style, process, property, and success models</a:t>
            </a:r>
          </a:p>
          <a:p>
            <a:pPr marL="1409700" lvl="2" indent="-609600">
              <a:spcBef>
                <a:spcPts val="0"/>
              </a:spcBef>
              <a:defRPr sz="1400"/>
            </a:pPr>
            <a:r>
              <a:rPr sz="1600" dirty="0"/>
              <a:t>Mayor decisions in early project stages and/or high-level design decisions (such as: early architectural design, development platforms, system components, , success criteria, process, system properties) are governed and optimally controlled by the success-critical stakeholders and the application of the decision framework</a:t>
            </a:r>
          </a:p>
          <a:p>
            <a:pPr marL="1409700" lvl="2" indent="-609600">
              <a:spcBef>
                <a:spcPts val="0"/>
              </a:spcBef>
              <a:defRPr sz="1400"/>
            </a:pPr>
            <a:r>
              <a:rPr sz="1600" dirty="0"/>
              <a:t>Use of blended techniques from plan-driven and agile methods</a:t>
            </a:r>
          </a:p>
          <a:p>
            <a:pPr marL="1409700" lvl="2" indent="-609600">
              <a:spcBef>
                <a:spcPts val="0"/>
              </a:spcBef>
              <a:defRPr sz="1400"/>
            </a:pPr>
            <a:r>
              <a:rPr sz="1600" dirty="0"/>
              <a:t>Cover a wide range of application domains.</a:t>
            </a:r>
          </a:p>
          <a:p>
            <a:pPr marL="1009650" lvl="1" indent="-609600">
              <a:spcBef>
                <a:spcPts val="0"/>
              </a:spcBef>
              <a:buClr>
                <a:srgbClr val="FF0000"/>
              </a:buClr>
              <a:defRPr sz="1400" b="1"/>
            </a:pPr>
            <a:r>
              <a:rPr sz="1600" dirty="0"/>
              <a:t>Limitations </a:t>
            </a:r>
            <a:r>
              <a:rPr sz="1600" b="0" dirty="0"/>
              <a:t>– as in most case studies, results are not statistically generalizable across any particular industry or group, but</a:t>
            </a:r>
          </a:p>
          <a:p>
            <a:pPr marL="1009650" lvl="1" indent="-609600">
              <a:spcBef>
                <a:spcPts val="0"/>
              </a:spcBef>
              <a:buClr>
                <a:srgbClr val="FF0000"/>
              </a:buClr>
              <a:defRPr sz="1400" b="1"/>
            </a:pPr>
            <a:r>
              <a:rPr sz="1600" dirty="0"/>
              <a:t>Results </a:t>
            </a:r>
            <a:r>
              <a:rPr sz="1600" b="0" dirty="0"/>
              <a:t>are theoretically generalizable because they support specific theoretical conjectures</a:t>
            </a:r>
            <a:r>
              <a:rPr b="0" dirty="0"/>
              <a: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3635375" y="6495097"/>
            <a:ext cx="2895600" cy="2057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800">
                <a:latin typeface="Courier New"/>
                <a:ea typeface="Courier New"/>
                <a:cs typeface="Courier New"/>
                <a:sym typeface="Courier New"/>
              </a:defRPr>
            </a:lvl1pPr>
          </a:lstStyle>
          <a:p>
            <a:r>
              <a:t>Dr. Anca-Juliana Stoica (KTH/ICT)</a:t>
            </a:r>
          </a:p>
        </p:txBody>
      </p:sp>
      <p:sp>
        <p:nvSpPr>
          <p:cNvPr id="122" name="Shape 122"/>
          <p:cNvSpPr>
            <a:spLocks noGrp="1"/>
          </p:cNvSpPr>
          <p:nvPr>
            <p:ph type="sldNum" sz="quarter" idx="2"/>
          </p:nvPr>
        </p:nvSpPr>
        <p:spPr>
          <a:xfrm>
            <a:off x="8690585" y="6469697"/>
            <a:ext cx="256565" cy="231141"/>
          </a:xfrm>
          <a:prstGeom prst="rect">
            <a:avLst/>
          </a:prstGeom>
          <a:extLst>
            <a:ext uri="{C572A759-6A51-4108-AA02-DFA0A04FC94B}">
              <ma14:wrappingTextBoxFlag xmlns="" xmlns:ma14="http://schemas.microsoft.com/office/mac/drawingml/2011/main" val="1"/>
            </a:ext>
          </a:extLst>
        </p:spPr>
        <p:txBody>
          <a:bodyPr/>
          <a:lstStyle>
            <a:lvl1pPr>
              <a:defRPr sz="1000">
                <a:latin typeface="Courier New"/>
                <a:ea typeface="Courier New"/>
                <a:cs typeface="Courier New"/>
                <a:sym typeface="Courier New"/>
              </a:defRPr>
            </a:lvl1pPr>
          </a:lstStyle>
          <a:p>
            <a:fld id="{86CB4B4D-7CA3-9044-876B-883B54F8677D}" type="slidenum">
              <a:t>12</a:t>
            </a:fld>
            <a:endParaRPr/>
          </a:p>
        </p:txBody>
      </p:sp>
      <p:pic>
        <p:nvPicPr>
          <p:cNvPr id="123" name="image.png"/>
          <p:cNvPicPr>
            <a:picLocks noChangeAspect="1"/>
          </p:cNvPicPr>
          <p:nvPr/>
        </p:nvPicPr>
        <p:blipFill>
          <a:blip r:embed="rId2">
            <a:extLst/>
          </a:blip>
          <a:stretch>
            <a:fillRect/>
          </a:stretch>
        </p:blipFill>
        <p:spPr>
          <a:xfrm>
            <a:off x="469900" y="257175"/>
            <a:ext cx="8875713" cy="1663700"/>
          </a:xfrm>
          <a:prstGeom prst="rect">
            <a:avLst/>
          </a:prstGeom>
          <a:ln w="12700">
            <a:miter lim="400000"/>
          </a:ln>
        </p:spPr>
      </p:pic>
      <p:sp>
        <p:nvSpPr>
          <p:cNvPr id="124" name="Shape 124"/>
          <p:cNvSpPr>
            <a:spLocks noGrp="1"/>
          </p:cNvSpPr>
          <p:nvPr>
            <p:ph type="body" idx="4294967295"/>
          </p:nvPr>
        </p:nvSpPr>
        <p:spPr>
          <a:xfrm>
            <a:off x="76200" y="1325562"/>
            <a:ext cx="8748713" cy="5057776"/>
          </a:xfrm>
          <a:prstGeom prst="rect">
            <a:avLst/>
          </a:prstGeom>
        </p:spPr>
        <p:txBody>
          <a:bodyPr>
            <a:normAutofit/>
          </a:bodyPr>
          <a:lstStyle/>
          <a:p>
            <a:pPr marL="0" lvl="1" indent="457200">
              <a:lnSpc>
                <a:spcPct val="90000"/>
              </a:lnSpc>
              <a:spcBef>
                <a:spcPts val="0"/>
              </a:spcBef>
              <a:buSzTx/>
              <a:buNone/>
              <a:defRPr sz="2400"/>
            </a:pPr>
            <a:endParaRPr/>
          </a:p>
          <a:p>
            <a:pPr marL="0" lvl="1" indent="457200">
              <a:lnSpc>
                <a:spcPct val="90000"/>
              </a:lnSpc>
              <a:spcBef>
                <a:spcPts val="0"/>
              </a:spcBef>
              <a:buSzTx/>
              <a:buNone/>
              <a:defRPr sz="2400"/>
            </a:pPr>
            <a:endParaRPr/>
          </a:p>
          <a:p>
            <a:pPr marL="457200" lvl="1" indent="0">
              <a:lnSpc>
                <a:spcPct val="90000"/>
              </a:lnSpc>
              <a:spcBef>
                <a:spcPts val="0"/>
              </a:spcBef>
              <a:buClr>
                <a:srgbClr val="FF0000"/>
              </a:buClr>
              <a:buChar char="➢"/>
              <a:defRPr sz="2000"/>
            </a:pPr>
            <a:r>
              <a:t>Study (analyze) communication systems for re-occurring, time-limited and geographically focused, large-scale events. What kind of demands these large-scale events put on communication systems? </a:t>
            </a:r>
          </a:p>
          <a:p>
            <a:pPr marL="457200" lvl="1" indent="0">
              <a:lnSpc>
                <a:spcPct val="90000"/>
              </a:lnSpc>
              <a:spcBef>
                <a:spcPts val="0"/>
              </a:spcBef>
              <a:buClr>
                <a:srgbClr val="FF0000"/>
              </a:buClr>
              <a:buChar char="➢"/>
              <a:defRPr sz="2000"/>
            </a:pPr>
            <a:endParaRPr/>
          </a:p>
          <a:p>
            <a:pPr marL="457200" lvl="1" indent="0">
              <a:lnSpc>
                <a:spcPct val="90000"/>
              </a:lnSpc>
              <a:spcBef>
                <a:spcPts val="0"/>
              </a:spcBef>
              <a:buClr>
                <a:srgbClr val="FF0000"/>
              </a:buClr>
              <a:buChar char="➢"/>
              <a:defRPr sz="2000"/>
            </a:pPr>
            <a:r>
              <a:t>Understand the environment of Large Scale Public Events </a:t>
            </a:r>
          </a:p>
          <a:p>
            <a:pPr marL="0" lvl="1" indent="457200">
              <a:lnSpc>
                <a:spcPct val="90000"/>
              </a:lnSpc>
              <a:spcBef>
                <a:spcPts val="0"/>
              </a:spcBef>
              <a:buSzTx/>
              <a:buNone/>
              <a:defRPr sz="2000"/>
            </a:pPr>
            <a:endParaRPr/>
          </a:p>
          <a:p>
            <a:pPr marL="457200" lvl="1" indent="0">
              <a:lnSpc>
                <a:spcPct val="90000"/>
              </a:lnSpc>
              <a:spcBef>
                <a:spcPts val="0"/>
              </a:spcBef>
              <a:buClr>
                <a:srgbClr val="FF0000"/>
              </a:buClr>
              <a:buChar char="➢"/>
              <a:defRPr sz="2000"/>
            </a:pPr>
            <a:r>
              <a:t>Understand the complex interactions of different stakeholders and their requirements connected to the communication system</a:t>
            </a:r>
          </a:p>
          <a:p>
            <a:pPr marL="457200" lvl="1" indent="0">
              <a:lnSpc>
                <a:spcPct val="90000"/>
              </a:lnSpc>
              <a:spcBef>
                <a:spcPts val="0"/>
              </a:spcBef>
              <a:buClr>
                <a:srgbClr val="FF0000"/>
              </a:buClr>
              <a:buChar char="➢"/>
              <a:defRPr sz="2000"/>
            </a:pPr>
            <a:endParaRPr/>
          </a:p>
          <a:p>
            <a:pPr marL="457200" lvl="1" indent="0">
              <a:lnSpc>
                <a:spcPct val="90000"/>
              </a:lnSpc>
              <a:spcBef>
                <a:spcPts val="0"/>
              </a:spcBef>
              <a:buClr>
                <a:srgbClr val="FF0000"/>
              </a:buClr>
              <a:buChar char="➢"/>
              <a:defRPr sz="2000"/>
            </a:pPr>
            <a:r>
              <a:t>Develop new secure and reliable communication system for large scale public events, satisfying stakeholders’ requirements</a:t>
            </a:r>
          </a:p>
          <a:p>
            <a:pPr marL="0" lvl="1" indent="457200">
              <a:lnSpc>
                <a:spcPct val="90000"/>
              </a:lnSpc>
              <a:spcBef>
                <a:spcPts val="0"/>
              </a:spcBef>
              <a:buSzTx/>
              <a:buNone/>
              <a:defRPr sz="2000"/>
            </a:pPr>
            <a:endParaRPr/>
          </a:p>
          <a:p>
            <a:pPr marL="457200" lvl="1" indent="0">
              <a:lnSpc>
                <a:spcPct val="90000"/>
              </a:lnSpc>
              <a:spcBef>
                <a:spcPts val="0"/>
              </a:spcBef>
              <a:buClr>
                <a:srgbClr val="FF0000"/>
              </a:buClr>
              <a:buChar char="➢"/>
              <a:defRPr sz="2000"/>
            </a:pPr>
            <a:r>
              <a:t>Enhance the experience of visitors attending large-scale events using modern telecommunications and information technology.</a:t>
            </a:r>
          </a:p>
        </p:txBody>
      </p:sp>
    </p:spTree>
    <p:extLst>
      <p:ext uri="{BB962C8B-B14F-4D97-AF65-F5344CB8AC3E}">
        <p14:creationId xmlns:p14="http://schemas.microsoft.com/office/powerpoint/2010/main" val="169804056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3657600" y="6495097"/>
            <a:ext cx="2895600" cy="2057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800">
                <a:latin typeface="Courier New"/>
                <a:ea typeface="Courier New"/>
                <a:cs typeface="Courier New"/>
                <a:sym typeface="Courier New"/>
              </a:defRPr>
            </a:lvl1pPr>
          </a:lstStyle>
          <a:p>
            <a:r>
              <a:t>Dr. Anca-Juliana Stoica (KTH/ICT)</a:t>
            </a:r>
          </a:p>
        </p:txBody>
      </p:sp>
      <p:sp>
        <p:nvSpPr>
          <p:cNvPr id="127" name="Shape 127"/>
          <p:cNvSpPr>
            <a:spLocks noGrp="1"/>
          </p:cNvSpPr>
          <p:nvPr>
            <p:ph type="sldNum" sz="quarter" idx="2"/>
          </p:nvPr>
        </p:nvSpPr>
        <p:spPr>
          <a:xfrm>
            <a:off x="8690585" y="6469697"/>
            <a:ext cx="256565" cy="231141"/>
          </a:xfrm>
          <a:prstGeom prst="rect">
            <a:avLst/>
          </a:prstGeom>
          <a:extLst>
            <a:ext uri="{C572A759-6A51-4108-AA02-DFA0A04FC94B}">
              <ma14:wrappingTextBoxFlag xmlns="" xmlns:ma14="http://schemas.microsoft.com/office/mac/drawingml/2011/main" val="1"/>
            </a:ext>
          </a:extLst>
        </p:spPr>
        <p:txBody>
          <a:bodyPr/>
          <a:lstStyle>
            <a:lvl1pPr>
              <a:defRPr sz="1000">
                <a:latin typeface="Courier New"/>
                <a:ea typeface="Courier New"/>
                <a:cs typeface="Courier New"/>
                <a:sym typeface="Courier New"/>
              </a:defRPr>
            </a:lvl1pPr>
          </a:lstStyle>
          <a:p>
            <a:fld id="{86CB4B4D-7CA3-9044-876B-883B54F8677D}" type="slidenum">
              <a:t>13</a:t>
            </a:fld>
            <a:endParaRPr/>
          </a:p>
        </p:txBody>
      </p:sp>
      <p:sp>
        <p:nvSpPr>
          <p:cNvPr id="128" name="Shape 128"/>
          <p:cNvSpPr>
            <a:spLocks noGrp="1"/>
          </p:cNvSpPr>
          <p:nvPr>
            <p:ph type="title" idx="4294967295"/>
          </p:nvPr>
        </p:nvSpPr>
        <p:spPr>
          <a:xfrm>
            <a:off x="1150937" y="214312"/>
            <a:ext cx="7793038" cy="1462089"/>
          </a:xfrm>
          <a:prstGeom prst="rect">
            <a:avLst/>
          </a:prstGeom>
        </p:spPr>
        <p:txBody>
          <a:bodyPr>
            <a:normAutofit/>
          </a:bodyPr>
          <a:lstStyle/>
          <a:p>
            <a:pPr>
              <a:defRPr sz="3600"/>
            </a:pPr>
            <a:r>
              <a:t>Internal Organizer's Network - W-LAN</a:t>
            </a:r>
          </a:p>
        </p:txBody>
      </p:sp>
      <p:grpSp>
        <p:nvGrpSpPr>
          <p:cNvPr id="196" name="Group 196"/>
          <p:cNvGrpSpPr/>
          <p:nvPr/>
        </p:nvGrpSpPr>
        <p:grpSpPr>
          <a:xfrm>
            <a:off x="1511299" y="1808162"/>
            <a:ext cx="6172201" cy="4468030"/>
            <a:chOff x="0" y="0"/>
            <a:chExt cx="6172200" cy="4468028"/>
          </a:xfrm>
        </p:grpSpPr>
        <p:sp>
          <p:nvSpPr>
            <p:cNvPr id="129" name="Shape 129"/>
            <p:cNvSpPr/>
            <p:nvPr/>
          </p:nvSpPr>
          <p:spPr>
            <a:xfrm>
              <a:off x="1295400" y="1981199"/>
              <a:ext cx="685800" cy="838202"/>
            </a:xfrm>
            <a:prstGeom prst="line">
              <a:avLst/>
            </a:prstGeom>
            <a:noFill/>
            <a:ln w="38100" cap="flat">
              <a:solidFill>
                <a:srgbClr val="000000"/>
              </a:solidFill>
              <a:prstDash val="solid"/>
              <a:round/>
            </a:ln>
            <a:effectLst/>
          </p:spPr>
          <p:txBody>
            <a:bodyPr wrap="square" lIns="45719" tIns="45719" rIns="45719" bIns="45719" numCol="1" anchor="t">
              <a:noAutofit/>
            </a:bodyPr>
            <a:lstStyle/>
            <a:p>
              <a:endParaRPr/>
            </a:p>
          </p:txBody>
        </p:sp>
        <p:pic>
          <p:nvPicPr>
            <p:cNvPr id="130" name="table1.png" descr="table1"/>
            <p:cNvPicPr>
              <a:picLocks noChangeAspect="1"/>
            </p:cNvPicPr>
            <p:nvPr/>
          </p:nvPicPr>
          <p:blipFill>
            <a:blip r:embed="rId2">
              <a:extLst/>
            </a:blip>
            <a:stretch>
              <a:fillRect/>
            </a:stretch>
          </p:blipFill>
          <p:spPr>
            <a:xfrm>
              <a:off x="1905000" y="2743200"/>
              <a:ext cx="838200" cy="833438"/>
            </a:xfrm>
            <a:prstGeom prst="rect">
              <a:avLst/>
            </a:prstGeom>
            <a:ln w="12700" cap="flat">
              <a:noFill/>
              <a:miter lim="400000"/>
            </a:ln>
            <a:effectLst/>
          </p:spPr>
        </p:pic>
        <p:sp>
          <p:nvSpPr>
            <p:cNvPr id="131" name="Shape 131"/>
            <p:cNvSpPr/>
            <p:nvPr/>
          </p:nvSpPr>
          <p:spPr>
            <a:xfrm>
              <a:off x="381000" y="2041525"/>
              <a:ext cx="878233"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Festival office</a:t>
              </a:r>
            </a:p>
          </p:txBody>
        </p:sp>
        <p:sp>
          <p:nvSpPr>
            <p:cNvPr id="132" name="Shape 132"/>
            <p:cNvSpPr/>
            <p:nvPr/>
          </p:nvSpPr>
          <p:spPr>
            <a:xfrm>
              <a:off x="-1" y="1279525"/>
              <a:ext cx="368302" cy="152400"/>
            </a:xfrm>
            <a:prstGeom prst="line">
              <a:avLst/>
            </a:prstGeom>
            <a:noFill/>
            <a:ln w="38100" cap="flat">
              <a:solidFill>
                <a:srgbClr val="FF0000"/>
              </a:solidFill>
              <a:prstDash val="sysDot"/>
              <a:round/>
            </a:ln>
            <a:effectLst/>
          </p:spPr>
          <p:txBody>
            <a:bodyPr wrap="square" lIns="45719" tIns="45719" rIns="45719" bIns="45719" numCol="1" anchor="t">
              <a:noAutofit/>
            </a:bodyPr>
            <a:lstStyle/>
            <a:p>
              <a:endParaRPr/>
            </a:p>
          </p:txBody>
        </p:sp>
        <p:sp>
          <p:nvSpPr>
            <p:cNvPr id="133" name="Shape 133"/>
            <p:cNvSpPr/>
            <p:nvPr/>
          </p:nvSpPr>
          <p:spPr>
            <a:xfrm>
              <a:off x="457200" y="974725"/>
              <a:ext cx="624859" cy="457200"/>
            </a:xfrm>
            <a:custGeom>
              <a:avLst/>
              <a:gdLst/>
              <a:ahLst/>
              <a:cxnLst>
                <a:cxn ang="0">
                  <a:pos x="wd2" y="hd2"/>
                </a:cxn>
                <a:cxn ang="5400000">
                  <a:pos x="wd2" y="hd2"/>
                </a:cxn>
                <a:cxn ang="10800000">
                  <a:pos x="wd2" y="hd2"/>
                </a:cxn>
                <a:cxn ang="16200000">
                  <a:pos x="wd2" y="hd2"/>
                </a:cxn>
              </a:cxnLst>
              <a:rect l="0" t="0" r="r" b="b"/>
              <a:pathLst>
                <a:path w="20052" h="21600" extrusionOk="0">
                  <a:moveTo>
                    <a:pt x="12226" y="21600"/>
                  </a:moveTo>
                  <a:cubicBezTo>
                    <a:pt x="16913" y="18000"/>
                    <a:pt x="21600" y="14400"/>
                    <a:pt x="19562" y="10800"/>
                  </a:cubicBezTo>
                  <a:cubicBezTo>
                    <a:pt x="17525" y="7200"/>
                    <a:pt x="8762" y="3600"/>
                    <a:pt x="0" y="0"/>
                  </a:cubicBezTo>
                </a:path>
              </a:pathLst>
            </a:custGeom>
            <a:noFill/>
            <a:ln w="28575" cap="flat">
              <a:solidFill>
                <a:srgbClr val="33CC33"/>
              </a:solidFill>
              <a:prstDash val="solid"/>
              <a:round/>
            </a:ln>
            <a:effectLst/>
          </p:spPr>
          <p:txBody>
            <a:bodyPr wrap="square" lIns="45719" tIns="45719" rIns="45719" bIns="45719" numCol="1" anchor="t">
              <a:noAutofit/>
            </a:bodyPr>
            <a:lstStyle/>
            <a:p>
              <a:endParaRPr/>
            </a:p>
          </p:txBody>
        </p:sp>
        <p:pic>
          <p:nvPicPr>
            <p:cNvPr id="134" name="House.png" descr="House"/>
            <p:cNvPicPr>
              <a:picLocks noChangeAspect="1"/>
            </p:cNvPicPr>
            <p:nvPr/>
          </p:nvPicPr>
          <p:blipFill>
            <a:blip r:embed="rId3">
              <a:extLst/>
            </a:blip>
            <a:stretch>
              <a:fillRect/>
            </a:stretch>
          </p:blipFill>
          <p:spPr>
            <a:xfrm>
              <a:off x="533400" y="1263650"/>
              <a:ext cx="838200" cy="811213"/>
            </a:xfrm>
            <a:prstGeom prst="rect">
              <a:avLst/>
            </a:prstGeom>
            <a:ln w="12700" cap="flat">
              <a:noFill/>
              <a:miter lim="400000"/>
            </a:ln>
            <a:effectLst/>
          </p:spPr>
        </p:pic>
        <p:sp>
          <p:nvSpPr>
            <p:cNvPr id="135" name="Shape 135"/>
            <p:cNvSpPr/>
            <p:nvPr/>
          </p:nvSpPr>
          <p:spPr>
            <a:xfrm>
              <a:off x="478197" y="1736725"/>
              <a:ext cx="766403" cy="143199"/>
            </a:xfrm>
            <a:custGeom>
              <a:avLst/>
              <a:gdLst/>
              <a:ahLst/>
              <a:cxnLst>
                <a:cxn ang="0">
                  <a:pos x="wd2" y="hd2"/>
                </a:cxn>
                <a:cxn ang="5400000">
                  <a:pos x="wd2" y="hd2"/>
                </a:cxn>
                <a:cxn ang="10800000">
                  <a:pos x="wd2" y="hd2"/>
                </a:cxn>
                <a:cxn ang="16200000">
                  <a:pos x="wd2" y="hd2"/>
                </a:cxn>
              </a:cxnLst>
              <a:rect l="0" t="0" r="r" b="b"/>
              <a:pathLst>
                <a:path w="21024" h="20296" extrusionOk="0">
                  <a:moveTo>
                    <a:pt x="21024" y="18514"/>
                  </a:moveTo>
                  <a:cubicBezTo>
                    <a:pt x="13680" y="20057"/>
                    <a:pt x="6336" y="21600"/>
                    <a:pt x="2880" y="18514"/>
                  </a:cubicBezTo>
                  <a:cubicBezTo>
                    <a:pt x="-576" y="15429"/>
                    <a:pt x="-144" y="7714"/>
                    <a:pt x="288" y="0"/>
                  </a:cubicBezTo>
                </a:path>
              </a:pathLst>
            </a:custGeom>
            <a:noFill/>
            <a:ln w="38100" cap="flat">
              <a:solidFill>
                <a:srgbClr val="FF0000"/>
              </a:solidFill>
              <a:prstDash val="solid"/>
              <a:round/>
            </a:ln>
            <a:effectLst/>
          </p:spPr>
          <p:txBody>
            <a:bodyPr wrap="square" lIns="45719" tIns="45719" rIns="45719" bIns="45719" numCol="1" anchor="t">
              <a:noAutofit/>
            </a:bodyPr>
            <a:lstStyle/>
            <a:p>
              <a:endParaRPr/>
            </a:p>
          </p:txBody>
        </p:sp>
        <p:pic>
          <p:nvPicPr>
            <p:cNvPr id="136" name="Accesspoint2.png" descr="Accesspoint2"/>
            <p:cNvPicPr>
              <a:picLocks noChangeAspect="1"/>
            </p:cNvPicPr>
            <p:nvPr/>
          </p:nvPicPr>
          <p:blipFill>
            <a:blip r:embed="rId4">
              <a:extLst/>
            </a:blip>
            <a:stretch>
              <a:fillRect/>
            </a:stretch>
          </p:blipFill>
          <p:spPr>
            <a:xfrm>
              <a:off x="381000" y="1492250"/>
              <a:ext cx="204788" cy="285750"/>
            </a:xfrm>
            <a:prstGeom prst="rect">
              <a:avLst/>
            </a:prstGeom>
            <a:ln w="12700" cap="flat">
              <a:noFill/>
              <a:miter lim="400000"/>
            </a:ln>
            <a:effectLst/>
          </p:spPr>
        </p:pic>
        <p:sp>
          <p:nvSpPr>
            <p:cNvPr id="137" name="Shape 137"/>
            <p:cNvSpPr/>
            <p:nvPr/>
          </p:nvSpPr>
          <p:spPr>
            <a:xfrm>
              <a:off x="666540" y="1508125"/>
              <a:ext cx="552660" cy="304800"/>
            </a:xfrm>
            <a:custGeom>
              <a:avLst/>
              <a:gdLst/>
              <a:ahLst/>
              <a:cxnLst>
                <a:cxn ang="0">
                  <a:pos x="wd2" y="hd2"/>
                </a:cxn>
                <a:cxn ang="5400000">
                  <a:pos x="wd2" y="hd2"/>
                </a:cxn>
                <a:cxn ang="10800000">
                  <a:pos x="wd2" y="hd2"/>
                </a:cxn>
                <a:cxn ang="16200000">
                  <a:pos x="wd2" y="hd2"/>
                </a:cxn>
              </a:cxnLst>
              <a:rect l="0" t="0" r="r" b="b"/>
              <a:pathLst>
                <a:path w="19999" h="21600" extrusionOk="0">
                  <a:moveTo>
                    <a:pt x="4194" y="0"/>
                  </a:moveTo>
                  <a:cubicBezTo>
                    <a:pt x="1297" y="6300"/>
                    <a:pt x="-1601" y="12600"/>
                    <a:pt x="1033" y="16200"/>
                  </a:cubicBezTo>
                  <a:cubicBezTo>
                    <a:pt x="3667" y="19800"/>
                    <a:pt x="11833" y="20700"/>
                    <a:pt x="19999" y="21600"/>
                  </a:cubicBezTo>
                </a:path>
              </a:pathLst>
            </a:custGeom>
            <a:noFill/>
            <a:ln w="38100" cap="flat">
              <a:solidFill>
                <a:srgbClr val="33CC33"/>
              </a:solidFill>
              <a:prstDash val="solid"/>
              <a:round/>
            </a:ln>
            <a:effectLst/>
          </p:spPr>
          <p:txBody>
            <a:bodyPr wrap="square" lIns="45719" tIns="45719" rIns="45719" bIns="45719" numCol="1" anchor="t">
              <a:noAutofit/>
            </a:bodyPr>
            <a:lstStyle/>
            <a:p>
              <a:endParaRPr/>
            </a:p>
          </p:txBody>
        </p:sp>
        <p:pic>
          <p:nvPicPr>
            <p:cNvPr id="138" name="Box.png" descr="Box"/>
            <p:cNvPicPr>
              <a:picLocks noChangeAspect="1"/>
            </p:cNvPicPr>
            <p:nvPr/>
          </p:nvPicPr>
          <p:blipFill>
            <a:blip r:embed="rId5">
              <a:extLst/>
            </a:blip>
            <a:stretch>
              <a:fillRect/>
            </a:stretch>
          </p:blipFill>
          <p:spPr>
            <a:xfrm>
              <a:off x="685800" y="1279525"/>
              <a:ext cx="279400" cy="312738"/>
            </a:xfrm>
            <a:prstGeom prst="rect">
              <a:avLst/>
            </a:prstGeom>
            <a:ln w="12700" cap="flat">
              <a:noFill/>
              <a:miter lim="400000"/>
            </a:ln>
            <a:effectLst/>
          </p:spPr>
        </p:pic>
        <p:pic>
          <p:nvPicPr>
            <p:cNvPr id="139" name="House.png" descr="House"/>
            <p:cNvPicPr>
              <a:picLocks noChangeAspect="1"/>
            </p:cNvPicPr>
            <p:nvPr/>
          </p:nvPicPr>
          <p:blipFill>
            <a:blip r:embed="rId3">
              <a:extLst/>
            </a:blip>
            <a:stretch>
              <a:fillRect/>
            </a:stretch>
          </p:blipFill>
          <p:spPr>
            <a:xfrm>
              <a:off x="3200400" y="1066800"/>
              <a:ext cx="838200" cy="811213"/>
            </a:xfrm>
            <a:prstGeom prst="rect">
              <a:avLst/>
            </a:prstGeom>
            <a:ln w="12700" cap="flat">
              <a:noFill/>
              <a:miter lim="400000"/>
            </a:ln>
            <a:effectLst/>
          </p:spPr>
        </p:pic>
        <p:pic>
          <p:nvPicPr>
            <p:cNvPr id="140" name="Accesspoint2.png" descr="Accesspoint2"/>
            <p:cNvPicPr>
              <a:picLocks noChangeAspect="1"/>
            </p:cNvPicPr>
            <p:nvPr/>
          </p:nvPicPr>
          <p:blipFill>
            <a:blip r:embed="rId4">
              <a:extLst/>
            </a:blip>
            <a:stretch>
              <a:fillRect/>
            </a:stretch>
          </p:blipFill>
          <p:spPr>
            <a:xfrm>
              <a:off x="1219200" y="1143000"/>
              <a:ext cx="204788" cy="285750"/>
            </a:xfrm>
            <a:prstGeom prst="rect">
              <a:avLst/>
            </a:prstGeom>
            <a:ln w="12700" cap="flat">
              <a:noFill/>
              <a:miter lim="400000"/>
            </a:ln>
            <a:effectLst/>
          </p:spPr>
        </p:pic>
        <p:pic>
          <p:nvPicPr>
            <p:cNvPr id="141" name="Accesspoint2.png" descr="Accesspoint2"/>
            <p:cNvPicPr>
              <a:picLocks noChangeAspect="1"/>
            </p:cNvPicPr>
            <p:nvPr/>
          </p:nvPicPr>
          <p:blipFill>
            <a:blip r:embed="rId4">
              <a:extLst/>
            </a:blip>
            <a:stretch>
              <a:fillRect/>
            </a:stretch>
          </p:blipFill>
          <p:spPr>
            <a:xfrm>
              <a:off x="2971800" y="1143000"/>
              <a:ext cx="204788" cy="285750"/>
            </a:xfrm>
            <a:prstGeom prst="rect">
              <a:avLst/>
            </a:prstGeom>
            <a:ln w="12700" cap="flat">
              <a:noFill/>
              <a:miter lim="400000"/>
            </a:ln>
            <a:effectLst/>
          </p:spPr>
        </p:pic>
        <p:pic>
          <p:nvPicPr>
            <p:cNvPr id="142" name="bus1.png" descr="bus1"/>
            <p:cNvPicPr>
              <a:picLocks noChangeAspect="1"/>
            </p:cNvPicPr>
            <p:nvPr/>
          </p:nvPicPr>
          <p:blipFill>
            <a:blip r:embed="rId6">
              <a:extLst/>
            </a:blip>
            <a:stretch>
              <a:fillRect/>
            </a:stretch>
          </p:blipFill>
          <p:spPr>
            <a:xfrm>
              <a:off x="1905000" y="228600"/>
              <a:ext cx="914400" cy="341313"/>
            </a:xfrm>
            <a:prstGeom prst="rect">
              <a:avLst/>
            </a:prstGeom>
            <a:ln w="12700" cap="flat">
              <a:noFill/>
              <a:miter lim="400000"/>
            </a:ln>
            <a:effectLst/>
          </p:spPr>
        </p:pic>
        <p:sp>
          <p:nvSpPr>
            <p:cNvPr id="143" name="Shape 143"/>
            <p:cNvSpPr/>
            <p:nvPr/>
          </p:nvSpPr>
          <p:spPr>
            <a:xfrm>
              <a:off x="1905000" y="533400"/>
              <a:ext cx="899317" cy="3666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1000">
                  <a:latin typeface="+mj-lt"/>
                  <a:ea typeface="+mj-ea"/>
                  <a:cs typeface="+mj-cs"/>
                  <a:sym typeface="Arial"/>
                </a:defRPr>
              </a:pPr>
              <a:r>
                <a:t>Hultsfred.TV’s</a:t>
              </a:r>
              <a:br/>
              <a:r>
                <a:t>caravan</a:t>
              </a:r>
            </a:p>
          </p:txBody>
        </p:sp>
        <p:sp>
          <p:nvSpPr>
            <p:cNvPr id="144" name="Shape 144"/>
            <p:cNvSpPr/>
            <p:nvPr/>
          </p:nvSpPr>
          <p:spPr>
            <a:xfrm>
              <a:off x="2971800" y="1828800"/>
              <a:ext cx="1113815"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Teaterladan stage</a:t>
              </a:r>
            </a:p>
          </p:txBody>
        </p:sp>
        <p:sp>
          <p:nvSpPr>
            <p:cNvPr id="145" name="Shape 145"/>
            <p:cNvSpPr/>
            <p:nvPr/>
          </p:nvSpPr>
          <p:spPr>
            <a:xfrm>
              <a:off x="5029200" y="533400"/>
              <a:ext cx="934787"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Check in office</a:t>
              </a:r>
            </a:p>
          </p:txBody>
        </p:sp>
        <p:sp>
          <p:nvSpPr>
            <p:cNvPr id="146" name="Shape 146"/>
            <p:cNvSpPr/>
            <p:nvPr/>
          </p:nvSpPr>
          <p:spPr>
            <a:xfrm>
              <a:off x="152400" y="2743200"/>
              <a:ext cx="1371601" cy="6596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800" i="1">
                  <a:latin typeface="+mj-lt"/>
                  <a:ea typeface="+mj-ea"/>
                  <a:cs typeface="+mj-cs"/>
                  <a:sym typeface="Arial"/>
                </a:defRPr>
              </a:pPr>
              <a:r>
                <a:t>Legend</a:t>
              </a:r>
            </a:p>
            <a:p>
              <a:pPr>
                <a:defRPr sz="800">
                  <a:latin typeface="+mj-lt"/>
                  <a:ea typeface="+mj-ea"/>
                  <a:cs typeface="+mj-cs"/>
                  <a:sym typeface="Arial"/>
                </a:defRPr>
              </a:pPr>
              <a:r>
                <a:t>* = Single PC client with external flat panel antenna</a:t>
              </a:r>
            </a:p>
            <a:p>
              <a:pPr>
                <a:buSzPct val="100000"/>
                <a:buChar char="•"/>
                <a:defRPr sz="800">
                  <a:latin typeface="+mj-lt"/>
                  <a:ea typeface="+mj-ea"/>
                  <a:cs typeface="+mj-cs"/>
                  <a:sym typeface="Arial"/>
                </a:defRPr>
              </a:pPr>
              <a:endParaRPr/>
            </a:p>
            <a:p>
              <a:pPr>
                <a:defRPr sz="800">
                  <a:latin typeface="+mj-lt"/>
                  <a:ea typeface="+mj-ea"/>
                  <a:cs typeface="+mj-cs"/>
                  <a:sym typeface="Arial"/>
                </a:defRPr>
              </a:pPr>
              <a:r>
                <a:t>s = slave</a:t>
              </a:r>
            </a:p>
          </p:txBody>
        </p:sp>
        <p:sp>
          <p:nvSpPr>
            <p:cNvPr id="147" name="Shape 147"/>
            <p:cNvSpPr/>
            <p:nvPr/>
          </p:nvSpPr>
          <p:spPr>
            <a:xfrm>
              <a:off x="4033837" y="381000"/>
              <a:ext cx="153564"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a:t>
              </a:r>
            </a:p>
          </p:txBody>
        </p:sp>
        <p:sp>
          <p:nvSpPr>
            <p:cNvPr id="148" name="Shape 148"/>
            <p:cNvSpPr/>
            <p:nvPr/>
          </p:nvSpPr>
          <p:spPr>
            <a:xfrm>
              <a:off x="3200400" y="3048000"/>
              <a:ext cx="915998"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Pampas stage</a:t>
              </a:r>
            </a:p>
          </p:txBody>
        </p:sp>
        <p:sp>
          <p:nvSpPr>
            <p:cNvPr id="149" name="Shape 149"/>
            <p:cNvSpPr/>
            <p:nvPr/>
          </p:nvSpPr>
          <p:spPr>
            <a:xfrm>
              <a:off x="1600200" y="2286000"/>
              <a:ext cx="584235"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i="1">
                  <a:latin typeface="+mj-lt"/>
                  <a:ea typeface="+mj-ea"/>
                  <a:cs typeface="+mj-cs"/>
                  <a:sym typeface="Arial"/>
                </a:defRPr>
              </a:lvl1pPr>
            </a:lstStyle>
            <a:p>
              <a:r>
                <a:t>Ethernet</a:t>
              </a:r>
            </a:p>
          </p:txBody>
        </p:sp>
        <p:pic>
          <p:nvPicPr>
            <p:cNvPr id="150" name="Accesspoint2.png" descr="Accesspoint2"/>
            <p:cNvPicPr>
              <a:picLocks noChangeAspect="1"/>
            </p:cNvPicPr>
            <p:nvPr/>
          </p:nvPicPr>
          <p:blipFill>
            <a:blip r:embed="rId4">
              <a:extLst/>
            </a:blip>
            <a:stretch>
              <a:fillRect/>
            </a:stretch>
          </p:blipFill>
          <p:spPr>
            <a:xfrm>
              <a:off x="3733800" y="990600"/>
              <a:ext cx="204788" cy="285750"/>
            </a:xfrm>
            <a:prstGeom prst="rect">
              <a:avLst/>
            </a:prstGeom>
            <a:ln w="12700" cap="flat">
              <a:noFill/>
              <a:miter lim="400000"/>
            </a:ln>
            <a:effectLst/>
          </p:spPr>
        </p:pic>
        <p:pic>
          <p:nvPicPr>
            <p:cNvPr id="151" name="House.png" descr="House"/>
            <p:cNvPicPr>
              <a:picLocks noChangeAspect="1"/>
            </p:cNvPicPr>
            <p:nvPr/>
          </p:nvPicPr>
          <p:blipFill>
            <a:blip r:embed="rId3">
              <a:extLst/>
            </a:blip>
            <a:stretch>
              <a:fillRect/>
            </a:stretch>
          </p:blipFill>
          <p:spPr>
            <a:xfrm>
              <a:off x="5029200" y="1066800"/>
              <a:ext cx="838200" cy="811213"/>
            </a:xfrm>
            <a:prstGeom prst="rect">
              <a:avLst/>
            </a:prstGeom>
            <a:ln w="12700" cap="flat">
              <a:noFill/>
              <a:miter lim="400000"/>
            </a:ln>
            <a:effectLst/>
          </p:spPr>
        </p:pic>
        <p:sp>
          <p:nvSpPr>
            <p:cNvPr id="152" name="Shape 152"/>
            <p:cNvSpPr/>
            <p:nvPr/>
          </p:nvSpPr>
          <p:spPr>
            <a:xfrm>
              <a:off x="4800600" y="1828800"/>
              <a:ext cx="1064330"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Stora dans stage</a:t>
              </a:r>
            </a:p>
          </p:txBody>
        </p:sp>
        <p:pic>
          <p:nvPicPr>
            <p:cNvPr id="153" name="computer.png" descr="computer"/>
            <p:cNvPicPr>
              <a:picLocks noChangeAspect="1"/>
            </p:cNvPicPr>
            <p:nvPr/>
          </p:nvPicPr>
          <p:blipFill>
            <a:blip r:embed="rId7">
              <a:extLst/>
            </a:blip>
            <a:stretch>
              <a:fillRect/>
            </a:stretch>
          </p:blipFill>
          <p:spPr>
            <a:xfrm>
              <a:off x="4876800" y="1447800"/>
              <a:ext cx="309563" cy="358775"/>
            </a:xfrm>
            <a:prstGeom prst="rect">
              <a:avLst/>
            </a:prstGeom>
            <a:ln w="12700" cap="flat">
              <a:noFill/>
              <a:miter lim="400000"/>
            </a:ln>
            <a:effectLst/>
          </p:spPr>
        </p:pic>
        <p:pic>
          <p:nvPicPr>
            <p:cNvPr id="154" name="House.png" descr="House"/>
            <p:cNvPicPr>
              <a:picLocks noChangeAspect="1"/>
            </p:cNvPicPr>
            <p:nvPr/>
          </p:nvPicPr>
          <p:blipFill>
            <a:blip r:embed="rId3">
              <a:extLst/>
            </a:blip>
            <a:stretch>
              <a:fillRect/>
            </a:stretch>
          </p:blipFill>
          <p:spPr>
            <a:xfrm>
              <a:off x="4419600" y="152400"/>
              <a:ext cx="762000" cy="738188"/>
            </a:xfrm>
            <a:prstGeom prst="rect">
              <a:avLst/>
            </a:prstGeom>
            <a:ln w="12700" cap="flat">
              <a:noFill/>
              <a:miter lim="400000"/>
            </a:ln>
            <a:effectLst/>
          </p:spPr>
        </p:pic>
        <p:pic>
          <p:nvPicPr>
            <p:cNvPr id="155" name="computer.tif" descr="computer"/>
            <p:cNvPicPr>
              <a:picLocks noChangeAspect="1"/>
            </p:cNvPicPr>
            <p:nvPr/>
          </p:nvPicPr>
          <p:blipFill>
            <a:blip r:embed="rId7">
              <a:extLst/>
            </a:blip>
            <a:stretch>
              <a:fillRect/>
            </a:stretch>
          </p:blipFill>
          <p:spPr>
            <a:xfrm>
              <a:off x="4186237" y="403225"/>
              <a:ext cx="309563" cy="358775"/>
            </a:xfrm>
            <a:prstGeom prst="rect">
              <a:avLst/>
            </a:prstGeom>
            <a:ln w="12700" cap="flat">
              <a:noFill/>
              <a:miter lim="400000"/>
            </a:ln>
            <a:effectLst/>
          </p:spPr>
        </p:pic>
        <p:sp>
          <p:nvSpPr>
            <p:cNvPr id="156" name="Shape 156"/>
            <p:cNvSpPr/>
            <p:nvPr/>
          </p:nvSpPr>
          <p:spPr>
            <a:xfrm>
              <a:off x="1447800" y="1220469"/>
              <a:ext cx="1447800" cy="1"/>
            </a:xfrm>
            <a:prstGeom prst="line">
              <a:avLst/>
            </a:prstGeom>
            <a:noFill/>
            <a:ln w="38100" cap="flat">
              <a:solidFill>
                <a:srgbClr val="000000"/>
              </a:solidFill>
              <a:prstDash val="sysDot"/>
              <a:round/>
            </a:ln>
            <a:effectLst/>
          </p:spPr>
          <p:txBody>
            <a:bodyPr wrap="square" lIns="45719" tIns="45719" rIns="45719" bIns="45719" numCol="1" anchor="t">
              <a:noAutofit/>
            </a:bodyPr>
            <a:lstStyle/>
            <a:p>
              <a:endParaRPr/>
            </a:p>
          </p:txBody>
        </p:sp>
        <p:sp>
          <p:nvSpPr>
            <p:cNvPr id="157" name="Shape 157"/>
            <p:cNvSpPr/>
            <p:nvPr/>
          </p:nvSpPr>
          <p:spPr>
            <a:xfrm flipV="1">
              <a:off x="1371599" y="304800"/>
              <a:ext cx="304802" cy="838200"/>
            </a:xfrm>
            <a:prstGeom prst="line">
              <a:avLst/>
            </a:prstGeom>
            <a:noFill/>
            <a:ln w="38100" cap="flat">
              <a:solidFill>
                <a:srgbClr val="000000"/>
              </a:solidFill>
              <a:prstDash val="sysDot"/>
              <a:round/>
            </a:ln>
            <a:effectLst/>
          </p:spPr>
          <p:txBody>
            <a:bodyPr wrap="square" lIns="45719" tIns="45719" rIns="45719" bIns="45719" numCol="1" anchor="t">
              <a:noAutofit/>
            </a:bodyPr>
            <a:lstStyle/>
            <a:p>
              <a:endParaRPr/>
            </a:p>
          </p:txBody>
        </p:sp>
        <p:sp>
          <p:nvSpPr>
            <p:cNvPr id="158" name="Shape 158"/>
            <p:cNvSpPr/>
            <p:nvPr/>
          </p:nvSpPr>
          <p:spPr>
            <a:xfrm flipV="1">
              <a:off x="3962399" y="762000"/>
              <a:ext cx="304802" cy="228600"/>
            </a:xfrm>
            <a:prstGeom prst="line">
              <a:avLst/>
            </a:prstGeom>
            <a:noFill/>
            <a:ln w="38100" cap="flat">
              <a:solidFill>
                <a:srgbClr val="000000"/>
              </a:solidFill>
              <a:prstDash val="sysDot"/>
              <a:round/>
            </a:ln>
            <a:effectLst/>
          </p:spPr>
          <p:txBody>
            <a:bodyPr wrap="square" lIns="45719" tIns="45719" rIns="45719" bIns="45719" numCol="1" anchor="t">
              <a:noAutofit/>
            </a:bodyPr>
            <a:lstStyle/>
            <a:p>
              <a:endParaRPr/>
            </a:p>
          </p:txBody>
        </p:sp>
        <p:sp>
          <p:nvSpPr>
            <p:cNvPr id="159" name="Shape 159"/>
            <p:cNvSpPr/>
            <p:nvPr/>
          </p:nvSpPr>
          <p:spPr>
            <a:xfrm>
              <a:off x="3962400" y="1066799"/>
              <a:ext cx="914400" cy="381002"/>
            </a:xfrm>
            <a:prstGeom prst="line">
              <a:avLst/>
            </a:prstGeom>
            <a:noFill/>
            <a:ln w="38100" cap="flat">
              <a:solidFill>
                <a:srgbClr val="000000"/>
              </a:solidFill>
              <a:prstDash val="sysDot"/>
              <a:round/>
            </a:ln>
            <a:effectLst/>
          </p:spPr>
          <p:txBody>
            <a:bodyPr wrap="square" lIns="45719" tIns="45719" rIns="45719" bIns="45719" numCol="1" anchor="t">
              <a:noAutofit/>
            </a:bodyPr>
            <a:lstStyle/>
            <a:p>
              <a:endParaRPr/>
            </a:p>
          </p:txBody>
        </p:sp>
        <p:sp>
          <p:nvSpPr>
            <p:cNvPr id="160" name="Shape 160"/>
            <p:cNvSpPr/>
            <p:nvPr/>
          </p:nvSpPr>
          <p:spPr>
            <a:xfrm>
              <a:off x="4724400" y="1447800"/>
              <a:ext cx="153564"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a:t>
              </a:r>
            </a:p>
          </p:txBody>
        </p:sp>
        <p:pic>
          <p:nvPicPr>
            <p:cNvPr id="161" name="Notes.png" descr="Notes"/>
            <p:cNvPicPr>
              <a:picLocks noChangeAspect="1"/>
            </p:cNvPicPr>
            <p:nvPr/>
          </p:nvPicPr>
          <p:blipFill>
            <a:blip r:embed="rId8">
              <a:extLst/>
            </a:blip>
            <a:stretch>
              <a:fillRect/>
            </a:stretch>
          </p:blipFill>
          <p:spPr>
            <a:xfrm>
              <a:off x="2057400" y="2714625"/>
              <a:ext cx="506413" cy="485775"/>
            </a:xfrm>
            <a:prstGeom prst="rect">
              <a:avLst/>
            </a:prstGeom>
            <a:ln w="12700" cap="flat">
              <a:noFill/>
              <a:miter lim="400000"/>
            </a:ln>
            <a:effectLst/>
          </p:spPr>
        </p:pic>
        <p:sp>
          <p:nvSpPr>
            <p:cNvPr id="162" name="Shape 162"/>
            <p:cNvSpPr/>
            <p:nvPr/>
          </p:nvSpPr>
          <p:spPr>
            <a:xfrm>
              <a:off x="1828800" y="3500437"/>
              <a:ext cx="831228"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Hawaii stage</a:t>
              </a:r>
            </a:p>
          </p:txBody>
        </p:sp>
        <p:sp>
          <p:nvSpPr>
            <p:cNvPr id="163" name="Shape 163"/>
            <p:cNvSpPr/>
            <p:nvPr/>
          </p:nvSpPr>
          <p:spPr>
            <a:xfrm>
              <a:off x="1371600" y="1905000"/>
              <a:ext cx="609600" cy="0"/>
            </a:xfrm>
            <a:prstGeom prst="line">
              <a:avLst/>
            </a:prstGeom>
            <a:noFill/>
            <a:ln w="38100" cap="flat">
              <a:solidFill>
                <a:srgbClr val="000000"/>
              </a:solidFill>
              <a:prstDash val="solid"/>
              <a:round/>
            </a:ln>
            <a:effectLst/>
          </p:spPr>
          <p:txBody>
            <a:bodyPr wrap="square" lIns="45719" tIns="45719" rIns="45719" bIns="45719" numCol="1" anchor="t">
              <a:noAutofit/>
            </a:bodyPr>
            <a:lstStyle/>
            <a:p>
              <a:endParaRPr/>
            </a:p>
          </p:txBody>
        </p:sp>
        <p:pic>
          <p:nvPicPr>
            <p:cNvPr id="164" name="House.png" descr="House"/>
            <p:cNvPicPr>
              <a:picLocks noChangeAspect="1"/>
            </p:cNvPicPr>
            <p:nvPr/>
          </p:nvPicPr>
          <p:blipFill>
            <a:blip r:embed="rId3">
              <a:extLst/>
            </a:blip>
            <a:stretch>
              <a:fillRect/>
            </a:stretch>
          </p:blipFill>
          <p:spPr>
            <a:xfrm>
              <a:off x="1828800" y="1524000"/>
              <a:ext cx="685800" cy="473075"/>
            </a:xfrm>
            <a:prstGeom prst="rect">
              <a:avLst/>
            </a:prstGeom>
            <a:ln w="12700" cap="flat">
              <a:noFill/>
              <a:miter lim="400000"/>
            </a:ln>
            <a:effectLst/>
          </p:spPr>
        </p:pic>
        <p:sp>
          <p:nvSpPr>
            <p:cNvPr id="165" name="Shape 165"/>
            <p:cNvSpPr/>
            <p:nvPr/>
          </p:nvSpPr>
          <p:spPr>
            <a:xfrm>
              <a:off x="1752600" y="1905000"/>
              <a:ext cx="758302"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Other office</a:t>
              </a:r>
            </a:p>
          </p:txBody>
        </p:sp>
        <p:pic>
          <p:nvPicPr>
            <p:cNvPr id="166" name="Box.png" descr="Box"/>
            <p:cNvPicPr>
              <a:picLocks noChangeAspect="1"/>
            </p:cNvPicPr>
            <p:nvPr/>
          </p:nvPicPr>
          <p:blipFill>
            <a:blip r:embed="rId5">
              <a:extLst/>
            </a:blip>
            <a:stretch>
              <a:fillRect/>
            </a:stretch>
          </p:blipFill>
          <p:spPr>
            <a:xfrm>
              <a:off x="1143000" y="1736725"/>
              <a:ext cx="279400" cy="312738"/>
            </a:xfrm>
            <a:prstGeom prst="rect">
              <a:avLst/>
            </a:prstGeom>
            <a:ln w="12700" cap="flat">
              <a:noFill/>
              <a:miter lim="400000"/>
            </a:ln>
            <a:effectLst/>
          </p:spPr>
        </p:pic>
        <p:pic>
          <p:nvPicPr>
            <p:cNvPr id="167" name="table1.tif" descr="table1"/>
            <p:cNvPicPr>
              <a:picLocks noChangeAspect="1"/>
            </p:cNvPicPr>
            <p:nvPr/>
          </p:nvPicPr>
          <p:blipFill>
            <a:blip r:embed="rId2">
              <a:extLst/>
            </a:blip>
            <a:stretch>
              <a:fillRect/>
            </a:stretch>
          </p:blipFill>
          <p:spPr>
            <a:xfrm>
              <a:off x="3276600" y="2314575"/>
              <a:ext cx="838200" cy="833438"/>
            </a:xfrm>
            <a:prstGeom prst="rect">
              <a:avLst/>
            </a:prstGeom>
            <a:ln w="12700" cap="flat">
              <a:noFill/>
              <a:miter lim="400000"/>
            </a:ln>
            <a:effectLst/>
          </p:spPr>
        </p:pic>
        <p:pic>
          <p:nvPicPr>
            <p:cNvPr id="168" name="Notes.png" descr="Notes"/>
            <p:cNvPicPr>
              <a:picLocks noChangeAspect="1"/>
            </p:cNvPicPr>
            <p:nvPr/>
          </p:nvPicPr>
          <p:blipFill>
            <a:blip r:embed="rId8">
              <a:extLst/>
            </a:blip>
            <a:stretch>
              <a:fillRect/>
            </a:stretch>
          </p:blipFill>
          <p:spPr>
            <a:xfrm>
              <a:off x="3429000" y="2286000"/>
              <a:ext cx="506413" cy="485775"/>
            </a:xfrm>
            <a:prstGeom prst="rect">
              <a:avLst/>
            </a:prstGeom>
            <a:ln w="12700" cap="flat">
              <a:noFill/>
              <a:miter lim="400000"/>
            </a:ln>
            <a:effectLst/>
          </p:spPr>
        </p:pic>
        <p:sp>
          <p:nvSpPr>
            <p:cNvPr id="169" name="Shape 169"/>
            <p:cNvSpPr/>
            <p:nvPr/>
          </p:nvSpPr>
          <p:spPr>
            <a:xfrm>
              <a:off x="5029200" y="3048000"/>
              <a:ext cx="866575"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Atlantis stage</a:t>
              </a:r>
            </a:p>
          </p:txBody>
        </p:sp>
        <p:pic>
          <p:nvPicPr>
            <p:cNvPr id="170" name="Notes.png" descr="Notes"/>
            <p:cNvPicPr>
              <a:picLocks noChangeAspect="1"/>
            </p:cNvPicPr>
            <p:nvPr/>
          </p:nvPicPr>
          <p:blipFill>
            <a:blip r:embed="rId8">
              <a:extLst/>
            </a:blip>
            <a:stretch>
              <a:fillRect/>
            </a:stretch>
          </p:blipFill>
          <p:spPr>
            <a:xfrm>
              <a:off x="3733800" y="1295400"/>
              <a:ext cx="506413" cy="485775"/>
            </a:xfrm>
            <a:prstGeom prst="rect">
              <a:avLst/>
            </a:prstGeom>
            <a:ln w="12700" cap="flat">
              <a:noFill/>
              <a:miter lim="400000"/>
            </a:ln>
            <a:effectLst/>
          </p:spPr>
        </p:pic>
        <p:pic>
          <p:nvPicPr>
            <p:cNvPr id="171" name="Notes.png" descr="Notes"/>
            <p:cNvPicPr>
              <a:picLocks noChangeAspect="1"/>
            </p:cNvPicPr>
            <p:nvPr/>
          </p:nvPicPr>
          <p:blipFill>
            <a:blip r:embed="rId8">
              <a:extLst/>
            </a:blip>
            <a:stretch>
              <a:fillRect/>
            </a:stretch>
          </p:blipFill>
          <p:spPr>
            <a:xfrm>
              <a:off x="5410200" y="1143000"/>
              <a:ext cx="506413" cy="485775"/>
            </a:xfrm>
            <a:prstGeom prst="rect">
              <a:avLst/>
            </a:prstGeom>
            <a:ln w="12700" cap="flat">
              <a:noFill/>
              <a:miter lim="400000"/>
            </a:ln>
            <a:effectLst/>
          </p:spPr>
        </p:pic>
        <p:sp>
          <p:nvSpPr>
            <p:cNvPr id="172" name="Shape 172"/>
            <p:cNvSpPr/>
            <p:nvPr/>
          </p:nvSpPr>
          <p:spPr>
            <a:xfrm>
              <a:off x="1136243" y="1475887"/>
              <a:ext cx="4121558" cy="1267313"/>
            </a:xfrm>
            <a:custGeom>
              <a:avLst/>
              <a:gdLst/>
              <a:ahLst/>
              <a:cxnLst>
                <a:cxn ang="0">
                  <a:pos x="wd2" y="hd2"/>
                </a:cxn>
                <a:cxn ang="5400000">
                  <a:pos x="wd2" y="hd2"/>
                </a:cxn>
                <a:cxn ang="10800000">
                  <a:pos x="wd2" y="hd2"/>
                </a:cxn>
                <a:cxn ang="16200000">
                  <a:pos x="wd2" y="hd2"/>
                </a:cxn>
              </a:cxnLst>
              <a:rect l="0" t="0" r="r" b="b"/>
              <a:pathLst>
                <a:path w="21503" h="20725" extrusionOk="0">
                  <a:moveTo>
                    <a:pt x="433" y="4525"/>
                  </a:moveTo>
                  <a:cubicBezTo>
                    <a:pt x="168" y="3590"/>
                    <a:pt x="-97" y="2656"/>
                    <a:pt x="36" y="2033"/>
                  </a:cubicBezTo>
                  <a:cubicBezTo>
                    <a:pt x="168" y="1410"/>
                    <a:pt x="102" y="994"/>
                    <a:pt x="1228" y="787"/>
                  </a:cubicBezTo>
                  <a:cubicBezTo>
                    <a:pt x="2355" y="579"/>
                    <a:pt x="5469" y="-875"/>
                    <a:pt x="6794" y="787"/>
                  </a:cubicBezTo>
                  <a:cubicBezTo>
                    <a:pt x="8119" y="2448"/>
                    <a:pt x="7456" y="8887"/>
                    <a:pt x="9179" y="10756"/>
                  </a:cubicBezTo>
                  <a:cubicBezTo>
                    <a:pt x="10902" y="12625"/>
                    <a:pt x="15341" y="11171"/>
                    <a:pt x="17130" y="12002"/>
                  </a:cubicBezTo>
                  <a:cubicBezTo>
                    <a:pt x="18919" y="12833"/>
                    <a:pt x="19913" y="14494"/>
                    <a:pt x="19913" y="15740"/>
                  </a:cubicBezTo>
                  <a:cubicBezTo>
                    <a:pt x="19913" y="16987"/>
                    <a:pt x="16865" y="18648"/>
                    <a:pt x="17130" y="19479"/>
                  </a:cubicBezTo>
                  <a:cubicBezTo>
                    <a:pt x="17395" y="20310"/>
                    <a:pt x="19449" y="20517"/>
                    <a:pt x="21503" y="20725"/>
                  </a:cubicBezTo>
                </a:path>
              </a:pathLst>
            </a:custGeom>
            <a:noFill/>
            <a:ln w="28575" cap="flat">
              <a:solidFill>
                <a:srgbClr val="000000"/>
              </a:solidFill>
              <a:prstDash val="solid"/>
              <a:round/>
            </a:ln>
            <a:effectLst/>
          </p:spPr>
          <p:txBody>
            <a:bodyPr wrap="square" lIns="45719" tIns="45719" rIns="45719" bIns="45719" numCol="1" anchor="t">
              <a:noAutofit/>
            </a:bodyPr>
            <a:lstStyle/>
            <a:p>
              <a:endParaRPr/>
            </a:p>
          </p:txBody>
        </p:sp>
        <p:sp>
          <p:nvSpPr>
            <p:cNvPr id="173" name="Shape 173"/>
            <p:cNvSpPr/>
            <p:nvPr/>
          </p:nvSpPr>
          <p:spPr>
            <a:xfrm>
              <a:off x="3657600" y="1981200"/>
              <a:ext cx="1125349"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i="1">
                  <a:latin typeface="+mj-lt"/>
                  <a:ea typeface="+mj-ea"/>
                  <a:cs typeface="+mj-cs"/>
                  <a:sym typeface="Arial"/>
                </a:defRPr>
              </a:lvl1pPr>
            </a:lstStyle>
            <a:p>
              <a:r>
                <a:t>2 Mbps HDSL line</a:t>
              </a:r>
            </a:p>
          </p:txBody>
        </p:sp>
        <p:sp>
          <p:nvSpPr>
            <p:cNvPr id="174" name="Shape 174"/>
            <p:cNvSpPr/>
            <p:nvPr/>
          </p:nvSpPr>
          <p:spPr>
            <a:xfrm>
              <a:off x="1524000" y="990600"/>
              <a:ext cx="1273620"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i="1">
                  <a:latin typeface="+mj-lt"/>
                  <a:ea typeface="+mj-ea"/>
                  <a:cs typeface="+mj-cs"/>
                  <a:sym typeface="Arial"/>
                </a:defRPr>
              </a:lvl1pPr>
            </a:lstStyle>
            <a:p>
              <a:r>
                <a:t>802.11b wireless link</a:t>
              </a:r>
            </a:p>
          </p:txBody>
        </p:sp>
        <p:pic>
          <p:nvPicPr>
            <p:cNvPr id="175" name="table1.tif" descr="table1"/>
            <p:cNvPicPr>
              <a:picLocks noChangeAspect="1"/>
            </p:cNvPicPr>
            <p:nvPr/>
          </p:nvPicPr>
          <p:blipFill>
            <a:blip r:embed="rId2">
              <a:extLst/>
            </a:blip>
            <a:stretch>
              <a:fillRect/>
            </a:stretch>
          </p:blipFill>
          <p:spPr>
            <a:xfrm>
              <a:off x="5105400" y="2314575"/>
              <a:ext cx="838200" cy="833438"/>
            </a:xfrm>
            <a:prstGeom prst="rect">
              <a:avLst/>
            </a:prstGeom>
            <a:ln w="12700" cap="flat">
              <a:noFill/>
              <a:miter lim="400000"/>
            </a:ln>
            <a:effectLst/>
          </p:spPr>
        </p:pic>
        <p:pic>
          <p:nvPicPr>
            <p:cNvPr id="176" name="Notes.png" descr="Notes"/>
            <p:cNvPicPr>
              <a:picLocks noChangeAspect="1"/>
            </p:cNvPicPr>
            <p:nvPr/>
          </p:nvPicPr>
          <p:blipFill>
            <a:blip r:embed="rId8">
              <a:extLst/>
            </a:blip>
            <a:stretch>
              <a:fillRect/>
            </a:stretch>
          </p:blipFill>
          <p:spPr>
            <a:xfrm>
              <a:off x="5257800" y="2286000"/>
              <a:ext cx="506413" cy="485775"/>
            </a:xfrm>
            <a:prstGeom prst="rect">
              <a:avLst/>
            </a:prstGeom>
            <a:ln w="12700" cap="flat">
              <a:noFill/>
              <a:miter lim="400000"/>
            </a:ln>
            <a:effectLst/>
          </p:spPr>
        </p:pic>
        <p:pic>
          <p:nvPicPr>
            <p:cNvPr id="177" name="Accesspoint2.png" descr="Accesspoint2"/>
            <p:cNvPicPr>
              <a:picLocks noChangeAspect="1"/>
            </p:cNvPicPr>
            <p:nvPr/>
          </p:nvPicPr>
          <p:blipFill>
            <a:blip r:embed="rId4">
              <a:extLst/>
            </a:blip>
            <a:stretch>
              <a:fillRect/>
            </a:stretch>
          </p:blipFill>
          <p:spPr>
            <a:xfrm>
              <a:off x="228600" y="3611562"/>
              <a:ext cx="204788" cy="285751"/>
            </a:xfrm>
            <a:prstGeom prst="rect">
              <a:avLst/>
            </a:prstGeom>
            <a:ln w="12700" cap="flat">
              <a:noFill/>
              <a:miter lim="400000"/>
            </a:ln>
            <a:effectLst/>
          </p:spPr>
        </p:pic>
        <p:pic>
          <p:nvPicPr>
            <p:cNvPr id="178" name="Accesspoint.png" descr="Accesspoint"/>
            <p:cNvPicPr>
              <a:picLocks noChangeAspect="1"/>
            </p:cNvPicPr>
            <p:nvPr/>
          </p:nvPicPr>
          <p:blipFill>
            <a:blip r:embed="rId9">
              <a:extLst/>
            </a:blip>
            <a:stretch>
              <a:fillRect/>
            </a:stretch>
          </p:blipFill>
          <p:spPr>
            <a:xfrm>
              <a:off x="152400" y="4037012"/>
              <a:ext cx="304801" cy="246063"/>
            </a:xfrm>
            <a:prstGeom prst="rect">
              <a:avLst/>
            </a:prstGeom>
            <a:ln w="12700" cap="flat">
              <a:noFill/>
              <a:miter lim="400000"/>
            </a:ln>
            <a:effectLst/>
          </p:spPr>
        </p:pic>
        <p:pic>
          <p:nvPicPr>
            <p:cNvPr id="179" name="Accesspoint.png" descr="Accesspoint"/>
            <p:cNvPicPr>
              <a:picLocks noChangeAspect="1"/>
            </p:cNvPicPr>
            <p:nvPr/>
          </p:nvPicPr>
          <p:blipFill>
            <a:blip r:embed="rId9">
              <a:extLst/>
            </a:blip>
            <a:stretch>
              <a:fillRect/>
            </a:stretch>
          </p:blipFill>
          <p:spPr>
            <a:xfrm>
              <a:off x="2286000" y="1600200"/>
              <a:ext cx="304800" cy="246063"/>
            </a:xfrm>
            <a:prstGeom prst="rect">
              <a:avLst/>
            </a:prstGeom>
            <a:ln w="12700" cap="flat">
              <a:noFill/>
              <a:miter lim="400000"/>
            </a:ln>
            <a:effectLst/>
          </p:spPr>
        </p:pic>
        <p:pic>
          <p:nvPicPr>
            <p:cNvPr id="180" name="Accesspoint.png" descr="Accesspoint"/>
            <p:cNvPicPr>
              <a:picLocks noChangeAspect="1"/>
            </p:cNvPicPr>
            <p:nvPr/>
          </p:nvPicPr>
          <p:blipFill>
            <a:blip r:embed="rId9">
              <a:extLst/>
            </a:blip>
            <a:stretch>
              <a:fillRect/>
            </a:stretch>
          </p:blipFill>
          <p:spPr>
            <a:xfrm>
              <a:off x="1905000" y="0"/>
              <a:ext cx="304800" cy="246063"/>
            </a:xfrm>
            <a:prstGeom prst="rect">
              <a:avLst/>
            </a:prstGeom>
            <a:ln w="12700" cap="flat">
              <a:noFill/>
              <a:miter lim="400000"/>
            </a:ln>
            <a:effectLst/>
          </p:spPr>
        </p:pic>
        <p:pic>
          <p:nvPicPr>
            <p:cNvPr id="181" name="Accesspoint.png" descr="Accesspoint"/>
            <p:cNvPicPr>
              <a:picLocks noChangeAspect="1"/>
            </p:cNvPicPr>
            <p:nvPr/>
          </p:nvPicPr>
          <p:blipFill>
            <a:blip r:embed="rId9">
              <a:extLst/>
            </a:blip>
            <a:stretch>
              <a:fillRect/>
            </a:stretch>
          </p:blipFill>
          <p:spPr>
            <a:xfrm>
              <a:off x="5867400" y="2667000"/>
              <a:ext cx="304800" cy="246063"/>
            </a:xfrm>
            <a:prstGeom prst="rect">
              <a:avLst/>
            </a:prstGeom>
            <a:ln w="12700" cap="flat">
              <a:noFill/>
              <a:miter lim="400000"/>
            </a:ln>
            <a:effectLst/>
          </p:spPr>
        </p:pic>
        <p:pic>
          <p:nvPicPr>
            <p:cNvPr id="182" name="Accesspoint.png" descr="Accesspoint"/>
            <p:cNvPicPr>
              <a:picLocks noChangeAspect="1"/>
            </p:cNvPicPr>
            <p:nvPr/>
          </p:nvPicPr>
          <p:blipFill>
            <a:blip r:embed="rId9">
              <a:extLst/>
            </a:blip>
            <a:stretch>
              <a:fillRect/>
            </a:stretch>
          </p:blipFill>
          <p:spPr>
            <a:xfrm>
              <a:off x="3200400" y="914400"/>
              <a:ext cx="304800" cy="246063"/>
            </a:xfrm>
            <a:prstGeom prst="rect">
              <a:avLst/>
            </a:prstGeom>
            <a:ln w="12700" cap="flat">
              <a:noFill/>
              <a:miter lim="400000"/>
            </a:ln>
            <a:effectLst/>
          </p:spPr>
        </p:pic>
        <p:pic>
          <p:nvPicPr>
            <p:cNvPr id="183" name="bus1.png" descr="bus1"/>
            <p:cNvPicPr>
              <a:picLocks noChangeAspect="1"/>
            </p:cNvPicPr>
            <p:nvPr/>
          </p:nvPicPr>
          <p:blipFill>
            <a:blip r:embed="rId10">
              <a:extLst/>
            </a:blip>
            <a:stretch>
              <a:fillRect/>
            </a:stretch>
          </p:blipFill>
          <p:spPr>
            <a:xfrm>
              <a:off x="2971800" y="228600"/>
              <a:ext cx="762000" cy="341313"/>
            </a:xfrm>
            <a:prstGeom prst="rect">
              <a:avLst/>
            </a:prstGeom>
            <a:ln w="12700" cap="flat">
              <a:noFill/>
              <a:miter lim="400000"/>
            </a:ln>
            <a:effectLst/>
          </p:spPr>
        </p:pic>
        <p:sp>
          <p:nvSpPr>
            <p:cNvPr id="184" name="Shape 184"/>
            <p:cNvSpPr/>
            <p:nvPr/>
          </p:nvSpPr>
          <p:spPr>
            <a:xfrm>
              <a:off x="2971800" y="533400"/>
              <a:ext cx="1066800"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000">
                  <a:latin typeface="+mj-lt"/>
                  <a:ea typeface="+mj-ea"/>
                  <a:cs typeface="+mj-cs"/>
                  <a:sym typeface="Arial"/>
                </a:defRPr>
              </a:lvl1pPr>
            </a:lstStyle>
            <a:p>
              <a:r>
                <a:t>BTH’s caravan</a:t>
              </a:r>
            </a:p>
          </p:txBody>
        </p:sp>
        <p:sp>
          <p:nvSpPr>
            <p:cNvPr id="185" name="Shape 185"/>
            <p:cNvSpPr/>
            <p:nvPr/>
          </p:nvSpPr>
          <p:spPr>
            <a:xfrm>
              <a:off x="1747030" y="228600"/>
              <a:ext cx="1545671" cy="230590"/>
            </a:xfrm>
            <a:custGeom>
              <a:avLst/>
              <a:gdLst/>
              <a:ahLst/>
              <a:cxnLst>
                <a:cxn ang="0">
                  <a:pos x="wd2" y="hd2"/>
                </a:cxn>
                <a:cxn ang="5400000">
                  <a:pos x="wd2" y="hd2"/>
                </a:cxn>
                <a:cxn ang="10800000">
                  <a:pos x="wd2" y="hd2"/>
                </a:cxn>
                <a:cxn ang="16200000">
                  <a:pos x="wd2" y="hd2"/>
                </a:cxn>
              </a:cxnLst>
              <a:rect l="0" t="0" r="r" b="b"/>
              <a:pathLst>
                <a:path w="20068" h="20641" extrusionOk="0">
                  <a:moveTo>
                    <a:pt x="897" y="6821"/>
                  </a:moveTo>
                  <a:cubicBezTo>
                    <a:pt x="-10" y="13074"/>
                    <a:pt x="-917" y="19326"/>
                    <a:pt x="1886" y="20463"/>
                  </a:cubicBezTo>
                  <a:cubicBezTo>
                    <a:pt x="4689" y="21600"/>
                    <a:pt x="14747" y="17053"/>
                    <a:pt x="17715" y="13642"/>
                  </a:cubicBezTo>
                  <a:cubicBezTo>
                    <a:pt x="20683" y="10232"/>
                    <a:pt x="20188" y="5116"/>
                    <a:pt x="19694" y="0"/>
                  </a:cubicBezTo>
                </a:path>
              </a:pathLst>
            </a:custGeom>
            <a:noFill/>
            <a:ln w="28575" cap="flat">
              <a:solidFill>
                <a:srgbClr val="000000"/>
              </a:solidFill>
              <a:prstDash val="solid"/>
              <a:round/>
            </a:ln>
            <a:effectLst/>
          </p:spPr>
          <p:txBody>
            <a:bodyPr wrap="square" lIns="45719" tIns="45719" rIns="45719" bIns="45719" numCol="1" anchor="t">
              <a:noAutofit/>
            </a:bodyPr>
            <a:lstStyle/>
            <a:p>
              <a:endParaRPr/>
            </a:p>
          </p:txBody>
        </p:sp>
        <p:pic>
          <p:nvPicPr>
            <p:cNvPr id="186" name="Accesspoint2.png" descr="Accesspoint2"/>
            <p:cNvPicPr>
              <a:picLocks noChangeAspect="1"/>
            </p:cNvPicPr>
            <p:nvPr/>
          </p:nvPicPr>
          <p:blipFill>
            <a:blip r:embed="rId4">
              <a:extLst/>
            </a:blip>
            <a:stretch>
              <a:fillRect/>
            </a:stretch>
          </p:blipFill>
          <p:spPr>
            <a:xfrm>
              <a:off x="1676400" y="76200"/>
              <a:ext cx="204788" cy="285750"/>
            </a:xfrm>
            <a:prstGeom prst="rect">
              <a:avLst/>
            </a:prstGeom>
            <a:ln w="12700" cap="flat">
              <a:noFill/>
              <a:miter lim="400000"/>
            </a:ln>
            <a:effectLst/>
          </p:spPr>
        </p:pic>
        <p:pic>
          <p:nvPicPr>
            <p:cNvPr id="187" name="Accesspoint.png" descr="Accesspoint"/>
            <p:cNvPicPr>
              <a:picLocks noChangeAspect="1"/>
            </p:cNvPicPr>
            <p:nvPr/>
          </p:nvPicPr>
          <p:blipFill>
            <a:blip r:embed="rId9">
              <a:extLst/>
            </a:blip>
            <a:stretch>
              <a:fillRect/>
            </a:stretch>
          </p:blipFill>
          <p:spPr>
            <a:xfrm>
              <a:off x="3048000" y="0"/>
              <a:ext cx="304800" cy="246063"/>
            </a:xfrm>
            <a:prstGeom prst="rect">
              <a:avLst/>
            </a:prstGeom>
            <a:ln w="12700" cap="flat">
              <a:noFill/>
              <a:miter lim="400000"/>
            </a:ln>
            <a:effectLst/>
          </p:spPr>
        </p:pic>
        <p:sp>
          <p:nvSpPr>
            <p:cNvPr id="188" name="Shape 188"/>
            <p:cNvSpPr/>
            <p:nvPr/>
          </p:nvSpPr>
          <p:spPr>
            <a:xfrm>
              <a:off x="381000" y="3611562"/>
              <a:ext cx="1676400" cy="431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800">
                  <a:latin typeface="+mj-lt"/>
                  <a:ea typeface="+mj-ea"/>
                  <a:cs typeface="+mj-cs"/>
                  <a:sym typeface="Arial"/>
                </a:defRPr>
              </a:lvl1pPr>
            </a:lstStyle>
            <a:p>
              <a:r>
                <a:t>Orinoco and Compex solutions with external antennas to connect buildings</a:t>
              </a:r>
            </a:p>
          </p:txBody>
        </p:sp>
        <p:sp>
          <p:nvSpPr>
            <p:cNvPr id="189" name="Shape 189"/>
            <p:cNvSpPr/>
            <p:nvPr/>
          </p:nvSpPr>
          <p:spPr>
            <a:xfrm>
              <a:off x="381000" y="4037012"/>
              <a:ext cx="1447800" cy="431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800">
                  <a:latin typeface="+mj-lt"/>
                  <a:ea typeface="+mj-ea"/>
                  <a:cs typeface="+mj-cs"/>
                  <a:sym typeface="Arial"/>
                </a:defRPr>
              </a:lvl1pPr>
            </a:lstStyle>
            <a:p>
              <a:r>
                <a:t>Standard access points for WHAT project roaming and to connect PCs</a:t>
              </a:r>
            </a:p>
          </p:txBody>
        </p:sp>
        <p:sp>
          <p:nvSpPr>
            <p:cNvPr id="190" name="Shape 190"/>
            <p:cNvSpPr/>
            <p:nvPr/>
          </p:nvSpPr>
          <p:spPr>
            <a:xfrm>
              <a:off x="3200400" y="3429000"/>
              <a:ext cx="1905000" cy="431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800">
                  <a:latin typeface="+mj-lt"/>
                  <a:ea typeface="+mj-ea"/>
                  <a:cs typeface="+mj-cs"/>
                  <a:sym typeface="Arial"/>
                </a:defRPr>
              </a:pPr>
              <a:r>
                <a:t>It is possible to connect most clients to either the </a:t>
              </a:r>
              <a:r>
                <a:rPr>
                  <a:solidFill>
                    <a:schemeClr val="accent2"/>
                  </a:solidFill>
                </a:rPr>
                <a:t>extranet</a:t>
              </a:r>
              <a:r>
                <a:t> or the </a:t>
              </a:r>
              <a:r>
                <a:rPr>
                  <a:solidFill>
                    <a:srgbClr val="33CC33"/>
                  </a:solidFill>
                </a:rPr>
                <a:t>intranet</a:t>
              </a:r>
              <a:r>
                <a:t>. The details are left out of this figure.</a:t>
              </a:r>
            </a:p>
          </p:txBody>
        </p:sp>
        <p:sp>
          <p:nvSpPr>
            <p:cNvPr id="191" name="Shape 191"/>
            <p:cNvSpPr/>
            <p:nvPr/>
          </p:nvSpPr>
          <p:spPr>
            <a:xfrm>
              <a:off x="1428750" y="152400"/>
              <a:ext cx="167640"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s</a:t>
              </a:r>
            </a:p>
          </p:txBody>
        </p:sp>
        <p:sp>
          <p:nvSpPr>
            <p:cNvPr id="192" name="Shape 192"/>
            <p:cNvSpPr/>
            <p:nvPr/>
          </p:nvSpPr>
          <p:spPr>
            <a:xfrm>
              <a:off x="2800350" y="1143000"/>
              <a:ext cx="167640"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s</a:t>
              </a:r>
            </a:p>
          </p:txBody>
        </p:sp>
        <p:pic>
          <p:nvPicPr>
            <p:cNvPr id="193" name="computer.tif" descr="computer"/>
            <p:cNvPicPr>
              <a:picLocks noChangeAspect="1"/>
            </p:cNvPicPr>
            <p:nvPr/>
          </p:nvPicPr>
          <p:blipFill>
            <a:blip r:embed="rId7">
              <a:extLst/>
            </a:blip>
            <a:stretch>
              <a:fillRect/>
            </a:stretch>
          </p:blipFill>
          <p:spPr>
            <a:xfrm>
              <a:off x="2971800" y="2308225"/>
              <a:ext cx="309563" cy="358775"/>
            </a:xfrm>
            <a:prstGeom prst="rect">
              <a:avLst/>
            </a:prstGeom>
            <a:ln w="12700" cap="flat">
              <a:noFill/>
              <a:miter lim="400000"/>
            </a:ln>
            <a:effectLst/>
          </p:spPr>
        </p:pic>
        <p:sp>
          <p:nvSpPr>
            <p:cNvPr id="194" name="Shape 194"/>
            <p:cNvSpPr/>
            <p:nvPr/>
          </p:nvSpPr>
          <p:spPr>
            <a:xfrm>
              <a:off x="2819400" y="2308225"/>
              <a:ext cx="153564" cy="2269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000">
                  <a:latin typeface="+mj-lt"/>
                  <a:ea typeface="+mj-ea"/>
                  <a:cs typeface="+mj-cs"/>
                  <a:sym typeface="Arial"/>
                </a:defRPr>
              </a:lvl1pPr>
            </a:lstStyle>
            <a:p>
              <a:r>
                <a:t>*</a:t>
              </a:r>
            </a:p>
          </p:txBody>
        </p:sp>
        <p:sp>
          <p:nvSpPr>
            <p:cNvPr id="195" name="Shape 195"/>
            <p:cNvSpPr/>
            <p:nvPr/>
          </p:nvSpPr>
          <p:spPr>
            <a:xfrm flipH="1">
              <a:off x="3124199" y="1142999"/>
              <a:ext cx="533401" cy="1143002"/>
            </a:xfrm>
            <a:prstGeom prst="line">
              <a:avLst/>
            </a:prstGeom>
            <a:noFill/>
            <a:ln w="38100" cap="flat">
              <a:solidFill>
                <a:srgbClr val="000000"/>
              </a:solidFill>
              <a:prstDash val="sysDot"/>
              <a:round/>
            </a:ln>
            <a:effectLst/>
          </p:spPr>
          <p:txBody>
            <a:bodyPr wrap="square" lIns="45719" tIns="45719" rIns="45719" bIns="45719" numCol="1" anchor="t">
              <a:noAutofit/>
            </a:bodyPr>
            <a:lstStyle/>
            <a:p>
              <a:endParaRPr/>
            </a:p>
          </p:txBody>
        </p:sp>
      </p:grpSp>
      <p:grpSp>
        <p:nvGrpSpPr>
          <p:cNvPr id="221" name="Group 221"/>
          <p:cNvGrpSpPr/>
          <p:nvPr/>
        </p:nvGrpSpPr>
        <p:grpSpPr>
          <a:xfrm>
            <a:off x="179387" y="80962"/>
            <a:ext cx="8821738" cy="6694488"/>
            <a:chOff x="0" y="0"/>
            <a:chExt cx="8821737" cy="6694487"/>
          </a:xfrm>
        </p:grpSpPr>
        <p:grpSp>
          <p:nvGrpSpPr>
            <p:cNvPr id="199" name="Group 199"/>
            <p:cNvGrpSpPr/>
            <p:nvPr/>
          </p:nvGrpSpPr>
          <p:grpSpPr>
            <a:xfrm>
              <a:off x="4032249" y="152400"/>
              <a:ext cx="1416052" cy="1698625"/>
              <a:chOff x="0" y="0"/>
              <a:chExt cx="1416050" cy="1698625"/>
            </a:xfrm>
          </p:grpSpPr>
          <p:pic>
            <p:nvPicPr>
              <p:cNvPr id="197" name="DSC00048.jpg" descr="DSC00048"/>
              <p:cNvPicPr>
                <a:picLocks noChangeAspect="1"/>
              </p:cNvPicPr>
              <p:nvPr/>
            </p:nvPicPr>
            <p:blipFill>
              <a:blip r:embed="rId11">
                <a:extLst/>
              </a:blip>
              <a:stretch>
                <a:fillRect/>
              </a:stretch>
            </p:blipFill>
            <p:spPr>
              <a:xfrm>
                <a:off x="36512" y="26987"/>
                <a:ext cx="1371601" cy="1028701"/>
              </a:xfrm>
              <a:prstGeom prst="rect">
                <a:avLst/>
              </a:prstGeom>
              <a:ln w="12700" cap="flat">
                <a:noFill/>
                <a:miter lim="400000"/>
              </a:ln>
              <a:effectLst/>
            </p:spPr>
          </p:pic>
          <p:sp>
            <p:nvSpPr>
              <p:cNvPr id="198" name="Shape 198"/>
              <p:cNvSpPr/>
              <p:nvPr/>
            </p:nvSpPr>
            <p:spPr>
              <a:xfrm rot="5400000">
                <a:off x="-141288" y="141287"/>
                <a:ext cx="1698626" cy="14160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26" y="21600"/>
                    </a:lnTo>
                    <a:lnTo>
                      <a:pt x="13626" y="18000"/>
                    </a:lnTo>
                    <a:lnTo>
                      <a:pt x="21600" y="17338"/>
                    </a:lnTo>
                    <a:lnTo>
                      <a:pt x="13626" y="12600"/>
                    </a:lnTo>
                    <a:lnTo>
                      <a:pt x="13626" y="0"/>
                    </a:lnTo>
                    <a:lnTo>
                      <a:pt x="7949" y="0"/>
                    </a:lnTo>
                    <a:close/>
                  </a:path>
                </a:pathLst>
              </a:custGeom>
              <a:noFill/>
              <a:ln w="12700" cap="flat">
                <a:solidFill>
                  <a:srgbClr val="FF0000"/>
                </a:solidFill>
                <a:prstDash val="solid"/>
                <a:round/>
              </a:ln>
              <a:effectLst/>
            </p:spPr>
            <p:txBody>
              <a:bodyPr wrap="square" lIns="45719" tIns="45719" rIns="45719" bIns="45719" numCol="1" anchor="ctr">
                <a:noAutofit/>
              </a:bodyPr>
              <a:lstStyle/>
              <a:p>
                <a:pPr algn="ctr">
                  <a:defRPr sz="2000">
                    <a:latin typeface="+mj-lt"/>
                    <a:ea typeface="+mj-ea"/>
                    <a:cs typeface="+mj-cs"/>
                    <a:sym typeface="Arial"/>
                  </a:defRPr>
                </a:pPr>
                <a:endParaRPr/>
              </a:p>
            </p:txBody>
          </p:sp>
        </p:grpSp>
        <p:grpSp>
          <p:nvGrpSpPr>
            <p:cNvPr id="202" name="Group 202"/>
            <p:cNvGrpSpPr/>
            <p:nvPr/>
          </p:nvGrpSpPr>
          <p:grpSpPr>
            <a:xfrm>
              <a:off x="3384550" y="4891081"/>
              <a:ext cx="2016126" cy="1803407"/>
              <a:chOff x="0" y="0"/>
              <a:chExt cx="2016125" cy="1803405"/>
            </a:xfrm>
          </p:grpSpPr>
          <p:pic>
            <p:nvPicPr>
              <p:cNvPr id="200" name="DSC00033.jpg" descr="DSC00033"/>
              <p:cNvPicPr>
                <a:picLocks noChangeAspect="1"/>
              </p:cNvPicPr>
              <p:nvPr/>
            </p:nvPicPr>
            <p:blipFill>
              <a:blip r:embed="rId12">
                <a:extLst/>
              </a:blip>
              <a:stretch>
                <a:fillRect/>
              </a:stretch>
            </p:blipFill>
            <p:spPr>
              <a:xfrm>
                <a:off x="17462" y="328618"/>
                <a:ext cx="1989139" cy="1443038"/>
              </a:xfrm>
              <a:prstGeom prst="rect">
                <a:avLst/>
              </a:prstGeom>
              <a:ln w="12700" cap="flat">
                <a:noFill/>
                <a:miter lim="400000"/>
              </a:ln>
              <a:effectLst/>
            </p:spPr>
          </p:pic>
          <p:sp>
            <p:nvSpPr>
              <p:cNvPr id="201" name="Shape 201"/>
              <p:cNvSpPr/>
              <p:nvPr/>
            </p:nvSpPr>
            <p:spPr>
              <a:xfrm rot="5400000">
                <a:off x="106359" y="-106360"/>
                <a:ext cx="1803407" cy="2016126"/>
              </a:xfrm>
              <a:custGeom>
                <a:avLst/>
                <a:gdLst/>
                <a:ahLst/>
                <a:cxnLst>
                  <a:cxn ang="0">
                    <a:pos x="wd2" y="hd2"/>
                  </a:cxn>
                  <a:cxn ang="5400000">
                    <a:pos x="wd2" y="hd2"/>
                  </a:cxn>
                  <a:cxn ang="10800000">
                    <a:pos x="wd2" y="hd2"/>
                  </a:cxn>
                  <a:cxn ang="16200000">
                    <a:pos x="wd2" y="hd2"/>
                  </a:cxn>
                </a:cxnLst>
                <a:rect l="0" t="0" r="r" b="b"/>
                <a:pathLst>
                  <a:path w="21600" h="21600" extrusionOk="0">
                    <a:moveTo>
                      <a:pt x="3936" y="0"/>
                    </a:moveTo>
                    <a:lnTo>
                      <a:pt x="3936" y="12600"/>
                    </a:lnTo>
                    <a:lnTo>
                      <a:pt x="0" y="20341"/>
                    </a:lnTo>
                    <a:lnTo>
                      <a:pt x="3936" y="18000"/>
                    </a:lnTo>
                    <a:lnTo>
                      <a:pt x="3936" y="21600"/>
                    </a:lnTo>
                    <a:lnTo>
                      <a:pt x="21600" y="21600"/>
                    </a:lnTo>
                    <a:lnTo>
                      <a:pt x="21600" y="0"/>
                    </a:lnTo>
                    <a:lnTo>
                      <a:pt x="6880" y="0"/>
                    </a:lnTo>
                    <a:close/>
                  </a:path>
                </a:pathLst>
              </a:custGeom>
              <a:noFill/>
              <a:ln w="12700" cap="flat">
                <a:solidFill>
                  <a:srgbClr val="FF0000"/>
                </a:solidFill>
                <a:prstDash val="solid"/>
                <a:round/>
              </a:ln>
              <a:effectLst/>
            </p:spPr>
            <p:txBody>
              <a:bodyPr wrap="square" lIns="45719" tIns="45719" rIns="45719" bIns="45719" numCol="1" anchor="ctr">
                <a:noAutofit/>
              </a:bodyPr>
              <a:lstStyle/>
              <a:p>
                <a:pPr algn="ctr">
                  <a:defRPr sz="2000">
                    <a:latin typeface="+mj-lt"/>
                    <a:ea typeface="+mj-ea"/>
                    <a:cs typeface="+mj-cs"/>
                    <a:sym typeface="Arial"/>
                  </a:defRPr>
                </a:pPr>
                <a:endParaRPr/>
              </a:p>
            </p:txBody>
          </p:sp>
        </p:grpSp>
        <p:grpSp>
          <p:nvGrpSpPr>
            <p:cNvPr id="205" name="Group 205"/>
            <p:cNvGrpSpPr/>
            <p:nvPr/>
          </p:nvGrpSpPr>
          <p:grpSpPr>
            <a:xfrm>
              <a:off x="0" y="1223962"/>
              <a:ext cx="1939949" cy="1990726"/>
              <a:chOff x="0" y="0"/>
              <a:chExt cx="1939948" cy="1990725"/>
            </a:xfrm>
          </p:grpSpPr>
          <p:pic>
            <p:nvPicPr>
              <p:cNvPr id="203" name="Festival_Offics_Antinna.jpg" descr="Festival_Offics_Antinna"/>
              <p:cNvPicPr>
                <a:picLocks noChangeAspect="1"/>
              </p:cNvPicPr>
              <p:nvPr/>
            </p:nvPicPr>
            <p:blipFill>
              <a:blip r:embed="rId13">
                <a:extLst/>
              </a:blip>
              <a:stretch>
                <a:fillRect/>
              </a:stretch>
            </p:blipFill>
            <p:spPr>
              <a:xfrm>
                <a:off x="0" y="0"/>
                <a:ext cx="1408113" cy="1990726"/>
              </a:xfrm>
              <a:prstGeom prst="rect">
                <a:avLst/>
              </a:prstGeom>
              <a:ln w="12700" cap="flat">
                <a:noFill/>
                <a:miter lim="400000"/>
              </a:ln>
              <a:effectLst/>
            </p:spPr>
          </p:pic>
          <p:sp>
            <p:nvSpPr>
              <p:cNvPr id="204" name="Shape 204"/>
              <p:cNvSpPr/>
              <p:nvPr/>
            </p:nvSpPr>
            <p:spPr>
              <a:xfrm rot="5400000">
                <a:off x="-19833" y="19832"/>
                <a:ext cx="1979614" cy="1939949"/>
              </a:xfrm>
              <a:custGeom>
                <a:avLst/>
                <a:gdLst/>
                <a:ahLst/>
                <a:cxnLst>
                  <a:cxn ang="0">
                    <a:pos x="wd2" y="hd2"/>
                  </a:cxn>
                  <a:cxn ang="5400000">
                    <a:pos x="wd2" y="hd2"/>
                  </a:cxn>
                  <a:cxn ang="10800000">
                    <a:pos x="wd2" y="hd2"/>
                  </a:cxn>
                  <a:cxn ang="16200000">
                    <a:pos x="wd2" y="hd2"/>
                  </a:cxn>
                </a:cxnLst>
                <a:rect l="0" t="0" r="r" b="b"/>
                <a:pathLst>
                  <a:path w="21600" h="21600" extrusionOk="0">
                    <a:moveTo>
                      <a:pt x="0" y="5568"/>
                    </a:moveTo>
                    <a:lnTo>
                      <a:pt x="0" y="21600"/>
                    </a:lnTo>
                    <a:lnTo>
                      <a:pt x="21600" y="21600"/>
                    </a:lnTo>
                    <a:lnTo>
                      <a:pt x="21600" y="5568"/>
                    </a:lnTo>
                    <a:lnTo>
                      <a:pt x="18000" y="5568"/>
                    </a:lnTo>
                    <a:lnTo>
                      <a:pt x="19400" y="0"/>
                    </a:lnTo>
                    <a:lnTo>
                      <a:pt x="12600" y="5568"/>
                    </a:lnTo>
                    <a:close/>
                  </a:path>
                </a:pathLst>
              </a:custGeom>
              <a:noFill/>
              <a:ln w="12700" cap="flat">
                <a:solidFill>
                  <a:srgbClr val="FF0000"/>
                </a:solidFill>
                <a:prstDash val="solid"/>
                <a:round/>
              </a:ln>
              <a:effectLst/>
            </p:spPr>
            <p:txBody>
              <a:bodyPr wrap="square" lIns="45719" tIns="45719" rIns="45719" bIns="45719" numCol="1" anchor="ctr">
                <a:noAutofit/>
              </a:bodyPr>
              <a:lstStyle/>
              <a:p>
                <a:pPr algn="ctr">
                  <a:defRPr sz="2000">
                    <a:latin typeface="+mj-lt"/>
                    <a:ea typeface="+mj-ea"/>
                    <a:cs typeface="+mj-cs"/>
                    <a:sym typeface="Arial"/>
                  </a:defRPr>
                </a:pPr>
                <a:endParaRPr/>
              </a:p>
            </p:txBody>
          </p:sp>
        </p:grpSp>
        <p:grpSp>
          <p:nvGrpSpPr>
            <p:cNvPr id="208" name="Group 208"/>
            <p:cNvGrpSpPr/>
            <p:nvPr/>
          </p:nvGrpSpPr>
          <p:grpSpPr>
            <a:xfrm>
              <a:off x="5372108" y="4535433"/>
              <a:ext cx="3449630" cy="2124130"/>
              <a:chOff x="0" y="0"/>
              <a:chExt cx="3449628" cy="2124128"/>
            </a:xfrm>
          </p:grpSpPr>
          <p:pic>
            <p:nvPicPr>
              <p:cNvPr id="206" name="DSC00037.jpg" descr="DSC00037"/>
              <p:cNvPicPr>
                <a:picLocks noChangeAspect="1"/>
              </p:cNvPicPr>
              <p:nvPr/>
            </p:nvPicPr>
            <p:blipFill>
              <a:blip r:embed="rId14">
                <a:extLst/>
              </a:blip>
              <a:srcRect l="19685" b="20997"/>
              <a:stretch>
                <a:fillRect/>
              </a:stretch>
            </p:blipFill>
            <p:spPr>
              <a:xfrm>
                <a:off x="1209666" y="468366"/>
                <a:ext cx="2217738" cy="1636713"/>
              </a:xfrm>
              <a:prstGeom prst="rect">
                <a:avLst/>
              </a:prstGeom>
              <a:ln w="12700" cap="flat">
                <a:noFill/>
                <a:miter lim="400000"/>
              </a:ln>
              <a:effectLst/>
            </p:spPr>
          </p:pic>
          <p:sp>
            <p:nvSpPr>
              <p:cNvPr id="207" name="Shape 207"/>
              <p:cNvSpPr/>
              <p:nvPr/>
            </p:nvSpPr>
            <p:spPr>
              <a:xfrm rot="5400000">
                <a:off x="662750" y="-662750"/>
                <a:ext cx="2124129" cy="3449629"/>
              </a:xfrm>
              <a:custGeom>
                <a:avLst/>
                <a:gdLst/>
                <a:ahLst/>
                <a:cxnLst>
                  <a:cxn ang="0">
                    <a:pos x="wd2" y="hd2"/>
                  </a:cxn>
                  <a:cxn ang="5400000">
                    <a:pos x="wd2" y="hd2"/>
                  </a:cxn>
                  <a:cxn ang="10800000">
                    <a:pos x="wd2" y="hd2"/>
                  </a:cxn>
                  <a:cxn ang="16200000">
                    <a:pos x="wd2" y="hd2"/>
                  </a:cxn>
                </a:cxnLst>
                <a:rect l="0" t="0" r="r" b="b"/>
                <a:pathLst>
                  <a:path w="21600" h="21600" extrusionOk="0">
                    <a:moveTo>
                      <a:pt x="4763" y="0"/>
                    </a:moveTo>
                    <a:lnTo>
                      <a:pt x="4763" y="14115"/>
                    </a:lnTo>
                    <a:lnTo>
                      <a:pt x="7569" y="14115"/>
                    </a:lnTo>
                    <a:lnTo>
                      <a:pt x="0" y="21600"/>
                    </a:lnTo>
                    <a:lnTo>
                      <a:pt x="11778" y="14115"/>
                    </a:lnTo>
                    <a:lnTo>
                      <a:pt x="21600" y="14115"/>
                    </a:lnTo>
                    <a:lnTo>
                      <a:pt x="21600" y="0"/>
                    </a:lnTo>
                    <a:lnTo>
                      <a:pt x="7569" y="0"/>
                    </a:lnTo>
                    <a:close/>
                  </a:path>
                </a:pathLst>
              </a:custGeom>
              <a:noFill/>
              <a:ln w="12700" cap="flat">
                <a:solidFill>
                  <a:srgbClr val="FF0000"/>
                </a:solidFill>
                <a:prstDash val="solid"/>
                <a:round/>
              </a:ln>
              <a:effectLst/>
            </p:spPr>
            <p:txBody>
              <a:bodyPr wrap="square" lIns="45719" tIns="45719" rIns="45719" bIns="45719" numCol="1" anchor="ctr">
                <a:noAutofit/>
              </a:bodyPr>
              <a:lstStyle/>
              <a:p>
                <a:pPr algn="ctr">
                  <a:defRPr sz="2000">
                    <a:latin typeface="+mj-lt"/>
                    <a:ea typeface="+mj-ea"/>
                    <a:cs typeface="+mj-cs"/>
                    <a:sym typeface="Arial"/>
                  </a:defRPr>
                </a:pPr>
                <a:endParaRPr/>
              </a:p>
            </p:txBody>
          </p:sp>
        </p:grpSp>
        <p:grpSp>
          <p:nvGrpSpPr>
            <p:cNvPr id="211" name="Group 211"/>
            <p:cNvGrpSpPr/>
            <p:nvPr/>
          </p:nvGrpSpPr>
          <p:grpSpPr>
            <a:xfrm>
              <a:off x="6624670" y="1008062"/>
              <a:ext cx="2052605" cy="1246149"/>
              <a:chOff x="0" y="0"/>
              <a:chExt cx="2052603" cy="1246147"/>
            </a:xfrm>
          </p:grpSpPr>
          <p:pic>
            <p:nvPicPr>
              <p:cNvPr id="209" name="image.png"/>
              <p:cNvPicPr>
                <a:picLocks noChangeAspect="1"/>
              </p:cNvPicPr>
              <p:nvPr/>
            </p:nvPicPr>
            <p:blipFill>
              <a:blip r:embed="rId15">
                <a:extLst/>
              </a:blip>
              <a:stretch>
                <a:fillRect/>
              </a:stretch>
            </p:blipFill>
            <p:spPr>
              <a:xfrm>
                <a:off x="571466" y="33337"/>
                <a:ext cx="1481139" cy="938214"/>
              </a:xfrm>
              <a:prstGeom prst="rect">
                <a:avLst/>
              </a:prstGeom>
              <a:ln w="12700" cap="flat">
                <a:noFill/>
                <a:miter lim="400000"/>
              </a:ln>
              <a:effectLst/>
            </p:spPr>
          </p:pic>
          <p:sp>
            <p:nvSpPr>
              <p:cNvPr id="210" name="Shape 210"/>
              <p:cNvSpPr/>
              <p:nvPr/>
            </p:nvSpPr>
            <p:spPr>
              <a:xfrm rot="5400000">
                <a:off x="403228" y="-403229"/>
                <a:ext cx="1246148" cy="2052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152"/>
                    </a:lnTo>
                    <a:lnTo>
                      <a:pt x="9823" y="15152"/>
                    </a:lnTo>
                    <a:lnTo>
                      <a:pt x="21600" y="21600"/>
                    </a:lnTo>
                    <a:lnTo>
                      <a:pt x="14034" y="15152"/>
                    </a:lnTo>
                    <a:lnTo>
                      <a:pt x="16840" y="15152"/>
                    </a:lnTo>
                    <a:lnTo>
                      <a:pt x="16840" y="0"/>
                    </a:lnTo>
                    <a:lnTo>
                      <a:pt x="9823" y="0"/>
                    </a:lnTo>
                    <a:close/>
                  </a:path>
                </a:pathLst>
              </a:custGeom>
              <a:noFill/>
              <a:ln w="12700" cap="flat">
                <a:solidFill>
                  <a:srgbClr val="FF0000"/>
                </a:solidFill>
                <a:prstDash val="solid"/>
                <a:round/>
              </a:ln>
              <a:effectLst/>
            </p:spPr>
            <p:txBody>
              <a:bodyPr wrap="square" lIns="45719" tIns="45719" rIns="45719" bIns="45719" numCol="1" anchor="ctr">
                <a:noAutofit/>
              </a:bodyPr>
              <a:lstStyle/>
              <a:p>
                <a:pPr algn="ctr">
                  <a:defRPr sz="2000">
                    <a:latin typeface="+mj-lt"/>
                    <a:ea typeface="+mj-ea"/>
                    <a:cs typeface="+mj-cs"/>
                    <a:sym typeface="Arial"/>
                  </a:defRPr>
                </a:pPr>
                <a:endParaRPr/>
              </a:p>
            </p:txBody>
          </p:sp>
        </p:grpSp>
        <p:grpSp>
          <p:nvGrpSpPr>
            <p:cNvPr id="214" name="Group 214"/>
            <p:cNvGrpSpPr/>
            <p:nvPr/>
          </p:nvGrpSpPr>
          <p:grpSpPr>
            <a:xfrm>
              <a:off x="7054874" y="3132137"/>
              <a:ext cx="1693839" cy="900114"/>
              <a:chOff x="0" y="0"/>
              <a:chExt cx="1693838" cy="900112"/>
            </a:xfrm>
          </p:grpSpPr>
          <p:pic>
            <p:nvPicPr>
              <p:cNvPr id="212" name="DSC00024.jpg" descr="DSC00024"/>
              <p:cNvPicPr>
                <a:picLocks noChangeAspect="1"/>
              </p:cNvPicPr>
              <p:nvPr/>
            </p:nvPicPr>
            <p:blipFill>
              <a:blip r:embed="rId16">
                <a:extLst/>
              </a:blip>
              <a:stretch>
                <a:fillRect/>
              </a:stretch>
            </p:blipFill>
            <p:spPr>
              <a:xfrm>
                <a:off x="550838" y="36512"/>
                <a:ext cx="1143001" cy="857251"/>
              </a:xfrm>
              <a:prstGeom prst="rect">
                <a:avLst/>
              </a:prstGeom>
              <a:ln w="12700" cap="flat">
                <a:noFill/>
                <a:miter lim="400000"/>
              </a:ln>
              <a:effectLst/>
            </p:spPr>
          </p:pic>
          <p:sp>
            <p:nvSpPr>
              <p:cNvPr id="213" name="Shape 213"/>
              <p:cNvSpPr/>
              <p:nvPr/>
            </p:nvSpPr>
            <p:spPr>
              <a:xfrm rot="5400000">
                <a:off x="396862" y="-396863"/>
                <a:ext cx="900114" cy="16938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697"/>
                    </a:lnTo>
                    <a:lnTo>
                      <a:pt x="12600" y="14697"/>
                    </a:lnTo>
                    <a:lnTo>
                      <a:pt x="20990" y="21600"/>
                    </a:lnTo>
                    <a:lnTo>
                      <a:pt x="18000" y="14697"/>
                    </a:lnTo>
                    <a:lnTo>
                      <a:pt x="21600" y="14697"/>
                    </a:lnTo>
                    <a:lnTo>
                      <a:pt x="21600" y="0"/>
                    </a:lnTo>
                    <a:lnTo>
                      <a:pt x="12600" y="0"/>
                    </a:lnTo>
                    <a:close/>
                  </a:path>
                </a:pathLst>
              </a:custGeom>
              <a:noFill/>
              <a:ln w="12700" cap="flat">
                <a:solidFill>
                  <a:srgbClr val="FF0000"/>
                </a:solidFill>
                <a:prstDash val="solid"/>
                <a:round/>
              </a:ln>
              <a:effectLst/>
            </p:spPr>
            <p:txBody>
              <a:bodyPr wrap="square" lIns="45719" tIns="45719" rIns="45719" bIns="45719" numCol="1" anchor="ctr">
                <a:noAutofit/>
              </a:bodyPr>
              <a:lstStyle/>
              <a:p>
                <a:pPr algn="ctr">
                  <a:defRPr sz="2000">
                    <a:latin typeface="+mj-lt"/>
                    <a:ea typeface="+mj-ea"/>
                    <a:cs typeface="+mj-cs"/>
                    <a:sym typeface="Arial"/>
                  </a:defRPr>
                </a:pPr>
                <a:endParaRPr/>
              </a:p>
            </p:txBody>
          </p:sp>
        </p:grpSp>
        <p:grpSp>
          <p:nvGrpSpPr>
            <p:cNvPr id="217" name="Group 217"/>
            <p:cNvGrpSpPr/>
            <p:nvPr/>
          </p:nvGrpSpPr>
          <p:grpSpPr>
            <a:xfrm>
              <a:off x="-1" y="3517871"/>
              <a:ext cx="2668602" cy="2640042"/>
              <a:chOff x="0" y="0"/>
              <a:chExt cx="2668600" cy="2640040"/>
            </a:xfrm>
          </p:grpSpPr>
          <p:sp>
            <p:nvSpPr>
              <p:cNvPr id="215" name="Shape 215"/>
              <p:cNvSpPr/>
              <p:nvPr/>
            </p:nvSpPr>
            <p:spPr>
              <a:xfrm rot="5400000">
                <a:off x="14279" y="-14280"/>
                <a:ext cx="2640042" cy="2668601"/>
              </a:xfrm>
              <a:custGeom>
                <a:avLst/>
                <a:gdLst/>
                <a:ahLst/>
                <a:cxnLst>
                  <a:cxn ang="0">
                    <a:pos x="wd2" y="hd2"/>
                  </a:cxn>
                  <a:cxn ang="5400000">
                    <a:pos x="wd2" y="hd2"/>
                  </a:cxn>
                  <a:cxn ang="10800000">
                    <a:pos x="wd2" y="hd2"/>
                  </a:cxn>
                  <a:cxn ang="16200000">
                    <a:pos x="wd2" y="hd2"/>
                  </a:cxn>
                </a:cxnLst>
                <a:rect l="0" t="0" r="r" b="b"/>
                <a:pathLst>
                  <a:path w="21600" h="21600" extrusionOk="0">
                    <a:moveTo>
                      <a:pt x="5390" y="10228"/>
                    </a:moveTo>
                    <a:lnTo>
                      <a:pt x="5390" y="21600"/>
                    </a:lnTo>
                    <a:lnTo>
                      <a:pt x="21600" y="21600"/>
                    </a:lnTo>
                    <a:lnTo>
                      <a:pt x="21600" y="10228"/>
                    </a:lnTo>
                    <a:lnTo>
                      <a:pt x="12144" y="10228"/>
                    </a:lnTo>
                    <a:lnTo>
                      <a:pt x="0" y="0"/>
                    </a:lnTo>
                    <a:lnTo>
                      <a:pt x="8092" y="10228"/>
                    </a:lnTo>
                    <a:close/>
                  </a:path>
                </a:pathLst>
              </a:custGeom>
              <a:noFill/>
              <a:ln w="12700" cap="flat">
                <a:solidFill>
                  <a:srgbClr val="FF0000"/>
                </a:solidFill>
                <a:prstDash val="solid"/>
                <a:round/>
              </a:ln>
              <a:effectLst/>
            </p:spPr>
            <p:txBody>
              <a:bodyPr wrap="square" lIns="45719" tIns="45719" rIns="45719" bIns="45719" numCol="1" anchor="ctr">
                <a:noAutofit/>
              </a:bodyPr>
              <a:lstStyle/>
              <a:p>
                <a:pPr algn="ctr">
                  <a:defRPr sz="2000">
                    <a:latin typeface="+mj-lt"/>
                    <a:ea typeface="+mj-ea"/>
                    <a:cs typeface="+mj-cs"/>
                    <a:sym typeface="Arial"/>
                  </a:defRPr>
                </a:pPr>
                <a:endParaRPr/>
              </a:p>
            </p:txBody>
          </p:sp>
          <p:pic>
            <p:nvPicPr>
              <p:cNvPr id="216" name="Festival_Office_Box_01.jpg" descr="Festival_Office_Box_01"/>
              <p:cNvPicPr>
                <a:picLocks noChangeAspect="1"/>
              </p:cNvPicPr>
              <p:nvPr/>
            </p:nvPicPr>
            <p:blipFill>
              <a:blip r:embed="rId17">
                <a:extLst/>
              </a:blip>
              <a:stretch>
                <a:fillRect/>
              </a:stretch>
            </p:blipFill>
            <p:spPr>
              <a:xfrm>
                <a:off x="36512" y="693765"/>
                <a:ext cx="1333501" cy="1944689"/>
              </a:xfrm>
              <a:prstGeom prst="rect">
                <a:avLst/>
              </a:prstGeom>
              <a:ln w="12700" cap="flat">
                <a:noFill/>
                <a:miter lim="400000"/>
              </a:ln>
              <a:effectLst/>
            </p:spPr>
          </p:pic>
        </p:grpSp>
        <p:grpSp>
          <p:nvGrpSpPr>
            <p:cNvPr id="220" name="Group 220"/>
            <p:cNvGrpSpPr/>
            <p:nvPr/>
          </p:nvGrpSpPr>
          <p:grpSpPr>
            <a:xfrm>
              <a:off x="5022890" y="-1"/>
              <a:ext cx="1817648" cy="2722503"/>
              <a:chOff x="0" y="0"/>
              <a:chExt cx="1817647" cy="2722501"/>
            </a:xfrm>
          </p:grpSpPr>
          <p:pic>
            <p:nvPicPr>
              <p:cNvPr id="218" name="Top_Antinna_01.jpg" descr="Top_Antinna_01"/>
              <p:cNvPicPr>
                <a:picLocks noChangeAspect="1"/>
              </p:cNvPicPr>
              <p:nvPr/>
            </p:nvPicPr>
            <p:blipFill>
              <a:blip r:embed="rId18">
                <a:extLst/>
              </a:blip>
              <a:stretch>
                <a:fillRect/>
              </a:stretch>
            </p:blipFill>
            <p:spPr>
              <a:xfrm>
                <a:off x="809584" y="26987"/>
                <a:ext cx="995364" cy="1520826"/>
              </a:xfrm>
              <a:prstGeom prst="rect">
                <a:avLst/>
              </a:prstGeom>
              <a:ln w="12700" cap="flat">
                <a:noFill/>
                <a:miter lim="400000"/>
              </a:ln>
              <a:effectLst/>
            </p:spPr>
          </p:pic>
          <p:sp>
            <p:nvSpPr>
              <p:cNvPr id="219" name="Shape 219"/>
              <p:cNvSpPr/>
              <p:nvPr/>
            </p:nvSpPr>
            <p:spPr>
              <a:xfrm rot="5400000">
                <a:off x="-452428" y="452427"/>
                <a:ext cx="2722503" cy="1817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394"/>
                    </a:lnTo>
                    <a:lnTo>
                      <a:pt x="12280" y="12394"/>
                    </a:lnTo>
                    <a:lnTo>
                      <a:pt x="12280" y="10329"/>
                    </a:lnTo>
                    <a:lnTo>
                      <a:pt x="21600" y="21600"/>
                    </a:lnTo>
                    <a:lnTo>
                      <a:pt x="12280" y="7230"/>
                    </a:lnTo>
                    <a:lnTo>
                      <a:pt x="12280" y="0"/>
                    </a:lnTo>
                    <a:lnTo>
                      <a:pt x="7163" y="0"/>
                    </a:lnTo>
                    <a:close/>
                  </a:path>
                </a:pathLst>
              </a:custGeom>
              <a:noFill/>
              <a:ln w="12700" cap="flat">
                <a:solidFill>
                  <a:srgbClr val="FF0000"/>
                </a:solidFill>
                <a:prstDash val="solid"/>
                <a:round/>
              </a:ln>
              <a:effectLst/>
            </p:spPr>
            <p:txBody>
              <a:bodyPr wrap="square" lIns="45719" tIns="45719" rIns="45719" bIns="45719" numCol="1" anchor="ctr">
                <a:noAutofit/>
              </a:bodyPr>
              <a:lstStyle/>
              <a:p>
                <a:pPr algn="ctr">
                  <a:defRPr sz="2000">
                    <a:latin typeface="+mj-lt"/>
                    <a:ea typeface="+mj-ea"/>
                    <a:cs typeface="+mj-cs"/>
                    <a:sym typeface="Arial"/>
                  </a:defRPr>
                </a:pPr>
                <a:endParaRPr/>
              </a:p>
            </p:txBody>
          </p:sp>
        </p:gr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21"/>
                                        </p:tgtEl>
                                        <p:attrNameLst>
                                          <p:attrName>style.visibility</p:attrName>
                                        </p:attrNameLst>
                                      </p:cBhvr>
                                      <p:to>
                                        <p:strVal val="visible"/>
                                      </p:to>
                                    </p:set>
                                    <p:anim calcmode="lin" valueType="num">
                                      <p:cBhvr>
                                        <p:cTn id="7" dur="500" fill="hold"/>
                                        <p:tgtEl>
                                          <p:spTgt spid="221"/>
                                        </p:tgtEl>
                                        <p:attrNameLst>
                                          <p:attrName>ppt_x</p:attrName>
                                        </p:attrNameLst>
                                      </p:cBhvr>
                                      <p:tavLst>
                                        <p:tav tm="0">
                                          <p:val>
                                            <p:strVal val="0-#ppt_w/2"/>
                                          </p:val>
                                        </p:tav>
                                        <p:tav tm="100000">
                                          <p:val>
                                            <p:strVal val="#ppt_x"/>
                                          </p:val>
                                        </p:tav>
                                      </p:tavLst>
                                    </p:anim>
                                    <p:anim calcmode="lin" valueType="num">
                                      <p:cBhvr>
                                        <p:cTn id="8" dur="500" fill="hold"/>
                                        <p:tgtEl>
                                          <p:spTgt spid="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p:nvPr/>
        </p:nvSpPr>
        <p:spPr>
          <a:xfrm>
            <a:off x="3657600" y="6495097"/>
            <a:ext cx="2895600" cy="2057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800">
                <a:latin typeface="Courier New"/>
                <a:ea typeface="Courier New"/>
                <a:cs typeface="Courier New"/>
                <a:sym typeface="Courier New"/>
              </a:defRPr>
            </a:lvl1pPr>
          </a:lstStyle>
          <a:p>
            <a:r>
              <a:t>Dr. Anca-Juliana Stoica (KTH/ICT)</a:t>
            </a:r>
          </a:p>
        </p:txBody>
      </p:sp>
      <p:sp>
        <p:nvSpPr>
          <p:cNvPr id="229" name="Shape 229"/>
          <p:cNvSpPr>
            <a:spLocks noGrp="1"/>
          </p:cNvSpPr>
          <p:nvPr>
            <p:ph type="sldNum" sz="quarter" idx="2"/>
          </p:nvPr>
        </p:nvSpPr>
        <p:spPr>
          <a:xfrm>
            <a:off x="8690585" y="6469697"/>
            <a:ext cx="256565" cy="231141"/>
          </a:xfrm>
          <a:prstGeom prst="rect">
            <a:avLst/>
          </a:prstGeom>
          <a:extLst>
            <a:ext uri="{C572A759-6A51-4108-AA02-DFA0A04FC94B}">
              <ma14:wrappingTextBoxFlag xmlns="" xmlns:ma14="http://schemas.microsoft.com/office/mac/drawingml/2011/main" val="1"/>
            </a:ext>
          </a:extLst>
        </p:spPr>
        <p:txBody>
          <a:bodyPr/>
          <a:lstStyle>
            <a:lvl1pPr>
              <a:defRPr sz="1000">
                <a:latin typeface="Courier New"/>
                <a:ea typeface="Courier New"/>
                <a:cs typeface="Courier New"/>
                <a:sym typeface="Courier New"/>
              </a:defRPr>
            </a:lvl1pPr>
          </a:lstStyle>
          <a:p>
            <a:fld id="{86CB4B4D-7CA3-9044-876B-883B54F8677D}" type="slidenum">
              <a:t>14</a:t>
            </a:fld>
            <a:endParaRPr/>
          </a:p>
        </p:txBody>
      </p:sp>
      <p:sp>
        <p:nvSpPr>
          <p:cNvPr id="230" name="Shape 230"/>
          <p:cNvSpPr>
            <a:spLocks noGrp="1"/>
          </p:cNvSpPr>
          <p:nvPr>
            <p:ph type="title" idx="4294967295"/>
          </p:nvPr>
        </p:nvSpPr>
        <p:spPr>
          <a:xfrm>
            <a:off x="644524" y="131762"/>
            <a:ext cx="9144002" cy="533401"/>
          </a:xfrm>
          <a:prstGeom prst="rect">
            <a:avLst/>
          </a:prstGeom>
        </p:spPr>
        <p:txBody>
          <a:bodyPr>
            <a:normAutofit/>
          </a:bodyPr>
          <a:lstStyle>
            <a:lvl1pPr>
              <a:defRPr sz="2000"/>
            </a:lvl1pPr>
          </a:lstStyle>
          <a:p>
            <a:r>
              <a:t>System Life-Cycle Model for Uncertain and Turbulent Environments</a:t>
            </a:r>
          </a:p>
        </p:txBody>
      </p:sp>
      <p:grpSp>
        <p:nvGrpSpPr>
          <p:cNvPr id="349" name="Group 349"/>
          <p:cNvGrpSpPr/>
          <p:nvPr/>
        </p:nvGrpSpPr>
        <p:grpSpPr>
          <a:xfrm>
            <a:off x="1318202" y="1931034"/>
            <a:ext cx="6183161" cy="4445954"/>
            <a:chOff x="-16885" y="0"/>
            <a:chExt cx="6183160" cy="4445952"/>
          </a:xfrm>
        </p:grpSpPr>
        <p:grpSp>
          <p:nvGrpSpPr>
            <p:cNvPr id="248" name="Group 248"/>
            <p:cNvGrpSpPr/>
            <p:nvPr/>
          </p:nvGrpSpPr>
          <p:grpSpPr>
            <a:xfrm>
              <a:off x="1600828" y="962445"/>
              <a:ext cx="2114524" cy="2974360"/>
              <a:chOff x="0" y="0"/>
              <a:chExt cx="2114522" cy="2974359"/>
            </a:xfrm>
          </p:grpSpPr>
          <p:sp>
            <p:nvSpPr>
              <p:cNvPr id="231" name="Shape 231"/>
              <p:cNvSpPr/>
              <p:nvPr/>
            </p:nvSpPr>
            <p:spPr>
              <a:xfrm rot="5400000">
                <a:off x="-32544" y="501039"/>
                <a:ext cx="1989587" cy="1888690"/>
              </a:xfrm>
              <a:prstGeom prst="ellipse">
                <a:avLst/>
              </a:prstGeom>
              <a:noFill/>
              <a:ln w="34925" cap="flat">
                <a:solidFill>
                  <a:srgbClr val="BDCDFF"/>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grpSp>
            <p:nvGrpSpPr>
              <p:cNvPr id="234" name="Group 234"/>
              <p:cNvGrpSpPr/>
              <p:nvPr/>
            </p:nvGrpSpPr>
            <p:grpSpPr>
              <a:xfrm>
                <a:off x="1583148" y="878852"/>
                <a:ext cx="531375" cy="1236694"/>
                <a:chOff x="0" y="0"/>
                <a:chExt cx="531374" cy="1236692"/>
              </a:xfrm>
            </p:grpSpPr>
            <p:sp>
              <p:nvSpPr>
                <p:cNvPr id="232" name="Shape 232"/>
                <p:cNvSpPr/>
                <p:nvPr/>
              </p:nvSpPr>
              <p:spPr>
                <a:xfrm rot="5400000">
                  <a:off x="-352660" y="352659"/>
                  <a:ext cx="1236694" cy="531375"/>
                </a:xfrm>
                <a:prstGeom prst="rect">
                  <a:avLst/>
                </a:prstGeom>
                <a:gradFill flip="none" rotWithShape="1">
                  <a:gsLst>
                    <a:gs pos="0">
                      <a:srgbClr val="EBD7FF"/>
                    </a:gs>
                    <a:gs pos="50000">
                      <a:srgbClr val="FFFFFF"/>
                    </a:gs>
                    <a:gs pos="100000">
                      <a:srgbClr val="EBD7FF"/>
                    </a:gs>
                  </a:gsLst>
                  <a:lin ang="16200000" scaled="0"/>
                </a:gradFill>
                <a:ln w="9525" cap="flat">
                  <a:solidFill>
                    <a:srgbClr val="80008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marL="342900" indent="-342900" algn="ctr">
                    <a:defRPr>
                      <a:latin typeface="+mj-lt"/>
                      <a:ea typeface="+mj-ea"/>
                      <a:cs typeface="+mj-cs"/>
                      <a:sym typeface="Arial"/>
                    </a:defRPr>
                  </a:pPr>
                  <a:endParaRPr/>
                </a:p>
              </p:txBody>
            </p:sp>
            <p:sp>
              <p:nvSpPr>
                <p:cNvPr id="233" name="Shape 233"/>
                <p:cNvSpPr/>
                <p:nvPr/>
              </p:nvSpPr>
              <p:spPr>
                <a:xfrm rot="5400000">
                  <a:off x="-303139" y="402179"/>
                  <a:ext cx="1236693" cy="4323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marL="342900" indent="-342900" algn="ctr">
                    <a:defRPr sz="1200" b="1">
                      <a:solidFill>
                        <a:srgbClr val="ABABAB"/>
                      </a:solidFill>
                      <a:latin typeface="+mj-lt"/>
                      <a:ea typeface="+mj-ea"/>
                      <a:cs typeface="+mj-cs"/>
                      <a:sym typeface="Arial"/>
                    </a:defRPr>
                  </a:lvl1pPr>
                </a:lstStyle>
                <a:p>
                  <a:r>
                    <a:t>Real time testing/collecting feedback</a:t>
                  </a:r>
                </a:p>
              </p:txBody>
            </p:sp>
          </p:grpSp>
          <p:grpSp>
            <p:nvGrpSpPr>
              <p:cNvPr id="237" name="Group 237"/>
              <p:cNvGrpSpPr/>
              <p:nvPr/>
            </p:nvGrpSpPr>
            <p:grpSpPr>
              <a:xfrm>
                <a:off x="682122" y="-1"/>
                <a:ext cx="499609" cy="1275627"/>
                <a:chOff x="0" y="0"/>
                <a:chExt cx="499607" cy="1275625"/>
              </a:xfrm>
            </p:grpSpPr>
            <p:sp>
              <p:nvSpPr>
                <p:cNvPr id="235" name="Shape 235"/>
                <p:cNvSpPr/>
                <p:nvPr/>
              </p:nvSpPr>
              <p:spPr>
                <a:xfrm rot="5400000">
                  <a:off x="-388009" y="388008"/>
                  <a:ext cx="1275626" cy="499609"/>
                </a:xfrm>
                <a:prstGeom prst="rect">
                  <a:avLst/>
                </a:prstGeom>
                <a:gradFill flip="none" rotWithShape="1">
                  <a:gsLst>
                    <a:gs pos="0">
                      <a:srgbClr val="EBD7FF"/>
                    </a:gs>
                    <a:gs pos="50000">
                      <a:srgbClr val="FFFFFF"/>
                    </a:gs>
                    <a:gs pos="100000">
                      <a:srgbClr val="EBD7FF"/>
                    </a:gs>
                  </a:gsLst>
                  <a:lin ang="16200000" scaled="0"/>
                </a:gradFill>
                <a:ln w="9525" cap="flat">
                  <a:solidFill>
                    <a:srgbClr val="80008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marL="342900" indent="-342900" algn="ctr">
                    <a:defRPr>
                      <a:latin typeface="+mj-lt"/>
                      <a:ea typeface="+mj-ea"/>
                      <a:cs typeface="+mj-cs"/>
                      <a:sym typeface="Arial"/>
                    </a:defRPr>
                  </a:pPr>
                  <a:endParaRPr/>
                </a:p>
              </p:txBody>
            </p:sp>
            <p:sp>
              <p:nvSpPr>
                <p:cNvPr id="236" name="Shape 236"/>
                <p:cNvSpPr/>
                <p:nvPr/>
              </p:nvSpPr>
              <p:spPr>
                <a:xfrm rot="5400000">
                  <a:off x="-354372" y="421645"/>
                  <a:ext cx="1275626" cy="4323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marL="342900" indent="-342900" algn="ctr">
                    <a:defRPr sz="1200" b="1">
                      <a:solidFill>
                        <a:srgbClr val="ABABAB"/>
                      </a:solidFill>
                      <a:latin typeface="+mj-lt"/>
                      <a:ea typeface="+mj-ea"/>
                      <a:cs typeface="+mj-cs"/>
                      <a:sym typeface="Arial"/>
                    </a:defRPr>
                  </a:lvl1pPr>
                </a:lstStyle>
                <a:p>
                  <a:r>
                    <a:t>Analysis- Stakeholder/Value Analysis</a:t>
                  </a:r>
                </a:p>
              </p:txBody>
            </p:sp>
          </p:grpSp>
          <p:grpSp>
            <p:nvGrpSpPr>
              <p:cNvPr id="240" name="Group 240"/>
              <p:cNvGrpSpPr/>
              <p:nvPr/>
            </p:nvGrpSpPr>
            <p:grpSpPr>
              <a:xfrm>
                <a:off x="-1" y="976185"/>
                <a:ext cx="374274" cy="1236693"/>
                <a:chOff x="0" y="0"/>
                <a:chExt cx="374272" cy="1236692"/>
              </a:xfrm>
            </p:grpSpPr>
            <p:sp>
              <p:nvSpPr>
                <p:cNvPr id="238" name="Shape 238"/>
                <p:cNvSpPr/>
                <p:nvPr/>
              </p:nvSpPr>
              <p:spPr>
                <a:xfrm rot="5400000">
                  <a:off x="-431210" y="431209"/>
                  <a:ext cx="1236693" cy="374274"/>
                </a:xfrm>
                <a:prstGeom prst="rect">
                  <a:avLst/>
                </a:prstGeom>
                <a:gradFill flip="none" rotWithShape="1">
                  <a:gsLst>
                    <a:gs pos="0">
                      <a:srgbClr val="EBD7FF"/>
                    </a:gs>
                    <a:gs pos="50000">
                      <a:srgbClr val="FFFFFF"/>
                    </a:gs>
                    <a:gs pos="100000">
                      <a:srgbClr val="EBD7FF"/>
                    </a:gs>
                  </a:gsLst>
                  <a:lin ang="16200000" scaled="0"/>
                </a:gradFill>
                <a:ln w="9525" cap="flat">
                  <a:solidFill>
                    <a:srgbClr val="80008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marL="342900" indent="-342900" algn="ctr">
                    <a:defRPr>
                      <a:latin typeface="+mj-lt"/>
                      <a:ea typeface="+mj-ea"/>
                      <a:cs typeface="+mj-cs"/>
                      <a:sym typeface="Arial"/>
                    </a:defRPr>
                  </a:pPr>
                  <a:endParaRPr/>
                </a:p>
              </p:txBody>
            </p:sp>
            <p:sp>
              <p:nvSpPr>
                <p:cNvPr id="239" name="Shape 239"/>
                <p:cNvSpPr/>
                <p:nvPr/>
              </p:nvSpPr>
              <p:spPr>
                <a:xfrm rot="5400000">
                  <a:off x="-387506" y="474914"/>
                  <a:ext cx="1236694" cy="2868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marL="342900" indent="-342900" algn="ctr">
                    <a:defRPr sz="1200" b="1">
                      <a:solidFill>
                        <a:srgbClr val="ABABAB"/>
                      </a:solidFill>
                      <a:latin typeface="+mj-lt"/>
                      <a:ea typeface="+mj-ea"/>
                      <a:cs typeface="+mj-cs"/>
                      <a:sym typeface="Arial"/>
                    </a:defRPr>
                  </a:lvl1pPr>
                </a:lstStyle>
                <a:p>
                  <a:r>
                    <a:t>Screen out improvements</a:t>
                  </a:r>
                </a:p>
              </p:txBody>
            </p:sp>
          </p:grpSp>
          <p:grpSp>
            <p:nvGrpSpPr>
              <p:cNvPr id="243" name="Group 243"/>
              <p:cNvGrpSpPr/>
              <p:nvPr/>
            </p:nvGrpSpPr>
            <p:grpSpPr>
              <a:xfrm>
                <a:off x="784354" y="1737667"/>
                <a:ext cx="374273" cy="1236693"/>
                <a:chOff x="0" y="0"/>
                <a:chExt cx="374272" cy="1236692"/>
              </a:xfrm>
            </p:grpSpPr>
            <p:sp>
              <p:nvSpPr>
                <p:cNvPr id="241" name="Shape 241"/>
                <p:cNvSpPr/>
                <p:nvPr/>
              </p:nvSpPr>
              <p:spPr>
                <a:xfrm rot="5400000">
                  <a:off x="-431210" y="431209"/>
                  <a:ext cx="1236693" cy="374274"/>
                </a:xfrm>
                <a:prstGeom prst="rect">
                  <a:avLst/>
                </a:prstGeom>
                <a:gradFill flip="none" rotWithShape="1">
                  <a:gsLst>
                    <a:gs pos="0">
                      <a:srgbClr val="EBD7FF"/>
                    </a:gs>
                    <a:gs pos="50000">
                      <a:srgbClr val="FFFFFF"/>
                    </a:gs>
                    <a:gs pos="100000">
                      <a:srgbClr val="EBD7FF"/>
                    </a:gs>
                  </a:gsLst>
                  <a:lin ang="16200000" scaled="0"/>
                </a:gradFill>
                <a:ln w="9525" cap="flat">
                  <a:solidFill>
                    <a:srgbClr val="80008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marL="342900" indent="-342900" algn="ctr">
                    <a:defRPr>
                      <a:latin typeface="+mj-lt"/>
                      <a:ea typeface="+mj-ea"/>
                      <a:cs typeface="+mj-cs"/>
                      <a:sym typeface="Arial"/>
                    </a:defRPr>
                  </a:pPr>
                  <a:endParaRPr/>
                </a:p>
              </p:txBody>
            </p:sp>
            <p:sp>
              <p:nvSpPr>
                <p:cNvPr id="242" name="Shape 242"/>
                <p:cNvSpPr/>
                <p:nvPr/>
              </p:nvSpPr>
              <p:spPr>
                <a:xfrm rot="5400000">
                  <a:off x="-387506" y="474914"/>
                  <a:ext cx="1236694" cy="2868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marL="342900" indent="-342900" algn="ctr">
                    <a:defRPr sz="1200" b="1">
                      <a:solidFill>
                        <a:srgbClr val="ABABAB"/>
                      </a:solidFill>
                      <a:latin typeface="+mj-lt"/>
                      <a:ea typeface="+mj-ea"/>
                      <a:cs typeface="+mj-cs"/>
                      <a:sym typeface="Arial"/>
                    </a:defRPr>
                  </a:pPr>
                  <a:r>
                    <a:t>Improved</a:t>
                  </a:r>
                </a:p>
                <a:p>
                  <a:pPr marL="342900" indent="-342900" algn="ctr">
                    <a:defRPr sz="1200" b="1">
                      <a:solidFill>
                        <a:srgbClr val="ABABAB"/>
                      </a:solidFill>
                      <a:latin typeface="+mj-lt"/>
                      <a:ea typeface="+mj-ea"/>
                      <a:cs typeface="+mj-cs"/>
                      <a:sym typeface="Arial"/>
                    </a:defRPr>
                  </a:pPr>
                  <a:r>
                    <a:t>System </a:t>
                  </a:r>
                </a:p>
              </p:txBody>
            </p:sp>
          </p:grpSp>
          <p:sp>
            <p:nvSpPr>
              <p:cNvPr id="244" name="Shape 244"/>
              <p:cNvSpPr/>
              <p:nvPr/>
            </p:nvSpPr>
            <p:spPr>
              <a:xfrm rot="17848665">
                <a:off x="1595171" y="2061255"/>
                <a:ext cx="107066" cy="108008"/>
              </a:xfrm>
              <a:custGeom>
                <a:avLst/>
                <a:gdLst/>
                <a:ahLst/>
                <a:cxnLst>
                  <a:cxn ang="0">
                    <a:pos x="wd2" y="hd2"/>
                  </a:cxn>
                  <a:cxn ang="5400000">
                    <a:pos x="wd2" y="hd2"/>
                  </a:cxn>
                  <a:cxn ang="10800000">
                    <a:pos x="wd2" y="hd2"/>
                  </a:cxn>
                  <a:cxn ang="16200000">
                    <a:pos x="wd2" y="hd2"/>
                  </a:cxn>
                </a:cxnLst>
                <a:rect l="0" t="0" r="r" b="b"/>
                <a:pathLst>
                  <a:path w="21600" h="21600" extrusionOk="0">
                    <a:moveTo>
                      <a:pt x="5775" y="0"/>
                    </a:moveTo>
                    <a:lnTo>
                      <a:pt x="0" y="0"/>
                    </a:lnTo>
                    <a:lnTo>
                      <a:pt x="0" y="21600"/>
                    </a:lnTo>
                    <a:lnTo>
                      <a:pt x="5775" y="21600"/>
                    </a:lnTo>
                    <a:lnTo>
                      <a:pt x="21600" y="10800"/>
                    </a:lnTo>
                    <a:close/>
                  </a:path>
                </a:pathLst>
              </a:custGeom>
              <a:solidFill>
                <a:srgbClr val="9D9DFF"/>
              </a:solidFill>
              <a:ln w="9525" cap="flat">
                <a:solidFill>
                  <a:srgbClr val="00000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45" name="Shape 245"/>
              <p:cNvSpPr/>
              <p:nvPr/>
            </p:nvSpPr>
            <p:spPr>
              <a:xfrm rot="12029177">
                <a:off x="1150540" y="450591"/>
                <a:ext cx="108009" cy="107066"/>
              </a:xfrm>
              <a:custGeom>
                <a:avLst/>
                <a:gdLst/>
                <a:ahLst/>
                <a:cxnLst>
                  <a:cxn ang="0">
                    <a:pos x="wd2" y="hd2"/>
                  </a:cxn>
                  <a:cxn ang="5400000">
                    <a:pos x="wd2" y="hd2"/>
                  </a:cxn>
                  <a:cxn ang="10800000">
                    <a:pos x="wd2" y="hd2"/>
                  </a:cxn>
                  <a:cxn ang="16200000">
                    <a:pos x="wd2" y="hd2"/>
                  </a:cxn>
                </a:cxnLst>
                <a:rect l="0" t="0" r="r" b="b"/>
                <a:pathLst>
                  <a:path w="21600" h="21600" extrusionOk="0">
                    <a:moveTo>
                      <a:pt x="5775" y="0"/>
                    </a:moveTo>
                    <a:lnTo>
                      <a:pt x="0" y="0"/>
                    </a:lnTo>
                    <a:lnTo>
                      <a:pt x="0" y="21600"/>
                    </a:lnTo>
                    <a:lnTo>
                      <a:pt x="5775" y="21600"/>
                    </a:lnTo>
                    <a:lnTo>
                      <a:pt x="21600" y="10800"/>
                    </a:lnTo>
                    <a:close/>
                  </a:path>
                </a:pathLst>
              </a:custGeom>
              <a:solidFill>
                <a:srgbClr val="9D9DFF"/>
              </a:solidFill>
              <a:ln w="9525" cap="flat">
                <a:solidFill>
                  <a:srgbClr val="00000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46" name="Shape 246"/>
              <p:cNvSpPr/>
              <p:nvPr/>
            </p:nvSpPr>
            <p:spPr>
              <a:xfrm rot="6320209">
                <a:off x="133314" y="876664"/>
                <a:ext cx="107067" cy="108008"/>
              </a:xfrm>
              <a:custGeom>
                <a:avLst/>
                <a:gdLst/>
                <a:ahLst/>
                <a:cxnLst>
                  <a:cxn ang="0">
                    <a:pos x="wd2" y="hd2"/>
                  </a:cxn>
                  <a:cxn ang="5400000">
                    <a:pos x="wd2" y="hd2"/>
                  </a:cxn>
                  <a:cxn ang="10800000">
                    <a:pos x="wd2" y="hd2"/>
                  </a:cxn>
                  <a:cxn ang="16200000">
                    <a:pos x="wd2" y="hd2"/>
                  </a:cxn>
                </a:cxnLst>
                <a:rect l="0" t="0" r="r" b="b"/>
                <a:pathLst>
                  <a:path w="21600" h="21600" extrusionOk="0">
                    <a:moveTo>
                      <a:pt x="5775" y="0"/>
                    </a:moveTo>
                    <a:lnTo>
                      <a:pt x="0" y="0"/>
                    </a:lnTo>
                    <a:lnTo>
                      <a:pt x="0" y="21600"/>
                    </a:lnTo>
                    <a:lnTo>
                      <a:pt x="5775" y="21600"/>
                    </a:lnTo>
                    <a:lnTo>
                      <a:pt x="21600" y="10800"/>
                    </a:lnTo>
                    <a:close/>
                  </a:path>
                </a:pathLst>
              </a:custGeom>
              <a:solidFill>
                <a:srgbClr val="9D9DFF"/>
              </a:solidFill>
              <a:ln w="9525" cap="flat">
                <a:solidFill>
                  <a:srgbClr val="00000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47" name="Shape 247"/>
              <p:cNvSpPr/>
              <p:nvPr/>
            </p:nvSpPr>
            <p:spPr>
              <a:xfrm rot="547106">
                <a:off x="718510" y="2377769"/>
                <a:ext cx="108008" cy="107067"/>
              </a:xfrm>
              <a:custGeom>
                <a:avLst/>
                <a:gdLst/>
                <a:ahLst/>
                <a:cxnLst>
                  <a:cxn ang="0">
                    <a:pos x="wd2" y="hd2"/>
                  </a:cxn>
                  <a:cxn ang="5400000">
                    <a:pos x="wd2" y="hd2"/>
                  </a:cxn>
                  <a:cxn ang="10800000">
                    <a:pos x="wd2" y="hd2"/>
                  </a:cxn>
                  <a:cxn ang="16200000">
                    <a:pos x="wd2" y="hd2"/>
                  </a:cxn>
                </a:cxnLst>
                <a:rect l="0" t="0" r="r" b="b"/>
                <a:pathLst>
                  <a:path w="21600" h="21600" extrusionOk="0">
                    <a:moveTo>
                      <a:pt x="5775" y="0"/>
                    </a:moveTo>
                    <a:lnTo>
                      <a:pt x="0" y="0"/>
                    </a:lnTo>
                    <a:lnTo>
                      <a:pt x="0" y="21600"/>
                    </a:lnTo>
                    <a:lnTo>
                      <a:pt x="5775" y="21600"/>
                    </a:lnTo>
                    <a:lnTo>
                      <a:pt x="21600" y="10800"/>
                    </a:lnTo>
                    <a:close/>
                  </a:path>
                </a:pathLst>
              </a:custGeom>
              <a:solidFill>
                <a:srgbClr val="9D9DFF"/>
              </a:solidFill>
              <a:ln w="9525" cap="flat">
                <a:solidFill>
                  <a:srgbClr val="00000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grpSp>
        <p:grpSp>
          <p:nvGrpSpPr>
            <p:cNvPr id="266" name="Group 266"/>
            <p:cNvGrpSpPr/>
            <p:nvPr/>
          </p:nvGrpSpPr>
          <p:grpSpPr>
            <a:xfrm>
              <a:off x="4183951" y="409136"/>
              <a:ext cx="1843348" cy="2434040"/>
              <a:chOff x="0" y="0"/>
              <a:chExt cx="1843347" cy="2434039"/>
            </a:xfrm>
          </p:grpSpPr>
          <p:sp>
            <p:nvSpPr>
              <p:cNvPr id="249" name="Shape 249"/>
              <p:cNvSpPr/>
              <p:nvPr/>
            </p:nvSpPr>
            <p:spPr>
              <a:xfrm rot="5400000">
                <a:off x="94992" y="417131"/>
                <a:ext cx="1628159" cy="1531371"/>
              </a:xfrm>
              <a:prstGeom prst="ellipse">
                <a:avLst/>
              </a:prstGeom>
              <a:noFill/>
              <a:ln w="34925" cap="flat">
                <a:solidFill>
                  <a:srgbClr val="BDCDFF"/>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grpSp>
            <p:nvGrpSpPr>
              <p:cNvPr id="252" name="Group 252"/>
              <p:cNvGrpSpPr/>
              <p:nvPr/>
            </p:nvGrpSpPr>
            <p:grpSpPr>
              <a:xfrm>
                <a:off x="1265543" y="719201"/>
                <a:ext cx="577805" cy="1012036"/>
                <a:chOff x="0" y="0"/>
                <a:chExt cx="577804" cy="1012035"/>
              </a:xfrm>
            </p:grpSpPr>
            <p:sp>
              <p:nvSpPr>
                <p:cNvPr id="250" name="Shape 250"/>
                <p:cNvSpPr/>
                <p:nvPr/>
              </p:nvSpPr>
              <p:spPr>
                <a:xfrm rot="5400000">
                  <a:off x="-143636" y="290595"/>
                  <a:ext cx="1012036" cy="430845"/>
                </a:xfrm>
                <a:prstGeom prst="rect">
                  <a:avLst/>
                </a:prstGeom>
                <a:gradFill flip="none" rotWithShape="1">
                  <a:gsLst>
                    <a:gs pos="0">
                      <a:srgbClr val="EBD7FF"/>
                    </a:gs>
                    <a:gs pos="50000">
                      <a:srgbClr val="FFFFFF"/>
                    </a:gs>
                    <a:gs pos="100000">
                      <a:srgbClr val="EBD7FF"/>
                    </a:gs>
                  </a:gsLst>
                  <a:lin ang="16200000" scaled="0"/>
                </a:gradFill>
                <a:ln w="9525" cap="flat">
                  <a:solidFill>
                    <a:srgbClr val="80008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marL="342900" indent="-342900" algn="ctr">
                    <a:defRPr>
                      <a:latin typeface="+mj-lt"/>
                      <a:ea typeface="+mj-ea"/>
                      <a:cs typeface="+mj-cs"/>
                      <a:sym typeface="Arial"/>
                    </a:defRPr>
                  </a:pPr>
                  <a:endParaRPr/>
                </a:p>
              </p:txBody>
            </p:sp>
            <p:sp>
              <p:nvSpPr>
                <p:cNvPr id="251" name="Shape 251"/>
                <p:cNvSpPr/>
                <p:nvPr/>
              </p:nvSpPr>
              <p:spPr>
                <a:xfrm rot="5400000">
                  <a:off x="-217116" y="217115"/>
                  <a:ext cx="1012036" cy="5778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marL="342900" indent="-342900" algn="ctr">
                    <a:defRPr sz="1200" b="1">
                      <a:solidFill>
                        <a:srgbClr val="ABABAB"/>
                      </a:solidFill>
                      <a:latin typeface="+mj-lt"/>
                      <a:ea typeface="+mj-ea"/>
                      <a:cs typeface="+mj-cs"/>
                      <a:sym typeface="Arial"/>
                    </a:defRPr>
                  </a:lvl1pPr>
                </a:lstStyle>
                <a:p>
                  <a:r>
                    <a:t>Real time testing/collecting feedback</a:t>
                  </a:r>
                </a:p>
              </p:txBody>
            </p:sp>
          </p:grpSp>
          <p:grpSp>
            <p:nvGrpSpPr>
              <p:cNvPr id="255" name="Group 255"/>
              <p:cNvGrpSpPr/>
              <p:nvPr/>
            </p:nvGrpSpPr>
            <p:grpSpPr>
              <a:xfrm>
                <a:off x="509224" y="-1"/>
                <a:ext cx="577805" cy="1043897"/>
                <a:chOff x="0" y="0"/>
                <a:chExt cx="577804" cy="1043895"/>
              </a:xfrm>
            </p:grpSpPr>
            <p:sp>
              <p:nvSpPr>
                <p:cNvPr id="253" name="Shape 253"/>
                <p:cNvSpPr/>
                <p:nvPr/>
              </p:nvSpPr>
              <p:spPr>
                <a:xfrm rot="5400000">
                  <a:off x="-146688" y="319404"/>
                  <a:ext cx="1043897" cy="405088"/>
                </a:xfrm>
                <a:prstGeom prst="rect">
                  <a:avLst/>
                </a:prstGeom>
                <a:gradFill flip="none" rotWithShape="1">
                  <a:gsLst>
                    <a:gs pos="0">
                      <a:srgbClr val="EBD7FF"/>
                    </a:gs>
                    <a:gs pos="50000">
                      <a:srgbClr val="FFFFFF"/>
                    </a:gs>
                    <a:gs pos="100000">
                      <a:srgbClr val="EBD7FF"/>
                    </a:gs>
                  </a:gsLst>
                  <a:lin ang="16200000" scaled="0"/>
                </a:gradFill>
                <a:ln w="9525" cap="flat">
                  <a:solidFill>
                    <a:srgbClr val="80008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marL="342900" indent="-342900" algn="ctr">
                    <a:defRPr>
                      <a:latin typeface="+mj-lt"/>
                      <a:ea typeface="+mj-ea"/>
                      <a:cs typeface="+mj-cs"/>
                      <a:sym typeface="Arial"/>
                    </a:defRPr>
                  </a:pPr>
                  <a:endParaRPr/>
                </a:p>
              </p:txBody>
            </p:sp>
            <p:sp>
              <p:nvSpPr>
                <p:cNvPr id="254" name="Shape 254"/>
                <p:cNvSpPr/>
                <p:nvPr/>
              </p:nvSpPr>
              <p:spPr>
                <a:xfrm rot="5400000">
                  <a:off x="-233046" y="233045"/>
                  <a:ext cx="1043896" cy="5778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marL="342900" indent="-342900" algn="ctr">
                    <a:defRPr sz="1200" b="1">
                      <a:solidFill>
                        <a:srgbClr val="ABABAB"/>
                      </a:solidFill>
                      <a:latin typeface="+mj-lt"/>
                      <a:ea typeface="+mj-ea"/>
                      <a:cs typeface="+mj-cs"/>
                      <a:sym typeface="Arial"/>
                    </a:defRPr>
                  </a:lvl1pPr>
                </a:lstStyle>
                <a:p>
                  <a:r>
                    <a:t>Analysis- Stakeholder/Value Analysis</a:t>
                  </a:r>
                </a:p>
              </p:txBody>
            </p:sp>
          </p:grpSp>
          <p:grpSp>
            <p:nvGrpSpPr>
              <p:cNvPr id="258" name="Group 258"/>
              <p:cNvGrpSpPr/>
              <p:nvPr/>
            </p:nvGrpSpPr>
            <p:grpSpPr>
              <a:xfrm>
                <a:off x="-1" y="798852"/>
                <a:ext cx="432335" cy="1012036"/>
                <a:chOff x="0" y="0"/>
                <a:chExt cx="432333" cy="1012035"/>
              </a:xfrm>
            </p:grpSpPr>
            <p:sp>
              <p:nvSpPr>
                <p:cNvPr id="256" name="Shape 256"/>
                <p:cNvSpPr/>
                <p:nvPr/>
              </p:nvSpPr>
              <p:spPr>
                <a:xfrm rot="5400000">
                  <a:off x="-225417" y="354285"/>
                  <a:ext cx="1012037" cy="303465"/>
                </a:xfrm>
                <a:prstGeom prst="rect">
                  <a:avLst/>
                </a:prstGeom>
                <a:gradFill flip="none" rotWithShape="1">
                  <a:gsLst>
                    <a:gs pos="0">
                      <a:srgbClr val="EBD7FF"/>
                    </a:gs>
                    <a:gs pos="50000">
                      <a:srgbClr val="FFFFFF"/>
                    </a:gs>
                    <a:gs pos="100000">
                      <a:srgbClr val="EBD7FF"/>
                    </a:gs>
                  </a:gsLst>
                  <a:lin ang="16200000" scaled="0"/>
                </a:gradFill>
                <a:ln w="9525" cap="flat">
                  <a:solidFill>
                    <a:srgbClr val="80008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marL="342900" indent="-342900" algn="ctr">
                    <a:defRPr>
                      <a:latin typeface="+mj-lt"/>
                      <a:ea typeface="+mj-ea"/>
                      <a:cs typeface="+mj-cs"/>
                      <a:sym typeface="Arial"/>
                    </a:defRPr>
                  </a:pPr>
                  <a:endParaRPr/>
                </a:p>
              </p:txBody>
            </p:sp>
            <p:sp>
              <p:nvSpPr>
                <p:cNvPr id="257" name="Shape 257"/>
                <p:cNvSpPr/>
                <p:nvPr/>
              </p:nvSpPr>
              <p:spPr>
                <a:xfrm rot="5400000">
                  <a:off x="-289852" y="289851"/>
                  <a:ext cx="1012037" cy="4323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marL="342900" indent="-342900" algn="ctr">
                    <a:defRPr sz="1200" b="1">
                      <a:solidFill>
                        <a:srgbClr val="ABABAB"/>
                      </a:solidFill>
                      <a:latin typeface="+mj-lt"/>
                      <a:ea typeface="+mj-ea"/>
                      <a:cs typeface="+mj-cs"/>
                      <a:sym typeface="Arial"/>
                    </a:defRPr>
                  </a:lvl1pPr>
                </a:lstStyle>
                <a:p>
                  <a:r>
                    <a:t>Screen out improvements</a:t>
                  </a:r>
                </a:p>
              </p:txBody>
            </p:sp>
          </p:grpSp>
          <p:grpSp>
            <p:nvGrpSpPr>
              <p:cNvPr id="261" name="Group 261"/>
              <p:cNvGrpSpPr/>
              <p:nvPr/>
            </p:nvGrpSpPr>
            <p:grpSpPr>
              <a:xfrm>
                <a:off x="764832" y="1422003"/>
                <a:ext cx="303465" cy="1012037"/>
                <a:chOff x="0" y="0"/>
                <a:chExt cx="303464" cy="1012035"/>
              </a:xfrm>
            </p:grpSpPr>
            <p:sp>
              <p:nvSpPr>
                <p:cNvPr id="259" name="Shape 259"/>
                <p:cNvSpPr/>
                <p:nvPr/>
              </p:nvSpPr>
              <p:spPr>
                <a:xfrm rot="5400000">
                  <a:off x="-354286" y="354285"/>
                  <a:ext cx="1012036" cy="303465"/>
                </a:xfrm>
                <a:prstGeom prst="rect">
                  <a:avLst/>
                </a:prstGeom>
                <a:gradFill flip="none" rotWithShape="1">
                  <a:gsLst>
                    <a:gs pos="0">
                      <a:srgbClr val="EBD7FF"/>
                    </a:gs>
                    <a:gs pos="50000">
                      <a:srgbClr val="FFFFFF"/>
                    </a:gs>
                    <a:gs pos="100000">
                      <a:srgbClr val="EBD7FF"/>
                    </a:gs>
                  </a:gsLst>
                  <a:lin ang="16200000" scaled="0"/>
                </a:gradFill>
                <a:ln w="9525" cap="flat">
                  <a:solidFill>
                    <a:srgbClr val="80008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marL="342900" indent="-342900" algn="ctr">
                    <a:defRPr>
                      <a:latin typeface="+mj-lt"/>
                      <a:ea typeface="+mj-ea"/>
                      <a:cs typeface="+mj-cs"/>
                      <a:sym typeface="Arial"/>
                    </a:defRPr>
                  </a:pPr>
                  <a:endParaRPr/>
                </a:p>
              </p:txBody>
            </p:sp>
            <p:sp>
              <p:nvSpPr>
                <p:cNvPr id="260" name="Shape 260"/>
                <p:cNvSpPr/>
                <p:nvPr/>
              </p:nvSpPr>
              <p:spPr>
                <a:xfrm rot="5400000">
                  <a:off x="-345985" y="362586"/>
                  <a:ext cx="1012036" cy="2868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marL="342900" indent="-342900" algn="ctr">
                    <a:defRPr sz="1200" b="1">
                      <a:solidFill>
                        <a:srgbClr val="ABABAB"/>
                      </a:solidFill>
                      <a:latin typeface="+mj-lt"/>
                      <a:ea typeface="+mj-ea"/>
                      <a:cs typeface="+mj-cs"/>
                      <a:sym typeface="Arial"/>
                    </a:defRPr>
                  </a:pPr>
                  <a:r>
                    <a:t>Improved</a:t>
                  </a:r>
                </a:p>
                <a:p>
                  <a:pPr marL="342900" indent="-342900" algn="ctr">
                    <a:defRPr sz="1200" b="1">
                      <a:solidFill>
                        <a:srgbClr val="ABABAB"/>
                      </a:solidFill>
                      <a:latin typeface="+mj-lt"/>
                      <a:ea typeface="+mj-ea"/>
                      <a:cs typeface="+mj-cs"/>
                      <a:sym typeface="Arial"/>
                    </a:defRPr>
                  </a:pPr>
                  <a:r>
                    <a:t>System </a:t>
                  </a:r>
                </a:p>
              </p:txBody>
            </p:sp>
          </p:grpSp>
          <p:sp>
            <p:nvSpPr>
              <p:cNvPr id="262" name="Shape 262"/>
              <p:cNvSpPr/>
              <p:nvPr/>
            </p:nvSpPr>
            <p:spPr>
              <a:xfrm rot="17848665">
                <a:off x="1421848" y="1687215"/>
                <a:ext cx="87617" cy="87575"/>
              </a:xfrm>
              <a:custGeom>
                <a:avLst/>
                <a:gdLst/>
                <a:ahLst/>
                <a:cxnLst>
                  <a:cxn ang="0">
                    <a:pos x="wd2" y="hd2"/>
                  </a:cxn>
                  <a:cxn ang="5400000">
                    <a:pos x="wd2" y="hd2"/>
                  </a:cxn>
                  <a:cxn ang="10800000">
                    <a:pos x="wd2" y="hd2"/>
                  </a:cxn>
                  <a:cxn ang="16200000">
                    <a:pos x="wd2" y="hd2"/>
                  </a:cxn>
                </a:cxnLst>
                <a:rect l="0" t="0" r="r" b="b"/>
                <a:pathLst>
                  <a:path w="21600" h="21600" extrusionOk="0">
                    <a:moveTo>
                      <a:pt x="5775" y="0"/>
                    </a:moveTo>
                    <a:lnTo>
                      <a:pt x="0" y="0"/>
                    </a:lnTo>
                    <a:lnTo>
                      <a:pt x="0" y="21600"/>
                    </a:lnTo>
                    <a:lnTo>
                      <a:pt x="5775" y="21600"/>
                    </a:lnTo>
                    <a:lnTo>
                      <a:pt x="21600" y="10800"/>
                    </a:lnTo>
                    <a:close/>
                  </a:path>
                </a:pathLst>
              </a:custGeom>
              <a:solidFill>
                <a:srgbClr val="9D9DFF"/>
              </a:solidFill>
              <a:ln w="9525" cap="flat">
                <a:solidFill>
                  <a:srgbClr val="00000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63" name="Shape 263"/>
              <p:cNvSpPr/>
              <p:nvPr/>
            </p:nvSpPr>
            <p:spPr>
              <a:xfrm rot="12029177">
                <a:off x="1061740" y="368736"/>
                <a:ext cx="87574" cy="87618"/>
              </a:xfrm>
              <a:custGeom>
                <a:avLst/>
                <a:gdLst/>
                <a:ahLst/>
                <a:cxnLst>
                  <a:cxn ang="0">
                    <a:pos x="wd2" y="hd2"/>
                  </a:cxn>
                  <a:cxn ang="5400000">
                    <a:pos x="wd2" y="hd2"/>
                  </a:cxn>
                  <a:cxn ang="10800000">
                    <a:pos x="wd2" y="hd2"/>
                  </a:cxn>
                  <a:cxn ang="16200000">
                    <a:pos x="wd2" y="hd2"/>
                  </a:cxn>
                </a:cxnLst>
                <a:rect l="0" t="0" r="r" b="b"/>
                <a:pathLst>
                  <a:path w="21600" h="21600" extrusionOk="0">
                    <a:moveTo>
                      <a:pt x="5775" y="0"/>
                    </a:moveTo>
                    <a:lnTo>
                      <a:pt x="0" y="0"/>
                    </a:lnTo>
                    <a:lnTo>
                      <a:pt x="0" y="21600"/>
                    </a:lnTo>
                    <a:lnTo>
                      <a:pt x="5775" y="21600"/>
                    </a:lnTo>
                    <a:lnTo>
                      <a:pt x="21600" y="10800"/>
                    </a:lnTo>
                    <a:close/>
                  </a:path>
                </a:pathLst>
              </a:custGeom>
              <a:solidFill>
                <a:srgbClr val="9D9DFF"/>
              </a:solidFill>
              <a:ln w="9525" cap="flat">
                <a:solidFill>
                  <a:srgbClr val="00000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64" name="Shape 264"/>
              <p:cNvSpPr/>
              <p:nvPr/>
            </p:nvSpPr>
            <p:spPr>
              <a:xfrm rot="6320209">
                <a:off x="236559" y="717816"/>
                <a:ext cx="87617" cy="87575"/>
              </a:xfrm>
              <a:custGeom>
                <a:avLst/>
                <a:gdLst/>
                <a:ahLst/>
                <a:cxnLst>
                  <a:cxn ang="0">
                    <a:pos x="wd2" y="hd2"/>
                  </a:cxn>
                  <a:cxn ang="5400000">
                    <a:pos x="wd2" y="hd2"/>
                  </a:cxn>
                  <a:cxn ang="10800000">
                    <a:pos x="wd2" y="hd2"/>
                  </a:cxn>
                  <a:cxn ang="16200000">
                    <a:pos x="wd2" y="hd2"/>
                  </a:cxn>
                </a:cxnLst>
                <a:rect l="0" t="0" r="r" b="b"/>
                <a:pathLst>
                  <a:path w="21600" h="21600" extrusionOk="0">
                    <a:moveTo>
                      <a:pt x="5775" y="0"/>
                    </a:moveTo>
                    <a:lnTo>
                      <a:pt x="0" y="0"/>
                    </a:lnTo>
                    <a:lnTo>
                      <a:pt x="0" y="21600"/>
                    </a:lnTo>
                    <a:lnTo>
                      <a:pt x="5775" y="21600"/>
                    </a:lnTo>
                    <a:lnTo>
                      <a:pt x="21600" y="10800"/>
                    </a:lnTo>
                    <a:close/>
                  </a:path>
                </a:pathLst>
              </a:custGeom>
              <a:solidFill>
                <a:srgbClr val="9D9DFF"/>
              </a:solidFill>
              <a:ln w="9525" cap="flat">
                <a:solidFill>
                  <a:srgbClr val="00000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65" name="Shape 265"/>
              <p:cNvSpPr/>
              <p:nvPr/>
            </p:nvSpPr>
            <p:spPr>
              <a:xfrm rot="547106">
                <a:off x="711445" y="1945825"/>
                <a:ext cx="87574" cy="87617"/>
              </a:xfrm>
              <a:custGeom>
                <a:avLst/>
                <a:gdLst/>
                <a:ahLst/>
                <a:cxnLst>
                  <a:cxn ang="0">
                    <a:pos x="wd2" y="hd2"/>
                  </a:cxn>
                  <a:cxn ang="5400000">
                    <a:pos x="wd2" y="hd2"/>
                  </a:cxn>
                  <a:cxn ang="10800000">
                    <a:pos x="wd2" y="hd2"/>
                  </a:cxn>
                  <a:cxn ang="16200000">
                    <a:pos x="wd2" y="hd2"/>
                  </a:cxn>
                </a:cxnLst>
                <a:rect l="0" t="0" r="r" b="b"/>
                <a:pathLst>
                  <a:path w="21600" h="21600" extrusionOk="0">
                    <a:moveTo>
                      <a:pt x="5775" y="0"/>
                    </a:moveTo>
                    <a:lnTo>
                      <a:pt x="0" y="0"/>
                    </a:lnTo>
                    <a:lnTo>
                      <a:pt x="0" y="21600"/>
                    </a:lnTo>
                    <a:lnTo>
                      <a:pt x="5775" y="21600"/>
                    </a:lnTo>
                    <a:lnTo>
                      <a:pt x="21600" y="10800"/>
                    </a:lnTo>
                    <a:close/>
                  </a:path>
                </a:pathLst>
              </a:custGeom>
              <a:solidFill>
                <a:srgbClr val="9D9DFF"/>
              </a:solidFill>
              <a:ln w="9525" cap="flat">
                <a:solidFill>
                  <a:srgbClr val="000000"/>
                </a:solidFill>
                <a:prstDash val="solid"/>
                <a:round/>
              </a:ln>
              <a:effectLst>
                <a:outerShdw blurRad="63500" dist="53881"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grpSp>
        <p:sp>
          <p:nvSpPr>
            <p:cNvPr id="267" name="Shape 267"/>
            <p:cNvSpPr/>
            <p:nvPr/>
          </p:nvSpPr>
          <p:spPr>
            <a:xfrm>
              <a:off x="166122" y="4354253"/>
              <a:ext cx="5937030" cy="1"/>
            </a:xfrm>
            <a:prstGeom prst="line">
              <a:avLst/>
            </a:prstGeom>
            <a:noFill/>
            <a:ln w="9525" cap="flat">
              <a:solidFill>
                <a:srgbClr val="C0C0C0"/>
              </a:solidFill>
              <a:prstDash val="solid"/>
              <a:round/>
            </a:ln>
            <a:effectLst/>
          </p:spPr>
          <p:txBody>
            <a:bodyPr wrap="square" lIns="45719" tIns="45719" rIns="45719" bIns="45719" numCol="1" anchor="t">
              <a:noAutofit/>
            </a:bodyPr>
            <a:lstStyle/>
            <a:p>
              <a:endParaRPr/>
            </a:p>
          </p:txBody>
        </p:sp>
        <p:grpSp>
          <p:nvGrpSpPr>
            <p:cNvPr id="270" name="Group 270"/>
            <p:cNvGrpSpPr/>
            <p:nvPr/>
          </p:nvGrpSpPr>
          <p:grpSpPr>
            <a:xfrm>
              <a:off x="186384" y="4160206"/>
              <a:ext cx="932573" cy="177943"/>
              <a:chOff x="0" y="0"/>
              <a:chExt cx="932571" cy="177942"/>
            </a:xfrm>
          </p:grpSpPr>
          <p:sp>
            <p:nvSpPr>
              <p:cNvPr id="268" name="Shape 268"/>
              <p:cNvSpPr/>
              <p:nvPr/>
            </p:nvSpPr>
            <p:spPr>
              <a:xfrm rot="5400000">
                <a:off x="377314" y="-377315"/>
                <a:ext cx="177943" cy="932572"/>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69" name="Shape 269"/>
              <p:cNvSpPr/>
              <p:nvPr/>
            </p:nvSpPr>
            <p:spPr>
              <a:xfrm>
                <a:off x="33948" y="42542"/>
                <a:ext cx="883491" cy="940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02920">
                  <a:defRPr sz="495">
                    <a:solidFill>
                      <a:srgbClr val="800000"/>
                    </a:solidFill>
                    <a:latin typeface="Arial Black"/>
                    <a:ea typeface="Arial Black"/>
                    <a:cs typeface="Arial Black"/>
                    <a:sym typeface="Arial Black"/>
                  </a:defRPr>
                </a:lvl1pPr>
              </a:lstStyle>
              <a:p>
                <a:r>
                  <a:t>Initial investigation</a:t>
                </a:r>
              </a:p>
            </p:txBody>
          </p:sp>
        </p:grpSp>
        <p:grpSp>
          <p:nvGrpSpPr>
            <p:cNvPr id="273" name="Group 273"/>
            <p:cNvGrpSpPr/>
            <p:nvPr/>
          </p:nvGrpSpPr>
          <p:grpSpPr>
            <a:xfrm>
              <a:off x="604613" y="3970574"/>
              <a:ext cx="607762" cy="177943"/>
              <a:chOff x="0" y="0"/>
              <a:chExt cx="607760" cy="177942"/>
            </a:xfrm>
          </p:grpSpPr>
          <p:sp>
            <p:nvSpPr>
              <p:cNvPr id="271" name="Shape 271"/>
              <p:cNvSpPr/>
              <p:nvPr/>
            </p:nvSpPr>
            <p:spPr>
              <a:xfrm rot="5400000">
                <a:off x="199372" y="-199373"/>
                <a:ext cx="177943" cy="576688"/>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72" name="Shape 272"/>
              <p:cNvSpPr/>
              <p:nvPr/>
            </p:nvSpPr>
            <p:spPr>
              <a:xfrm>
                <a:off x="33537" y="30270"/>
                <a:ext cx="574224" cy="1376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02920">
                  <a:defRPr sz="495">
                    <a:solidFill>
                      <a:srgbClr val="800000"/>
                    </a:solidFill>
                    <a:latin typeface="Arial Black"/>
                    <a:ea typeface="Arial Black"/>
                    <a:cs typeface="Arial Black"/>
                    <a:sym typeface="Arial Black"/>
                  </a:defRPr>
                </a:lvl1pPr>
              </a:lstStyle>
              <a:p>
                <a:r>
                  <a:t>Hypothesis</a:t>
                </a:r>
              </a:p>
            </p:txBody>
          </p:sp>
        </p:grpSp>
        <p:grpSp>
          <p:nvGrpSpPr>
            <p:cNvPr id="276" name="Group 276"/>
            <p:cNvGrpSpPr/>
            <p:nvPr/>
          </p:nvGrpSpPr>
          <p:grpSpPr>
            <a:xfrm>
              <a:off x="848796" y="3786138"/>
              <a:ext cx="411735" cy="177943"/>
              <a:chOff x="0" y="0"/>
              <a:chExt cx="411734" cy="177942"/>
            </a:xfrm>
          </p:grpSpPr>
          <p:sp>
            <p:nvSpPr>
              <p:cNvPr id="274" name="Shape 274"/>
              <p:cNvSpPr/>
              <p:nvPr/>
            </p:nvSpPr>
            <p:spPr>
              <a:xfrm rot="5400000">
                <a:off x="116896" y="-116897"/>
                <a:ext cx="177943" cy="411736"/>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75" name="Shape 275"/>
              <p:cNvSpPr/>
              <p:nvPr/>
            </p:nvSpPr>
            <p:spPr>
              <a:xfrm>
                <a:off x="33594" y="36406"/>
                <a:ext cx="353969" cy="940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02920">
                  <a:defRPr sz="495">
                    <a:solidFill>
                      <a:srgbClr val="800000"/>
                    </a:solidFill>
                    <a:latin typeface="Arial Black"/>
                    <a:ea typeface="Arial Black"/>
                    <a:cs typeface="Arial Black"/>
                    <a:sym typeface="Arial Black"/>
                  </a:defRPr>
                </a:lvl1pPr>
              </a:lstStyle>
              <a:p>
                <a:r>
                  <a:t>Strategy</a:t>
                </a:r>
              </a:p>
            </p:txBody>
          </p:sp>
        </p:grpSp>
        <p:sp>
          <p:nvSpPr>
            <p:cNvPr id="277" name="Shape 277"/>
            <p:cNvSpPr/>
            <p:nvPr/>
          </p:nvSpPr>
          <p:spPr>
            <a:xfrm flipV="1">
              <a:off x="165602" y="3788736"/>
              <a:ext cx="5937030" cy="1300"/>
            </a:xfrm>
            <a:prstGeom prst="line">
              <a:avLst/>
            </a:prstGeom>
            <a:noFill/>
            <a:ln w="9525" cap="flat">
              <a:solidFill>
                <a:srgbClr val="C0C0C0"/>
              </a:solidFill>
              <a:prstDash val="solid"/>
              <a:round/>
            </a:ln>
            <a:effectLst/>
          </p:spPr>
          <p:txBody>
            <a:bodyPr wrap="square" lIns="45719" tIns="45719" rIns="45719" bIns="45719" numCol="1" anchor="t">
              <a:noAutofit/>
            </a:bodyPr>
            <a:lstStyle/>
            <a:p>
              <a:endParaRPr/>
            </a:p>
          </p:txBody>
        </p:sp>
        <p:grpSp>
          <p:nvGrpSpPr>
            <p:cNvPr id="280" name="Group 280"/>
            <p:cNvGrpSpPr/>
            <p:nvPr/>
          </p:nvGrpSpPr>
          <p:grpSpPr>
            <a:xfrm>
              <a:off x="1230657" y="3393886"/>
              <a:ext cx="492264" cy="387058"/>
              <a:chOff x="0" y="0"/>
              <a:chExt cx="492262" cy="387056"/>
            </a:xfrm>
          </p:grpSpPr>
          <p:sp>
            <p:nvSpPr>
              <p:cNvPr id="278" name="Shape 278"/>
              <p:cNvSpPr/>
              <p:nvPr/>
            </p:nvSpPr>
            <p:spPr>
              <a:xfrm rot="5400000">
                <a:off x="52603" y="-52604"/>
                <a:ext cx="387057" cy="492264"/>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79" name="Shape 279"/>
              <p:cNvSpPr/>
              <p:nvPr/>
            </p:nvSpPr>
            <p:spPr>
              <a:xfrm>
                <a:off x="24202" y="18431"/>
                <a:ext cx="443038" cy="3362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algn="ctr" defTabSz="539495">
                  <a:defRPr sz="589">
                    <a:solidFill>
                      <a:srgbClr val="800000"/>
                    </a:solidFill>
                    <a:latin typeface="Arial Black"/>
                    <a:ea typeface="Arial Black"/>
                    <a:cs typeface="Arial Black"/>
                    <a:sym typeface="Arial Black"/>
                  </a:defRPr>
                </a:pPr>
                <a:r>
                  <a:t>Data</a:t>
                </a:r>
                <a:endParaRPr sz="708"/>
              </a:p>
              <a:p>
                <a:pPr algn="ctr" defTabSz="539495">
                  <a:defRPr sz="589">
                    <a:solidFill>
                      <a:srgbClr val="800000"/>
                    </a:solidFill>
                    <a:latin typeface="Arial Black"/>
                    <a:ea typeface="Arial Black"/>
                    <a:cs typeface="Arial Black"/>
                    <a:sym typeface="Arial Black"/>
                  </a:defRPr>
                </a:pPr>
                <a:r>
                  <a:t>Collection</a:t>
                </a:r>
                <a:endParaRPr sz="708"/>
              </a:p>
              <a:p>
                <a:pPr algn="ctr" defTabSz="539495">
                  <a:defRPr sz="589">
                    <a:solidFill>
                      <a:srgbClr val="800000"/>
                    </a:solidFill>
                    <a:latin typeface="Arial Black"/>
                    <a:ea typeface="Arial Black"/>
                    <a:cs typeface="Arial Black"/>
                    <a:sym typeface="Arial Black"/>
                  </a:defRPr>
                </a:pPr>
                <a:r>
                  <a:t>&amp; Testing</a:t>
                </a:r>
              </a:p>
            </p:txBody>
          </p:sp>
        </p:grpSp>
        <p:grpSp>
          <p:nvGrpSpPr>
            <p:cNvPr id="283" name="Group 283"/>
            <p:cNvGrpSpPr/>
            <p:nvPr/>
          </p:nvGrpSpPr>
          <p:grpSpPr>
            <a:xfrm>
              <a:off x="1230657" y="3123726"/>
              <a:ext cx="577988" cy="257173"/>
              <a:chOff x="0" y="0"/>
              <a:chExt cx="577986" cy="257171"/>
            </a:xfrm>
          </p:grpSpPr>
          <p:sp>
            <p:nvSpPr>
              <p:cNvPr id="281" name="Shape 281"/>
              <p:cNvSpPr/>
              <p:nvPr/>
            </p:nvSpPr>
            <p:spPr>
              <a:xfrm rot="5400000">
                <a:off x="160407" y="-160408"/>
                <a:ext cx="257173" cy="577988"/>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82" name="Shape 282"/>
              <p:cNvSpPr/>
              <p:nvPr/>
            </p:nvSpPr>
            <p:spPr>
              <a:xfrm>
                <a:off x="30334" y="24492"/>
                <a:ext cx="531257" cy="2057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algn="ctr" defTabSz="594359">
                  <a:defRPr sz="585">
                    <a:solidFill>
                      <a:srgbClr val="800000"/>
                    </a:solidFill>
                    <a:latin typeface="Arial Black"/>
                    <a:ea typeface="Arial Black"/>
                    <a:cs typeface="Arial Black"/>
                    <a:sym typeface="Arial Black"/>
                  </a:defRPr>
                </a:pPr>
                <a:r>
                  <a:t>Stakeholder</a:t>
                </a:r>
                <a:endParaRPr sz="780"/>
              </a:p>
              <a:p>
                <a:pPr algn="ctr" defTabSz="594359">
                  <a:defRPr sz="585">
                    <a:solidFill>
                      <a:srgbClr val="800000"/>
                    </a:solidFill>
                    <a:latin typeface="Arial Black"/>
                    <a:ea typeface="Arial Black"/>
                    <a:cs typeface="Arial Black"/>
                    <a:sym typeface="Arial Black"/>
                  </a:defRPr>
                </a:pPr>
                <a:r>
                  <a:t>Workshops</a:t>
                </a:r>
              </a:p>
            </p:txBody>
          </p:sp>
        </p:grpSp>
        <p:sp>
          <p:nvSpPr>
            <p:cNvPr id="284" name="Shape 284"/>
            <p:cNvSpPr/>
            <p:nvPr/>
          </p:nvSpPr>
          <p:spPr>
            <a:xfrm flipV="1">
              <a:off x="179890" y="3126324"/>
              <a:ext cx="5937029" cy="1300"/>
            </a:xfrm>
            <a:prstGeom prst="line">
              <a:avLst/>
            </a:prstGeom>
            <a:noFill/>
            <a:ln w="9525" cap="flat">
              <a:solidFill>
                <a:srgbClr val="C0C0C0"/>
              </a:solidFill>
              <a:prstDash val="solid"/>
              <a:round/>
            </a:ln>
            <a:effectLst/>
          </p:spPr>
          <p:txBody>
            <a:bodyPr wrap="square" lIns="45719" tIns="45719" rIns="45719" bIns="45719" numCol="1" anchor="t">
              <a:noAutofit/>
            </a:bodyPr>
            <a:lstStyle/>
            <a:p>
              <a:endParaRPr/>
            </a:p>
          </p:txBody>
        </p:sp>
        <p:grpSp>
          <p:nvGrpSpPr>
            <p:cNvPr id="287" name="Group 287"/>
            <p:cNvGrpSpPr/>
            <p:nvPr/>
          </p:nvGrpSpPr>
          <p:grpSpPr>
            <a:xfrm>
              <a:off x="1509909" y="2939290"/>
              <a:ext cx="355885" cy="177943"/>
              <a:chOff x="0" y="0"/>
              <a:chExt cx="355884" cy="177942"/>
            </a:xfrm>
          </p:grpSpPr>
          <p:sp>
            <p:nvSpPr>
              <p:cNvPr id="285" name="Shape 285"/>
              <p:cNvSpPr/>
              <p:nvPr/>
            </p:nvSpPr>
            <p:spPr>
              <a:xfrm rot="5400000">
                <a:off x="88971" y="-88972"/>
                <a:ext cx="177943" cy="355886"/>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86" name="Shape 286"/>
              <p:cNvSpPr/>
              <p:nvPr/>
            </p:nvSpPr>
            <p:spPr>
              <a:xfrm>
                <a:off x="39679" y="30679"/>
                <a:ext cx="294525" cy="940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02920">
                  <a:defRPr sz="495">
                    <a:solidFill>
                      <a:srgbClr val="800000"/>
                    </a:solidFill>
                    <a:latin typeface="Arial Black"/>
                    <a:ea typeface="Arial Black"/>
                    <a:cs typeface="Arial Black"/>
                    <a:sym typeface="Arial Black"/>
                  </a:defRPr>
                </a:lvl1pPr>
              </a:lstStyle>
              <a:p>
                <a:r>
                  <a:t>Analysis</a:t>
                </a:r>
              </a:p>
            </p:txBody>
          </p:sp>
        </p:grpSp>
        <p:grpSp>
          <p:nvGrpSpPr>
            <p:cNvPr id="290" name="Group 290"/>
            <p:cNvGrpSpPr/>
            <p:nvPr/>
          </p:nvGrpSpPr>
          <p:grpSpPr>
            <a:xfrm>
              <a:off x="1650184" y="2675624"/>
              <a:ext cx="761126" cy="258471"/>
              <a:chOff x="0" y="0"/>
              <a:chExt cx="761124" cy="258470"/>
            </a:xfrm>
          </p:grpSpPr>
          <p:sp>
            <p:nvSpPr>
              <p:cNvPr id="288" name="Shape 288"/>
              <p:cNvSpPr/>
              <p:nvPr/>
            </p:nvSpPr>
            <p:spPr>
              <a:xfrm rot="5400000">
                <a:off x="251326" y="-251327"/>
                <a:ext cx="258472" cy="761125"/>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89" name="Shape 289"/>
              <p:cNvSpPr/>
              <p:nvPr/>
            </p:nvSpPr>
            <p:spPr>
              <a:xfrm>
                <a:off x="33964" y="18462"/>
                <a:ext cx="707110" cy="206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algn="ctr" defTabSz="594359">
                  <a:defRPr sz="585">
                    <a:solidFill>
                      <a:srgbClr val="800000"/>
                    </a:solidFill>
                    <a:latin typeface="Arial Black"/>
                    <a:ea typeface="Arial Black"/>
                    <a:cs typeface="Arial Black"/>
                    <a:sym typeface="Arial Black"/>
                  </a:defRPr>
                </a:pPr>
                <a:r>
                  <a:t>Screen out</a:t>
                </a:r>
                <a:endParaRPr sz="780"/>
              </a:p>
              <a:p>
                <a:pPr algn="ctr" defTabSz="594359">
                  <a:defRPr sz="585">
                    <a:solidFill>
                      <a:srgbClr val="800000"/>
                    </a:solidFill>
                    <a:latin typeface="Arial Black"/>
                    <a:ea typeface="Arial Black"/>
                    <a:cs typeface="Arial Black"/>
                    <a:sym typeface="Arial Black"/>
                  </a:defRPr>
                </a:pPr>
                <a:r>
                  <a:t>Requirements</a:t>
                </a:r>
              </a:p>
            </p:txBody>
          </p:sp>
        </p:grpSp>
        <p:grpSp>
          <p:nvGrpSpPr>
            <p:cNvPr id="293" name="Group 293"/>
            <p:cNvGrpSpPr/>
            <p:nvPr/>
          </p:nvGrpSpPr>
          <p:grpSpPr>
            <a:xfrm>
              <a:off x="1815138" y="2491188"/>
              <a:ext cx="876723" cy="179242"/>
              <a:chOff x="0" y="0"/>
              <a:chExt cx="876721" cy="179240"/>
            </a:xfrm>
          </p:grpSpPr>
          <p:sp>
            <p:nvSpPr>
              <p:cNvPr id="291" name="Shape 291"/>
              <p:cNvSpPr/>
              <p:nvPr/>
            </p:nvSpPr>
            <p:spPr>
              <a:xfrm rot="5400000">
                <a:off x="348740" y="-348741"/>
                <a:ext cx="179242" cy="876723"/>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92" name="Shape 292"/>
              <p:cNvSpPr/>
              <p:nvPr/>
            </p:nvSpPr>
            <p:spPr>
              <a:xfrm>
                <a:off x="33924" y="37084"/>
                <a:ext cx="823997" cy="947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02920">
                  <a:defRPr sz="495">
                    <a:solidFill>
                      <a:srgbClr val="800000"/>
                    </a:solidFill>
                    <a:latin typeface="Arial Black"/>
                    <a:ea typeface="Arial Black"/>
                    <a:cs typeface="Arial Black"/>
                    <a:sym typeface="Arial Black"/>
                  </a:defRPr>
                </a:lvl1pPr>
              </a:lstStyle>
              <a:p>
                <a:r>
                  <a:t>Early Archi. Concept</a:t>
                </a:r>
              </a:p>
            </p:txBody>
          </p:sp>
        </p:grpSp>
        <p:grpSp>
          <p:nvGrpSpPr>
            <p:cNvPr id="296" name="Group 296"/>
            <p:cNvGrpSpPr/>
            <p:nvPr/>
          </p:nvGrpSpPr>
          <p:grpSpPr>
            <a:xfrm>
              <a:off x="2233367" y="2302855"/>
              <a:ext cx="490965" cy="176644"/>
              <a:chOff x="0" y="0"/>
              <a:chExt cx="490964" cy="176643"/>
            </a:xfrm>
          </p:grpSpPr>
          <p:sp>
            <p:nvSpPr>
              <p:cNvPr id="294" name="Shape 294"/>
              <p:cNvSpPr/>
              <p:nvPr/>
            </p:nvSpPr>
            <p:spPr>
              <a:xfrm rot="5400000">
                <a:off x="157160" y="-157161"/>
                <a:ext cx="176644" cy="490965"/>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95" name="Shape 295"/>
              <p:cNvSpPr/>
              <p:nvPr/>
            </p:nvSpPr>
            <p:spPr>
              <a:xfrm>
                <a:off x="30685" y="36800"/>
                <a:ext cx="441868" cy="940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02920">
                  <a:defRPr sz="495">
                    <a:solidFill>
                      <a:srgbClr val="800000"/>
                    </a:solidFill>
                    <a:latin typeface="Arial Black"/>
                    <a:ea typeface="Arial Black"/>
                    <a:cs typeface="Arial Black"/>
                    <a:sym typeface="Arial Black"/>
                  </a:defRPr>
                </a:lvl1pPr>
              </a:lstStyle>
              <a:p>
                <a:r>
                  <a:t>Prototyping</a:t>
                </a:r>
              </a:p>
            </p:txBody>
          </p:sp>
        </p:grpSp>
        <p:sp>
          <p:nvSpPr>
            <p:cNvPr id="297" name="Shape 297"/>
            <p:cNvSpPr/>
            <p:nvPr/>
          </p:nvSpPr>
          <p:spPr>
            <a:xfrm>
              <a:off x="166122" y="2311168"/>
              <a:ext cx="5937030" cy="1"/>
            </a:xfrm>
            <a:prstGeom prst="line">
              <a:avLst/>
            </a:prstGeom>
            <a:noFill/>
            <a:ln w="9525" cap="flat">
              <a:solidFill>
                <a:srgbClr val="C0C0C0"/>
              </a:solidFill>
              <a:prstDash val="solid"/>
              <a:round/>
            </a:ln>
            <a:effectLst/>
          </p:spPr>
          <p:txBody>
            <a:bodyPr wrap="square" lIns="45719" tIns="45719" rIns="45719" bIns="45719" numCol="1" anchor="t">
              <a:noAutofit/>
            </a:bodyPr>
            <a:lstStyle/>
            <a:p>
              <a:endParaRPr/>
            </a:p>
          </p:txBody>
        </p:sp>
        <p:grpSp>
          <p:nvGrpSpPr>
            <p:cNvPr id="300" name="Group 300"/>
            <p:cNvGrpSpPr/>
            <p:nvPr/>
          </p:nvGrpSpPr>
          <p:grpSpPr>
            <a:xfrm>
              <a:off x="2706147" y="1909304"/>
              <a:ext cx="490965" cy="385759"/>
              <a:chOff x="0" y="0"/>
              <a:chExt cx="490964" cy="385757"/>
            </a:xfrm>
          </p:grpSpPr>
          <p:sp>
            <p:nvSpPr>
              <p:cNvPr id="298" name="Shape 298"/>
              <p:cNvSpPr/>
              <p:nvPr/>
            </p:nvSpPr>
            <p:spPr>
              <a:xfrm rot="5400000">
                <a:off x="52603" y="-52604"/>
                <a:ext cx="385758" cy="490965"/>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99" name="Shape 299"/>
              <p:cNvSpPr/>
              <p:nvPr/>
            </p:nvSpPr>
            <p:spPr>
              <a:xfrm>
                <a:off x="24139" y="18369"/>
                <a:ext cx="441868" cy="3351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algn="ctr" defTabSz="539495">
                  <a:defRPr sz="589">
                    <a:solidFill>
                      <a:srgbClr val="800000"/>
                    </a:solidFill>
                    <a:latin typeface="Arial Black"/>
                    <a:ea typeface="Arial Black"/>
                    <a:cs typeface="Arial Black"/>
                    <a:sym typeface="Arial Black"/>
                  </a:defRPr>
                </a:pPr>
                <a:r>
                  <a:t>Data</a:t>
                </a:r>
                <a:endParaRPr sz="708"/>
              </a:p>
              <a:p>
                <a:pPr algn="ctr" defTabSz="539495">
                  <a:defRPr sz="589">
                    <a:solidFill>
                      <a:srgbClr val="800000"/>
                    </a:solidFill>
                    <a:latin typeface="Arial Black"/>
                    <a:ea typeface="Arial Black"/>
                    <a:cs typeface="Arial Black"/>
                    <a:sym typeface="Arial Black"/>
                  </a:defRPr>
                </a:pPr>
                <a:r>
                  <a:t>Collection</a:t>
                </a:r>
                <a:endParaRPr sz="708"/>
              </a:p>
              <a:p>
                <a:pPr algn="ctr" defTabSz="539495">
                  <a:defRPr sz="589">
                    <a:solidFill>
                      <a:srgbClr val="800000"/>
                    </a:solidFill>
                    <a:latin typeface="Arial Black"/>
                    <a:ea typeface="Arial Black"/>
                    <a:cs typeface="Arial Black"/>
                    <a:sym typeface="Arial Black"/>
                  </a:defRPr>
                </a:pPr>
                <a:r>
                  <a:t>&amp; Testing</a:t>
                </a:r>
              </a:p>
            </p:txBody>
          </p:sp>
        </p:grpSp>
        <p:grpSp>
          <p:nvGrpSpPr>
            <p:cNvPr id="303" name="Group 303"/>
            <p:cNvGrpSpPr/>
            <p:nvPr/>
          </p:nvGrpSpPr>
          <p:grpSpPr>
            <a:xfrm>
              <a:off x="2706147" y="1632650"/>
              <a:ext cx="576689" cy="257173"/>
              <a:chOff x="0" y="0"/>
              <a:chExt cx="576687" cy="257171"/>
            </a:xfrm>
          </p:grpSpPr>
          <p:sp>
            <p:nvSpPr>
              <p:cNvPr id="301" name="Shape 301"/>
              <p:cNvSpPr/>
              <p:nvPr/>
            </p:nvSpPr>
            <p:spPr>
              <a:xfrm rot="5400000">
                <a:off x="159758" y="-159759"/>
                <a:ext cx="257172" cy="576689"/>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02" name="Shape 302"/>
              <p:cNvSpPr/>
              <p:nvPr/>
            </p:nvSpPr>
            <p:spPr>
              <a:xfrm>
                <a:off x="30265" y="24492"/>
                <a:ext cx="530064" cy="2057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algn="ctr" defTabSz="594359">
                  <a:defRPr sz="585">
                    <a:solidFill>
                      <a:srgbClr val="800000"/>
                    </a:solidFill>
                    <a:latin typeface="Arial Black"/>
                    <a:ea typeface="Arial Black"/>
                    <a:cs typeface="Arial Black"/>
                    <a:sym typeface="Arial Black"/>
                  </a:defRPr>
                </a:pPr>
                <a:r>
                  <a:t>Stakeholder</a:t>
                </a:r>
                <a:endParaRPr sz="780"/>
              </a:p>
              <a:p>
                <a:pPr algn="ctr" defTabSz="594359">
                  <a:defRPr sz="585">
                    <a:solidFill>
                      <a:srgbClr val="800000"/>
                    </a:solidFill>
                    <a:latin typeface="Arial Black"/>
                    <a:ea typeface="Arial Black"/>
                    <a:cs typeface="Arial Black"/>
                    <a:sym typeface="Arial Black"/>
                  </a:defRPr>
                </a:pPr>
                <a:r>
                  <a:t>Workshops</a:t>
                </a:r>
              </a:p>
            </p:txBody>
          </p:sp>
        </p:grpSp>
        <p:sp>
          <p:nvSpPr>
            <p:cNvPr id="304" name="Shape 304"/>
            <p:cNvSpPr/>
            <p:nvPr/>
          </p:nvSpPr>
          <p:spPr>
            <a:xfrm>
              <a:off x="172616" y="1633170"/>
              <a:ext cx="5937030" cy="1"/>
            </a:xfrm>
            <a:prstGeom prst="line">
              <a:avLst/>
            </a:prstGeom>
            <a:noFill/>
            <a:ln w="9525" cap="flat">
              <a:solidFill>
                <a:srgbClr val="C0C0C0"/>
              </a:solidFill>
              <a:prstDash val="solid"/>
              <a:round/>
            </a:ln>
            <a:effectLst/>
          </p:spPr>
          <p:txBody>
            <a:bodyPr wrap="square" lIns="45719" tIns="45719" rIns="45719" bIns="45719" numCol="1" anchor="t">
              <a:noAutofit/>
            </a:bodyPr>
            <a:lstStyle/>
            <a:p>
              <a:endParaRPr/>
            </a:p>
          </p:txBody>
        </p:sp>
        <p:grpSp>
          <p:nvGrpSpPr>
            <p:cNvPr id="307" name="Group 307"/>
            <p:cNvGrpSpPr/>
            <p:nvPr/>
          </p:nvGrpSpPr>
          <p:grpSpPr>
            <a:xfrm>
              <a:off x="3008778" y="1431329"/>
              <a:ext cx="357184" cy="177943"/>
              <a:chOff x="0" y="0"/>
              <a:chExt cx="357182" cy="177942"/>
            </a:xfrm>
          </p:grpSpPr>
          <p:sp>
            <p:nvSpPr>
              <p:cNvPr id="305" name="Shape 305"/>
              <p:cNvSpPr/>
              <p:nvPr/>
            </p:nvSpPr>
            <p:spPr>
              <a:xfrm rot="5400000">
                <a:off x="89620" y="-89621"/>
                <a:ext cx="177943" cy="357184"/>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06" name="Shape 306"/>
              <p:cNvSpPr/>
              <p:nvPr/>
            </p:nvSpPr>
            <p:spPr>
              <a:xfrm>
                <a:off x="39823" y="30679"/>
                <a:ext cx="295601" cy="940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02920">
                  <a:defRPr sz="495">
                    <a:solidFill>
                      <a:srgbClr val="800000"/>
                    </a:solidFill>
                    <a:latin typeface="Arial Black"/>
                    <a:ea typeface="Arial Black"/>
                    <a:cs typeface="Arial Black"/>
                    <a:sym typeface="Arial Black"/>
                  </a:defRPr>
                </a:lvl1pPr>
              </a:lstStyle>
              <a:p>
                <a:r>
                  <a:t>Analysis</a:t>
                </a:r>
              </a:p>
            </p:txBody>
          </p:sp>
        </p:grpSp>
        <p:grpSp>
          <p:nvGrpSpPr>
            <p:cNvPr id="310" name="Group 310"/>
            <p:cNvGrpSpPr/>
            <p:nvPr/>
          </p:nvGrpSpPr>
          <p:grpSpPr>
            <a:xfrm>
              <a:off x="3132169" y="1246892"/>
              <a:ext cx="632539" cy="177943"/>
              <a:chOff x="0" y="0"/>
              <a:chExt cx="632538" cy="177942"/>
            </a:xfrm>
          </p:grpSpPr>
          <p:sp>
            <p:nvSpPr>
              <p:cNvPr id="308" name="Shape 308"/>
              <p:cNvSpPr/>
              <p:nvPr/>
            </p:nvSpPr>
            <p:spPr>
              <a:xfrm rot="5400000">
                <a:off x="227298" y="-227299"/>
                <a:ext cx="177943" cy="632540"/>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09" name="Shape 309"/>
              <p:cNvSpPr/>
              <p:nvPr/>
            </p:nvSpPr>
            <p:spPr>
              <a:xfrm>
                <a:off x="27839" y="30679"/>
                <a:ext cx="589552" cy="940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02920">
                  <a:defRPr sz="495">
                    <a:solidFill>
                      <a:srgbClr val="800000"/>
                    </a:solidFill>
                    <a:latin typeface="Arial Black"/>
                    <a:ea typeface="Arial Black"/>
                    <a:cs typeface="Arial Black"/>
                    <a:sym typeface="Arial Black"/>
                  </a:defRPr>
                </a:lvl1pPr>
              </a:lstStyle>
              <a:p>
                <a:r>
                  <a:t>Improvements</a:t>
                </a:r>
              </a:p>
            </p:txBody>
          </p:sp>
        </p:grpSp>
        <p:grpSp>
          <p:nvGrpSpPr>
            <p:cNvPr id="313" name="Group 313"/>
            <p:cNvGrpSpPr/>
            <p:nvPr/>
          </p:nvGrpSpPr>
          <p:grpSpPr>
            <a:xfrm>
              <a:off x="3450386" y="1062456"/>
              <a:ext cx="355885" cy="177943"/>
              <a:chOff x="0" y="0"/>
              <a:chExt cx="355884" cy="177942"/>
            </a:xfrm>
          </p:grpSpPr>
          <p:sp>
            <p:nvSpPr>
              <p:cNvPr id="311" name="Shape 311"/>
              <p:cNvSpPr/>
              <p:nvPr/>
            </p:nvSpPr>
            <p:spPr>
              <a:xfrm rot="5400000">
                <a:off x="88971" y="-88972"/>
                <a:ext cx="177943" cy="355886"/>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12" name="Shape 312"/>
              <p:cNvSpPr/>
              <p:nvPr/>
            </p:nvSpPr>
            <p:spPr>
              <a:xfrm>
                <a:off x="39679" y="30679"/>
                <a:ext cx="294525" cy="940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02920">
                  <a:defRPr sz="495">
                    <a:solidFill>
                      <a:srgbClr val="800000"/>
                    </a:solidFill>
                    <a:latin typeface="Arial Black"/>
                    <a:ea typeface="Arial Black"/>
                    <a:cs typeface="Arial Black"/>
                    <a:sym typeface="Arial Black"/>
                  </a:defRPr>
                </a:lvl1pPr>
              </a:lstStyle>
              <a:p>
                <a:r>
                  <a:t>Design</a:t>
                </a:r>
              </a:p>
            </p:txBody>
          </p:sp>
        </p:grpSp>
        <p:grpSp>
          <p:nvGrpSpPr>
            <p:cNvPr id="316" name="Group 316"/>
            <p:cNvGrpSpPr/>
            <p:nvPr/>
          </p:nvGrpSpPr>
          <p:grpSpPr>
            <a:xfrm>
              <a:off x="3799776" y="897503"/>
              <a:ext cx="355885" cy="177943"/>
              <a:chOff x="0" y="0"/>
              <a:chExt cx="355884" cy="177942"/>
            </a:xfrm>
          </p:grpSpPr>
          <p:sp>
            <p:nvSpPr>
              <p:cNvPr id="314" name="Shape 314"/>
              <p:cNvSpPr/>
              <p:nvPr/>
            </p:nvSpPr>
            <p:spPr>
              <a:xfrm rot="5400000">
                <a:off x="88971" y="-88972"/>
                <a:ext cx="177943" cy="355886"/>
              </a:xfrm>
              <a:prstGeom prst="rect">
                <a:avLst/>
              </a:prstGeom>
              <a:gradFill flip="none" rotWithShape="1">
                <a:gsLst>
                  <a:gs pos="0">
                    <a:srgbClr val="FFFFD7"/>
                  </a:gs>
                  <a:gs pos="100000">
                    <a:srgbClr val="00FFFF"/>
                  </a:gs>
                </a:gsLst>
                <a:path path="circle">
                  <a:fillToRect l="37721" t="-19636" r="62278" b="119636"/>
                </a:path>
              </a:gra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15" name="Shape 315"/>
              <p:cNvSpPr/>
              <p:nvPr/>
            </p:nvSpPr>
            <p:spPr>
              <a:xfrm>
                <a:off x="39679" y="30679"/>
                <a:ext cx="294525" cy="940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02920">
                  <a:defRPr sz="495">
                    <a:solidFill>
                      <a:srgbClr val="800000"/>
                    </a:solidFill>
                    <a:latin typeface="Arial Black"/>
                    <a:ea typeface="Arial Black"/>
                    <a:cs typeface="Arial Black"/>
                    <a:sym typeface="Arial Black"/>
                  </a:defRPr>
                </a:lvl1pPr>
              </a:lstStyle>
              <a:p>
                <a:r>
                  <a:t>System</a:t>
                </a:r>
              </a:p>
            </p:txBody>
          </p:sp>
        </p:grpSp>
        <p:sp>
          <p:nvSpPr>
            <p:cNvPr id="317" name="Shape 317"/>
            <p:cNvSpPr/>
            <p:nvPr/>
          </p:nvSpPr>
          <p:spPr>
            <a:xfrm>
              <a:off x="166122" y="918804"/>
              <a:ext cx="5937030" cy="1"/>
            </a:xfrm>
            <a:prstGeom prst="line">
              <a:avLst/>
            </a:prstGeom>
            <a:noFill/>
            <a:ln w="9525" cap="flat">
              <a:solidFill>
                <a:srgbClr val="C0C0C0"/>
              </a:solidFill>
              <a:prstDash val="solid"/>
              <a:round/>
            </a:ln>
            <a:effectLst/>
          </p:spPr>
          <p:txBody>
            <a:bodyPr wrap="square" lIns="45719" tIns="45719" rIns="45719" bIns="45719" numCol="1" anchor="t">
              <a:noAutofit/>
            </a:bodyPr>
            <a:lstStyle/>
            <a:p>
              <a:endParaRPr/>
            </a:p>
          </p:txBody>
        </p:sp>
        <p:grpSp>
          <p:nvGrpSpPr>
            <p:cNvPr id="320" name="Group 320"/>
            <p:cNvGrpSpPr/>
            <p:nvPr/>
          </p:nvGrpSpPr>
          <p:grpSpPr>
            <a:xfrm>
              <a:off x="4154361" y="548113"/>
              <a:ext cx="344195" cy="342896"/>
              <a:chOff x="0" y="0"/>
              <a:chExt cx="344194" cy="342895"/>
            </a:xfrm>
          </p:grpSpPr>
          <p:sp>
            <p:nvSpPr>
              <p:cNvPr id="318" name="Shape 318"/>
              <p:cNvSpPr/>
              <p:nvPr/>
            </p:nvSpPr>
            <p:spPr>
              <a:xfrm rot="5400000">
                <a:off x="649" y="-650"/>
                <a:ext cx="342896" cy="344195"/>
              </a:xfrm>
              <a:prstGeom prst="rect">
                <a:avLst/>
              </a:prstGeom>
              <a:solidFill>
                <a:srgbClr val="FFFFFF">
                  <a:alpha val="50195"/>
                </a:srgbClr>
              </a:soli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19" name="Shape 319"/>
              <p:cNvSpPr/>
              <p:nvPr/>
            </p:nvSpPr>
            <p:spPr>
              <a:xfrm>
                <a:off x="30731" y="43270"/>
                <a:ext cx="295025" cy="293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algn="ctr" defTabSz="676655">
                  <a:defRPr sz="444">
                    <a:solidFill>
                      <a:srgbClr val="0000FF"/>
                    </a:solidFill>
                  </a:defRPr>
                </a:pPr>
                <a:r>
                  <a:t>Data</a:t>
                </a:r>
                <a:endParaRPr sz="592"/>
              </a:p>
              <a:p>
                <a:pPr algn="ctr" defTabSz="676655">
                  <a:defRPr sz="444">
                    <a:solidFill>
                      <a:srgbClr val="0000FF"/>
                    </a:solidFill>
                  </a:defRPr>
                </a:pPr>
                <a:r>
                  <a:t>Collection</a:t>
                </a:r>
                <a:endParaRPr sz="592"/>
              </a:p>
              <a:p>
                <a:pPr algn="ctr" defTabSz="676655">
                  <a:defRPr sz="444">
                    <a:solidFill>
                      <a:srgbClr val="0000FF"/>
                    </a:solidFill>
                  </a:defRPr>
                </a:pPr>
                <a:r>
                  <a:t>&amp;</a:t>
                </a:r>
                <a:endParaRPr sz="592"/>
              </a:p>
              <a:p>
                <a:pPr algn="ctr" defTabSz="676655">
                  <a:defRPr sz="444">
                    <a:solidFill>
                      <a:srgbClr val="0000FF"/>
                    </a:solidFill>
                  </a:defRPr>
                </a:pPr>
                <a:r>
                  <a:t>Testing</a:t>
                </a:r>
              </a:p>
            </p:txBody>
          </p:sp>
        </p:grpSp>
        <p:sp>
          <p:nvSpPr>
            <p:cNvPr id="321" name="Shape 321"/>
            <p:cNvSpPr/>
            <p:nvPr/>
          </p:nvSpPr>
          <p:spPr>
            <a:xfrm>
              <a:off x="229246" y="4361527"/>
              <a:ext cx="5937029" cy="1300"/>
            </a:xfrm>
            <a:prstGeom prst="line">
              <a:avLst/>
            </a:prstGeom>
            <a:noFill/>
            <a:ln w="25400" cap="flat">
              <a:solidFill>
                <a:srgbClr val="000080"/>
              </a:solidFill>
              <a:prstDash val="solid"/>
              <a:round/>
              <a:tailEnd type="stealth" w="med" len="med"/>
            </a:ln>
            <a:effectLst/>
          </p:spPr>
          <p:txBody>
            <a:bodyPr wrap="square" lIns="45719" tIns="45719" rIns="45719" bIns="45719" numCol="1" anchor="t">
              <a:noAutofit/>
            </a:bodyPr>
            <a:lstStyle/>
            <a:p>
              <a:endParaRPr/>
            </a:p>
          </p:txBody>
        </p:sp>
        <p:sp>
          <p:nvSpPr>
            <p:cNvPr id="322" name="Shape 322"/>
            <p:cNvSpPr/>
            <p:nvPr/>
          </p:nvSpPr>
          <p:spPr>
            <a:xfrm rot="5400000">
              <a:off x="-252626" y="515642"/>
              <a:ext cx="588378" cy="1168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731520">
                <a:defRPr sz="720">
                  <a:solidFill>
                    <a:srgbClr val="000080"/>
                  </a:solidFill>
                </a:defRPr>
              </a:lvl1pPr>
            </a:lstStyle>
            <a:p>
              <a:r>
                <a:t>During Event</a:t>
              </a:r>
            </a:p>
          </p:txBody>
        </p:sp>
        <p:sp>
          <p:nvSpPr>
            <p:cNvPr id="323" name="Shape 323"/>
            <p:cNvSpPr/>
            <p:nvPr/>
          </p:nvSpPr>
          <p:spPr>
            <a:xfrm rot="5400000">
              <a:off x="-252626" y="1872937"/>
              <a:ext cx="588378" cy="1168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731520">
                <a:defRPr sz="720">
                  <a:solidFill>
                    <a:srgbClr val="000080"/>
                  </a:solidFill>
                </a:defRPr>
              </a:lvl1pPr>
            </a:lstStyle>
            <a:p>
              <a:r>
                <a:t>During Event</a:t>
              </a:r>
            </a:p>
          </p:txBody>
        </p:sp>
        <p:sp>
          <p:nvSpPr>
            <p:cNvPr id="324" name="Shape 324"/>
            <p:cNvSpPr/>
            <p:nvPr/>
          </p:nvSpPr>
          <p:spPr>
            <a:xfrm rot="5400000">
              <a:off x="-189632" y="1165715"/>
              <a:ext cx="471482" cy="1168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658368">
                <a:defRPr sz="648">
                  <a:solidFill>
                    <a:srgbClr val="000080"/>
                  </a:solidFill>
                </a:defRPr>
              </a:lvl1pPr>
            </a:lstStyle>
            <a:p>
              <a:r>
                <a:t>After Event</a:t>
              </a:r>
            </a:p>
          </p:txBody>
        </p:sp>
        <p:sp>
          <p:nvSpPr>
            <p:cNvPr id="325" name="Shape 325"/>
            <p:cNvSpPr/>
            <p:nvPr/>
          </p:nvSpPr>
          <p:spPr>
            <a:xfrm rot="5400000">
              <a:off x="-253276" y="3371156"/>
              <a:ext cx="589678" cy="1168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731520">
                <a:defRPr sz="720">
                  <a:solidFill>
                    <a:srgbClr val="000080"/>
                  </a:solidFill>
                </a:defRPr>
              </a:lvl1pPr>
            </a:lstStyle>
            <a:p>
              <a:r>
                <a:t>During Event</a:t>
              </a:r>
            </a:p>
          </p:txBody>
        </p:sp>
        <p:sp>
          <p:nvSpPr>
            <p:cNvPr id="326" name="Shape 326"/>
            <p:cNvSpPr/>
            <p:nvPr/>
          </p:nvSpPr>
          <p:spPr>
            <a:xfrm rot="5400000">
              <a:off x="-189632" y="2624319"/>
              <a:ext cx="471482" cy="1168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658368">
                <a:defRPr sz="648">
                  <a:solidFill>
                    <a:srgbClr val="000080"/>
                  </a:solidFill>
                </a:defRPr>
              </a:lvl1pPr>
            </a:lstStyle>
            <a:p>
              <a:r>
                <a:t>After Event</a:t>
              </a:r>
            </a:p>
          </p:txBody>
        </p:sp>
        <p:sp>
          <p:nvSpPr>
            <p:cNvPr id="327" name="Shape 327"/>
            <p:cNvSpPr/>
            <p:nvPr/>
          </p:nvSpPr>
          <p:spPr>
            <a:xfrm rot="5400000">
              <a:off x="-246132" y="4032919"/>
              <a:ext cx="588379" cy="1168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731520">
                <a:defRPr sz="720">
                  <a:solidFill>
                    <a:srgbClr val="000080"/>
                  </a:solidFill>
                </a:defRPr>
              </a:lvl1pPr>
            </a:lstStyle>
            <a:p>
              <a:r>
                <a:t>Before Event</a:t>
              </a:r>
            </a:p>
          </p:txBody>
        </p:sp>
        <p:grpSp>
          <p:nvGrpSpPr>
            <p:cNvPr id="330" name="Group 330"/>
            <p:cNvGrpSpPr/>
            <p:nvPr/>
          </p:nvGrpSpPr>
          <p:grpSpPr>
            <a:xfrm>
              <a:off x="4154361" y="276654"/>
              <a:ext cx="413034" cy="266264"/>
              <a:chOff x="0" y="0"/>
              <a:chExt cx="413033" cy="266263"/>
            </a:xfrm>
          </p:grpSpPr>
          <p:sp>
            <p:nvSpPr>
              <p:cNvPr id="328" name="Shape 328"/>
              <p:cNvSpPr/>
              <p:nvPr/>
            </p:nvSpPr>
            <p:spPr>
              <a:xfrm rot="5400000">
                <a:off x="73384" y="-73385"/>
                <a:ext cx="266265" cy="413034"/>
              </a:xfrm>
              <a:prstGeom prst="rect">
                <a:avLst/>
              </a:prstGeom>
              <a:solidFill>
                <a:srgbClr val="FFFFFF">
                  <a:alpha val="50195"/>
                </a:srgbClr>
              </a:solidFill>
              <a:ln w="9525" cap="flat">
                <a:solidFill>
                  <a:srgbClr val="0000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29" name="Shape 329"/>
              <p:cNvSpPr/>
              <p:nvPr/>
            </p:nvSpPr>
            <p:spPr>
              <a:xfrm>
                <a:off x="69658" y="55882"/>
                <a:ext cx="312644" cy="1479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fontScale="92500"/>
              </a:bodyPr>
              <a:lstStyle/>
              <a:p>
                <a:pPr algn="ctr" defTabSz="612648">
                  <a:defRPr sz="469">
                    <a:solidFill>
                      <a:srgbClr val="0000FF"/>
                    </a:solidFill>
                  </a:defRPr>
                </a:pPr>
                <a:r>
                  <a:t>Stakeholder</a:t>
                </a:r>
                <a:endParaRPr sz="536"/>
              </a:p>
              <a:p>
                <a:pPr algn="ctr" defTabSz="612648">
                  <a:defRPr sz="469">
                    <a:solidFill>
                      <a:srgbClr val="0000FF"/>
                    </a:solidFill>
                  </a:defRPr>
                </a:pPr>
                <a:r>
                  <a:t>Workshops</a:t>
                </a:r>
              </a:p>
            </p:txBody>
          </p:sp>
        </p:grpSp>
        <p:sp>
          <p:nvSpPr>
            <p:cNvPr id="331" name="Shape 331"/>
            <p:cNvSpPr/>
            <p:nvPr/>
          </p:nvSpPr>
          <p:spPr>
            <a:xfrm>
              <a:off x="171317" y="268081"/>
              <a:ext cx="5937030" cy="1"/>
            </a:xfrm>
            <a:prstGeom prst="line">
              <a:avLst/>
            </a:prstGeom>
            <a:noFill/>
            <a:ln w="9525" cap="flat">
              <a:solidFill>
                <a:srgbClr val="C0C0C0"/>
              </a:solidFill>
              <a:prstDash val="solid"/>
              <a:round/>
            </a:ln>
            <a:effectLst/>
          </p:spPr>
          <p:txBody>
            <a:bodyPr wrap="square" lIns="45719" tIns="45719" rIns="45719" bIns="45719" numCol="1" anchor="t">
              <a:noAutofit/>
            </a:bodyPr>
            <a:lstStyle/>
            <a:p>
              <a:endParaRPr/>
            </a:p>
          </p:txBody>
        </p:sp>
        <p:sp>
          <p:nvSpPr>
            <p:cNvPr id="332" name="Shape 332"/>
            <p:cNvSpPr/>
            <p:nvPr/>
          </p:nvSpPr>
          <p:spPr>
            <a:xfrm>
              <a:off x="1550173" y="4269309"/>
              <a:ext cx="2944487" cy="176644"/>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0" y="0"/>
                  </a:lnTo>
                  <a:lnTo>
                    <a:pt x="5400" y="10800"/>
                  </a:lnTo>
                  <a:lnTo>
                    <a:pt x="0" y="21600"/>
                  </a:lnTo>
                  <a:lnTo>
                    <a:pt x="16200" y="21600"/>
                  </a:lnTo>
                  <a:lnTo>
                    <a:pt x="21600" y="10800"/>
                  </a:lnTo>
                  <a:close/>
                </a:path>
              </a:pathLst>
            </a:custGeom>
            <a:solidFill>
              <a:srgbClr val="FFFFFF"/>
            </a:solidFill>
            <a:ln w="19050" cap="flat">
              <a:solidFill>
                <a:srgbClr val="00008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33" name="Shape 333"/>
            <p:cNvSpPr/>
            <p:nvPr/>
          </p:nvSpPr>
          <p:spPr>
            <a:xfrm>
              <a:off x="2393125" y="4304378"/>
              <a:ext cx="1327422" cy="1376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621791">
                <a:defRPr sz="748"/>
              </a:lvl1pPr>
            </a:lstStyle>
            <a:p>
              <a:r>
                <a:t>Event-Related Time</a:t>
              </a:r>
            </a:p>
          </p:txBody>
        </p:sp>
        <p:grpSp>
          <p:nvGrpSpPr>
            <p:cNvPr id="338" name="Group 338"/>
            <p:cNvGrpSpPr/>
            <p:nvPr/>
          </p:nvGrpSpPr>
          <p:grpSpPr>
            <a:xfrm>
              <a:off x="1196887" y="-1"/>
              <a:ext cx="1935283" cy="392253"/>
              <a:chOff x="0" y="0"/>
              <a:chExt cx="1935281" cy="392251"/>
            </a:xfrm>
          </p:grpSpPr>
          <p:sp>
            <p:nvSpPr>
              <p:cNvPr id="334" name="Shape 334"/>
              <p:cNvSpPr/>
              <p:nvPr/>
            </p:nvSpPr>
            <p:spPr>
              <a:xfrm>
                <a:off x="0" y="0"/>
                <a:ext cx="1935282" cy="392252"/>
              </a:xfrm>
              <a:custGeom>
                <a:avLst/>
                <a:gdLst/>
                <a:ahLst/>
                <a:cxnLst>
                  <a:cxn ang="0">
                    <a:pos x="wd2" y="hd2"/>
                  </a:cxn>
                  <a:cxn ang="5400000">
                    <a:pos x="wd2" y="hd2"/>
                  </a:cxn>
                  <a:cxn ang="10800000">
                    <a:pos x="wd2" y="hd2"/>
                  </a:cxn>
                  <a:cxn ang="16200000">
                    <a:pos x="wd2" y="hd2"/>
                  </a:cxn>
                </a:cxnLst>
                <a:rect l="0" t="0" r="r" b="b"/>
                <a:pathLst>
                  <a:path w="21600" h="21600" extrusionOk="0">
                    <a:moveTo>
                      <a:pt x="0" y="4050"/>
                    </a:moveTo>
                    <a:cubicBezTo>
                      <a:pt x="0" y="3304"/>
                      <a:pt x="123" y="2700"/>
                      <a:pt x="274" y="2700"/>
                    </a:cubicBezTo>
                    <a:lnTo>
                      <a:pt x="21053" y="2700"/>
                    </a:lnTo>
                    <a:lnTo>
                      <a:pt x="21053" y="1350"/>
                    </a:lnTo>
                    <a:cubicBezTo>
                      <a:pt x="21053" y="604"/>
                      <a:pt x="21175" y="0"/>
                      <a:pt x="21326" y="0"/>
                    </a:cubicBezTo>
                    <a:cubicBezTo>
                      <a:pt x="21477" y="0"/>
                      <a:pt x="21600" y="604"/>
                      <a:pt x="21600" y="1350"/>
                    </a:cubicBezTo>
                    <a:lnTo>
                      <a:pt x="21600" y="17550"/>
                    </a:lnTo>
                    <a:cubicBezTo>
                      <a:pt x="21600" y="18296"/>
                      <a:pt x="21477" y="18900"/>
                      <a:pt x="21326" y="18900"/>
                    </a:cubicBezTo>
                    <a:lnTo>
                      <a:pt x="547" y="18900"/>
                    </a:lnTo>
                    <a:lnTo>
                      <a:pt x="547" y="20250"/>
                    </a:lnTo>
                    <a:cubicBezTo>
                      <a:pt x="547" y="20996"/>
                      <a:pt x="425" y="21600"/>
                      <a:pt x="274" y="21600"/>
                    </a:cubicBezTo>
                    <a:cubicBezTo>
                      <a:pt x="123" y="21600"/>
                      <a:pt x="0" y="20996"/>
                      <a:pt x="0" y="20250"/>
                    </a:cubicBezTo>
                    <a:close/>
                  </a:path>
                </a:pathLst>
              </a:custGeom>
              <a:solidFill>
                <a:srgbClr val="9DB4FF">
                  <a:alpha val="50195"/>
                </a:srgbClr>
              </a:solidFill>
              <a:ln w="9525" cap="flat">
                <a:solidFill>
                  <a:srgbClr val="FFCC00"/>
                </a:solidFill>
                <a:prstDash val="solid"/>
                <a:round/>
              </a:ln>
              <a:effectLst>
                <a:outerShdw blurRad="63500" dist="107763"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35" name="Shape 335"/>
              <p:cNvSpPr/>
              <p:nvPr/>
            </p:nvSpPr>
            <p:spPr>
              <a:xfrm>
                <a:off x="24515" y="61289"/>
                <a:ext cx="24517" cy="367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29" y="21600"/>
                      <a:pt x="21600" y="15153"/>
                      <a:pt x="21600" y="7200"/>
                    </a:cubicBezTo>
                    <a:cubicBezTo>
                      <a:pt x="21600" y="3224"/>
                      <a:pt x="16765" y="0"/>
                      <a:pt x="10800" y="0"/>
                    </a:cubicBezTo>
                    <a:cubicBezTo>
                      <a:pt x="4835" y="0"/>
                      <a:pt x="0" y="3224"/>
                      <a:pt x="0" y="7200"/>
                    </a:cubicBezTo>
                    <a:lnTo>
                      <a:pt x="0" y="21600"/>
                    </a:lnTo>
                    <a:close/>
                  </a:path>
                </a:pathLst>
              </a:custGeom>
              <a:solidFill>
                <a:srgbClr val="7E90CC">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36" name="Shape 336"/>
              <p:cNvSpPr/>
              <p:nvPr/>
            </p:nvSpPr>
            <p:spPr>
              <a:xfrm>
                <a:off x="1886250" y="0"/>
                <a:ext cx="49032" cy="4903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lnTo>
                      <a:pt x="10800" y="10800"/>
                    </a:lnTo>
                    <a:cubicBezTo>
                      <a:pt x="10800" y="13782"/>
                      <a:pt x="8382" y="16200"/>
                      <a:pt x="5400" y="16200"/>
                    </a:cubicBezTo>
                    <a:cubicBezTo>
                      <a:pt x="2418" y="16200"/>
                      <a:pt x="0" y="13782"/>
                      <a:pt x="0" y="10800"/>
                    </a:cubicBezTo>
                    <a:cubicBezTo>
                      <a:pt x="0" y="4835"/>
                      <a:pt x="4835" y="0"/>
                      <a:pt x="10800" y="0"/>
                    </a:cubicBezTo>
                    <a:cubicBezTo>
                      <a:pt x="16765" y="0"/>
                      <a:pt x="21600" y="4835"/>
                      <a:pt x="21600" y="10800"/>
                    </a:cubicBezTo>
                    <a:close/>
                  </a:path>
                </a:pathLst>
              </a:custGeom>
              <a:solidFill>
                <a:srgbClr val="7E90CC">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37" name="Shape 337"/>
              <p:cNvSpPr/>
              <p:nvPr/>
            </p:nvSpPr>
            <p:spPr>
              <a:xfrm>
                <a:off x="0" y="24515"/>
                <a:ext cx="1935282" cy="318706"/>
              </a:xfrm>
              <a:custGeom>
                <a:avLst/>
                <a:gdLst/>
                <a:ahLst/>
                <a:cxnLst>
                  <a:cxn ang="0">
                    <a:pos x="wd2" y="hd2"/>
                  </a:cxn>
                  <a:cxn ang="5400000">
                    <a:pos x="wd2" y="hd2"/>
                  </a:cxn>
                  <a:cxn ang="10800000">
                    <a:pos x="wd2" y="hd2"/>
                  </a:cxn>
                  <a:cxn ang="16200000">
                    <a:pos x="wd2" y="hd2"/>
                  </a:cxn>
                </a:cxnLst>
                <a:rect l="0" t="0" r="r" b="b"/>
                <a:pathLst>
                  <a:path w="21600" h="21600" extrusionOk="0">
                    <a:moveTo>
                      <a:pt x="0" y="3323"/>
                    </a:moveTo>
                    <a:cubicBezTo>
                      <a:pt x="0" y="4241"/>
                      <a:pt x="123" y="4985"/>
                      <a:pt x="274" y="4985"/>
                    </a:cubicBezTo>
                    <a:cubicBezTo>
                      <a:pt x="425" y="4985"/>
                      <a:pt x="547" y="4241"/>
                      <a:pt x="547" y="3323"/>
                    </a:cubicBezTo>
                    <a:cubicBezTo>
                      <a:pt x="547" y="2864"/>
                      <a:pt x="486" y="2492"/>
                      <a:pt x="410" y="2492"/>
                    </a:cubicBezTo>
                    <a:cubicBezTo>
                      <a:pt x="335" y="2492"/>
                      <a:pt x="274" y="2864"/>
                      <a:pt x="274" y="3323"/>
                    </a:cubicBezTo>
                    <a:lnTo>
                      <a:pt x="274" y="4985"/>
                    </a:lnTo>
                    <a:moveTo>
                      <a:pt x="547" y="3323"/>
                    </a:moveTo>
                    <a:lnTo>
                      <a:pt x="547" y="21600"/>
                    </a:lnTo>
                    <a:moveTo>
                      <a:pt x="21600" y="0"/>
                    </a:moveTo>
                    <a:cubicBezTo>
                      <a:pt x="21600" y="918"/>
                      <a:pt x="21477" y="1662"/>
                      <a:pt x="21326" y="1662"/>
                    </a:cubicBezTo>
                    <a:lnTo>
                      <a:pt x="21053" y="1662"/>
                    </a:lnTo>
                    <a:moveTo>
                      <a:pt x="21053" y="0"/>
                    </a:moveTo>
                    <a:cubicBezTo>
                      <a:pt x="21053" y="459"/>
                      <a:pt x="21114" y="831"/>
                      <a:pt x="21190" y="831"/>
                    </a:cubicBezTo>
                    <a:cubicBezTo>
                      <a:pt x="21265" y="831"/>
                      <a:pt x="21326" y="459"/>
                      <a:pt x="21326" y="0"/>
                    </a:cubicBezTo>
                    <a:lnTo>
                      <a:pt x="21326" y="1662"/>
                    </a:lnTo>
                  </a:path>
                </a:pathLst>
              </a:custGeom>
              <a:noFill/>
              <a:ln w="9525" cap="flat">
                <a:solidFill>
                  <a:srgbClr val="FFCC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grpSp>
        <p:sp>
          <p:nvSpPr>
            <p:cNvPr id="339" name="Shape 339"/>
            <p:cNvSpPr/>
            <p:nvPr/>
          </p:nvSpPr>
          <p:spPr>
            <a:xfrm>
              <a:off x="1390415" y="93516"/>
              <a:ext cx="1563813" cy="1649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76072">
                <a:defRPr sz="945">
                  <a:latin typeface="Arial Black"/>
                  <a:ea typeface="Arial Black"/>
                  <a:cs typeface="Arial Black"/>
                  <a:sym typeface="Arial Black"/>
                </a:defRPr>
              </a:lvl1pPr>
            </a:lstStyle>
            <a:p>
              <a:r>
                <a:t>Development Stage</a:t>
              </a:r>
            </a:p>
          </p:txBody>
        </p:sp>
        <p:grpSp>
          <p:nvGrpSpPr>
            <p:cNvPr id="344" name="Group 344"/>
            <p:cNvGrpSpPr/>
            <p:nvPr/>
          </p:nvGrpSpPr>
          <p:grpSpPr>
            <a:xfrm>
              <a:off x="4783003" y="12988"/>
              <a:ext cx="1361192" cy="392253"/>
              <a:chOff x="0" y="0"/>
              <a:chExt cx="1361191" cy="392251"/>
            </a:xfrm>
          </p:grpSpPr>
          <p:sp>
            <p:nvSpPr>
              <p:cNvPr id="340" name="Shape 340"/>
              <p:cNvSpPr/>
              <p:nvPr/>
            </p:nvSpPr>
            <p:spPr>
              <a:xfrm>
                <a:off x="0" y="0"/>
                <a:ext cx="1361192" cy="392252"/>
              </a:xfrm>
              <a:custGeom>
                <a:avLst/>
                <a:gdLst/>
                <a:ahLst/>
                <a:cxnLst>
                  <a:cxn ang="0">
                    <a:pos x="wd2" y="hd2"/>
                  </a:cxn>
                  <a:cxn ang="5400000">
                    <a:pos x="wd2" y="hd2"/>
                  </a:cxn>
                  <a:cxn ang="10800000">
                    <a:pos x="wd2" y="hd2"/>
                  </a:cxn>
                  <a:cxn ang="16200000">
                    <a:pos x="wd2" y="hd2"/>
                  </a:cxn>
                </a:cxnLst>
                <a:rect l="0" t="0" r="r" b="b"/>
                <a:pathLst>
                  <a:path w="21600" h="21600" extrusionOk="0">
                    <a:moveTo>
                      <a:pt x="0" y="4050"/>
                    </a:moveTo>
                    <a:cubicBezTo>
                      <a:pt x="0" y="3304"/>
                      <a:pt x="174" y="2700"/>
                      <a:pt x="389" y="2700"/>
                    </a:cubicBezTo>
                    <a:lnTo>
                      <a:pt x="20822" y="2700"/>
                    </a:lnTo>
                    <a:lnTo>
                      <a:pt x="20822" y="1350"/>
                    </a:lnTo>
                    <a:cubicBezTo>
                      <a:pt x="20822" y="604"/>
                      <a:pt x="20996" y="0"/>
                      <a:pt x="21211" y="0"/>
                    </a:cubicBezTo>
                    <a:cubicBezTo>
                      <a:pt x="21426" y="0"/>
                      <a:pt x="21600" y="604"/>
                      <a:pt x="21600" y="1350"/>
                    </a:cubicBezTo>
                    <a:lnTo>
                      <a:pt x="21600" y="17550"/>
                    </a:lnTo>
                    <a:cubicBezTo>
                      <a:pt x="21600" y="18296"/>
                      <a:pt x="21426" y="18900"/>
                      <a:pt x="21211" y="18900"/>
                    </a:cubicBezTo>
                    <a:lnTo>
                      <a:pt x="778" y="18900"/>
                    </a:lnTo>
                    <a:lnTo>
                      <a:pt x="778" y="20250"/>
                    </a:lnTo>
                    <a:cubicBezTo>
                      <a:pt x="778" y="20996"/>
                      <a:pt x="604" y="21600"/>
                      <a:pt x="389" y="21600"/>
                    </a:cubicBezTo>
                    <a:cubicBezTo>
                      <a:pt x="174" y="21600"/>
                      <a:pt x="0" y="20996"/>
                      <a:pt x="0" y="20250"/>
                    </a:cubicBezTo>
                    <a:close/>
                  </a:path>
                </a:pathLst>
              </a:custGeom>
              <a:solidFill>
                <a:srgbClr val="9DB4FF">
                  <a:alpha val="50195"/>
                </a:srgbClr>
              </a:solidFill>
              <a:ln w="9525" cap="flat">
                <a:solidFill>
                  <a:srgbClr val="FFCC00"/>
                </a:solidFill>
                <a:prstDash val="solid"/>
                <a:round/>
              </a:ln>
              <a:effectLst>
                <a:outerShdw blurRad="63500" dist="107763" dir="13500000" rotWithShape="0">
                  <a:srgbClr val="808080"/>
                </a:outerShdw>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41" name="Shape 341"/>
              <p:cNvSpPr/>
              <p:nvPr/>
            </p:nvSpPr>
            <p:spPr>
              <a:xfrm>
                <a:off x="24515" y="61289"/>
                <a:ext cx="24517" cy="367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29" y="21600"/>
                      <a:pt x="21600" y="15153"/>
                      <a:pt x="21600" y="7200"/>
                    </a:cubicBezTo>
                    <a:cubicBezTo>
                      <a:pt x="21600" y="3224"/>
                      <a:pt x="16765" y="0"/>
                      <a:pt x="10800" y="0"/>
                    </a:cubicBezTo>
                    <a:cubicBezTo>
                      <a:pt x="4835" y="0"/>
                      <a:pt x="0" y="3224"/>
                      <a:pt x="0" y="7200"/>
                    </a:cubicBezTo>
                    <a:lnTo>
                      <a:pt x="0" y="21600"/>
                    </a:lnTo>
                    <a:close/>
                  </a:path>
                </a:pathLst>
              </a:custGeom>
              <a:solidFill>
                <a:srgbClr val="7E90CC">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42" name="Shape 342"/>
              <p:cNvSpPr/>
              <p:nvPr/>
            </p:nvSpPr>
            <p:spPr>
              <a:xfrm>
                <a:off x="1312159" y="0"/>
                <a:ext cx="49033" cy="4903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lnTo>
                      <a:pt x="10800" y="10800"/>
                    </a:lnTo>
                    <a:cubicBezTo>
                      <a:pt x="10800" y="13782"/>
                      <a:pt x="8382" y="16200"/>
                      <a:pt x="5400" y="16200"/>
                    </a:cubicBezTo>
                    <a:cubicBezTo>
                      <a:pt x="2418" y="16200"/>
                      <a:pt x="0" y="13782"/>
                      <a:pt x="0" y="10800"/>
                    </a:cubicBezTo>
                    <a:cubicBezTo>
                      <a:pt x="0" y="4835"/>
                      <a:pt x="4835" y="0"/>
                      <a:pt x="10800" y="0"/>
                    </a:cubicBezTo>
                    <a:cubicBezTo>
                      <a:pt x="16765" y="0"/>
                      <a:pt x="21600" y="4835"/>
                      <a:pt x="21600" y="10800"/>
                    </a:cubicBezTo>
                    <a:close/>
                  </a:path>
                </a:pathLst>
              </a:custGeom>
              <a:solidFill>
                <a:srgbClr val="7E90CC">
                  <a:alpha val="50195"/>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43" name="Shape 343"/>
              <p:cNvSpPr/>
              <p:nvPr/>
            </p:nvSpPr>
            <p:spPr>
              <a:xfrm>
                <a:off x="0" y="24515"/>
                <a:ext cx="1361192" cy="318706"/>
              </a:xfrm>
              <a:custGeom>
                <a:avLst/>
                <a:gdLst/>
                <a:ahLst/>
                <a:cxnLst>
                  <a:cxn ang="0">
                    <a:pos x="wd2" y="hd2"/>
                  </a:cxn>
                  <a:cxn ang="5400000">
                    <a:pos x="wd2" y="hd2"/>
                  </a:cxn>
                  <a:cxn ang="10800000">
                    <a:pos x="wd2" y="hd2"/>
                  </a:cxn>
                  <a:cxn ang="16200000">
                    <a:pos x="wd2" y="hd2"/>
                  </a:cxn>
                </a:cxnLst>
                <a:rect l="0" t="0" r="r" b="b"/>
                <a:pathLst>
                  <a:path w="21600" h="21600" extrusionOk="0">
                    <a:moveTo>
                      <a:pt x="0" y="3323"/>
                    </a:moveTo>
                    <a:cubicBezTo>
                      <a:pt x="0" y="4241"/>
                      <a:pt x="174" y="4985"/>
                      <a:pt x="389" y="4985"/>
                    </a:cubicBezTo>
                    <a:cubicBezTo>
                      <a:pt x="604" y="4985"/>
                      <a:pt x="778" y="4241"/>
                      <a:pt x="778" y="3323"/>
                    </a:cubicBezTo>
                    <a:cubicBezTo>
                      <a:pt x="778" y="2864"/>
                      <a:pt x="691" y="2492"/>
                      <a:pt x="584" y="2492"/>
                    </a:cubicBezTo>
                    <a:cubicBezTo>
                      <a:pt x="476" y="2492"/>
                      <a:pt x="389" y="2864"/>
                      <a:pt x="389" y="3323"/>
                    </a:cubicBezTo>
                    <a:lnTo>
                      <a:pt x="389" y="4985"/>
                    </a:lnTo>
                    <a:moveTo>
                      <a:pt x="778" y="3323"/>
                    </a:moveTo>
                    <a:lnTo>
                      <a:pt x="778" y="21600"/>
                    </a:lnTo>
                    <a:moveTo>
                      <a:pt x="21600" y="0"/>
                    </a:moveTo>
                    <a:cubicBezTo>
                      <a:pt x="21600" y="918"/>
                      <a:pt x="21426" y="1662"/>
                      <a:pt x="21211" y="1662"/>
                    </a:cubicBezTo>
                    <a:lnTo>
                      <a:pt x="20822" y="1662"/>
                    </a:lnTo>
                    <a:moveTo>
                      <a:pt x="20822" y="0"/>
                    </a:moveTo>
                    <a:cubicBezTo>
                      <a:pt x="20822" y="459"/>
                      <a:pt x="20909" y="831"/>
                      <a:pt x="21016" y="831"/>
                    </a:cubicBezTo>
                    <a:cubicBezTo>
                      <a:pt x="21124" y="831"/>
                      <a:pt x="21211" y="459"/>
                      <a:pt x="21211" y="0"/>
                    </a:cubicBezTo>
                    <a:lnTo>
                      <a:pt x="21211" y="1662"/>
                    </a:lnTo>
                  </a:path>
                </a:pathLst>
              </a:custGeom>
              <a:noFill/>
              <a:ln w="9525" cap="flat">
                <a:solidFill>
                  <a:srgbClr val="FFCC00"/>
                </a:solidFill>
                <a:prstDash val="solid"/>
                <a:round/>
              </a:ln>
              <a:effectLst/>
            </p:spPr>
            <p:txBody>
              <a:bodyPr wrap="square" lIns="45719" tIns="45719" rIns="45719" bIns="45719" numCol="1" anchor="t">
                <a:noAutofit/>
              </a:bodyPr>
              <a:lstStyle/>
              <a:p>
                <a:pPr>
                  <a:defRPr>
                    <a:latin typeface="+mj-lt"/>
                    <a:ea typeface="+mj-ea"/>
                    <a:cs typeface="+mj-cs"/>
                    <a:sym typeface="Arial"/>
                  </a:defRPr>
                </a:pPr>
                <a:endParaRPr/>
              </a:p>
            </p:txBody>
          </p:sp>
        </p:grpSp>
        <p:sp>
          <p:nvSpPr>
            <p:cNvPr id="345" name="Shape 345"/>
            <p:cNvSpPr/>
            <p:nvPr/>
          </p:nvSpPr>
          <p:spPr>
            <a:xfrm>
              <a:off x="4884313" y="105206"/>
              <a:ext cx="1146883" cy="1662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539495">
                <a:defRPr sz="943">
                  <a:latin typeface="Arial Black"/>
                  <a:ea typeface="Arial Black"/>
                  <a:cs typeface="Arial Black"/>
                  <a:sym typeface="Arial Black"/>
                </a:defRPr>
              </a:lvl1pPr>
            </a:lstStyle>
            <a:p>
              <a:r>
                <a:t>Evolution Stage</a:t>
              </a:r>
            </a:p>
          </p:txBody>
        </p:sp>
        <p:sp>
          <p:nvSpPr>
            <p:cNvPr id="346" name="Shape 346"/>
            <p:cNvSpPr/>
            <p:nvPr/>
          </p:nvSpPr>
          <p:spPr>
            <a:xfrm>
              <a:off x="1271441" y="3790554"/>
              <a:ext cx="1" cy="426023"/>
            </a:xfrm>
            <a:prstGeom prst="line">
              <a:avLst/>
            </a:prstGeom>
            <a:noFill/>
            <a:ln w="6350" cap="flat">
              <a:solidFill>
                <a:srgbClr val="FF00FF"/>
              </a:solidFill>
              <a:prstDash val="solid"/>
              <a:round/>
            </a:ln>
            <a:effectLst/>
          </p:spPr>
          <p:txBody>
            <a:bodyPr wrap="square" lIns="45719" tIns="45719" rIns="45719" bIns="45719" numCol="1" anchor="t">
              <a:noAutofit/>
            </a:bodyPr>
            <a:lstStyle/>
            <a:p>
              <a:endParaRPr/>
            </a:p>
          </p:txBody>
        </p:sp>
        <p:sp>
          <p:nvSpPr>
            <p:cNvPr id="347" name="Shape 347"/>
            <p:cNvSpPr/>
            <p:nvPr/>
          </p:nvSpPr>
          <p:spPr>
            <a:xfrm flipH="1">
              <a:off x="2744333" y="2318960"/>
              <a:ext cx="1" cy="1897617"/>
            </a:xfrm>
            <a:prstGeom prst="line">
              <a:avLst/>
            </a:prstGeom>
            <a:noFill/>
            <a:ln w="6350" cap="flat">
              <a:solidFill>
                <a:srgbClr val="FF00FF"/>
              </a:solidFill>
              <a:prstDash val="solid"/>
              <a:round/>
            </a:ln>
            <a:effectLst/>
          </p:spPr>
          <p:txBody>
            <a:bodyPr wrap="square" lIns="45719" tIns="45719" rIns="45719" bIns="45719" numCol="1" anchor="t">
              <a:noAutofit/>
            </a:bodyPr>
            <a:lstStyle/>
            <a:p>
              <a:endParaRPr/>
            </a:p>
          </p:txBody>
        </p:sp>
        <p:sp>
          <p:nvSpPr>
            <p:cNvPr id="348" name="Shape 348"/>
            <p:cNvSpPr/>
            <p:nvPr/>
          </p:nvSpPr>
          <p:spPr>
            <a:xfrm flipH="1">
              <a:off x="4161375" y="923999"/>
              <a:ext cx="1" cy="3292578"/>
            </a:xfrm>
            <a:prstGeom prst="line">
              <a:avLst/>
            </a:prstGeom>
            <a:noFill/>
            <a:ln w="6350" cap="flat">
              <a:solidFill>
                <a:srgbClr val="FF00FF"/>
              </a:solidFill>
              <a:prstDash val="solid"/>
              <a:round/>
            </a:ln>
            <a:effectLst/>
          </p:spPr>
          <p:txBody>
            <a:bodyPr wrap="square" lIns="45719" tIns="45719" rIns="45719" bIns="45719" numCol="1" anchor="t">
              <a:noAutofit/>
            </a:bodyPr>
            <a:lstStyle/>
            <a:p>
              <a:endParaRPr/>
            </a:p>
          </p:txBody>
        </p:sp>
      </p:gr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zh-CN" altLang="en-US" sz="800" smtClean="0">
                <a:latin typeface="Courier New" panose="02070309020205020404" pitchFamily="49" charset="0"/>
                <a:ea typeface="宋体" panose="02010600030101010101" pitchFamily="2" charset="-122"/>
              </a:rPr>
              <a:t>Dr. Anca-Juliana Stoica (KTH/ICT)</a:t>
            </a:r>
            <a:endParaRPr lang="en-US" altLang="zh-CN" sz="800" smtClean="0">
              <a:latin typeface="Courier New" panose="02070309020205020404" pitchFamily="49" charset="0"/>
              <a:ea typeface="宋体" panose="02010600030101010101" pitchFamily="2" charset="-122"/>
            </a:endParaRPr>
          </a:p>
        </p:txBody>
      </p:sp>
      <p:sp>
        <p:nvSpPr>
          <p:cNvPr id="47107" name="Slide Number Placeholder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CA2075F-6739-42F3-A9A8-AAA6E7B5F07D}" type="slidenum">
              <a:rPr lang="zh-CN" altLang="en-US" sz="1000" smtClean="0">
                <a:latin typeface="Courier New" panose="02070309020205020404" pitchFamily="49" charset="0"/>
                <a:ea typeface="宋体" panose="02010600030101010101" pitchFamily="2" charset="-122"/>
              </a:rPr>
              <a:pPr>
                <a:spcBef>
                  <a:spcPct val="0"/>
                </a:spcBef>
                <a:buClrTx/>
                <a:buSzTx/>
                <a:buFontTx/>
                <a:buNone/>
              </a:pPr>
              <a:t>15</a:t>
            </a:fld>
            <a:endParaRPr lang="en-US" altLang="zh-CN" sz="1000" smtClean="0">
              <a:latin typeface="Courier New" panose="02070309020205020404" pitchFamily="49" charset="0"/>
              <a:ea typeface="宋体" panose="02010600030101010101" pitchFamily="2" charset="-122"/>
            </a:endParaRPr>
          </a:p>
        </p:txBody>
      </p:sp>
      <p:sp>
        <p:nvSpPr>
          <p:cNvPr id="47108" name="Rectangle 2"/>
          <p:cNvSpPr>
            <a:spLocks noGrp="1" noChangeArrowheads="1"/>
          </p:cNvSpPr>
          <p:nvPr>
            <p:ph type="title"/>
          </p:nvPr>
        </p:nvSpPr>
        <p:spPr>
          <a:xfrm>
            <a:off x="0" y="692150"/>
            <a:ext cx="8878888" cy="611188"/>
          </a:xfrm>
        </p:spPr>
        <p:txBody>
          <a:bodyPr/>
          <a:lstStyle/>
          <a:p>
            <a:pPr eaLnBrk="1" hangingPunct="1"/>
            <a:r>
              <a:rPr lang="en-US" altLang="zh-CN" sz="2400" smtClean="0">
                <a:ea typeface="宋体" panose="02010600030101010101" pitchFamily="2" charset="-122"/>
              </a:rPr>
              <a:t>Proposed </a:t>
            </a:r>
            <a:r>
              <a:rPr lang="en-US" altLang="zh-CN" sz="3600" smtClean="0">
                <a:ea typeface="宋体" panose="02010600030101010101" pitchFamily="2" charset="-122"/>
              </a:rPr>
              <a:t>Mobile Operator </a:t>
            </a:r>
            <a:r>
              <a:rPr lang="en-US" altLang="zh-CN" sz="2400" smtClean="0">
                <a:ea typeface="宋体" panose="02010600030101010101" pitchFamily="2" charset="-122"/>
              </a:rPr>
              <a:t>supported</a:t>
            </a:r>
            <a:r>
              <a:rPr lang="en-US" altLang="zh-CN" sz="3600" smtClean="0">
                <a:ea typeface="宋体" panose="02010600030101010101" pitchFamily="2" charset="-122"/>
              </a:rPr>
              <a:t> W-LAN Architecture</a:t>
            </a:r>
          </a:p>
        </p:txBody>
      </p:sp>
      <p:grpSp>
        <p:nvGrpSpPr>
          <p:cNvPr id="47109" name="Group 3"/>
          <p:cNvGrpSpPr>
            <a:grpSpLocks/>
          </p:cNvGrpSpPr>
          <p:nvPr/>
        </p:nvGrpSpPr>
        <p:grpSpPr bwMode="auto">
          <a:xfrm>
            <a:off x="228600" y="1268413"/>
            <a:ext cx="8772525" cy="5457825"/>
            <a:chOff x="144" y="799"/>
            <a:chExt cx="5526" cy="3438"/>
          </a:xfrm>
        </p:grpSpPr>
        <p:sp>
          <p:nvSpPr>
            <p:cNvPr id="47110" name="Text Box 4"/>
            <p:cNvSpPr txBox="1">
              <a:spLocks noChangeArrowheads="1"/>
            </p:cNvSpPr>
            <p:nvPr/>
          </p:nvSpPr>
          <p:spPr bwMode="auto">
            <a:xfrm rot="-5400000">
              <a:off x="1206" y="3729"/>
              <a:ext cx="63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Rest., FAid</a:t>
              </a:r>
            </a:p>
          </p:txBody>
        </p:sp>
        <p:grpSp>
          <p:nvGrpSpPr>
            <p:cNvPr id="47111" name="Group 5"/>
            <p:cNvGrpSpPr>
              <a:grpSpLocks/>
            </p:cNvGrpSpPr>
            <p:nvPr/>
          </p:nvGrpSpPr>
          <p:grpSpPr bwMode="auto">
            <a:xfrm>
              <a:off x="1530" y="3606"/>
              <a:ext cx="599" cy="501"/>
              <a:chOff x="1221" y="12057"/>
              <a:chExt cx="1495" cy="1253"/>
            </a:xfrm>
          </p:grpSpPr>
          <p:grpSp>
            <p:nvGrpSpPr>
              <p:cNvPr id="47501" name="Group 6"/>
              <p:cNvGrpSpPr>
                <a:grpSpLocks/>
              </p:cNvGrpSpPr>
              <p:nvPr/>
            </p:nvGrpSpPr>
            <p:grpSpPr bwMode="auto">
              <a:xfrm>
                <a:off x="1425" y="12102"/>
                <a:ext cx="408" cy="434"/>
                <a:chOff x="1275" y="11814"/>
                <a:chExt cx="408" cy="434"/>
              </a:xfrm>
            </p:grpSpPr>
            <p:pic>
              <p:nvPicPr>
                <p:cNvPr id="47518" name="Picture 7"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9" name="Text Box 8"/>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aphicFrame>
            <p:nvGraphicFramePr>
              <p:cNvPr id="47502" name="Object 9"/>
              <p:cNvGraphicFramePr>
                <a:graphicFrameLocks noChangeAspect="1"/>
              </p:cNvGraphicFramePr>
              <p:nvPr/>
            </p:nvGraphicFramePr>
            <p:xfrm>
              <a:off x="1221" y="12624"/>
              <a:ext cx="864" cy="172"/>
            </p:xfrm>
            <a:graphic>
              <a:graphicData uri="http://schemas.openxmlformats.org/presentationml/2006/ole">
                <mc:AlternateContent xmlns:mc="http://schemas.openxmlformats.org/markup-compatibility/2006">
                  <mc:Choice xmlns:v="urn:schemas-microsoft-com:vml" Requires="v">
                    <p:oleObj spid="_x0000_s1125" name="Picture" r:id="rId4" imgW="1778508" imgH="357378" progId="Word.Picture.8">
                      <p:embed/>
                    </p:oleObj>
                  </mc:Choice>
                  <mc:Fallback>
                    <p:oleObj name="Picture" r:id="rId4" imgW="1778508" imgH="35737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 y="12624"/>
                            <a:ext cx="8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503" name="Group 10"/>
              <p:cNvGrpSpPr>
                <a:grpSpLocks/>
              </p:cNvGrpSpPr>
              <p:nvPr/>
            </p:nvGrpSpPr>
            <p:grpSpPr bwMode="auto">
              <a:xfrm>
                <a:off x="2066" y="12816"/>
                <a:ext cx="595" cy="492"/>
                <a:chOff x="2265" y="13014"/>
                <a:chExt cx="595" cy="492"/>
              </a:xfrm>
            </p:grpSpPr>
            <p:sp>
              <p:nvSpPr>
                <p:cNvPr id="47516" name="Text Box 11"/>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517" name="Picture 12"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504" name="AutoShape 13"/>
              <p:cNvCxnSpPr>
                <a:cxnSpLocks noChangeAspect="1" noChangeShapeType="1"/>
                <a:endCxn id="47510" idx="1"/>
              </p:cNvCxnSpPr>
              <p:nvPr/>
            </p:nvCxnSpPr>
            <p:spPr bwMode="auto">
              <a:xfrm flipV="1">
                <a:off x="2085" y="12548"/>
                <a:ext cx="126" cy="16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505" name="Group 14"/>
              <p:cNvGrpSpPr>
                <a:grpSpLocks/>
              </p:cNvGrpSpPr>
              <p:nvPr/>
            </p:nvGrpSpPr>
            <p:grpSpPr bwMode="auto">
              <a:xfrm>
                <a:off x="1437" y="12876"/>
                <a:ext cx="408" cy="434"/>
                <a:chOff x="1275" y="11814"/>
                <a:chExt cx="408" cy="434"/>
              </a:xfrm>
            </p:grpSpPr>
            <p:pic>
              <p:nvPicPr>
                <p:cNvPr id="47514" name="Picture 15"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5" name="Text Box 16"/>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506" name="AutoShape 17"/>
              <p:cNvCxnSpPr>
                <a:cxnSpLocks noChangeShapeType="1"/>
                <a:stCxn id="47515" idx="0"/>
              </p:cNvCxnSpPr>
              <p:nvPr/>
            </p:nvCxnSpPr>
            <p:spPr bwMode="auto">
              <a:xfrm rot="5400000" flipH="1">
                <a:off x="1514" y="12935"/>
                <a:ext cx="290" cy="1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507" name="AutoShape 18"/>
              <p:cNvCxnSpPr>
                <a:cxnSpLocks noChangeShapeType="1"/>
                <a:endCxn id="47519" idx="2"/>
              </p:cNvCxnSpPr>
              <p:nvPr/>
            </p:nvCxnSpPr>
            <p:spPr bwMode="auto">
              <a:xfrm rot="-5400000">
                <a:off x="1589" y="12558"/>
                <a:ext cx="130" cy="1"/>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508" name="Group 19"/>
              <p:cNvGrpSpPr>
                <a:grpSpLocks/>
              </p:cNvGrpSpPr>
              <p:nvPr/>
            </p:nvGrpSpPr>
            <p:grpSpPr bwMode="auto">
              <a:xfrm>
                <a:off x="2055" y="12057"/>
                <a:ext cx="661" cy="675"/>
                <a:chOff x="2259" y="12036"/>
                <a:chExt cx="661" cy="675"/>
              </a:xfrm>
            </p:grpSpPr>
            <p:pic>
              <p:nvPicPr>
                <p:cNvPr id="47510" name="Picture 20" descr="WLAN_bridge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5" y="12342"/>
                  <a:ext cx="43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1" name="Text Box 21"/>
                <p:cNvSpPr txBox="1">
                  <a:spLocks noChangeArrowheads="1"/>
                </p:cNvSpPr>
                <p:nvPr/>
              </p:nvSpPr>
              <p:spPr bwMode="auto">
                <a:xfrm>
                  <a:off x="2259" y="12090"/>
                  <a:ext cx="63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a:solidFill>
                        <a:srgbClr val="520000"/>
                      </a:solidFill>
                      <a:latin typeface="Arial" panose="020B0604020202020204" pitchFamily="34" charset="0"/>
                      <a:ea typeface="宋体" panose="02010600030101010101" pitchFamily="2" charset="-122"/>
                    </a:rPr>
                    <a:t>Bridge</a:t>
                  </a:r>
                  <a:endParaRPr lang="en-US" altLang="zh-CN" sz="1800">
                    <a:latin typeface="Arial" panose="020B0604020202020204" pitchFamily="34" charset="0"/>
                    <a:ea typeface="宋体" panose="02010600030101010101" pitchFamily="2" charset="-122"/>
                  </a:endParaRPr>
                </a:p>
              </p:txBody>
            </p:sp>
            <p:sp>
              <p:nvSpPr>
                <p:cNvPr id="47512" name="AutoShape 22"/>
                <p:cNvSpPr>
                  <a:spLocks noChangeArrowheads="1"/>
                </p:cNvSpPr>
                <p:nvPr/>
              </p:nvSpPr>
              <p:spPr bwMode="auto">
                <a:xfrm>
                  <a:off x="2877" y="12036"/>
                  <a:ext cx="43" cy="288"/>
                </a:xfrm>
                <a:prstGeom prst="can">
                  <a:avLst>
                    <a:gd name="adj" fmla="val 72403"/>
                  </a:avLst>
                </a:prstGeom>
                <a:gradFill rotWithShape="1">
                  <a:gsLst>
                    <a:gs pos="0">
                      <a:srgbClr val="FFFF99"/>
                    </a:gs>
                    <a:gs pos="50000">
                      <a:srgbClr val="444200"/>
                    </a:gs>
                    <a:gs pos="100000">
                      <a:srgbClr val="FFFF99"/>
                    </a:gs>
                  </a:gsLst>
                  <a:lin ang="0" scaled="1"/>
                </a:gradFill>
                <a:ln w="9525">
                  <a:solidFill>
                    <a:srgbClr val="1C1B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cxnSp>
              <p:nvCxnSpPr>
                <p:cNvPr id="47513" name="AutoShape 23"/>
                <p:cNvCxnSpPr>
                  <a:cxnSpLocks noChangeShapeType="1"/>
                  <a:stCxn id="47512" idx="3"/>
                  <a:endCxn id="47510" idx="3"/>
                </p:cNvCxnSpPr>
                <p:nvPr/>
              </p:nvCxnSpPr>
              <p:spPr bwMode="auto">
                <a:xfrm rot="5400000">
                  <a:off x="2771" y="12400"/>
                  <a:ext cx="203" cy="5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7509" name="AutoShape 24"/>
              <p:cNvCxnSpPr>
                <a:cxnSpLocks noChangeShapeType="1"/>
              </p:cNvCxnSpPr>
              <p:nvPr/>
            </p:nvCxnSpPr>
            <p:spPr bwMode="auto">
              <a:xfrm rot="10800000">
                <a:off x="1839" y="12768"/>
                <a:ext cx="389" cy="196"/>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7112" name="Text Box 25"/>
            <p:cNvSpPr txBox="1">
              <a:spLocks noChangeArrowheads="1"/>
            </p:cNvSpPr>
            <p:nvPr/>
          </p:nvSpPr>
          <p:spPr bwMode="auto">
            <a:xfrm rot="-5400000">
              <a:off x="2590" y="3888"/>
              <a:ext cx="499"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P Entre</a:t>
              </a:r>
            </a:p>
          </p:txBody>
        </p:sp>
        <p:grpSp>
          <p:nvGrpSpPr>
            <p:cNvPr id="47113" name="Group 26"/>
            <p:cNvGrpSpPr>
              <a:grpSpLocks/>
            </p:cNvGrpSpPr>
            <p:nvPr/>
          </p:nvGrpSpPr>
          <p:grpSpPr bwMode="auto">
            <a:xfrm>
              <a:off x="2858" y="3736"/>
              <a:ext cx="598" cy="501"/>
              <a:chOff x="1221" y="12057"/>
              <a:chExt cx="1495" cy="1253"/>
            </a:xfrm>
          </p:grpSpPr>
          <p:grpSp>
            <p:nvGrpSpPr>
              <p:cNvPr id="47482" name="Group 27"/>
              <p:cNvGrpSpPr>
                <a:grpSpLocks/>
              </p:cNvGrpSpPr>
              <p:nvPr/>
            </p:nvGrpSpPr>
            <p:grpSpPr bwMode="auto">
              <a:xfrm>
                <a:off x="1425" y="12102"/>
                <a:ext cx="408" cy="434"/>
                <a:chOff x="1275" y="11814"/>
                <a:chExt cx="408" cy="434"/>
              </a:xfrm>
            </p:grpSpPr>
            <p:pic>
              <p:nvPicPr>
                <p:cNvPr id="47499" name="Picture 28"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00" name="Text Box 29"/>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aphicFrame>
            <p:nvGraphicFramePr>
              <p:cNvPr id="47483" name="Object 30"/>
              <p:cNvGraphicFramePr>
                <a:graphicFrameLocks noChangeAspect="1"/>
              </p:cNvGraphicFramePr>
              <p:nvPr/>
            </p:nvGraphicFramePr>
            <p:xfrm>
              <a:off x="1221" y="12624"/>
              <a:ext cx="864" cy="172"/>
            </p:xfrm>
            <a:graphic>
              <a:graphicData uri="http://schemas.openxmlformats.org/presentationml/2006/ole">
                <mc:AlternateContent xmlns:mc="http://schemas.openxmlformats.org/markup-compatibility/2006">
                  <mc:Choice xmlns:v="urn:schemas-microsoft-com:vml" Requires="v">
                    <p:oleObj spid="_x0000_s1126" name="Picture" r:id="rId8" imgW="1778508" imgH="357378" progId="Word.Picture.8">
                      <p:embed/>
                    </p:oleObj>
                  </mc:Choice>
                  <mc:Fallback>
                    <p:oleObj name="Picture" r:id="rId8" imgW="1778508" imgH="35737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 y="12624"/>
                            <a:ext cx="8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484" name="Group 31"/>
              <p:cNvGrpSpPr>
                <a:grpSpLocks/>
              </p:cNvGrpSpPr>
              <p:nvPr/>
            </p:nvGrpSpPr>
            <p:grpSpPr bwMode="auto">
              <a:xfrm>
                <a:off x="2066" y="12816"/>
                <a:ext cx="595" cy="492"/>
                <a:chOff x="2265" y="13014"/>
                <a:chExt cx="595" cy="492"/>
              </a:xfrm>
            </p:grpSpPr>
            <p:sp>
              <p:nvSpPr>
                <p:cNvPr id="47497" name="Text Box 32"/>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498" name="Picture 33"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485" name="AutoShape 34"/>
              <p:cNvCxnSpPr>
                <a:cxnSpLocks noChangeAspect="1" noChangeShapeType="1"/>
                <a:endCxn id="47491" idx="1"/>
              </p:cNvCxnSpPr>
              <p:nvPr/>
            </p:nvCxnSpPr>
            <p:spPr bwMode="auto">
              <a:xfrm flipV="1">
                <a:off x="2085" y="12548"/>
                <a:ext cx="126" cy="16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486" name="Group 35"/>
              <p:cNvGrpSpPr>
                <a:grpSpLocks/>
              </p:cNvGrpSpPr>
              <p:nvPr/>
            </p:nvGrpSpPr>
            <p:grpSpPr bwMode="auto">
              <a:xfrm>
                <a:off x="1437" y="12876"/>
                <a:ext cx="408" cy="434"/>
                <a:chOff x="1275" y="11814"/>
                <a:chExt cx="408" cy="434"/>
              </a:xfrm>
            </p:grpSpPr>
            <p:pic>
              <p:nvPicPr>
                <p:cNvPr id="47495" name="Picture 36"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96" name="Text Box 37"/>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487" name="AutoShape 38"/>
              <p:cNvCxnSpPr>
                <a:cxnSpLocks noChangeShapeType="1"/>
                <a:stCxn id="47496" idx="0"/>
              </p:cNvCxnSpPr>
              <p:nvPr/>
            </p:nvCxnSpPr>
            <p:spPr bwMode="auto">
              <a:xfrm rot="5400000" flipH="1">
                <a:off x="1514" y="12935"/>
                <a:ext cx="290" cy="1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488" name="AutoShape 39"/>
              <p:cNvCxnSpPr>
                <a:cxnSpLocks noChangeShapeType="1"/>
                <a:endCxn id="47500" idx="2"/>
              </p:cNvCxnSpPr>
              <p:nvPr/>
            </p:nvCxnSpPr>
            <p:spPr bwMode="auto">
              <a:xfrm rot="-5400000">
                <a:off x="1589" y="12558"/>
                <a:ext cx="130" cy="1"/>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489" name="Group 40"/>
              <p:cNvGrpSpPr>
                <a:grpSpLocks/>
              </p:cNvGrpSpPr>
              <p:nvPr/>
            </p:nvGrpSpPr>
            <p:grpSpPr bwMode="auto">
              <a:xfrm>
                <a:off x="2055" y="12057"/>
                <a:ext cx="661" cy="675"/>
                <a:chOff x="2259" y="12036"/>
                <a:chExt cx="661" cy="675"/>
              </a:xfrm>
            </p:grpSpPr>
            <p:pic>
              <p:nvPicPr>
                <p:cNvPr id="47491" name="Picture 41" descr="WLAN_bridge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5" y="12342"/>
                  <a:ext cx="43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92" name="Text Box 42"/>
                <p:cNvSpPr txBox="1">
                  <a:spLocks noChangeArrowheads="1"/>
                </p:cNvSpPr>
                <p:nvPr/>
              </p:nvSpPr>
              <p:spPr bwMode="auto">
                <a:xfrm>
                  <a:off x="2259" y="12090"/>
                  <a:ext cx="63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a:solidFill>
                        <a:srgbClr val="520000"/>
                      </a:solidFill>
                      <a:latin typeface="Arial" panose="020B0604020202020204" pitchFamily="34" charset="0"/>
                      <a:ea typeface="宋体" panose="02010600030101010101" pitchFamily="2" charset="-122"/>
                    </a:rPr>
                    <a:t>Bridge</a:t>
                  </a:r>
                  <a:endParaRPr lang="en-US" altLang="zh-CN" sz="1800">
                    <a:latin typeface="Arial" panose="020B0604020202020204" pitchFamily="34" charset="0"/>
                    <a:ea typeface="宋体" panose="02010600030101010101" pitchFamily="2" charset="-122"/>
                  </a:endParaRPr>
                </a:p>
              </p:txBody>
            </p:sp>
            <p:sp>
              <p:nvSpPr>
                <p:cNvPr id="47493" name="AutoShape 43"/>
                <p:cNvSpPr>
                  <a:spLocks noChangeArrowheads="1"/>
                </p:cNvSpPr>
                <p:nvPr/>
              </p:nvSpPr>
              <p:spPr bwMode="auto">
                <a:xfrm>
                  <a:off x="2877" y="12036"/>
                  <a:ext cx="43" cy="288"/>
                </a:xfrm>
                <a:prstGeom prst="can">
                  <a:avLst>
                    <a:gd name="adj" fmla="val 72403"/>
                  </a:avLst>
                </a:prstGeom>
                <a:gradFill rotWithShape="1">
                  <a:gsLst>
                    <a:gs pos="0">
                      <a:srgbClr val="FFFF99"/>
                    </a:gs>
                    <a:gs pos="50000">
                      <a:srgbClr val="444200"/>
                    </a:gs>
                    <a:gs pos="100000">
                      <a:srgbClr val="FFFF99"/>
                    </a:gs>
                  </a:gsLst>
                  <a:lin ang="0" scaled="1"/>
                </a:gradFill>
                <a:ln w="9525">
                  <a:solidFill>
                    <a:srgbClr val="1C1B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cxnSp>
              <p:nvCxnSpPr>
                <p:cNvPr id="47494" name="AutoShape 44"/>
                <p:cNvCxnSpPr>
                  <a:cxnSpLocks noChangeShapeType="1"/>
                  <a:stCxn id="47493" idx="3"/>
                  <a:endCxn id="47491" idx="3"/>
                </p:cNvCxnSpPr>
                <p:nvPr/>
              </p:nvCxnSpPr>
              <p:spPr bwMode="auto">
                <a:xfrm rot="5400000">
                  <a:off x="2771" y="12400"/>
                  <a:ext cx="203" cy="5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7490" name="AutoShape 45"/>
              <p:cNvCxnSpPr>
                <a:cxnSpLocks noChangeShapeType="1"/>
              </p:cNvCxnSpPr>
              <p:nvPr/>
            </p:nvCxnSpPr>
            <p:spPr bwMode="auto">
              <a:xfrm rot="10800000">
                <a:off x="1839" y="12768"/>
                <a:ext cx="389" cy="196"/>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7114" name="Group 46"/>
            <p:cNvGrpSpPr>
              <a:grpSpLocks/>
            </p:cNvGrpSpPr>
            <p:nvPr/>
          </p:nvGrpSpPr>
          <p:grpSpPr bwMode="auto">
            <a:xfrm>
              <a:off x="4989" y="3475"/>
              <a:ext cx="662" cy="675"/>
              <a:chOff x="8919" y="11496"/>
              <a:chExt cx="1656" cy="1688"/>
            </a:xfrm>
          </p:grpSpPr>
          <p:sp>
            <p:nvSpPr>
              <p:cNvPr id="47457" name="Text Box 47"/>
              <p:cNvSpPr txBox="1">
                <a:spLocks noChangeAspect="1" noChangeArrowheads="1"/>
              </p:cNvSpPr>
              <p:nvPr/>
            </p:nvSpPr>
            <p:spPr bwMode="auto">
              <a:xfrm>
                <a:off x="8919" y="11496"/>
                <a:ext cx="1656"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Camp, FAid</a:t>
                </a:r>
                <a:endParaRPr lang="en-US" altLang="zh-CN" sz="1800">
                  <a:latin typeface="Arial" panose="020B0604020202020204" pitchFamily="34" charset="0"/>
                  <a:ea typeface="宋体" panose="02010600030101010101" pitchFamily="2" charset="-122"/>
                </a:endParaRPr>
              </a:p>
            </p:txBody>
          </p:sp>
          <p:grpSp>
            <p:nvGrpSpPr>
              <p:cNvPr id="47458" name="Group 48"/>
              <p:cNvGrpSpPr>
                <a:grpSpLocks/>
              </p:cNvGrpSpPr>
              <p:nvPr/>
            </p:nvGrpSpPr>
            <p:grpSpPr bwMode="auto">
              <a:xfrm>
                <a:off x="8990" y="11736"/>
                <a:ext cx="1531" cy="1448"/>
                <a:chOff x="5943" y="12270"/>
                <a:chExt cx="1531" cy="1448"/>
              </a:xfrm>
            </p:grpSpPr>
            <p:grpSp>
              <p:nvGrpSpPr>
                <p:cNvPr id="47459" name="Group 49"/>
                <p:cNvGrpSpPr>
                  <a:grpSpLocks/>
                </p:cNvGrpSpPr>
                <p:nvPr/>
              </p:nvGrpSpPr>
              <p:grpSpPr bwMode="auto">
                <a:xfrm>
                  <a:off x="6147" y="12315"/>
                  <a:ext cx="408" cy="434"/>
                  <a:chOff x="1275" y="11814"/>
                  <a:chExt cx="408" cy="434"/>
                </a:xfrm>
              </p:grpSpPr>
              <p:pic>
                <p:nvPicPr>
                  <p:cNvPr id="47480" name="Picture 50"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81" name="Text Box 51"/>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aphicFrame>
              <p:nvGraphicFramePr>
                <p:cNvPr id="47460" name="Object 52"/>
                <p:cNvGraphicFramePr>
                  <a:graphicFrameLocks noChangeAspect="1"/>
                </p:cNvGraphicFramePr>
                <p:nvPr/>
              </p:nvGraphicFramePr>
              <p:xfrm>
                <a:off x="5943" y="12837"/>
                <a:ext cx="864" cy="172"/>
              </p:xfrm>
              <a:graphic>
                <a:graphicData uri="http://schemas.openxmlformats.org/presentationml/2006/ole">
                  <mc:AlternateContent xmlns:mc="http://schemas.openxmlformats.org/markup-compatibility/2006">
                    <mc:Choice xmlns:v="urn:schemas-microsoft-com:vml" Requires="v">
                      <p:oleObj spid="_x0000_s1127" name="Picture" r:id="rId9" imgW="1778508" imgH="357378" progId="Word.Picture.8">
                        <p:embed/>
                      </p:oleObj>
                    </mc:Choice>
                    <mc:Fallback>
                      <p:oleObj name="Picture" r:id="rId9" imgW="1778508" imgH="35737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 y="12837"/>
                              <a:ext cx="8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461" name="Group 53"/>
                <p:cNvGrpSpPr>
                  <a:grpSpLocks/>
                </p:cNvGrpSpPr>
                <p:nvPr/>
              </p:nvGrpSpPr>
              <p:grpSpPr bwMode="auto">
                <a:xfrm>
                  <a:off x="6879" y="12966"/>
                  <a:ext cx="595" cy="492"/>
                  <a:chOff x="2265" y="13014"/>
                  <a:chExt cx="595" cy="492"/>
                </a:xfrm>
              </p:grpSpPr>
              <p:sp>
                <p:nvSpPr>
                  <p:cNvPr id="47478" name="Text Box 54"/>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479" name="Picture 55"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462" name="AutoShape 56"/>
                <p:cNvCxnSpPr>
                  <a:cxnSpLocks noChangeAspect="1" noChangeShapeType="1"/>
                  <a:endCxn id="47472" idx="1"/>
                </p:cNvCxnSpPr>
                <p:nvPr/>
              </p:nvCxnSpPr>
              <p:spPr bwMode="auto">
                <a:xfrm flipV="1">
                  <a:off x="6807" y="12761"/>
                  <a:ext cx="126" cy="16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463" name="Group 57"/>
                <p:cNvGrpSpPr>
                  <a:grpSpLocks/>
                </p:cNvGrpSpPr>
                <p:nvPr/>
              </p:nvGrpSpPr>
              <p:grpSpPr bwMode="auto">
                <a:xfrm>
                  <a:off x="5991" y="13062"/>
                  <a:ext cx="408" cy="434"/>
                  <a:chOff x="1275" y="11814"/>
                  <a:chExt cx="408" cy="434"/>
                </a:xfrm>
              </p:grpSpPr>
              <p:pic>
                <p:nvPicPr>
                  <p:cNvPr id="47476" name="Picture 58"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77" name="Text Box 59"/>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464" name="AutoShape 60"/>
                <p:cNvCxnSpPr>
                  <a:cxnSpLocks noChangeShapeType="1"/>
                  <a:stCxn id="47477" idx="0"/>
                </p:cNvCxnSpPr>
                <p:nvPr/>
              </p:nvCxnSpPr>
              <p:spPr bwMode="auto">
                <a:xfrm rot="-5400000">
                  <a:off x="6180" y="13017"/>
                  <a:ext cx="294" cy="216"/>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465" name="AutoShape 61"/>
                <p:cNvCxnSpPr>
                  <a:cxnSpLocks noChangeShapeType="1"/>
                  <a:endCxn id="47481" idx="2"/>
                </p:cNvCxnSpPr>
                <p:nvPr/>
              </p:nvCxnSpPr>
              <p:spPr bwMode="auto">
                <a:xfrm rot="-5400000">
                  <a:off x="6311" y="12771"/>
                  <a:ext cx="130" cy="1"/>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466" name="Group 62"/>
                <p:cNvGrpSpPr>
                  <a:grpSpLocks/>
                </p:cNvGrpSpPr>
                <p:nvPr/>
              </p:nvGrpSpPr>
              <p:grpSpPr bwMode="auto">
                <a:xfrm>
                  <a:off x="6777" y="12270"/>
                  <a:ext cx="661" cy="675"/>
                  <a:chOff x="2259" y="12036"/>
                  <a:chExt cx="661" cy="675"/>
                </a:xfrm>
              </p:grpSpPr>
              <p:pic>
                <p:nvPicPr>
                  <p:cNvPr id="47472" name="Picture 63" descr="WLAN_bridge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5" y="12342"/>
                    <a:ext cx="43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73" name="Text Box 64"/>
                  <p:cNvSpPr txBox="1">
                    <a:spLocks noChangeArrowheads="1"/>
                  </p:cNvSpPr>
                  <p:nvPr/>
                </p:nvSpPr>
                <p:spPr bwMode="auto">
                  <a:xfrm>
                    <a:off x="2259" y="12090"/>
                    <a:ext cx="63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a:solidFill>
                          <a:srgbClr val="520000"/>
                        </a:solidFill>
                        <a:latin typeface="Arial" panose="020B0604020202020204" pitchFamily="34" charset="0"/>
                        <a:ea typeface="宋体" panose="02010600030101010101" pitchFamily="2" charset="-122"/>
                      </a:rPr>
                      <a:t>Bridge</a:t>
                    </a:r>
                    <a:endParaRPr lang="en-US" altLang="zh-CN" sz="1800">
                      <a:latin typeface="Arial" panose="020B0604020202020204" pitchFamily="34" charset="0"/>
                      <a:ea typeface="宋体" panose="02010600030101010101" pitchFamily="2" charset="-122"/>
                    </a:endParaRPr>
                  </a:p>
                </p:txBody>
              </p:sp>
              <p:sp>
                <p:nvSpPr>
                  <p:cNvPr id="47474" name="AutoShape 65"/>
                  <p:cNvSpPr>
                    <a:spLocks noChangeArrowheads="1"/>
                  </p:cNvSpPr>
                  <p:nvPr/>
                </p:nvSpPr>
                <p:spPr bwMode="auto">
                  <a:xfrm>
                    <a:off x="2877" y="12036"/>
                    <a:ext cx="43" cy="288"/>
                  </a:xfrm>
                  <a:prstGeom prst="can">
                    <a:avLst>
                      <a:gd name="adj" fmla="val 72403"/>
                    </a:avLst>
                  </a:prstGeom>
                  <a:gradFill rotWithShape="1">
                    <a:gsLst>
                      <a:gs pos="0">
                        <a:srgbClr val="FFFF99"/>
                      </a:gs>
                      <a:gs pos="50000">
                        <a:srgbClr val="444200"/>
                      </a:gs>
                      <a:gs pos="100000">
                        <a:srgbClr val="FFFF99"/>
                      </a:gs>
                    </a:gsLst>
                    <a:lin ang="0" scaled="1"/>
                  </a:gradFill>
                  <a:ln w="9525">
                    <a:solidFill>
                      <a:srgbClr val="1C1B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cxnSp>
                <p:nvCxnSpPr>
                  <p:cNvPr id="47475" name="AutoShape 66"/>
                  <p:cNvCxnSpPr>
                    <a:cxnSpLocks noChangeShapeType="1"/>
                    <a:stCxn id="47474" idx="3"/>
                    <a:endCxn id="47472" idx="3"/>
                  </p:cNvCxnSpPr>
                  <p:nvPr/>
                </p:nvCxnSpPr>
                <p:spPr bwMode="auto">
                  <a:xfrm rot="5400000">
                    <a:off x="2771" y="12400"/>
                    <a:ext cx="203" cy="5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7467" name="AutoShape 67"/>
                <p:cNvCxnSpPr>
                  <a:cxnSpLocks noChangeShapeType="1"/>
                </p:cNvCxnSpPr>
                <p:nvPr/>
              </p:nvCxnSpPr>
              <p:spPr bwMode="auto">
                <a:xfrm rot="10800000">
                  <a:off x="6627" y="12930"/>
                  <a:ext cx="432" cy="173"/>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468" name="Group 68"/>
                <p:cNvGrpSpPr>
                  <a:grpSpLocks/>
                </p:cNvGrpSpPr>
                <p:nvPr/>
              </p:nvGrpSpPr>
              <p:grpSpPr bwMode="auto">
                <a:xfrm>
                  <a:off x="6459" y="13284"/>
                  <a:ext cx="408" cy="434"/>
                  <a:chOff x="1275" y="11814"/>
                  <a:chExt cx="408" cy="434"/>
                </a:xfrm>
              </p:grpSpPr>
              <p:pic>
                <p:nvPicPr>
                  <p:cNvPr id="47470" name="Picture 69"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71" name="Text Box 70"/>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469" name="AutoShape 71"/>
                <p:cNvCxnSpPr>
                  <a:cxnSpLocks noChangeShapeType="1"/>
                  <a:stCxn id="47471" idx="0"/>
                </p:cNvCxnSpPr>
                <p:nvPr/>
              </p:nvCxnSpPr>
              <p:spPr bwMode="auto">
                <a:xfrm rot="5400000" flipH="1">
                  <a:off x="6288" y="13096"/>
                  <a:ext cx="485" cy="312"/>
                </a:xfrm>
                <a:prstGeom prst="bentConnector3">
                  <a:avLst>
                    <a:gd name="adj1" fmla="val 49898"/>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47115" name="Text Box 72"/>
            <p:cNvSpPr txBox="1">
              <a:spLocks noChangeArrowheads="1"/>
            </p:cNvSpPr>
            <p:nvPr/>
          </p:nvSpPr>
          <p:spPr bwMode="auto">
            <a:xfrm rot="-5400000">
              <a:off x="3554" y="3740"/>
              <a:ext cx="52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S Entre</a:t>
              </a:r>
            </a:p>
          </p:txBody>
        </p:sp>
        <p:grpSp>
          <p:nvGrpSpPr>
            <p:cNvPr id="47116" name="Group 73"/>
            <p:cNvGrpSpPr>
              <a:grpSpLocks/>
            </p:cNvGrpSpPr>
            <p:nvPr/>
          </p:nvGrpSpPr>
          <p:grpSpPr bwMode="auto">
            <a:xfrm>
              <a:off x="3828" y="3521"/>
              <a:ext cx="599" cy="501"/>
              <a:chOff x="1221" y="12057"/>
              <a:chExt cx="1495" cy="1253"/>
            </a:xfrm>
          </p:grpSpPr>
          <p:grpSp>
            <p:nvGrpSpPr>
              <p:cNvPr id="47438" name="Group 74"/>
              <p:cNvGrpSpPr>
                <a:grpSpLocks/>
              </p:cNvGrpSpPr>
              <p:nvPr/>
            </p:nvGrpSpPr>
            <p:grpSpPr bwMode="auto">
              <a:xfrm>
                <a:off x="1425" y="12102"/>
                <a:ext cx="408" cy="434"/>
                <a:chOff x="1275" y="11814"/>
                <a:chExt cx="408" cy="434"/>
              </a:xfrm>
            </p:grpSpPr>
            <p:pic>
              <p:nvPicPr>
                <p:cNvPr id="47455" name="Picture 75"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56" name="Text Box 76"/>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aphicFrame>
            <p:nvGraphicFramePr>
              <p:cNvPr id="47439" name="Object 77"/>
              <p:cNvGraphicFramePr>
                <a:graphicFrameLocks noChangeAspect="1"/>
              </p:cNvGraphicFramePr>
              <p:nvPr/>
            </p:nvGraphicFramePr>
            <p:xfrm>
              <a:off x="1221" y="12624"/>
              <a:ext cx="864" cy="172"/>
            </p:xfrm>
            <a:graphic>
              <a:graphicData uri="http://schemas.openxmlformats.org/presentationml/2006/ole">
                <mc:AlternateContent xmlns:mc="http://schemas.openxmlformats.org/markup-compatibility/2006">
                  <mc:Choice xmlns:v="urn:schemas-microsoft-com:vml" Requires="v">
                    <p:oleObj spid="_x0000_s1128" name="Picture" r:id="rId10" imgW="1778508" imgH="357378" progId="Word.Picture.8">
                      <p:embed/>
                    </p:oleObj>
                  </mc:Choice>
                  <mc:Fallback>
                    <p:oleObj name="Picture" r:id="rId10" imgW="1778508" imgH="35737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 y="12624"/>
                            <a:ext cx="8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440" name="Group 78"/>
              <p:cNvGrpSpPr>
                <a:grpSpLocks/>
              </p:cNvGrpSpPr>
              <p:nvPr/>
            </p:nvGrpSpPr>
            <p:grpSpPr bwMode="auto">
              <a:xfrm>
                <a:off x="2066" y="12816"/>
                <a:ext cx="595" cy="492"/>
                <a:chOff x="2265" y="13014"/>
                <a:chExt cx="595" cy="492"/>
              </a:xfrm>
            </p:grpSpPr>
            <p:sp>
              <p:nvSpPr>
                <p:cNvPr id="47453" name="Text Box 79"/>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454" name="Picture 80"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441" name="AutoShape 81"/>
              <p:cNvCxnSpPr>
                <a:cxnSpLocks noChangeAspect="1" noChangeShapeType="1"/>
                <a:endCxn id="47447" idx="1"/>
              </p:cNvCxnSpPr>
              <p:nvPr/>
            </p:nvCxnSpPr>
            <p:spPr bwMode="auto">
              <a:xfrm flipV="1">
                <a:off x="2085" y="12548"/>
                <a:ext cx="126" cy="16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442" name="Group 82"/>
              <p:cNvGrpSpPr>
                <a:grpSpLocks/>
              </p:cNvGrpSpPr>
              <p:nvPr/>
            </p:nvGrpSpPr>
            <p:grpSpPr bwMode="auto">
              <a:xfrm>
                <a:off x="1437" y="12876"/>
                <a:ext cx="408" cy="434"/>
                <a:chOff x="1275" y="11814"/>
                <a:chExt cx="408" cy="434"/>
              </a:xfrm>
            </p:grpSpPr>
            <p:pic>
              <p:nvPicPr>
                <p:cNvPr id="47451" name="Picture 83"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52" name="Text Box 84"/>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443" name="AutoShape 85"/>
              <p:cNvCxnSpPr>
                <a:cxnSpLocks noChangeShapeType="1"/>
                <a:stCxn id="47452" idx="0"/>
              </p:cNvCxnSpPr>
              <p:nvPr/>
            </p:nvCxnSpPr>
            <p:spPr bwMode="auto">
              <a:xfrm rot="5400000" flipH="1">
                <a:off x="1514" y="12935"/>
                <a:ext cx="290" cy="1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444" name="AutoShape 86"/>
              <p:cNvCxnSpPr>
                <a:cxnSpLocks noChangeShapeType="1"/>
                <a:endCxn id="47456" idx="2"/>
              </p:cNvCxnSpPr>
              <p:nvPr/>
            </p:nvCxnSpPr>
            <p:spPr bwMode="auto">
              <a:xfrm rot="-5400000">
                <a:off x="1589" y="12558"/>
                <a:ext cx="130" cy="1"/>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445" name="Group 87"/>
              <p:cNvGrpSpPr>
                <a:grpSpLocks/>
              </p:cNvGrpSpPr>
              <p:nvPr/>
            </p:nvGrpSpPr>
            <p:grpSpPr bwMode="auto">
              <a:xfrm>
                <a:off x="2055" y="12057"/>
                <a:ext cx="661" cy="675"/>
                <a:chOff x="2259" y="12036"/>
                <a:chExt cx="661" cy="675"/>
              </a:xfrm>
            </p:grpSpPr>
            <p:pic>
              <p:nvPicPr>
                <p:cNvPr id="47447" name="Picture 88" descr="WLAN_bridge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5" y="12342"/>
                  <a:ext cx="43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48" name="Text Box 89"/>
                <p:cNvSpPr txBox="1">
                  <a:spLocks noChangeArrowheads="1"/>
                </p:cNvSpPr>
                <p:nvPr/>
              </p:nvSpPr>
              <p:spPr bwMode="auto">
                <a:xfrm>
                  <a:off x="2259" y="12090"/>
                  <a:ext cx="63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a:solidFill>
                        <a:srgbClr val="520000"/>
                      </a:solidFill>
                      <a:latin typeface="Arial" panose="020B0604020202020204" pitchFamily="34" charset="0"/>
                      <a:ea typeface="宋体" panose="02010600030101010101" pitchFamily="2" charset="-122"/>
                    </a:rPr>
                    <a:t>Bridge</a:t>
                  </a:r>
                  <a:endParaRPr lang="en-US" altLang="zh-CN" sz="1800">
                    <a:latin typeface="Arial" panose="020B0604020202020204" pitchFamily="34" charset="0"/>
                    <a:ea typeface="宋体" panose="02010600030101010101" pitchFamily="2" charset="-122"/>
                  </a:endParaRPr>
                </a:p>
              </p:txBody>
            </p:sp>
            <p:sp>
              <p:nvSpPr>
                <p:cNvPr id="47449" name="AutoShape 90"/>
                <p:cNvSpPr>
                  <a:spLocks noChangeArrowheads="1"/>
                </p:cNvSpPr>
                <p:nvPr/>
              </p:nvSpPr>
              <p:spPr bwMode="auto">
                <a:xfrm>
                  <a:off x="2877" y="12036"/>
                  <a:ext cx="43" cy="288"/>
                </a:xfrm>
                <a:prstGeom prst="can">
                  <a:avLst>
                    <a:gd name="adj" fmla="val 72403"/>
                  </a:avLst>
                </a:prstGeom>
                <a:gradFill rotWithShape="1">
                  <a:gsLst>
                    <a:gs pos="0">
                      <a:srgbClr val="FFFF99"/>
                    </a:gs>
                    <a:gs pos="50000">
                      <a:srgbClr val="444200"/>
                    </a:gs>
                    <a:gs pos="100000">
                      <a:srgbClr val="FFFF99"/>
                    </a:gs>
                  </a:gsLst>
                  <a:lin ang="0" scaled="1"/>
                </a:gradFill>
                <a:ln w="9525">
                  <a:solidFill>
                    <a:srgbClr val="1C1B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cxnSp>
              <p:nvCxnSpPr>
                <p:cNvPr id="47450" name="AutoShape 91"/>
                <p:cNvCxnSpPr>
                  <a:cxnSpLocks noChangeShapeType="1"/>
                  <a:stCxn id="47449" idx="3"/>
                  <a:endCxn id="47447" idx="3"/>
                </p:cNvCxnSpPr>
                <p:nvPr/>
              </p:nvCxnSpPr>
              <p:spPr bwMode="auto">
                <a:xfrm rot="5400000">
                  <a:off x="2771" y="12400"/>
                  <a:ext cx="203" cy="5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7446" name="AutoShape 92"/>
              <p:cNvCxnSpPr>
                <a:cxnSpLocks noChangeShapeType="1"/>
              </p:cNvCxnSpPr>
              <p:nvPr/>
            </p:nvCxnSpPr>
            <p:spPr bwMode="auto">
              <a:xfrm rot="10800000">
                <a:off x="1839" y="12768"/>
                <a:ext cx="389" cy="196"/>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7117" name="Text Box 93"/>
            <p:cNvSpPr txBox="1">
              <a:spLocks noChangeArrowheads="1"/>
            </p:cNvSpPr>
            <p:nvPr/>
          </p:nvSpPr>
          <p:spPr bwMode="auto">
            <a:xfrm rot="-5400000">
              <a:off x="2159" y="3366"/>
              <a:ext cx="499"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Shara</a:t>
              </a:r>
            </a:p>
          </p:txBody>
        </p:sp>
        <p:grpSp>
          <p:nvGrpSpPr>
            <p:cNvPr id="47118" name="Group 94"/>
            <p:cNvGrpSpPr>
              <a:grpSpLocks/>
            </p:cNvGrpSpPr>
            <p:nvPr/>
          </p:nvGrpSpPr>
          <p:grpSpPr bwMode="auto">
            <a:xfrm>
              <a:off x="2432" y="3181"/>
              <a:ext cx="598" cy="501"/>
              <a:chOff x="1221" y="12057"/>
              <a:chExt cx="1495" cy="1253"/>
            </a:xfrm>
          </p:grpSpPr>
          <p:grpSp>
            <p:nvGrpSpPr>
              <p:cNvPr id="47419" name="Group 95"/>
              <p:cNvGrpSpPr>
                <a:grpSpLocks/>
              </p:cNvGrpSpPr>
              <p:nvPr/>
            </p:nvGrpSpPr>
            <p:grpSpPr bwMode="auto">
              <a:xfrm>
                <a:off x="1425" y="12102"/>
                <a:ext cx="408" cy="434"/>
                <a:chOff x="1275" y="11814"/>
                <a:chExt cx="408" cy="434"/>
              </a:xfrm>
            </p:grpSpPr>
            <p:pic>
              <p:nvPicPr>
                <p:cNvPr id="47436" name="Picture 96"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37" name="Text Box 97"/>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aphicFrame>
            <p:nvGraphicFramePr>
              <p:cNvPr id="47420" name="Object 98"/>
              <p:cNvGraphicFramePr>
                <a:graphicFrameLocks noChangeAspect="1"/>
              </p:cNvGraphicFramePr>
              <p:nvPr/>
            </p:nvGraphicFramePr>
            <p:xfrm>
              <a:off x="1221" y="12624"/>
              <a:ext cx="864" cy="172"/>
            </p:xfrm>
            <a:graphic>
              <a:graphicData uri="http://schemas.openxmlformats.org/presentationml/2006/ole">
                <mc:AlternateContent xmlns:mc="http://schemas.openxmlformats.org/markup-compatibility/2006">
                  <mc:Choice xmlns:v="urn:schemas-microsoft-com:vml" Requires="v">
                    <p:oleObj spid="_x0000_s1129" name="Picture" r:id="rId11" imgW="1778508" imgH="357378" progId="Word.Picture.8">
                      <p:embed/>
                    </p:oleObj>
                  </mc:Choice>
                  <mc:Fallback>
                    <p:oleObj name="Picture" r:id="rId11" imgW="1778508" imgH="35737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 y="12624"/>
                            <a:ext cx="8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421" name="Group 99"/>
              <p:cNvGrpSpPr>
                <a:grpSpLocks/>
              </p:cNvGrpSpPr>
              <p:nvPr/>
            </p:nvGrpSpPr>
            <p:grpSpPr bwMode="auto">
              <a:xfrm>
                <a:off x="2066" y="12816"/>
                <a:ext cx="595" cy="492"/>
                <a:chOff x="2265" y="13014"/>
                <a:chExt cx="595" cy="492"/>
              </a:xfrm>
            </p:grpSpPr>
            <p:sp>
              <p:nvSpPr>
                <p:cNvPr id="47434" name="Text Box 100"/>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435" name="Picture 101"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422" name="AutoShape 102"/>
              <p:cNvCxnSpPr>
                <a:cxnSpLocks noChangeAspect="1" noChangeShapeType="1"/>
                <a:endCxn id="47428" idx="1"/>
              </p:cNvCxnSpPr>
              <p:nvPr/>
            </p:nvCxnSpPr>
            <p:spPr bwMode="auto">
              <a:xfrm flipV="1">
                <a:off x="2085" y="12548"/>
                <a:ext cx="126" cy="16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423" name="Group 103"/>
              <p:cNvGrpSpPr>
                <a:grpSpLocks/>
              </p:cNvGrpSpPr>
              <p:nvPr/>
            </p:nvGrpSpPr>
            <p:grpSpPr bwMode="auto">
              <a:xfrm>
                <a:off x="1437" y="12876"/>
                <a:ext cx="408" cy="434"/>
                <a:chOff x="1275" y="11814"/>
                <a:chExt cx="408" cy="434"/>
              </a:xfrm>
            </p:grpSpPr>
            <p:pic>
              <p:nvPicPr>
                <p:cNvPr id="47432" name="Picture 104"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33" name="Text Box 105"/>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424" name="AutoShape 106"/>
              <p:cNvCxnSpPr>
                <a:cxnSpLocks noChangeShapeType="1"/>
                <a:stCxn id="47433" idx="0"/>
              </p:cNvCxnSpPr>
              <p:nvPr/>
            </p:nvCxnSpPr>
            <p:spPr bwMode="auto">
              <a:xfrm rot="5400000" flipH="1">
                <a:off x="1514" y="12935"/>
                <a:ext cx="290" cy="1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425" name="AutoShape 107"/>
              <p:cNvCxnSpPr>
                <a:cxnSpLocks noChangeShapeType="1"/>
                <a:endCxn id="47437" idx="2"/>
              </p:cNvCxnSpPr>
              <p:nvPr/>
            </p:nvCxnSpPr>
            <p:spPr bwMode="auto">
              <a:xfrm rot="-5400000">
                <a:off x="1589" y="12558"/>
                <a:ext cx="130" cy="1"/>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426" name="Group 108"/>
              <p:cNvGrpSpPr>
                <a:grpSpLocks/>
              </p:cNvGrpSpPr>
              <p:nvPr/>
            </p:nvGrpSpPr>
            <p:grpSpPr bwMode="auto">
              <a:xfrm>
                <a:off x="2055" y="12057"/>
                <a:ext cx="661" cy="675"/>
                <a:chOff x="2259" y="12036"/>
                <a:chExt cx="661" cy="675"/>
              </a:xfrm>
            </p:grpSpPr>
            <p:pic>
              <p:nvPicPr>
                <p:cNvPr id="47428" name="Picture 109" descr="WLAN_bridge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5" y="12342"/>
                  <a:ext cx="43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29" name="Text Box 110"/>
                <p:cNvSpPr txBox="1">
                  <a:spLocks noChangeArrowheads="1"/>
                </p:cNvSpPr>
                <p:nvPr/>
              </p:nvSpPr>
              <p:spPr bwMode="auto">
                <a:xfrm>
                  <a:off x="2259" y="12090"/>
                  <a:ext cx="63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a:solidFill>
                        <a:srgbClr val="520000"/>
                      </a:solidFill>
                      <a:latin typeface="Arial" panose="020B0604020202020204" pitchFamily="34" charset="0"/>
                      <a:ea typeface="宋体" panose="02010600030101010101" pitchFamily="2" charset="-122"/>
                    </a:rPr>
                    <a:t>Bridge</a:t>
                  </a:r>
                  <a:endParaRPr lang="en-US" altLang="zh-CN" sz="1800">
                    <a:latin typeface="Arial" panose="020B0604020202020204" pitchFamily="34" charset="0"/>
                    <a:ea typeface="宋体" panose="02010600030101010101" pitchFamily="2" charset="-122"/>
                  </a:endParaRPr>
                </a:p>
              </p:txBody>
            </p:sp>
            <p:sp>
              <p:nvSpPr>
                <p:cNvPr id="47430" name="AutoShape 111"/>
                <p:cNvSpPr>
                  <a:spLocks noChangeArrowheads="1"/>
                </p:cNvSpPr>
                <p:nvPr/>
              </p:nvSpPr>
              <p:spPr bwMode="auto">
                <a:xfrm>
                  <a:off x="2877" y="12036"/>
                  <a:ext cx="43" cy="288"/>
                </a:xfrm>
                <a:prstGeom prst="can">
                  <a:avLst>
                    <a:gd name="adj" fmla="val 72403"/>
                  </a:avLst>
                </a:prstGeom>
                <a:gradFill rotWithShape="1">
                  <a:gsLst>
                    <a:gs pos="0">
                      <a:srgbClr val="FFFF99"/>
                    </a:gs>
                    <a:gs pos="50000">
                      <a:srgbClr val="444200"/>
                    </a:gs>
                    <a:gs pos="100000">
                      <a:srgbClr val="FFFF99"/>
                    </a:gs>
                  </a:gsLst>
                  <a:lin ang="0" scaled="1"/>
                </a:gradFill>
                <a:ln w="9525">
                  <a:solidFill>
                    <a:srgbClr val="1C1B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cxnSp>
              <p:nvCxnSpPr>
                <p:cNvPr id="47431" name="AutoShape 112"/>
                <p:cNvCxnSpPr>
                  <a:cxnSpLocks noChangeShapeType="1"/>
                  <a:stCxn id="47430" idx="3"/>
                  <a:endCxn id="47428" idx="3"/>
                </p:cNvCxnSpPr>
                <p:nvPr/>
              </p:nvCxnSpPr>
              <p:spPr bwMode="auto">
                <a:xfrm rot="5400000">
                  <a:off x="2771" y="12400"/>
                  <a:ext cx="203" cy="5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7427" name="AutoShape 113"/>
              <p:cNvCxnSpPr>
                <a:cxnSpLocks noChangeShapeType="1"/>
              </p:cNvCxnSpPr>
              <p:nvPr/>
            </p:nvCxnSpPr>
            <p:spPr bwMode="auto">
              <a:xfrm rot="10800000">
                <a:off x="1839" y="12768"/>
                <a:ext cx="389" cy="196"/>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7119" name="Text Box 114"/>
            <p:cNvSpPr txBox="1">
              <a:spLocks noChangeArrowheads="1"/>
            </p:cNvSpPr>
            <p:nvPr/>
          </p:nvSpPr>
          <p:spPr bwMode="auto">
            <a:xfrm rot="-5400000">
              <a:off x="-18" y="3683"/>
              <a:ext cx="59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Atlantus</a:t>
              </a:r>
            </a:p>
          </p:txBody>
        </p:sp>
        <p:grpSp>
          <p:nvGrpSpPr>
            <p:cNvPr id="47120" name="Group 115"/>
            <p:cNvGrpSpPr>
              <a:grpSpLocks/>
            </p:cNvGrpSpPr>
            <p:nvPr/>
          </p:nvGrpSpPr>
          <p:grpSpPr bwMode="auto">
            <a:xfrm>
              <a:off x="290" y="3521"/>
              <a:ext cx="598" cy="501"/>
              <a:chOff x="1221" y="12057"/>
              <a:chExt cx="1495" cy="1253"/>
            </a:xfrm>
          </p:grpSpPr>
          <p:grpSp>
            <p:nvGrpSpPr>
              <p:cNvPr id="47400" name="Group 116"/>
              <p:cNvGrpSpPr>
                <a:grpSpLocks/>
              </p:cNvGrpSpPr>
              <p:nvPr/>
            </p:nvGrpSpPr>
            <p:grpSpPr bwMode="auto">
              <a:xfrm>
                <a:off x="1425" y="12102"/>
                <a:ext cx="408" cy="434"/>
                <a:chOff x="1275" y="11814"/>
                <a:chExt cx="408" cy="434"/>
              </a:xfrm>
            </p:grpSpPr>
            <p:pic>
              <p:nvPicPr>
                <p:cNvPr id="47417" name="Picture 117"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18" name="Text Box 118"/>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aphicFrame>
            <p:nvGraphicFramePr>
              <p:cNvPr id="47401" name="Object 119"/>
              <p:cNvGraphicFramePr>
                <a:graphicFrameLocks noChangeAspect="1"/>
              </p:cNvGraphicFramePr>
              <p:nvPr/>
            </p:nvGraphicFramePr>
            <p:xfrm>
              <a:off x="1221" y="12624"/>
              <a:ext cx="864" cy="172"/>
            </p:xfrm>
            <a:graphic>
              <a:graphicData uri="http://schemas.openxmlformats.org/presentationml/2006/ole">
                <mc:AlternateContent xmlns:mc="http://schemas.openxmlformats.org/markup-compatibility/2006">
                  <mc:Choice xmlns:v="urn:schemas-microsoft-com:vml" Requires="v">
                    <p:oleObj spid="_x0000_s1130" name="Picture" r:id="rId12" imgW="1778508" imgH="357378" progId="Word.Picture.8">
                      <p:embed/>
                    </p:oleObj>
                  </mc:Choice>
                  <mc:Fallback>
                    <p:oleObj name="Picture" r:id="rId12" imgW="1778508" imgH="35737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 y="12624"/>
                            <a:ext cx="8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402" name="Group 120"/>
              <p:cNvGrpSpPr>
                <a:grpSpLocks/>
              </p:cNvGrpSpPr>
              <p:nvPr/>
            </p:nvGrpSpPr>
            <p:grpSpPr bwMode="auto">
              <a:xfrm>
                <a:off x="2066" y="12816"/>
                <a:ext cx="595" cy="492"/>
                <a:chOff x="2265" y="13014"/>
                <a:chExt cx="595" cy="492"/>
              </a:xfrm>
            </p:grpSpPr>
            <p:sp>
              <p:nvSpPr>
                <p:cNvPr id="47415" name="Text Box 121"/>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416" name="Picture 122"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403" name="AutoShape 123"/>
              <p:cNvCxnSpPr>
                <a:cxnSpLocks noChangeAspect="1" noChangeShapeType="1"/>
                <a:endCxn id="47409" idx="1"/>
              </p:cNvCxnSpPr>
              <p:nvPr/>
            </p:nvCxnSpPr>
            <p:spPr bwMode="auto">
              <a:xfrm flipV="1">
                <a:off x="2085" y="12548"/>
                <a:ext cx="126" cy="16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404" name="Group 124"/>
              <p:cNvGrpSpPr>
                <a:grpSpLocks/>
              </p:cNvGrpSpPr>
              <p:nvPr/>
            </p:nvGrpSpPr>
            <p:grpSpPr bwMode="auto">
              <a:xfrm>
                <a:off x="1437" y="12876"/>
                <a:ext cx="408" cy="434"/>
                <a:chOff x="1275" y="11814"/>
                <a:chExt cx="408" cy="434"/>
              </a:xfrm>
            </p:grpSpPr>
            <p:pic>
              <p:nvPicPr>
                <p:cNvPr id="47413" name="Picture 125"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14" name="Text Box 126"/>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405" name="AutoShape 127"/>
              <p:cNvCxnSpPr>
                <a:cxnSpLocks noChangeShapeType="1"/>
                <a:stCxn id="47414" idx="0"/>
              </p:cNvCxnSpPr>
              <p:nvPr/>
            </p:nvCxnSpPr>
            <p:spPr bwMode="auto">
              <a:xfrm rot="5400000" flipH="1">
                <a:off x="1514" y="12935"/>
                <a:ext cx="290" cy="1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406" name="AutoShape 128"/>
              <p:cNvCxnSpPr>
                <a:cxnSpLocks noChangeShapeType="1"/>
                <a:endCxn id="47418" idx="2"/>
              </p:cNvCxnSpPr>
              <p:nvPr/>
            </p:nvCxnSpPr>
            <p:spPr bwMode="auto">
              <a:xfrm rot="-5400000">
                <a:off x="1589" y="12558"/>
                <a:ext cx="130" cy="1"/>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407" name="Group 129"/>
              <p:cNvGrpSpPr>
                <a:grpSpLocks/>
              </p:cNvGrpSpPr>
              <p:nvPr/>
            </p:nvGrpSpPr>
            <p:grpSpPr bwMode="auto">
              <a:xfrm>
                <a:off x="2055" y="12057"/>
                <a:ext cx="661" cy="675"/>
                <a:chOff x="2259" y="12036"/>
                <a:chExt cx="661" cy="675"/>
              </a:xfrm>
            </p:grpSpPr>
            <p:pic>
              <p:nvPicPr>
                <p:cNvPr id="47409" name="Picture 130" descr="WLAN_bridge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5" y="12342"/>
                  <a:ext cx="43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10" name="Text Box 131"/>
                <p:cNvSpPr txBox="1">
                  <a:spLocks noChangeArrowheads="1"/>
                </p:cNvSpPr>
                <p:nvPr/>
              </p:nvSpPr>
              <p:spPr bwMode="auto">
                <a:xfrm>
                  <a:off x="2259" y="12090"/>
                  <a:ext cx="63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a:solidFill>
                        <a:srgbClr val="520000"/>
                      </a:solidFill>
                      <a:latin typeface="Arial" panose="020B0604020202020204" pitchFamily="34" charset="0"/>
                      <a:ea typeface="宋体" panose="02010600030101010101" pitchFamily="2" charset="-122"/>
                    </a:rPr>
                    <a:t>Bridge</a:t>
                  </a:r>
                  <a:endParaRPr lang="en-US" altLang="zh-CN" sz="1800">
                    <a:latin typeface="Arial" panose="020B0604020202020204" pitchFamily="34" charset="0"/>
                    <a:ea typeface="宋体" panose="02010600030101010101" pitchFamily="2" charset="-122"/>
                  </a:endParaRPr>
                </a:p>
              </p:txBody>
            </p:sp>
            <p:sp>
              <p:nvSpPr>
                <p:cNvPr id="47411" name="AutoShape 132"/>
                <p:cNvSpPr>
                  <a:spLocks noChangeArrowheads="1"/>
                </p:cNvSpPr>
                <p:nvPr/>
              </p:nvSpPr>
              <p:spPr bwMode="auto">
                <a:xfrm>
                  <a:off x="2877" y="12036"/>
                  <a:ext cx="43" cy="288"/>
                </a:xfrm>
                <a:prstGeom prst="can">
                  <a:avLst>
                    <a:gd name="adj" fmla="val 72403"/>
                  </a:avLst>
                </a:prstGeom>
                <a:gradFill rotWithShape="1">
                  <a:gsLst>
                    <a:gs pos="0">
                      <a:srgbClr val="FFFF99"/>
                    </a:gs>
                    <a:gs pos="50000">
                      <a:srgbClr val="444200"/>
                    </a:gs>
                    <a:gs pos="100000">
                      <a:srgbClr val="FFFF99"/>
                    </a:gs>
                  </a:gsLst>
                  <a:lin ang="0" scaled="1"/>
                </a:gradFill>
                <a:ln w="9525">
                  <a:solidFill>
                    <a:srgbClr val="1C1B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cxnSp>
              <p:nvCxnSpPr>
                <p:cNvPr id="47412" name="AutoShape 133"/>
                <p:cNvCxnSpPr>
                  <a:cxnSpLocks noChangeShapeType="1"/>
                  <a:stCxn id="47411" idx="3"/>
                  <a:endCxn id="47409" idx="3"/>
                </p:cNvCxnSpPr>
                <p:nvPr/>
              </p:nvCxnSpPr>
              <p:spPr bwMode="auto">
                <a:xfrm rot="5400000">
                  <a:off x="2771" y="12400"/>
                  <a:ext cx="203" cy="5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7408" name="AutoShape 134"/>
              <p:cNvCxnSpPr>
                <a:cxnSpLocks noChangeShapeType="1"/>
              </p:cNvCxnSpPr>
              <p:nvPr/>
            </p:nvCxnSpPr>
            <p:spPr bwMode="auto">
              <a:xfrm rot="10800000">
                <a:off x="1839" y="12768"/>
                <a:ext cx="389" cy="196"/>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7121" name="Group 135"/>
            <p:cNvGrpSpPr>
              <a:grpSpLocks/>
            </p:cNvGrpSpPr>
            <p:nvPr/>
          </p:nvGrpSpPr>
          <p:grpSpPr bwMode="auto">
            <a:xfrm>
              <a:off x="4468" y="2908"/>
              <a:ext cx="613" cy="668"/>
              <a:chOff x="9021" y="7326"/>
              <a:chExt cx="1531" cy="1670"/>
            </a:xfrm>
          </p:grpSpPr>
          <p:sp>
            <p:nvSpPr>
              <p:cNvPr id="47375" name="Text Box 136"/>
              <p:cNvSpPr txBox="1">
                <a:spLocks noChangeAspect="1" noChangeArrowheads="1"/>
              </p:cNvSpPr>
              <p:nvPr/>
            </p:nvSpPr>
            <p:spPr bwMode="auto">
              <a:xfrm>
                <a:off x="9033" y="7326"/>
                <a:ext cx="1512"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Parking</a:t>
                </a:r>
                <a:endParaRPr lang="en-US" altLang="zh-CN" sz="1800">
                  <a:latin typeface="Arial" panose="020B0604020202020204" pitchFamily="34" charset="0"/>
                  <a:ea typeface="宋体" panose="02010600030101010101" pitchFamily="2" charset="-122"/>
                </a:endParaRPr>
              </a:p>
            </p:txBody>
          </p:sp>
          <p:grpSp>
            <p:nvGrpSpPr>
              <p:cNvPr id="47376" name="Group 137"/>
              <p:cNvGrpSpPr>
                <a:grpSpLocks/>
              </p:cNvGrpSpPr>
              <p:nvPr/>
            </p:nvGrpSpPr>
            <p:grpSpPr bwMode="auto">
              <a:xfrm>
                <a:off x="9021" y="7548"/>
                <a:ext cx="1531" cy="1448"/>
                <a:chOff x="5943" y="12270"/>
                <a:chExt cx="1531" cy="1448"/>
              </a:xfrm>
            </p:grpSpPr>
            <p:grpSp>
              <p:nvGrpSpPr>
                <p:cNvPr id="47377" name="Group 138"/>
                <p:cNvGrpSpPr>
                  <a:grpSpLocks/>
                </p:cNvGrpSpPr>
                <p:nvPr/>
              </p:nvGrpSpPr>
              <p:grpSpPr bwMode="auto">
                <a:xfrm>
                  <a:off x="6147" y="12315"/>
                  <a:ext cx="408" cy="434"/>
                  <a:chOff x="1275" y="11814"/>
                  <a:chExt cx="408" cy="434"/>
                </a:xfrm>
              </p:grpSpPr>
              <p:pic>
                <p:nvPicPr>
                  <p:cNvPr id="47398" name="Picture 139"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99" name="Text Box 140"/>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aphicFrame>
              <p:nvGraphicFramePr>
                <p:cNvPr id="47378" name="Object 141"/>
                <p:cNvGraphicFramePr>
                  <a:graphicFrameLocks noChangeAspect="1"/>
                </p:cNvGraphicFramePr>
                <p:nvPr/>
              </p:nvGraphicFramePr>
              <p:xfrm>
                <a:off x="5943" y="12837"/>
                <a:ext cx="864" cy="172"/>
              </p:xfrm>
              <a:graphic>
                <a:graphicData uri="http://schemas.openxmlformats.org/presentationml/2006/ole">
                  <mc:AlternateContent xmlns:mc="http://schemas.openxmlformats.org/markup-compatibility/2006">
                    <mc:Choice xmlns:v="urn:schemas-microsoft-com:vml" Requires="v">
                      <p:oleObj spid="_x0000_s1131" name="Picture" r:id="rId13" imgW="1778508" imgH="357378" progId="Word.Picture.8">
                        <p:embed/>
                      </p:oleObj>
                    </mc:Choice>
                    <mc:Fallback>
                      <p:oleObj name="Picture" r:id="rId13" imgW="1778508" imgH="35737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 y="12837"/>
                              <a:ext cx="8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379" name="Group 142"/>
                <p:cNvGrpSpPr>
                  <a:grpSpLocks/>
                </p:cNvGrpSpPr>
                <p:nvPr/>
              </p:nvGrpSpPr>
              <p:grpSpPr bwMode="auto">
                <a:xfrm>
                  <a:off x="6879" y="12966"/>
                  <a:ext cx="595" cy="492"/>
                  <a:chOff x="2265" y="13014"/>
                  <a:chExt cx="595" cy="492"/>
                </a:xfrm>
              </p:grpSpPr>
              <p:sp>
                <p:nvSpPr>
                  <p:cNvPr id="47396" name="Text Box 143"/>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397" name="Picture 144"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380" name="AutoShape 145"/>
                <p:cNvCxnSpPr>
                  <a:cxnSpLocks noChangeAspect="1" noChangeShapeType="1"/>
                  <a:endCxn id="47390" idx="1"/>
                </p:cNvCxnSpPr>
                <p:nvPr/>
              </p:nvCxnSpPr>
              <p:spPr bwMode="auto">
                <a:xfrm flipV="1">
                  <a:off x="6807" y="12761"/>
                  <a:ext cx="126" cy="16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381" name="Group 146"/>
                <p:cNvGrpSpPr>
                  <a:grpSpLocks/>
                </p:cNvGrpSpPr>
                <p:nvPr/>
              </p:nvGrpSpPr>
              <p:grpSpPr bwMode="auto">
                <a:xfrm>
                  <a:off x="5991" y="13062"/>
                  <a:ext cx="408" cy="434"/>
                  <a:chOff x="1275" y="11814"/>
                  <a:chExt cx="408" cy="434"/>
                </a:xfrm>
              </p:grpSpPr>
              <p:pic>
                <p:nvPicPr>
                  <p:cNvPr id="47394" name="Picture 147"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95" name="Text Box 148"/>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382" name="AutoShape 149"/>
                <p:cNvCxnSpPr>
                  <a:cxnSpLocks noChangeShapeType="1"/>
                  <a:stCxn id="47395" idx="0"/>
                </p:cNvCxnSpPr>
                <p:nvPr/>
              </p:nvCxnSpPr>
              <p:spPr bwMode="auto">
                <a:xfrm rot="-5400000">
                  <a:off x="6180" y="13017"/>
                  <a:ext cx="294" cy="216"/>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383" name="AutoShape 150"/>
                <p:cNvCxnSpPr>
                  <a:cxnSpLocks noChangeShapeType="1"/>
                  <a:endCxn id="47399" idx="2"/>
                </p:cNvCxnSpPr>
                <p:nvPr/>
              </p:nvCxnSpPr>
              <p:spPr bwMode="auto">
                <a:xfrm rot="-5400000">
                  <a:off x="6311" y="12771"/>
                  <a:ext cx="130" cy="1"/>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384" name="Group 151"/>
                <p:cNvGrpSpPr>
                  <a:grpSpLocks/>
                </p:cNvGrpSpPr>
                <p:nvPr/>
              </p:nvGrpSpPr>
              <p:grpSpPr bwMode="auto">
                <a:xfrm>
                  <a:off x="6777" y="12270"/>
                  <a:ext cx="661" cy="675"/>
                  <a:chOff x="2259" y="12036"/>
                  <a:chExt cx="661" cy="675"/>
                </a:xfrm>
              </p:grpSpPr>
              <p:pic>
                <p:nvPicPr>
                  <p:cNvPr id="47390" name="Picture 152" descr="WLAN_bridge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5" y="12342"/>
                    <a:ext cx="43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91" name="Text Box 153"/>
                  <p:cNvSpPr txBox="1">
                    <a:spLocks noChangeArrowheads="1"/>
                  </p:cNvSpPr>
                  <p:nvPr/>
                </p:nvSpPr>
                <p:spPr bwMode="auto">
                  <a:xfrm>
                    <a:off x="2259" y="12090"/>
                    <a:ext cx="63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a:solidFill>
                          <a:srgbClr val="520000"/>
                        </a:solidFill>
                        <a:latin typeface="Arial" panose="020B0604020202020204" pitchFamily="34" charset="0"/>
                        <a:ea typeface="宋体" panose="02010600030101010101" pitchFamily="2" charset="-122"/>
                      </a:rPr>
                      <a:t>Bridge</a:t>
                    </a:r>
                    <a:endParaRPr lang="en-US" altLang="zh-CN" sz="1800">
                      <a:latin typeface="Arial" panose="020B0604020202020204" pitchFamily="34" charset="0"/>
                      <a:ea typeface="宋体" panose="02010600030101010101" pitchFamily="2" charset="-122"/>
                    </a:endParaRPr>
                  </a:p>
                </p:txBody>
              </p:sp>
              <p:sp>
                <p:nvSpPr>
                  <p:cNvPr id="47392" name="AutoShape 154"/>
                  <p:cNvSpPr>
                    <a:spLocks noChangeArrowheads="1"/>
                  </p:cNvSpPr>
                  <p:nvPr/>
                </p:nvSpPr>
                <p:spPr bwMode="auto">
                  <a:xfrm>
                    <a:off x="2877" y="12036"/>
                    <a:ext cx="43" cy="288"/>
                  </a:xfrm>
                  <a:prstGeom prst="can">
                    <a:avLst>
                      <a:gd name="adj" fmla="val 72403"/>
                    </a:avLst>
                  </a:prstGeom>
                  <a:gradFill rotWithShape="1">
                    <a:gsLst>
                      <a:gs pos="0">
                        <a:srgbClr val="FFFF99"/>
                      </a:gs>
                      <a:gs pos="50000">
                        <a:srgbClr val="444200"/>
                      </a:gs>
                      <a:gs pos="100000">
                        <a:srgbClr val="FFFF99"/>
                      </a:gs>
                    </a:gsLst>
                    <a:lin ang="0" scaled="1"/>
                  </a:gradFill>
                  <a:ln w="9525">
                    <a:solidFill>
                      <a:srgbClr val="1C1B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cxnSp>
                <p:nvCxnSpPr>
                  <p:cNvPr id="47393" name="AutoShape 155"/>
                  <p:cNvCxnSpPr>
                    <a:cxnSpLocks noChangeShapeType="1"/>
                    <a:stCxn id="47392" idx="3"/>
                    <a:endCxn id="47390" idx="3"/>
                  </p:cNvCxnSpPr>
                  <p:nvPr/>
                </p:nvCxnSpPr>
                <p:spPr bwMode="auto">
                  <a:xfrm rot="5400000">
                    <a:off x="2771" y="12400"/>
                    <a:ext cx="203" cy="5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7385" name="AutoShape 156"/>
                <p:cNvCxnSpPr>
                  <a:cxnSpLocks noChangeShapeType="1"/>
                </p:cNvCxnSpPr>
                <p:nvPr/>
              </p:nvCxnSpPr>
              <p:spPr bwMode="auto">
                <a:xfrm rot="10800000">
                  <a:off x="6627" y="12930"/>
                  <a:ext cx="432" cy="173"/>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386" name="Group 157"/>
                <p:cNvGrpSpPr>
                  <a:grpSpLocks/>
                </p:cNvGrpSpPr>
                <p:nvPr/>
              </p:nvGrpSpPr>
              <p:grpSpPr bwMode="auto">
                <a:xfrm>
                  <a:off x="6459" y="13284"/>
                  <a:ext cx="408" cy="434"/>
                  <a:chOff x="1275" y="11814"/>
                  <a:chExt cx="408" cy="434"/>
                </a:xfrm>
              </p:grpSpPr>
              <p:pic>
                <p:nvPicPr>
                  <p:cNvPr id="47388" name="Picture 158"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89" name="Text Box 159"/>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387" name="AutoShape 160"/>
                <p:cNvCxnSpPr>
                  <a:cxnSpLocks noChangeShapeType="1"/>
                  <a:stCxn id="47389" idx="0"/>
                </p:cNvCxnSpPr>
                <p:nvPr/>
              </p:nvCxnSpPr>
              <p:spPr bwMode="auto">
                <a:xfrm rot="5400000" flipH="1">
                  <a:off x="6288" y="13096"/>
                  <a:ext cx="485" cy="312"/>
                </a:xfrm>
                <a:prstGeom prst="bentConnector3">
                  <a:avLst>
                    <a:gd name="adj1" fmla="val 49898"/>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47122" name="Text Box 161"/>
            <p:cNvSpPr txBox="1">
              <a:spLocks noChangeArrowheads="1"/>
            </p:cNvSpPr>
            <p:nvPr/>
          </p:nvSpPr>
          <p:spPr bwMode="auto">
            <a:xfrm rot="-5400000">
              <a:off x="1637" y="2890"/>
              <a:ext cx="453"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Teater</a:t>
              </a:r>
            </a:p>
          </p:txBody>
        </p:sp>
        <p:grpSp>
          <p:nvGrpSpPr>
            <p:cNvPr id="47123" name="Group 162"/>
            <p:cNvGrpSpPr>
              <a:grpSpLocks/>
            </p:cNvGrpSpPr>
            <p:nvPr/>
          </p:nvGrpSpPr>
          <p:grpSpPr bwMode="auto">
            <a:xfrm>
              <a:off x="1877" y="2680"/>
              <a:ext cx="599" cy="501"/>
              <a:chOff x="1221" y="12057"/>
              <a:chExt cx="1495" cy="1253"/>
            </a:xfrm>
          </p:grpSpPr>
          <p:grpSp>
            <p:nvGrpSpPr>
              <p:cNvPr id="47356" name="Group 163"/>
              <p:cNvGrpSpPr>
                <a:grpSpLocks/>
              </p:cNvGrpSpPr>
              <p:nvPr/>
            </p:nvGrpSpPr>
            <p:grpSpPr bwMode="auto">
              <a:xfrm>
                <a:off x="1425" y="12102"/>
                <a:ext cx="408" cy="434"/>
                <a:chOff x="1275" y="11814"/>
                <a:chExt cx="408" cy="434"/>
              </a:xfrm>
            </p:grpSpPr>
            <p:pic>
              <p:nvPicPr>
                <p:cNvPr id="47373" name="Picture 164"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74" name="Text Box 165"/>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aphicFrame>
            <p:nvGraphicFramePr>
              <p:cNvPr id="47357" name="Object 166"/>
              <p:cNvGraphicFramePr>
                <a:graphicFrameLocks noChangeAspect="1"/>
              </p:cNvGraphicFramePr>
              <p:nvPr/>
            </p:nvGraphicFramePr>
            <p:xfrm>
              <a:off x="1221" y="12624"/>
              <a:ext cx="864" cy="172"/>
            </p:xfrm>
            <a:graphic>
              <a:graphicData uri="http://schemas.openxmlformats.org/presentationml/2006/ole">
                <mc:AlternateContent xmlns:mc="http://schemas.openxmlformats.org/markup-compatibility/2006">
                  <mc:Choice xmlns:v="urn:schemas-microsoft-com:vml" Requires="v">
                    <p:oleObj spid="_x0000_s1132" name="Picture" r:id="rId14" imgW="1778508" imgH="357378" progId="Word.Picture.8">
                      <p:embed/>
                    </p:oleObj>
                  </mc:Choice>
                  <mc:Fallback>
                    <p:oleObj name="Picture" r:id="rId14" imgW="1778508" imgH="35737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 y="12624"/>
                            <a:ext cx="8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358" name="Group 167"/>
              <p:cNvGrpSpPr>
                <a:grpSpLocks/>
              </p:cNvGrpSpPr>
              <p:nvPr/>
            </p:nvGrpSpPr>
            <p:grpSpPr bwMode="auto">
              <a:xfrm>
                <a:off x="2066" y="12816"/>
                <a:ext cx="595" cy="492"/>
                <a:chOff x="2265" y="13014"/>
                <a:chExt cx="595" cy="492"/>
              </a:xfrm>
            </p:grpSpPr>
            <p:sp>
              <p:nvSpPr>
                <p:cNvPr id="47371" name="Text Box 168"/>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372" name="Picture 169"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359" name="AutoShape 170"/>
              <p:cNvCxnSpPr>
                <a:cxnSpLocks noChangeAspect="1" noChangeShapeType="1"/>
                <a:endCxn id="47365" idx="1"/>
              </p:cNvCxnSpPr>
              <p:nvPr/>
            </p:nvCxnSpPr>
            <p:spPr bwMode="auto">
              <a:xfrm flipV="1">
                <a:off x="2085" y="12548"/>
                <a:ext cx="126" cy="16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360" name="Group 171"/>
              <p:cNvGrpSpPr>
                <a:grpSpLocks/>
              </p:cNvGrpSpPr>
              <p:nvPr/>
            </p:nvGrpSpPr>
            <p:grpSpPr bwMode="auto">
              <a:xfrm>
                <a:off x="1437" y="12876"/>
                <a:ext cx="408" cy="434"/>
                <a:chOff x="1275" y="11814"/>
                <a:chExt cx="408" cy="434"/>
              </a:xfrm>
            </p:grpSpPr>
            <p:pic>
              <p:nvPicPr>
                <p:cNvPr id="47369" name="Picture 172"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70" name="Text Box 173"/>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361" name="AutoShape 174"/>
              <p:cNvCxnSpPr>
                <a:cxnSpLocks noChangeShapeType="1"/>
                <a:stCxn id="47370" idx="0"/>
              </p:cNvCxnSpPr>
              <p:nvPr/>
            </p:nvCxnSpPr>
            <p:spPr bwMode="auto">
              <a:xfrm rot="5400000" flipH="1">
                <a:off x="1514" y="12935"/>
                <a:ext cx="290" cy="1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362" name="AutoShape 175"/>
              <p:cNvCxnSpPr>
                <a:cxnSpLocks noChangeShapeType="1"/>
                <a:endCxn id="47374" idx="2"/>
              </p:cNvCxnSpPr>
              <p:nvPr/>
            </p:nvCxnSpPr>
            <p:spPr bwMode="auto">
              <a:xfrm rot="-5400000">
                <a:off x="1589" y="12558"/>
                <a:ext cx="130" cy="1"/>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363" name="Group 176"/>
              <p:cNvGrpSpPr>
                <a:grpSpLocks/>
              </p:cNvGrpSpPr>
              <p:nvPr/>
            </p:nvGrpSpPr>
            <p:grpSpPr bwMode="auto">
              <a:xfrm>
                <a:off x="2055" y="12057"/>
                <a:ext cx="661" cy="675"/>
                <a:chOff x="2259" y="12036"/>
                <a:chExt cx="661" cy="675"/>
              </a:xfrm>
            </p:grpSpPr>
            <p:pic>
              <p:nvPicPr>
                <p:cNvPr id="47365" name="Picture 177" descr="WLAN_bridge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5" y="12342"/>
                  <a:ext cx="43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66" name="Text Box 178"/>
                <p:cNvSpPr txBox="1">
                  <a:spLocks noChangeArrowheads="1"/>
                </p:cNvSpPr>
                <p:nvPr/>
              </p:nvSpPr>
              <p:spPr bwMode="auto">
                <a:xfrm>
                  <a:off x="2259" y="12090"/>
                  <a:ext cx="63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a:solidFill>
                        <a:srgbClr val="520000"/>
                      </a:solidFill>
                      <a:latin typeface="Arial" panose="020B0604020202020204" pitchFamily="34" charset="0"/>
                      <a:ea typeface="宋体" panose="02010600030101010101" pitchFamily="2" charset="-122"/>
                    </a:rPr>
                    <a:t>Bridge</a:t>
                  </a:r>
                  <a:endParaRPr lang="en-US" altLang="zh-CN" sz="1800">
                    <a:latin typeface="Arial" panose="020B0604020202020204" pitchFamily="34" charset="0"/>
                    <a:ea typeface="宋体" panose="02010600030101010101" pitchFamily="2" charset="-122"/>
                  </a:endParaRPr>
                </a:p>
              </p:txBody>
            </p:sp>
            <p:sp>
              <p:nvSpPr>
                <p:cNvPr id="47367" name="AutoShape 179"/>
                <p:cNvSpPr>
                  <a:spLocks noChangeArrowheads="1"/>
                </p:cNvSpPr>
                <p:nvPr/>
              </p:nvSpPr>
              <p:spPr bwMode="auto">
                <a:xfrm>
                  <a:off x="2877" y="12036"/>
                  <a:ext cx="43" cy="288"/>
                </a:xfrm>
                <a:prstGeom prst="can">
                  <a:avLst>
                    <a:gd name="adj" fmla="val 72403"/>
                  </a:avLst>
                </a:prstGeom>
                <a:gradFill rotWithShape="1">
                  <a:gsLst>
                    <a:gs pos="0">
                      <a:srgbClr val="FFFF99"/>
                    </a:gs>
                    <a:gs pos="50000">
                      <a:srgbClr val="444200"/>
                    </a:gs>
                    <a:gs pos="100000">
                      <a:srgbClr val="FFFF99"/>
                    </a:gs>
                  </a:gsLst>
                  <a:lin ang="0" scaled="1"/>
                </a:gradFill>
                <a:ln w="9525">
                  <a:solidFill>
                    <a:srgbClr val="1C1B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cxnSp>
              <p:nvCxnSpPr>
                <p:cNvPr id="47368" name="AutoShape 180"/>
                <p:cNvCxnSpPr>
                  <a:cxnSpLocks noChangeShapeType="1"/>
                  <a:stCxn id="47367" idx="3"/>
                  <a:endCxn id="47365" idx="3"/>
                </p:cNvCxnSpPr>
                <p:nvPr/>
              </p:nvCxnSpPr>
              <p:spPr bwMode="auto">
                <a:xfrm rot="5400000">
                  <a:off x="2771" y="12400"/>
                  <a:ext cx="203" cy="5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7364" name="AutoShape 181"/>
              <p:cNvCxnSpPr>
                <a:cxnSpLocks noChangeShapeType="1"/>
              </p:cNvCxnSpPr>
              <p:nvPr/>
            </p:nvCxnSpPr>
            <p:spPr bwMode="auto">
              <a:xfrm rot="10800000">
                <a:off x="1839" y="12768"/>
                <a:ext cx="389" cy="196"/>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7124" name="Text Box 182"/>
            <p:cNvSpPr txBox="1">
              <a:spLocks noChangeArrowheads="1"/>
            </p:cNvSpPr>
            <p:nvPr/>
          </p:nvSpPr>
          <p:spPr bwMode="auto">
            <a:xfrm rot="-5400000">
              <a:off x="707" y="3117"/>
              <a:ext cx="499"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Pampas</a:t>
              </a:r>
            </a:p>
          </p:txBody>
        </p:sp>
        <p:grpSp>
          <p:nvGrpSpPr>
            <p:cNvPr id="47125" name="Group 183"/>
            <p:cNvGrpSpPr>
              <a:grpSpLocks/>
            </p:cNvGrpSpPr>
            <p:nvPr/>
          </p:nvGrpSpPr>
          <p:grpSpPr bwMode="auto">
            <a:xfrm>
              <a:off x="985" y="2931"/>
              <a:ext cx="598" cy="501"/>
              <a:chOff x="1221" y="12057"/>
              <a:chExt cx="1495" cy="1253"/>
            </a:xfrm>
          </p:grpSpPr>
          <p:grpSp>
            <p:nvGrpSpPr>
              <p:cNvPr id="47337" name="Group 184"/>
              <p:cNvGrpSpPr>
                <a:grpSpLocks/>
              </p:cNvGrpSpPr>
              <p:nvPr/>
            </p:nvGrpSpPr>
            <p:grpSpPr bwMode="auto">
              <a:xfrm>
                <a:off x="1425" y="12102"/>
                <a:ext cx="408" cy="434"/>
                <a:chOff x="1275" y="11814"/>
                <a:chExt cx="408" cy="434"/>
              </a:xfrm>
            </p:grpSpPr>
            <p:pic>
              <p:nvPicPr>
                <p:cNvPr id="47354" name="Picture 185"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55" name="Text Box 186"/>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aphicFrame>
            <p:nvGraphicFramePr>
              <p:cNvPr id="47338" name="Object 187"/>
              <p:cNvGraphicFramePr>
                <a:graphicFrameLocks noChangeAspect="1"/>
              </p:cNvGraphicFramePr>
              <p:nvPr/>
            </p:nvGraphicFramePr>
            <p:xfrm>
              <a:off x="1221" y="12624"/>
              <a:ext cx="864" cy="172"/>
            </p:xfrm>
            <a:graphic>
              <a:graphicData uri="http://schemas.openxmlformats.org/presentationml/2006/ole">
                <mc:AlternateContent xmlns:mc="http://schemas.openxmlformats.org/markup-compatibility/2006">
                  <mc:Choice xmlns:v="urn:schemas-microsoft-com:vml" Requires="v">
                    <p:oleObj spid="_x0000_s1133" name="Picture" r:id="rId15" imgW="1778508" imgH="357378" progId="Word.Picture.8">
                      <p:embed/>
                    </p:oleObj>
                  </mc:Choice>
                  <mc:Fallback>
                    <p:oleObj name="Picture" r:id="rId15" imgW="1778508" imgH="35737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 y="12624"/>
                            <a:ext cx="86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339" name="Group 188"/>
              <p:cNvGrpSpPr>
                <a:grpSpLocks/>
              </p:cNvGrpSpPr>
              <p:nvPr/>
            </p:nvGrpSpPr>
            <p:grpSpPr bwMode="auto">
              <a:xfrm>
                <a:off x="2066" y="12816"/>
                <a:ext cx="595" cy="492"/>
                <a:chOff x="2265" y="13014"/>
                <a:chExt cx="595" cy="492"/>
              </a:xfrm>
            </p:grpSpPr>
            <p:sp>
              <p:nvSpPr>
                <p:cNvPr id="47352" name="Text Box 189"/>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353" name="Picture 190"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340" name="AutoShape 191"/>
              <p:cNvCxnSpPr>
                <a:cxnSpLocks noChangeAspect="1" noChangeShapeType="1"/>
                <a:endCxn id="47346" idx="1"/>
              </p:cNvCxnSpPr>
              <p:nvPr/>
            </p:nvCxnSpPr>
            <p:spPr bwMode="auto">
              <a:xfrm flipV="1">
                <a:off x="2085" y="12548"/>
                <a:ext cx="126" cy="16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341" name="Group 192"/>
              <p:cNvGrpSpPr>
                <a:grpSpLocks/>
              </p:cNvGrpSpPr>
              <p:nvPr/>
            </p:nvGrpSpPr>
            <p:grpSpPr bwMode="auto">
              <a:xfrm>
                <a:off x="1437" y="12876"/>
                <a:ext cx="408" cy="434"/>
                <a:chOff x="1275" y="11814"/>
                <a:chExt cx="408" cy="434"/>
              </a:xfrm>
            </p:grpSpPr>
            <p:pic>
              <p:nvPicPr>
                <p:cNvPr id="47350" name="Picture 193"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51" name="Text Box 194"/>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342" name="AutoShape 195"/>
              <p:cNvCxnSpPr>
                <a:cxnSpLocks noChangeShapeType="1"/>
                <a:stCxn id="47351" idx="0"/>
              </p:cNvCxnSpPr>
              <p:nvPr/>
            </p:nvCxnSpPr>
            <p:spPr bwMode="auto">
              <a:xfrm rot="5400000" flipH="1">
                <a:off x="1514" y="12935"/>
                <a:ext cx="290" cy="12"/>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343" name="AutoShape 196"/>
              <p:cNvCxnSpPr>
                <a:cxnSpLocks noChangeShapeType="1"/>
                <a:endCxn id="47355" idx="2"/>
              </p:cNvCxnSpPr>
              <p:nvPr/>
            </p:nvCxnSpPr>
            <p:spPr bwMode="auto">
              <a:xfrm rot="-5400000">
                <a:off x="1589" y="12558"/>
                <a:ext cx="130" cy="1"/>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344" name="Group 197"/>
              <p:cNvGrpSpPr>
                <a:grpSpLocks/>
              </p:cNvGrpSpPr>
              <p:nvPr/>
            </p:nvGrpSpPr>
            <p:grpSpPr bwMode="auto">
              <a:xfrm>
                <a:off x="2055" y="12057"/>
                <a:ext cx="661" cy="675"/>
                <a:chOff x="2259" y="12036"/>
                <a:chExt cx="661" cy="675"/>
              </a:xfrm>
            </p:grpSpPr>
            <p:pic>
              <p:nvPicPr>
                <p:cNvPr id="47346" name="Picture 198" descr="WLAN_bridge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5" y="12342"/>
                  <a:ext cx="43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47" name="Text Box 199"/>
                <p:cNvSpPr txBox="1">
                  <a:spLocks noChangeArrowheads="1"/>
                </p:cNvSpPr>
                <p:nvPr/>
              </p:nvSpPr>
              <p:spPr bwMode="auto">
                <a:xfrm>
                  <a:off x="2259" y="12090"/>
                  <a:ext cx="63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a:solidFill>
                        <a:srgbClr val="520000"/>
                      </a:solidFill>
                      <a:latin typeface="Arial" panose="020B0604020202020204" pitchFamily="34" charset="0"/>
                      <a:ea typeface="宋体" panose="02010600030101010101" pitchFamily="2" charset="-122"/>
                    </a:rPr>
                    <a:t>Bridge</a:t>
                  </a:r>
                  <a:endParaRPr lang="en-US" altLang="zh-CN" sz="1800">
                    <a:latin typeface="Arial" panose="020B0604020202020204" pitchFamily="34" charset="0"/>
                    <a:ea typeface="宋体" panose="02010600030101010101" pitchFamily="2" charset="-122"/>
                  </a:endParaRPr>
                </a:p>
              </p:txBody>
            </p:sp>
            <p:sp>
              <p:nvSpPr>
                <p:cNvPr id="47348" name="AutoShape 200"/>
                <p:cNvSpPr>
                  <a:spLocks noChangeArrowheads="1"/>
                </p:cNvSpPr>
                <p:nvPr/>
              </p:nvSpPr>
              <p:spPr bwMode="auto">
                <a:xfrm>
                  <a:off x="2877" y="12036"/>
                  <a:ext cx="43" cy="288"/>
                </a:xfrm>
                <a:prstGeom prst="can">
                  <a:avLst>
                    <a:gd name="adj" fmla="val 72403"/>
                  </a:avLst>
                </a:prstGeom>
                <a:gradFill rotWithShape="1">
                  <a:gsLst>
                    <a:gs pos="0">
                      <a:srgbClr val="FFFF99"/>
                    </a:gs>
                    <a:gs pos="50000">
                      <a:srgbClr val="444200"/>
                    </a:gs>
                    <a:gs pos="100000">
                      <a:srgbClr val="FFFF99"/>
                    </a:gs>
                  </a:gsLst>
                  <a:lin ang="0" scaled="1"/>
                </a:gradFill>
                <a:ln w="9525">
                  <a:solidFill>
                    <a:srgbClr val="1C1B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cxnSp>
              <p:nvCxnSpPr>
                <p:cNvPr id="47349" name="AutoShape 201"/>
                <p:cNvCxnSpPr>
                  <a:cxnSpLocks noChangeShapeType="1"/>
                  <a:stCxn id="47348" idx="3"/>
                  <a:endCxn id="47346" idx="3"/>
                </p:cNvCxnSpPr>
                <p:nvPr/>
              </p:nvCxnSpPr>
              <p:spPr bwMode="auto">
                <a:xfrm rot="5400000">
                  <a:off x="2771" y="12400"/>
                  <a:ext cx="203" cy="5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7345" name="AutoShape 202"/>
              <p:cNvCxnSpPr>
                <a:cxnSpLocks noChangeShapeType="1"/>
              </p:cNvCxnSpPr>
              <p:nvPr/>
            </p:nvCxnSpPr>
            <p:spPr bwMode="auto">
              <a:xfrm rot="10800000">
                <a:off x="1839" y="12768"/>
                <a:ext cx="389" cy="196"/>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7126" name="Text Box 203"/>
            <p:cNvSpPr txBox="1">
              <a:spLocks noChangeArrowheads="1"/>
            </p:cNvSpPr>
            <p:nvPr/>
          </p:nvSpPr>
          <p:spPr bwMode="auto">
            <a:xfrm rot="-5400000">
              <a:off x="-8" y="2606"/>
              <a:ext cx="47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Hawaii</a:t>
              </a:r>
            </a:p>
          </p:txBody>
        </p:sp>
        <p:grpSp>
          <p:nvGrpSpPr>
            <p:cNvPr id="47127" name="Group 204"/>
            <p:cNvGrpSpPr>
              <a:grpSpLocks/>
            </p:cNvGrpSpPr>
            <p:nvPr/>
          </p:nvGrpSpPr>
          <p:grpSpPr bwMode="auto">
            <a:xfrm>
              <a:off x="333" y="2427"/>
              <a:ext cx="163" cy="174"/>
              <a:chOff x="1275" y="11814"/>
              <a:chExt cx="408" cy="434"/>
            </a:xfrm>
          </p:grpSpPr>
          <p:pic>
            <p:nvPicPr>
              <p:cNvPr id="47335" name="Picture 205"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36" name="Text Box 206"/>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aphicFrame>
          <p:nvGraphicFramePr>
            <p:cNvPr id="47128" name="Object 207"/>
            <p:cNvGraphicFramePr>
              <a:graphicFrameLocks noChangeAspect="1"/>
            </p:cNvGraphicFramePr>
            <p:nvPr/>
          </p:nvGraphicFramePr>
          <p:xfrm>
            <a:off x="252" y="2636"/>
            <a:ext cx="345" cy="68"/>
          </p:xfrm>
          <a:graphic>
            <a:graphicData uri="http://schemas.openxmlformats.org/presentationml/2006/ole">
              <mc:AlternateContent xmlns:mc="http://schemas.openxmlformats.org/markup-compatibility/2006">
                <mc:Choice xmlns:v="urn:schemas-microsoft-com:vml" Requires="v">
                  <p:oleObj spid="_x0000_s1134" name="Picture" r:id="rId16" imgW="1778508" imgH="357378" progId="Word.Picture.8">
                    <p:embed/>
                  </p:oleObj>
                </mc:Choice>
                <mc:Fallback>
                  <p:oleObj name="Picture" r:id="rId16" imgW="1778508" imgH="357378" progId="Word.Picture.8">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2" y="2636"/>
                          <a:ext cx="34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129" name="Group 208"/>
            <p:cNvGrpSpPr>
              <a:grpSpLocks/>
            </p:cNvGrpSpPr>
            <p:nvPr/>
          </p:nvGrpSpPr>
          <p:grpSpPr bwMode="auto">
            <a:xfrm>
              <a:off x="589" y="2712"/>
              <a:ext cx="238" cy="197"/>
              <a:chOff x="2265" y="13014"/>
              <a:chExt cx="595" cy="492"/>
            </a:xfrm>
          </p:grpSpPr>
          <p:sp>
            <p:nvSpPr>
              <p:cNvPr id="47333" name="Text Box 209"/>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334" name="Picture 210"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130" name="AutoShape 211"/>
            <p:cNvCxnSpPr>
              <a:cxnSpLocks noChangeAspect="1" noChangeShapeType="1"/>
              <a:endCxn id="47327" idx="1"/>
            </p:cNvCxnSpPr>
            <p:nvPr/>
          </p:nvCxnSpPr>
          <p:spPr bwMode="auto">
            <a:xfrm flipV="1">
              <a:off x="597" y="2605"/>
              <a:ext cx="50" cy="65"/>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131" name="Group 212"/>
            <p:cNvGrpSpPr>
              <a:grpSpLocks/>
            </p:cNvGrpSpPr>
            <p:nvPr/>
          </p:nvGrpSpPr>
          <p:grpSpPr bwMode="auto">
            <a:xfrm>
              <a:off x="338" y="2736"/>
              <a:ext cx="163" cy="174"/>
              <a:chOff x="1275" y="11814"/>
              <a:chExt cx="408" cy="434"/>
            </a:xfrm>
          </p:grpSpPr>
          <p:pic>
            <p:nvPicPr>
              <p:cNvPr id="47331" name="Picture 213"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32" name="Text Box 214"/>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132" name="AutoShape 215"/>
            <p:cNvCxnSpPr>
              <a:cxnSpLocks noChangeShapeType="1"/>
              <a:stCxn id="47332" idx="0"/>
            </p:cNvCxnSpPr>
            <p:nvPr/>
          </p:nvCxnSpPr>
          <p:spPr bwMode="auto">
            <a:xfrm rot="5400000" flipH="1">
              <a:off x="369" y="2759"/>
              <a:ext cx="116" cy="5"/>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33" name="AutoShape 216"/>
            <p:cNvCxnSpPr>
              <a:cxnSpLocks noChangeShapeType="1"/>
              <a:endCxn id="47336" idx="2"/>
            </p:cNvCxnSpPr>
            <p:nvPr/>
          </p:nvCxnSpPr>
          <p:spPr bwMode="auto">
            <a:xfrm rot="-5400000">
              <a:off x="399" y="2609"/>
              <a:ext cx="52" cy="1"/>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134" name="Group 217"/>
            <p:cNvGrpSpPr>
              <a:grpSpLocks/>
            </p:cNvGrpSpPr>
            <p:nvPr/>
          </p:nvGrpSpPr>
          <p:grpSpPr bwMode="auto">
            <a:xfrm>
              <a:off x="585" y="2409"/>
              <a:ext cx="264" cy="270"/>
              <a:chOff x="2259" y="12036"/>
              <a:chExt cx="661" cy="675"/>
            </a:xfrm>
          </p:grpSpPr>
          <p:pic>
            <p:nvPicPr>
              <p:cNvPr id="47327" name="Picture 218" descr="WLAN_bridge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5" y="12342"/>
                <a:ext cx="43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28" name="Text Box 219"/>
              <p:cNvSpPr txBox="1">
                <a:spLocks noChangeArrowheads="1"/>
              </p:cNvSpPr>
              <p:nvPr/>
            </p:nvSpPr>
            <p:spPr bwMode="auto">
              <a:xfrm>
                <a:off x="2259" y="12090"/>
                <a:ext cx="63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a:solidFill>
                      <a:srgbClr val="520000"/>
                    </a:solidFill>
                    <a:latin typeface="Arial" panose="020B0604020202020204" pitchFamily="34" charset="0"/>
                    <a:ea typeface="宋体" panose="02010600030101010101" pitchFamily="2" charset="-122"/>
                  </a:rPr>
                  <a:t>Bridge</a:t>
                </a:r>
                <a:endParaRPr lang="en-US" altLang="zh-CN" sz="1800">
                  <a:latin typeface="Arial" panose="020B0604020202020204" pitchFamily="34" charset="0"/>
                  <a:ea typeface="宋体" panose="02010600030101010101" pitchFamily="2" charset="-122"/>
                </a:endParaRPr>
              </a:p>
            </p:txBody>
          </p:sp>
          <p:sp>
            <p:nvSpPr>
              <p:cNvPr id="47329" name="AutoShape 220"/>
              <p:cNvSpPr>
                <a:spLocks noChangeArrowheads="1"/>
              </p:cNvSpPr>
              <p:nvPr/>
            </p:nvSpPr>
            <p:spPr bwMode="auto">
              <a:xfrm>
                <a:off x="2877" y="12036"/>
                <a:ext cx="43" cy="288"/>
              </a:xfrm>
              <a:prstGeom prst="can">
                <a:avLst>
                  <a:gd name="adj" fmla="val 72403"/>
                </a:avLst>
              </a:prstGeom>
              <a:gradFill rotWithShape="1">
                <a:gsLst>
                  <a:gs pos="0">
                    <a:srgbClr val="FFFF99"/>
                  </a:gs>
                  <a:gs pos="50000">
                    <a:srgbClr val="444200"/>
                  </a:gs>
                  <a:gs pos="100000">
                    <a:srgbClr val="FFFF99"/>
                  </a:gs>
                </a:gsLst>
                <a:lin ang="0" scaled="1"/>
              </a:gradFill>
              <a:ln w="9525">
                <a:solidFill>
                  <a:srgbClr val="1C1B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cxnSp>
            <p:nvCxnSpPr>
              <p:cNvPr id="47330" name="AutoShape 221"/>
              <p:cNvCxnSpPr>
                <a:cxnSpLocks noChangeShapeType="1"/>
                <a:stCxn id="47329" idx="3"/>
                <a:endCxn id="47327" idx="3"/>
              </p:cNvCxnSpPr>
              <p:nvPr/>
            </p:nvCxnSpPr>
            <p:spPr bwMode="auto">
              <a:xfrm rot="5400000">
                <a:off x="2771" y="12400"/>
                <a:ext cx="203" cy="5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7135" name="AutoShape 222"/>
            <p:cNvCxnSpPr>
              <a:cxnSpLocks noChangeShapeType="1"/>
            </p:cNvCxnSpPr>
            <p:nvPr/>
          </p:nvCxnSpPr>
          <p:spPr bwMode="auto">
            <a:xfrm rot="10800000">
              <a:off x="499" y="2693"/>
              <a:ext cx="155" cy="79"/>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136" name="Oval 223"/>
            <p:cNvSpPr>
              <a:spLocks noChangeAspect="1" noChangeArrowheads="1"/>
            </p:cNvSpPr>
            <p:nvPr/>
          </p:nvSpPr>
          <p:spPr bwMode="auto">
            <a:xfrm>
              <a:off x="4887" y="1692"/>
              <a:ext cx="98" cy="344"/>
            </a:xfrm>
            <a:prstGeom prst="ellipse">
              <a:avLst/>
            </a:prstGeom>
            <a:gradFill rotWithShape="1">
              <a:gsLst>
                <a:gs pos="0">
                  <a:srgbClr val="DBFFFF"/>
                </a:gs>
                <a:gs pos="100000">
                  <a:srgbClr val="00FFFF"/>
                </a:gs>
              </a:gsLst>
              <a:path path="shape">
                <a:fillToRect l="50000" t="50000" r="50000" b="50000"/>
              </a:path>
            </a:gra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137" name="Oval 224"/>
            <p:cNvSpPr>
              <a:spLocks noChangeAspect="1" noChangeArrowheads="1"/>
            </p:cNvSpPr>
            <p:nvPr/>
          </p:nvSpPr>
          <p:spPr bwMode="auto">
            <a:xfrm>
              <a:off x="4967" y="1661"/>
              <a:ext cx="80" cy="280"/>
            </a:xfrm>
            <a:prstGeom prst="ellipse">
              <a:avLst/>
            </a:prstGeom>
            <a:gradFill rotWithShape="1">
              <a:gsLst>
                <a:gs pos="0">
                  <a:srgbClr val="DBFFFF"/>
                </a:gs>
                <a:gs pos="100000">
                  <a:srgbClr val="00FFFF"/>
                </a:gs>
              </a:gsLst>
              <a:path path="shape">
                <a:fillToRect l="50000" t="50000" r="50000" b="50000"/>
              </a:path>
            </a:gra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138" name="Oval 225"/>
            <p:cNvSpPr>
              <a:spLocks noChangeAspect="1" noChangeArrowheads="1"/>
            </p:cNvSpPr>
            <p:nvPr/>
          </p:nvSpPr>
          <p:spPr bwMode="auto">
            <a:xfrm>
              <a:off x="5038" y="1941"/>
              <a:ext cx="125" cy="438"/>
            </a:xfrm>
            <a:prstGeom prst="ellipse">
              <a:avLst/>
            </a:prstGeom>
            <a:gradFill rotWithShape="1">
              <a:gsLst>
                <a:gs pos="0">
                  <a:srgbClr val="DBFFFF"/>
                </a:gs>
                <a:gs pos="100000">
                  <a:srgbClr val="00FFFF"/>
                </a:gs>
              </a:gsLst>
              <a:path path="shape">
                <a:fillToRect l="50000" t="50000" r="50000" b="50000"/>
              </a:path>
            </a:gra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139" name="Oval 226"/>
            <p:cNvSpPr>
              <a:spLocks noChangeAspect="1" noChangeArrowheads="1"/>
            </p:cNvSpPr>
            <p:nvPr/>
          </p:nvSpPr>
          <p:spPr bwMode="auto">
            <a:xfrm>
              <a:off x="4806" y="2128"/>
              <a:ext cx="143" cy="501"/>
            </a:xfrm>
            <a:prstGeom prst="ellipse">
              <a:avLst/>
            </a:prstGeom>
            <a:gradFill rotWithShape="1">
              <a:gsLst>
                <a:gs pos="0">
                  <a:srgbClr val="DBFFFF"/>
                </a:gs>
                <a:gs pos="100000">
                  <a:srgbClr val="00FFFF"/>
                </a:gs>
              </a:gsLst>
              <a:path path="shape">
                <a:fillToRect l="50000" t="50000" r="50000" b="50000"/>
              </a:path>
            </a:gra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140" name="Oval 227"/>
            <p:cNvSpPr>
              <a:spLocks noChangeAspect="1" noChangeArrowheads="1"/>
            </p:cNvSpPr>
            <p:nvPr/>
          </p:nvSpPr>
          <p:spPr bwMode="auto">
            <a:xfrm>
              <a:off x="5003" y="2192"/>
              <a:ext cx="106" cy="372"/>
            </a:xfrm>
            <a:prstGeom prst="ellipse">
              <a:avLst/>
            </a:prstGeom>
            <a:gradFill rotWithShape="1">
              <a:gsLst>
                <a:gs pos="0">
                  <a:srgbClr val="DBFFFF"/>
                </a:gs>
                <a:gs pos="100000">
                  <a:srgbClr val="00FFFF"/>
                </a:gs>
              </a:gsLst>
              <a:path path="shape">
                <a:fillToRect l="50000" t="50000" r="50000" b="50000"/>
              </a:path>
            </a:gra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141" name="Oval 228"/>
            <p:cNvSpPr>
              <a:spLocks noChangeAspect="1" noChangeArrowheads="1"/>
            </p:cNvSpPr>
            <p:nvPr/>
          </p:nvSpPr>
          <p:spPr bwMode="auto">
            <a:xfrm>
              <a:off x="4771" y="2224"/>
              <a:ext cx="80" cy="278"/>
            </a:xfrm>
            <a:prstGeom prst="ellipse">
              <a:avLst/>
            </a:prstGeom>
            <a:gradFill rotWithShape="1">
              <a:gsLst>
                <a:gs pos="0">
                  <a:srgbClr val="DBFFFF"/>
                </a:gs>
                <a:gs pos="100000">
                  <a:srgbClr val="00FFFF"/>
                </a:gs>
              </a:gsLst>
              <a:path path="shape">
                <a:fillToRect l="50000" t="50000" r="50000" b="50000"/>
              </a:path>
            </a:gra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142" name="Oval 229"/>
            <p:cNvSpPr>
              <a:spLocks noChangeAspect="1" noChangeArrowheads="1"/>
            </p:cNvSpPr>
            <p:nvPr/>
          </p:nvSpPr>
          <p:spPr bwMode="auto">
            <a:xfrm>
              <a:off x="4762" y="2004"/>
              <a:ext cx="80" cy="280"/>
            </a:xfrm>
            <a:prstGeom prst="ellipse">
              <a:avLst/>
            </a:prstGeom>
            <a:gradFill rotWithShape="1">
              <a:gsLst>
                <a:gs pos="0">
                  <a:srgbClr val="DBFFFF"/>
                </a:gs>
                <a:gs pos="100000">
                  <a:srgbClr val="00FFFF"/>
                </a:gs>
              </a:gsLst>
              <a:path path="shape">
                <a:fillToRect l="50000" t="50000" r="50000" b="50000"/>
              </a:path>
            </a:gra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143" name="Oval 230"/>
            <p:cNvSpPr>
              <a:spLocks noChangeAspect="1" noChangeArrowheads="1"/>
            </p:cNvSpPr>
            <p:nvPr/>
          </p:nvSpPr>
          <p:spPr bwMode="auto">
            <a:xfrm>
              <a:off x="4798" y="1755"/>
              <a:ext cx="124" cy="437"/>
            </a:xfrm>
            <a:prstGeom prst="ellipse">
              <a:avLst/>
            </a:prstGeom>
            <a:gradFill rotWithShape="1">
              <a:gsLst>
                <a:gs pos="0">
                  <a:srgbClr val="DBFFFF"/>
                </a:gs>
                <a:gs pos="100000">
                  <a:srgbClr val="00FFFF"/>
                </a:gs>
              </a:gsLst>
              <a:path path="shape">
                <a:fillToRect l="50000" t="50000" r="50000" b="50000"/>
              </a:path>
            </a:gra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144" name="Oval 231"/>
            <p:cNvSpPr>
              <a:spLocks noChangeAspect="1" noChangeArrowheads="1"/>
            </p:cNvSpPr>
            <p:nvPr/>
          </p:nvSpPr>
          <p:spPr bwMode="auto">
            <a:xfrm>
              <a:off x="4905" y="2254"/>
              <a:ext cx="124" cy="437"/>
            </a:xfrm>
            <a:prstGeom prst="ellipse">
              <a:avLst/>
            </a:prstGeom>
            <a:gradFill rotWithShape="1">
              <a:gsLst>
                <a:gs pos="0">
                  <a:srgbClr val="DBFFFF"/>
                </a:gs>
                <a:gs pos="100000">
                  <a:srgbClr val="00FFFF"/>
                </a:gs>
              </a:gsLst>
              <a:path path="shape">
                <a:fillToRect l="50000" t="50000" r="50000" b="50000"/>
              </a:path>
            </a:gra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145" name="Oval 232"/>
            <p:cNvSpPr>
              <a:spLocks noChangeAspect="1" noChangeArrowheads="1"/>
            </p:cNvSpPr>
            <p:nvPr/>
          </p:nvSpPr>
          <p:spPr bwMode="auto">
            <a:xfrm>
              <a:off x="5056" y="1786"/>
              <a:ext cx="98" cy="344"/>
            </a:xfrm>
            <a:prstGeom prst="ellipse">
              <a:avLst/>
            </a:prstGeom>
            <a:gradFill rotWithShape="1">
              <a:gsLst>
                <a:gs pos="0">
                  <a:srgbClr val="DBFFFF"/>
                </a:gs>
                <a:gs pos="100000">
                  <a:srgbClr val="00FFFF"/>
                </a:gs>
              </a:gsLst>
              <a:path path="shape">
                <a:fillToRect l="50000" t="50000" r="50000" b="50000"/>
              </a:path>
            </a:gra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146" name="Oval 233"/>
            <p:cNvSpPr>
              <a:spLocks noChangeAspect="1" noChangeArrowheads="1"/>
            </p:cNvSpPr>
            <p:nvPr/>
          </p:nvSpPr>
          <p:spPr bwMode="auto">
            <a:xfrm>
              <a:off x="5029" y="1661"/>
              <a:ext cx="89" cy="312"/>
            </a:xfrm>
            <a:prstGeom prst="ellipse">
              <a:avLst/>
            </a:prstGeom>
            <a:gradFill rotWithShape="1">
              <a:gsLst>
                <a:gs pos="0">
                  <a:srgbClr val="DBFFFF"/>
                </a:gs>
                <a:gs pos="100000">
                  <a:srgbClr val="00FFFF"/>
                </a:gs>
              </a:gsLst>
              <a:path path="shape">
                <a:fillToRect l="50000" t="50000" r="50000" b="50000"/>
              </a:path>
            </a:gra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147" name="Freeform 234"/>
            <p:cNvSpPr>
              <a:spLocks noChangeAspect="1"/>
            </p:cNvSpPr>
            <p:nvPr/>
          </p:nvSpPr>
          <p:spPr bwMode="auto">
            <a:xfrm>
              <a:off x="4794" y="1744"/>
              <a:ext cx="347" cy="814"/>
            </a:xfrm>
            <a:custGeom>
              <a:avLst/>
              <a:gdLst>
                <a:gd name="T0" fmla="*/ 0 w 1612"/>
                <a:gd name="T1" fmla="*/ 1 h 1126"/>
                <a:gd name="T2" fmla="*/ 0 w 1612"/>
                <a:gd name="T3" fmla="*/ 1 h 1126"/>
                <a:gd name="T4" fmla="*/ 0 w 1612"/>
                <a:gd name="T5" fmla="*/ 1 h 1126"/>
                <a:gd name="T6" fmla="*/ 0 w 1612"/>
                <a:gd name="T7" fmla="*/ 0 h 1126"/>
                <a:gd name="T8" fmla="*/ 0 w 1612"/>
                <a:gd name="T9" fmla="*/ 1 h 1126"/>
                <a:gd name="T10" fmla="*/ 0 w 1612"/>
                <a:gd name="T11" fmla="*/ 1 h 1126"/>
                <a:gd name="T12" fmla="*/ 0 w 1612"/>
                <a:gd name="T13" fmla="*/ 1 h 1126"/>
                <a:gd name="T14" fmla="*/ 0 w 1612"/>
                <a:gd name="T15" fmla="*/ 2 h 1126"/>
                <a:gd name="T16" fmla="*/ 0 w 1612"/>
                <a:gd name="T17" fmla="*/ 2 h 1126"/>
                <a:gd name="T18" fmla="*/ 0 w 1612"/>
                <a:gd name="T19" fmla="*/ 3 h 1126"/>
                <a:gd name="T20" fmla="*/ 0 w 1612"/>
                <a:gd name="T21" fmla="*/ 3 h 1126"/>
                <a:gd name="T22" fmla="*/ 0 w 1612"/>
                <a:gd name="T23" fmla="*/ 3 h 1126"/>
                <a:gd name="T24" fmla="*/ 0 w 1612"/>
                <a:gd name="T25" fmla="*/ 4 h 1126"/>
                <a:gd name="T26" fmla="*/ 0 w 1612"/>
                <a:gd name="T27" fmla="*/ 5 h 1126"/>
                <a:gd name="T28" fmla="*/ 0 w 1612"/>
                <a:gd name="T29" fmla="*/ 4 h 1126"/>
                <a:gd name="T30" fmla="*/ 0 w 1612"/>
                <a:gd name="T31" fmla="*/ 4 h 1126"/>
                <a:gd name="T32" fmla="*/ 0 w 1612"/>
                <a:gd name="T33" fmla="*/ 3 h 1126"/>
                <a:gd name="T34" fmla="*/ 0 w 1612"/>
                <a:gd name="T35" fmla="*/ 2 h 1126"/>
                <a:gd name="T36" fmla="*/ 0 w 1612"/>
                <a:gd name="T37" fmla="*/ 1 h 1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2" h="1126">
                  <a:moveTo>
                    <a:pt x="498" y="114"/>
                  </a:moveTo>
                  <a:lnTo>
                    <a:pt x="564" y="32"/>
                  </a:lnTo>
                  <a:lnTo>
                    <a:pt x="866" y="38"/>
                  </a:lnTo>
                  <a:lnTo>
                    <a:pt x="1079" y="0"/>
                  </a:lnTo>
                  <a:lnTo>
                    <a:pt x="1348" y="135"/>
                  </a:lnTo>
                  <a:lnTo>
                    <a:pt x="1483" y="97"/>
                  </a:lnTo>
                  <a:lnTo>
                    <a:pt x="1555" y="114"/>
                  </a:lnTo>
                  <a:lnTo>
                    <a:pt x="1571" y="447"/>
                  </a:lnTo>
                  <a:lnTo>
                    <a:pt x="1612" y="501"/>
                  </a:lnTo>
                  <a:lnTo>
                    <a:pt x="1488" y="760"/>
                  </a:lnTo>
                  <a:lnTo>
                    <a:pt x="1353" y="583"/>
                  </a:lnTo>
                  <a:lnTo>
                    <a:pt x="1316" y="674"/>
                  </a:lnTo>
                  <a:lnTo>
                    <a:pt x="1126" y="1029"/>
                  </a:lnTo>
                  <a:lnTo>
                    <a:pt x="488" y="1126"/>
                  </a:lnTo>
                  <a:lnTo>
                    <a:pt x="156" y="1057"/>
                  </a:lnTo>
                  <a:lnTo>
                    <a:pt x="51" y="836"/>
                  </a:lnTo>
                  <a:lnTo>
                    <a:pt x="51" y="609"/>
                  </a:lnTo>
                  <a:lnTo>
                    <a:pt x="0" y="421"/>
                  </a:lnTo>
                  <a:lnTo>
                    <a:pt x="498" y="114"/>
                  </a:lnTo>
                  <a:close/>
                </a:path>
              </a:pathLst>
            </a:custGeom>
            <a:gradFill rotWithShape="1">
              <a:gsLst>
                <a:gs pos="0">
                  <a:srgbClr val="DBFFFF"/>
                </a:gs>
                <a:gs pos="100000">
                  <a:srgbClr val="00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8" name="Text Box 235"/>
            <p:cNvSpPr txBox="1">
              <a:spLocks noChangeArrowheads="1"/>
            </p:cNvSpPr>
            <p:nvPr/>
          </p:nvSpPr>
          <p:spPr bwMode="auto">
            <a:xfrm rot="-5400000">
              <a:off x="4658" y="2083"/>
              <a:ext cx="592"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400" b="1">
                  <a:latin typeface="Arial" panose="020B0604020202020204" pitchFamily="34" charset="0"/>
                  <a:ea typeface="宋体" panose="02010600030101010101" pitchFamily="2" charset="-122"/>
                </a:rPr>
                <a:t>Internet</a:t>
              </a:r>
            </a:p>
          </p:txBody>
        </p:sp>
        <p:cxnSp>
          <p:nvCxnSpPr>
            <p:cNvPr id="47149" name="AutoShape 236"/>
            <p:cNvCxnSpPr>
              <a:cxnSpLocks noChangeAspect="1" noChangeShapeType="1"/>
              <a:stCxn id="47141" idx="2"/>
              <a:endCxn id="47153" idx="5"/>
            </p:cNvCxnSpPr>
            <p:nvPr/>
          </p:nvCxnSpPr>
          <p:spPr bwMode="auto">
            <a:xfrm rot="10800000" flipV="1">
              <a:off x="4536" y="2363"/>
              <a:ext cx="235" cy="282"/>
            </a:xfrm>
            <a:prstGeom prst="bentConnector3">
              <a:avLst>
                <a:gd name="adj1" fmla="val 49787"/>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47150" name="Picture 237" descr="RockParty_pic_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4" y="2595"/>
              <a:ext cx="476"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151" name="AutoShape 238"/>
            <p:cNvCxnSpPr>
              <a:cxnSpLocks noChangeAspect="1" noChangeShapeType="1"/>
              <a:stCxn id="47150" idx="0"/>
              <a:endCxn id="47138" idx="6"/>
            </p:cNvCxnSpPr>
            <p:nvPr/>
          </p:nvCxnSpPr>
          <p:spPr bwMode="auto">
            <a:xfrm rot="5400000" flipH="1">
              <a:off x="5080" y="2243"/>
              <a:ext cx="435" cy="269"/>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152" name="Group 239"/>
            <p:cNvGrpSpPr>
              <a:grpSpLocks/>
            </p:cNvGrpSpPr>
            <p:nvPr/>
          </p:nvGrpSpPr>
          <p:grpSpPr bwMode="auto">
            <a:xfrm>
              <a:off x="2721" y="2546"/>
              <a:ext cx="1301" cy="861"/>
              <a:chOff x="2721" y="2546"/>
              <a:chExt cx="1301" cy="861"/>
            </a:xfrm>
          </p:grpSpPr>
          <p:graphicFrame>
            <p:nvGraphicFramePr>
              <p:cNvPr id="47296" name="Object 240"/>
              <p:cNvGraphicFramePr>
                <a:graphicFrameLocks noChangeAspect="1"/>
              </p:cNvGraphicFramePr>
              <p:nvPr/>
            </p:nvGraphicFramePr>
            <p:xfrm>
              <a:off x="3189" y="2822"/>
              <a:ext cx="346" cy="69"/>
            </p:xfrm>
            <a:graphic>
              <a:graphicData uri="http://schemas.openxmlformats.org/presentationml/2006/ole">
                <mc:AlternateContent xmlns:mc="http://schemas.openxmlformats.org/markup-compatibility/2006">
                  <mc:Choice xmlns:v="urn:schemas-microsoft-com:vml" Requires="v">
                    <p:oleObj spid="_x0000_s1135" name="Picture" r:id="rId19" imgW="1778508" imgH="357378" progId="Word.Picture.8">
                      <p:embed/>
                    </p:oleObj>
                  </mc:Choice>
                  <mc:Fallback>
                    <p:oleObj name="Picture" r:id="rId19" imgW="1778508" imgH="357378" progId="Word.Picture.8">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9" y="2822"/>
                            <a:ext cx="346"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297" name="Text Box 241"/>
              <p:cNvSpPr txBox="1">
                <a:spLocks noChangeAspect="1" noChangeArrowheads="1"/>
              </p:cNvSpPr>
              <p:nvPr/>
            </p:nvSpPr>
            <p:spPr bwMode="auto">
              <a:xfrm>
                <a:off x="3441" y="3187"/>
                <a:ext cx="581"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Organizers</a:t>
                </a:r>
              </a:p>
              <a:p>
                <a:pPr algn="ctr" eaLnBrk="1" hangingPunct="1">
                  <a:lnSpc>
                    <a:spcPct val="104000"/>
                  </a:lnSpc>
                  <a:spcBef>
                    <a:spcPct val="0"/>
                  </a:spcBef>
                  <a:buClrTx/>
                  <a:buSzTx/>
                  <a:buFontTx/>
                  <a:buNone/>
                </a:pPr>
                <a:r>
                  <a:rPr lang="en-US" altLang="zh-CN" sz="1200" b="1">
                    <a:latin typeface="Arial" panose="020B0604020202020204" pitchFamily="34" charset="0"/>
                    <a:ea typeface="宋体" panose="02010600030101010101" pitchFamily="2" charset="-122"/>
                  </a:rPr>
                  <a:t>Office Net</a:t>
                </a:r>
                <a:endParaRPr lang="en-US" altLang="zh-CN" sz="1800">
                  <a:latin typeface="Arial" panose="020B0604020202020204" pitchFamily="34" charset="0"/>
                  <a:ea typeface="宋体" panose="02010600030101010101" pitchFamily="2" charset="-122"/>
                </a:endParaRPr>
              </a:p>
            </p:txBody>
          </p:sp>
          <p:pic>
            <p:nvPicPr>
              <p:cNvPr id="47298" name="Picture 242" descr="NetScreen_5XT_pic_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78" y="2823"/>
                <a:ext cx="30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99" name="Text Box 243"/>
              <p:cNvSpPr txBox="1">
                <a:spLocks noChangeAspect="1" noChangeArrowheads="1"/>
              </p:cNvSpPr>
              <p:nvPr/>
            </p:nvSpPr>
            <p:spPr bwMode="auto">
              <a:xfrm>
                <a:off x="3513" y="2745"/>
                <a:ext cx="403" cy="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900" b="1">
                    <a:latin typeface="Arial" panose="020B0604020202020204" pitchFamily="34" charset="0"/>
                    <a:ea typeface="宋体" panose="02010600030101010101" pitchFamily="2" charset="-122"/>
                  </a:rPr>
                  <a:t>Router/SG</a:t>
                </a:r>
                <a:endParaRPr lang="en-US" altLang="zh-CN" sz="1800">
                  <a:latin typeface="Arial" panose="020B0604020202020204" pitchFamily="34" charset="0"/>
                  <a:ea typeface="宋体" panose="02010600030101010101" pitchFamily="2" charset="-122"/>
                </a:endParaRPr>
              </a:p>
            </p:txBody>
          </p:sp>
          <p:cxnSp>
            <p:nvCxnSpPr>
              <p:cNvPr id="47300" name="AutoShape 244"/>
              <p:cNvCxnSpPr>
                <a:cxnSpLocks noChangeAspect="1" noChangeShapeType="1"/>
                <a:stCxn id="47298" idx="1"/>
              </p:cNvCxnSpPr>
              <p:nvPr/>
            </p:nvCxnSpPr>
            <p:spPr bwMode="auto">
              <a:xfrm rot="10800000" flipV="1">
                <a:off x="3535" y="2856"/>
                <a:ext cx="43" cy="1"/>
              </a:xfrm>
              <a:prstGeom prst="bentConnector3">
                <a:avLst>
                  <a:gd name="adj1" fmla="val 48838"/>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301" name="Group 245"/>
              <p:cNvGrpSpPr>
                <a:grpSpLocks/>
              </p:cNvGrpSpPr>
              <p:nvPr/>
            </p:nvGrpSpPr>
            <p:grpSpPr bwMode="auto">
              <a:xfrm>
                <a:off x="2721" y="2546"/>
                <a:ext cx="265" cy="270"/>
                <a:chOff x="2259" y="12036"/>
                <a:chExt cx="661" cy="675"/>
              </a:xfrm>
            </p:grpSpPr>
            <p:pic>
              <p:nvPicPr>
                <p:cNvPr id="47323" name="Picture 246" descr="WLAN_bridge_0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5" y="12342"/>
                  <a:ext cx="432"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24" name="Text Box 247"/>
                <p:cNvSpPr txBox="1">
                  <a:spLocks noChangeArrowheads="1"/>
                </p:cNvSpPr>
                <p:nvPr/>
              </p:nvSpPr>
              <p:spPr bwMode="auto">
                <a:xfrm>
                  <a:off x="2259" y="12090"/>
                  <a:ext cx="63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a:solidFill>
                        <a:srgbClr val="520000"/>
                      </a:solidFill>
                      <a:latin typeface="Arial" panose="020B0604020202020204" pitchFamily="34" charset="0"/>
                      <a:ea typeface="宋体" panose="02010600030101010101" pitchFamily="2" charset="-122"/>
                    </a:rPr>
                    <a:t>Bridge</a:t>
                  </a:r>
                  <a:endParaRPr lang="en-US" altLang="zh-CN" sz="1800">
                    <a:latin typeface="Arial" panose="020B0604020202020204" pitchFamily="34" charset="0"/>
                    <a:ea typeface="宋体" panose="02010600030101010101" pitchFamily="2" charset="-122"/>
                  </a:endParaRPr>
                </a:p>
              </p:txBody>
            </p:sp>
            <p:sp>
              <p:nvSpPr>
                <p:cNvPr id="47325" name="AutoShape 248"/>
                <p:cNvSpPr>
                  <a:spLocks noChangeArrowheads="1"/>
                </p:cNvSpPr>
                <p:nvPr/>
              </p:nvSpPr>
              <p:spPr bwMode="auto">
                <a:xfrm>
                  <a:off x="2877" y="12036"/>
                  <a:ext cx="43" cy="288"/>
                </a:xfrm>
                <a:prstGeom prst="can">
                  <a:avLst>
                    <a:gd name="adj" fmla="val 72403"/>
                  </a:avLst>
                </a:prstGeom>
                <a:gradFill rotWithShape="1">
                  <a:gsLst>
                    <a:gs pos="0">
                      <a:srgbClr val="FFFF99"/>
                    </a:gs>
                    <a:gs pos="50000">
                      <a:srgbClr val="444200"/>
                    </a:gs>
                    <a:gs pos="100000">
                      <a:srgbClr val="FFFF99"/>
                    </a:gs>
                  </a:gsLst>
                  <a:lin ang="0" scaled="1"/>
                </a:gradFill>
                <a:ln w="9525">
                  <a:solidFill>
                    <a:srgbClr val="1C1B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cxnSp>
              <p:nvCxnSpPr>
                <p:cNvPr id="47326" name="AutoShape 249"/>
                <p:cNvCxnSpPr>
                  <a:cxnSpLocks noChangeShapeType="1"/>
                  <a:stCxn id="47325" idx="3"/>
                  <a:endCxn id="47323" idx="3"/>
                </p:cNvCxnSpPr>
                <p:nvPr/>
              </p:nvCxnSpPr>
              <p:spPr bwMode="auto">
                <a:xfrm rot="5400000">
                  <a:off x="2771" y="12400"/>
                  <a:ext cx="203" cy="52"/>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7302" name="AutoShape 250"/>
              <p:cNvCxnSpPr>
                <a:cxnSpLocks noChangeAspect="1" noChangeShapeType="1"/>
              </p:cNvCxnSpPr>
              <p:nvPr/>
            </p:nvCxnSpPr>
            <p:spPr bwMode="auto">
              <a:xfrm rot="10800000">
                <a:off x="2868" y="2800"/>
                <a:ext cx="321" cy="57"/>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303" name="Group 251"/>
              <p:cNvGrpSpPr>
                <a:grpSpLocks/>
              </p:cNvGrpSpPr>
              <p:nvPr/>
            </p:nvGrpSpPr>
            <p:grpSpPr bwMode="auto">
              <a:xfrm>
                <a:off x="3206" y="3032"/>
                <a:ext cx="163" cy="174"/>
                <a:chOff x="1275" y="11814"/>
                <a:chExt cx="408" cy="434"/>
              </a:xfrm>
            </p:grpSpPr>
            <p:pic>
              <p:nvPicPr>
                <p:cNvPr id="47321" name="Picture 252"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22" name="Text Box 253"/>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pSp>
            <p:nvGrpSpPr>
              <p:cNvPr id="47304" name="Group 254"/>
              <p:cNvGrpSpPr>
                <a:grpSpLocks/>
              </p:cNvGrpSpPr>
              <p:nvPr/>
            </p:nvGrpSpPr>
            <p:grpSpPr bwMode="auto">
              <a:xfrm>
                <a:off x="2968" y="2913"/>
                <a:ext cx="164" cy="174"/>
                <a:chOff x="1275" y="11814"/>
                <a:chExt cx="408" cy="434"/>
              </a:xfrm>
            </p:grpSpPr>
            <p:pic>
              <p:nvPicPr>
                <p:cNvPr id="47319" name="Picture 255"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20" name="Text Box 256"/>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grpSp>
            <p:nvGrpSpPr>
              <p:cNvPr id="47305" name="Group 257"/>
              <p:cNvGrpSpPr>
                <a:grpSpLocks/>
              </p:cNvGrpSpPr>
              <p:nvPr/>
            </p:nvGrpSpPr>
            <p:grpSpPr bwMode="auto">
              <a:xfrm>
                <a:off x="3088" y="2601"/>
                <a:ext cx="164" cy="174"/>
                <a:chOff x="1275" y="11814"/>
                <a:chExt cx="408" cy="434"/>
              </a:xfrm>
            </p:grpSpPr>
            <p:pic>
              <p:nvPicPr>
                <p:cNvPr id="47317" name="Picture 258" descr="ABS_2200_pic_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1814"/>
                  <a:ext cx="3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18" name="Text Box 259"/>
                <p:cNvSpPr txBox="1">
                  <a:spLocks noChangeAspect="1" noChangeArrowheads="1"/>
                </p:cNvSpPr>
                <p:nvPr/>
              </p:nvSpPr>
              <p:spPr bwMode="auto">
                <a:xfrm>
                  <a:off x="1323" y="12024"/>
                  <a:ext cx="360"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AP</a:t>
                  </a:r>
                  <a:endParaRPr lang="en-US" altLang="zh-CN" sz="1800">
                    <a:latin typeface="Arial" panose="020B0604020202020204" pitchFamily="34" charset="0"/>
                    <a:ea typeface="宋体" panose="02010600030101010101" pitchFamily="2" charset="-122"/>
                  </a:endParaRPr>
                </a:p>
              </p:txBody>
            </p:sp>
          </p:grpSp>
          <p:cxnSp>
            <p:nvCxnSpPr>
              <p:cNvPr id="47306" name="AutoShape 260"/>
              <p:cNvCxnSpPr>
                <a:cxnSpLocks noChangeShapeType="1"/>
                <a:stCxn id="47318" idx="3"/>
              </p:cNvCxnSpPr>
              <p:nvPr/>
            </p:nvCxnSpPr>
            <p:spPr bwMode="auto">
              <a:xfrm>
                <a:off x="3252" y="2721"/>
                <a:ext cx="110" cy="101"/>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307" name="AutoShape 261"/>
              <p:cNvCxnSpPr>
                <a:cxnSpLocks noChangeShapeType="1"/>
              </p:cNvCxnSpPr>
              <p:nvPr/>
            </p:nvCxnSpPr>
            <p:spPr bwMode="auto">
              <a:xfrm flipV="1">
                <a:off x="3118" y="2884"/>
                <a:ext cx="244" cy="109"/>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308" name="AutoShape 262"/>
              <p:cNvCxnSpPr>
                <a:cxnSpLocks noChangeShapeType="1"/>
              </p:cNvCxnSpPr>
              <p:nvPr/>
            </p:nvCxnSpPr>
            <p:spPr bwMode="auto">
              <a:xfrm flipV="1">
                <a:off x="3357" y="2873"/>
                <a:ext cx="53" cy="266"/>
              </a:xfrm>
              <a:prstGeom prst="bentConnector2">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309" name="Group 263"/>
              <p:cNvGrpSpPr>
                <a:grpSpLocks/>
              </p:cNvGrpSpPr>
              <p:nvPr/>
            </p:nvGrpSpPr>
            <p:grpSpPr bwMode="auto">
              <a:xfrm>
                <a:off x="3727" y="2971"/>
                <a:ext cx="238" cy="196"/>
                <a:chOff x="2265" y="13014"/>
                <a:chExt cx="595" cy="492"/>
              </a:xfrm>
            </p:grpSpPr>
            <p:sp>
              <p:nvSpPr>
                <p:cNvPr id="47315" name="Text Box 264"/>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316" name="Picture 265"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310" name="Group 266"/>
              <p:cNvGrpSpPr>
                <a:grpSpLocks/>
              </p:cNvGrpSpPr>
              <p:nvPr/>
            </p:nvGrpSpPr>
            <p:grpSpPr bwMode="auto">
              <a:xfrm>
                <a:off x="3472" y="2975"/>
                <a:ext cx="238" cy="197"/>
                <a:chOff x="2265" y="13014"/>
                <a:chExt cx="595" cy="492"/>
              </a:xfrm>
            </p:grpSpPr>
            <p:sp>
              <p:nvSpPr>
                <p:cNvPr id="47313" name="Text Box 267"/>
                <p:cNvSpPr txBox="1">
                  <a:spLocks noChangeArrowheads="1"/>
                </p:cNvSpPr>
                <p:nvPr/>
              </p:nvSpPr>
              <p:spPr bwMode="auto">
                <a:xfrm>
                  <a:off x="2265" y="13266"/>
                  <a:ext cx="5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72000"/>
                    </a:lnSpc>
                    <a:spcBef>
                      <a:spcPct val="0"/>
                    </a:spcBef>
                    <a:buClrTx/>
                    <a:buSzTx/>
                    <a:buFontTx/>
                    <a:buNone/>
                  </a:pPr>
                  <a:r>
                    <a:rPr lang="en-US" altLang="zh-CN" sz="900">
                      <a:latin typeface="Arial" panose="020B0604020202020204" pitchFamily="34" charset="0"/>
                      <a:ea typeface="宋体" panose="02010600030101010101" pitchFamily="2" charset="-122"/>
                    </a:rPr>
                    <a:t>Admin</a:t>
                  </a:r>
                  <a:endParaRPr lang="en-US" altLang="zh-CN" sz="1800">
                    <a:latin typeface="Arial" panose="020B0604020202020204" pitchFamily="34" charset="0"/>
                    <a:ea typeface="宋体" panose="02010600030101010101" pitchFamily="2" charset="-122"/>
                  </a:endParaRPr>
                </a:p>
              </p:txBody>
            </p:sp>
            <p:pic>
              <p:nvPicPr>
                <p:cNvPr id="47314" name="Picture 268"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 y="13014"/>
                  <a:ext cx="47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7311" name="AutoShape 269"/>
              <p:cNvCxnSpPr>
                <a:cxnSpLocks noChangeShapeType="1"/>
                <a:stCxn id="47314" idx="0"/>
                <a:endCxn id="47298" idx="2"/>
              </p:cNvCxnSpPr>
              <p:nvPr/>
            </p:nvCxnSpPr>
            <p:spPr bwMode="auto">
              <a:xfrm rot="-5400000">
                <a:off x="3631" y="2874"/>
                <a:ext cx="86" cy="116"/>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312" name="AutoShape 270"/>
              <p:cNvCxnSpPr>
                <a:cxnSpLocks noChangeShapeType="1"/>
              </p:cNvCxnSpPr>
              <p:nvPr/>
            </p:nvCxnSpPr>
            <p:spPr bwMode="auto">
              <a:xfrm rot="5400000" flipH="1">
                <a:off x="3784" y="2861"/>
                <a:ext cx="82" cy="138"/>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7153" name="AutoShape 271"/>
            <p:cNvSpPr>
              <a:spLocks noChangeArrowheads="1"/>
            </p:cNvSpPr>
            <p:nvPr/>
          </p:nvSpPr>
          <p:spPr bwMode="auto">
            <a:xfrm>
              <a:off x="4173" y="2546"/>
              <a:ext cx="363" cy="230"/>
            </a:xfrm>
            <a:prstGeom prst="cube">
              <a:avLst>
                <a:gd name="adj" fmla="val 14009"/>
              </a:avLst>
            </a:prstGeom>
            <a:gradFill rotWithShape="1">
              <a:gsLst>
                <a:gs pos="0">
                  <a:srgbClr val="8989FF"/>
                </a:gs>
                <a:gs pos="50000">
                  <a:srgbClr val="E3E3FF"/>
                </a:gs>
                <a:gs pos="100000">
                  <a:srgbClr val="8989FF"/>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0000"/>
                </a:lnSpc>
                <a:spcBef>
                  <a:spcPct val="0"/>
                </a:spcBef>
                <a:buClrTx/>
                <a:buSzTx/>
                <a:buFontTx/>
                <a:buNone/>
              </a:pPr>
              <a:r>
                <a:rPr lang="en-US" altLang="zh-CN" sz="1600" b="1">
                  <a:latin typeface="Arial" panose="020B0604020202020204" pitchFamily="34" charset="0"/>
                  <a:ea typeface="宋体" panose="02010600030101010101" pitchFamily="2" charset="-122"/>
                </a:rPr>
                <a:t>ASN</a:t>
              </a:r>
            </a:p>
          </p:txBody>
        </p:sp>
        <p:cxnSp>
          <p:nvCxnSpPr>
            <p:cNvPr id="47154" name="AutoShape 272"/>
            <p:cNvCxnSpPr>
              <a:cxnSpLocks noChangeShapeType="1"/>
              <a:stCxn id="47298" idx="3"/>
              <a:endCxn id="47153" idx="2"/>
            </p:cNvCxnSpPr>
            <p:nvPr/>
          </p:nvCxnSpPr>
          <p:spPr bwMode="auto">
            <a:xfrm flipV="1">
              <a:off x="3885" y="2677"/>
              <a:ext cx="288" cy="179"/>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155" name="Group 273"/>
            <p:cNvGrpSpPr>
              <a:grpSpLocks/>
            </p:cNvGrpSpPr>
            <p:nvPr/>
          </p:nvGrpSpPr>
          <p:grpSpPr bwMode="auto">
            <a:xfrm>
              <a:off x="3039" y="1162"/>
              <a:ext cx="518" cy="230"/>
              <a:chOff x="5103" y="7170"/>
              <a:chExt cx="864" cy="360"/>
            </a:xfrm>
          </p:grpSpPr>
          <p:sp>
            <p:nvSpPr>
              <p:cNvPr id="47294" name="AutoShape 274"/>
              <p:cNvSpPr>
                <a:spLocks noChangeArrowheads="1"/>
              </p:cNvSpPr>
              <p:nvPr/>
            </p:nvSpPr>
            <p:spPr bwMode="auto">
              <a:xfrm>
                <a:off x="5103" y="7170"/>
                <a:ext cx="864" cy="360"/>
              </a:xfrm>
              <a:prstGeom prst="cube">
                <a:avLst>
                  <a:gd name="adj" fmla="val 25000"/>
                </a:avLst>
              </a:prstGeom>
              <a:gradFill rotWithShape="1">
                <a:gsLst>
                  <a:gs pos="0">
                    <a:srgbClr val="FF5B5B"/>
                  </a:gs>
                  <a:gs pos="50000">
                    <a:srgbClr val="FFEFEF"/>
                  </a:gs>
                  <a:gs pos="100000">
                    <a:srgbClr val="FF5B5B"/>
                  </a:gs>
                </a:gsLst>
                <a:lin ang="5400000" scaled="1"/>
              </a:gradFill>
              <a:ln w="127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95" name="Text Box 275"/>
              <p:cNvSpPr txBox="1">
                <a:spLocks noChangeArrowheads="1"/>
              </p:cNvSpPr>
              <p:nvPr/>
            </p:nvSpPr>
            <p:spPr bwMode="auto">
              <a:xfrm>
                <a:off x="5193" y="7308"/>
                <a:ext cx="601" cy="173"/>
              </a:xfrm>
              <a:prstGeom prst="rect">
                <a:avLst/>
              </a:prstGeom>
              <a:noFill/>
              <a:ln>
                <a:noFill/>
              </a:ln>
              <a:effectLst/>
              <a:extLst>
                <a:ext uri="{909E8E84-426E-40DD-AFC4-6F175D3DCCD1}">
                  <a14:hiddenFill xmlns:a14="http://schemas.microsoft.com/office/drawing/2010/main">
                    <a:solidFill>
                      <a:srgbClr val="FFEFEF"/>
                    </a:solidFill>
                  </a14:hiddenFill>
                </a:ext>
                <a:ext uri="{91240B29-F687-4F45-9708-019B960494DF}">
                  <a14:hiddenLine xmlns:a14="http://schemas.microsoft.com/office/drawing/2010/main" w="127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GGSN</a:t>
                </a:r>
              </a:p>
            </p:txBody>
          </p:sp>
        </p:grpSp>
        <p:grpSp>
          <p:nvGrpSpPr>
            <p:cNvPr id="47156" name="Group 276"/>
            <p:cNvGrpSpPr>
              <a:grpSpLocks/>
            </p:cNvGrpSpPr>
            <p:nvPr/>
          </p:nvGrpSpPr>
          <p:grpSpPr bwMode="auto">
            <a:xfrm>
              <a:off x="793" y="1230"/>
              <a:ext cx="518" cy="230"/>
              <a:chOff x="5067" y="6558"/>
              <a:chExt cx="864" cy="360"/>
            </a:xfrm>
          </p:grpSpPr>
          <p:sp>
            <p:nvSpPr>
              <p:cNvPr id="47292" name="AutoShape 277"/>
              <p:cNvSpPr>
                <a:spLocks noChangeArrowheads="1"/>
              </p:cNvSpPr>
              <p:nvPr/>
            </p:nvSpPr>
            <p:spPr bwMode="auto">
              <a:xfrm>
                <a:off x="5067" y="6558"/>
                <a:ext cx="864" cy="360"/>
              </a:xfrm>
              <a:prstGeom prst="cube">
                <a:avLst>
                  <a:gd name="adj" fmla="val 25000"/>
                </a:avLst>
              </a:prstGeom>
              <a:gradFill rotWithShape="1">
                <a:gsLst>
                  <a:gs pos="0">
                    <a:srgbClr val="FF5B5B"/>
                  </a:gs>
                  <a:gs pos="50000">
                    <a:srgbClr val="FFEFEF"/>
                  </a:gs>
                  <a:gs pos="100000">
                    <a:srgbClr val="FF5B5B"/>
                  </a:gs>
                </a:gsLst>
                <a:lin ang="5400000" scaled="1"/>
              </a:gradFill>
              <a:ln w="127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93" name="Text Box 278"/>
              <p:cNvSpPr txBox="1">
                <a:spLocks noChangeArrowheads="1"/>
              </p:cNvSpPr>
              <p:nvPr/>
            </p:nvSpPr>
            <p:spPr bwMode="auto">
              <a:xfrm>
                <a:off x="5151" y="6690"/>
                <a:ext cx="601" cy="173"/>
              </a:xfrm>
              <a:prstGeom prst="rect">
                <a:avLst/>
              </a:prstGeom>
              <a:noFill/>
              <a:ln>
                <a:noFill/>
              </a:ln>
              <a:effectLst/>
              <a:extLst>
                <a:ext uri="{909E8E84-426E-40DD-AFC4-6F175D3DCCD1}">
                  <a14:hiddenFill xmlns:a14="http://schemas.microsoft.com/office/drawing/2010/main">
                    <a:solidFill>
                      <a:srgbClr val="FFEFEF"/>
                    </a:solidFill>
                  </a14:hiddenFill>
                </a:ext>
                <a:ext uri="{91240B29-F687-4F45-9708-019B960494DF}">
                  <a14:hiddenLine xmlns:a14="http://schemas.microsoft.com/office/drawing/2010/main" w="12700"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SGSN</a:t>
                </a:r>
              </a:p>
            </p:txBody>
          </p:sp>
        </p:grpSp>
        <p:grpSp>
          <p:nvGrpSpPr>
            <p:cNvPr id="47157" name="Group 279"/>
            <p:cNvGrpSpPr>
              <a:grpSpLocks/>
            </p:cNvGrpSpPr>
            <p:nvPr/>
          </p:nvGrpSpPr>
          <p:grpSpPr bwMode="auto">
            <a:xfrm>
              <a:off x="1565" y="845"/>
              <a:ext cx="1338" cy="952"/>
              <a:chOff x="4809" y="5886"/>
              <a:chExt cx="2856" cy="2154"/>
            </a:xfrm>
          </p:grpSpPr>
          <p:grpSp>
            <p:nvGrpSpPr>
              <p:cNvPr id="47278" name="Group 280"/>
              <p:cNvGrpSpPr>
                <a:grpSpLocks/>
              </p:cNvGrpSpPr>
              <p:nvPr/>
            </p:nvGrpSpPr>
            <p:grpSpPr bwMode="auto">
              <a:xfrm>
                <a:off x="4809" y="5886"/>
                <a:ext cx="2856" cy="2154"/>
                <a:chOff x="4809" y="5886"/>
                <a:chExt cx="2856" cy="2154"/>
              </a:xfrm>
            </p:grpSpPr>
            <p:sp>
              <p:nvSpPr>
                <p:cNvPr id="47280" name="Oval 281"/>
                <p:cNvSpPr>
                  <a:spLocks noChangeArrowheads="1"/>
                </p:cNvSpPr>
                <p:nvPr/>
              </p:nvSpPr>
              <p:spPr bwMode="auto">
                <a:xfrm>
                  <a:off x="5697" y="5950"/>
                  <a:ext cx="698" cy="718"/>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81" name="Oval 282"/>
                <p:cNvSpPr>
                  <a:spLocks noChangeArrowheads="1"/>
                </p:cNvSpPr>
                <p:nvPr/>
              </p:nvSpPr>
              <p:spPr bwMode="auto">
                <a:xfrm>
                  <a:off x="6269" y="5886"/>
                  <a:ext cx="568" cy="586"/>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82" name="Oval 283"/>
                <p:cNvSpPr>
                  <a:spLocks noChangeArrowheads="1"/>
                </p:cNvSpPr>
                <p:nvPr/>
              </p:nvSpPr>
              <p:spPr bwMode="auto">
                <a:xfrm>
                  <a:off x="6777" y="6472"/>
                  <a:ext cx="888" cy="916"/>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83" name="Oval 284"/>
                <p:cNvSpPr>
                  <a:spLocks noChangeArrowheads="1"/>
                </p:cNvSpPr>
                <p:nvPr/>
              </p:nvSpPr>
              <p:spPr bwMode="auto">
                <a:xfrm>
                  <a:off x="5126" y="6864"/>
                  <a:ext cx="1015" cy="1046"/>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84" name="Oval 285"/>
                <p:cNvSpPr>
                  <a:spLocks noChangeArrowheads="1"/>
                </p:cNvSpPr>
                <p:nvPr/>
              </p:nvSpPr>
              <p:spPr bwMode="auto">
                <a:xfrm>
                  <a:off x="6524" y="6996"/>
                  <a:ext cx="757" cy="780"/>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85" name="Oval 286"/>
                <p:cNvSpPr>
                  <a:spLocks noChangeArrowheads="1"/>
                </p:cNvSpPr>
                <p:nvPr/>
              </p:nvSpPr>
              <p:spPr bwMode="auto">
                <a:xfrm>
                  <a:off x="4871" y="7062"/>
                  <a:ext cx="570" cy="584"/>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86" name="Oval 287"/>
                <p:cNvSpPr>
                  <a:spLocks noChangeArrowheads="1"/>
                </p:cNvSpPr>
                <p:nvPr/>
              </p:nvSpPr>
              <p:spPr bwMode="auto">
                <a:xfrm>
                  <a:off x="4809" y="6604"/>
                  <a:ext cx="568" cy="584"/>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87" name="Oval 288"/>
                <p:cNvSpPr>
                  <a:spLocks noChangeArrowheads="1"/>
                </p:cNvSpPr>
                <p:nvPr/>
              </p:nvSpPr>
              <p:spPr bwMode="auto">
                <a:xfrm>
                  <a:off x="5062" y="6082"/>
                  <a:ext cx="888" cy="914"/>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88" name="Oval 289"/>
                <p:cNvSpPr>
                  <a:spLocks noChangeArrowheads="1"/>
                </p:cNvSpPr>
                <p:nvPr/>
              </p:nvSpPr>
              <p:spPr bwMode="auto">
                <a:xfrm>
                  <a:off x="5826" y="7126"/>
                  <a:ext cx="887" cy="914"/>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89" name="Oval 290"/>
                <p:cNvSpPr>
                  <a:spLocks noChangeArrowheads="1"/>
                </p:cNvSpPr>
                <p:nvPr/>
              </p:nvSpPr>
              <p:spPr bwMode="auto">
                <a:xfrm>
                  <a:off x="6904" y="6148"/>
                  <a:ext cx="697" cy="718"/>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90" name="Oval 291"/>
                <p:cNvSpPr>
                  <a:spLocks noChangeArrowheads="1"/>
                </p:cNvSpPr>
                <p:nvPr/>
              </p:nvSpPr>
              <p:spPr bwMode="auto">
                <a:xfrm>
                  <a:off x="6713" y="5886"/>
                  <a:ext cx="634" cy="650"/>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91" name="Freeform 292"/>
                <p:cNvSpPr>
                  <a:spLocks/>
                </p:cNvSpPr>
                <p:nvPr/>
              </p:nvSpPr>
              <p:spPr bwMode="auto">
                <a:xfrm>
                  <a:off x="5040" y="6059"/>
                  <a:ext cx="2464" cy="1702"/>
                </a:xfrm>
                <a:custGeom>
                  <a:avLst/>
                  <a:gdLst>
                    <a:gd name="T0" fmla="*/ 675894 w 1612"/>
                    <a:gd name="T1" fmla="*/ 127691 h 1126"/>
                    <a:gd name="T2" fmla="*/ 765777 w 1612"/>
                    <a:gd name="T3" fmla="*/ 35674 h 1126"/>
                    <a:gd name="T4" fmla="*/ 1175721 w 1612"/>
                    <a:gd name="T5" fmla="*/ 42347 h 1126"/>
                    <a:gd name="T6" fmla="*/ 1464385 w 1612"/>
                    <a:gd name="T7" fmla="*/ 0 h 1126"/>
                    <a:gd name="T8" fmla="*/ 1829162 w 1612"/>
                    <a:gd name="T9" fmla="*/ 151380 h 1126"/>
                    <a:gd name="T10" fmla="*/ 2012735 w 1612"/>
                    <a:gd name="T11" fmla="*/ 109261 h 1126"/>
                    <a:gd name="T12" fmla="*/ 2110440 w 1612"/>
                    <a:gd name="T13" fmla="*/ 127691 h 1126"/>
                    <a:gd name="T14" fmla="*/ 2132162 w 1612"/>
                    <a:gd name="T15" fmla="*/ 502030 h 1126"/>
                    <a:gd name="T16" fmla="*/ 2187644 w 1612"/>
                    <a:gd name="T17" fmla="*/ 561932 h 1126"/>
                    <a:gd name="T18" fmla="*/ 2019260 w 1612"/>
                    <a:gd name="T19" fmla="*/ 853431 h 1126"/>
                    <a:gd name="T20" fmla="*/ 1836554 w 1612"/>
                    <a:gd name="T21" fmla="*/ 654325 h 1126"/>
                    <a:gd name="T22" fmla="*/ 1786255 w 1612"/>
                    <a:gd name="T23" fmla="*/ 756651 h 1126"/>
                    <a:gd name="T24" fmla="*/ 1528669 w 1612"/>
                    <a:gd name="T25" fmla="*/ 1154397 h 1126"/>
                    <a:gd name="T26" fmla="*/ 662380 w 1612"/>
                    <a:gd name="T27" fmla="*/ 1263854 h 1126"/>
                    <a:gd name="T28" fmla="*/ 211390 w 1612"/>
                    <a:gd name="T29" fmla="*/ 1186223 h 1126"/>
                    <a:gd name="T30" fmla="*/ 69191 w 1612"/>
                    <a:gd name="T31" fmla="*/ 939005 h 1126"/>
                    <a:gd name="T32" fmla="*/ 69191 w 1612"/>
                    <a:gd name="T33" fmla="*/ 683775 h 1126"/>
                    <a:gd name="T34" fmla="*/ 0 w 1612"/>
                    <a:gd name="T35" fmla="*/ 472112 h 1126"/>
                    <a:gd name="T36" fmla="*/ 675894 w 1612"/>
                    <a:gd name="T37" fmla="*/ 127691 h 1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2" h="1126">
                      <a:moveTo>
                        <a:pt x="498" y="114"/>
                      </a:moveTo>
                      <a:lnTo>
                        <a:pt x="564" y="32"/>
                      </a:lnTo>
                      <a:lnTo>
                        <a:pt x="866" y="38"/>
                      </a:lnTo>
                      <a:lnTo>
                        <a:pt x="1079" y="0"/>
                      </a:lnTo>
                      <a:lnTo>
                        <a:pt x="1348" y="135"/>
                      </a:lnTo>
                      <a:lnTo>
                        <a:pt x="1483" y="97"/>
                      </a:lnTo>
                      <a:lnTo>
                        <a:pt x="1555" y="114"/>
                      </a:lnTo>
                      <a:lnTo>
                        <a:pt x="1571" y="447"/>
                      </a:lnTo>
                      <a:lnTo>
                        <a:pt x="1612" y="501"/>
                      </a:lnTo>
                      <a:lnTo>
                        <a:pt x="1488" y="760"/>
                      </a:lnTo>
                      <a:lnTo>
                        <a:pt x="1353" y="583"/>
                      </a:lnTo>
                      <a:lnTo>
                        <a:pt x="1316" y="674"/>
                      </a:lnTo>
                      <a:lnTo>
                        <a:pt x="1126" y="1029"/>
                      </a:lnTo>
                      <a:lnTo>
                        <a:pt x="488" y="1126"/>
                      </a:lnTo>
                      <a:lnTo>
                        <a:pt x="156" y="1057"/>
                      </a:lnTo>
                      <a:lnTo>
                        <a:pt x="51" y="836"/>
                      </a:lnTo>
                      <a:lnTo>
                        <a:pt x="51" y="609"/>
                      </a:lnTo>
                      <a:lnTo>
                        <a:pt x="0" y="421"/>
                      </a:lnTo>
                      <a:lnTo>
                        <a:pt x="498" y="114"/>
                      </a:lnTo>
                      <a:close/>
                    </a:path>
                  </a:pathLst>
                </a:custGeom>
                <a:gradFill rotWithShape="1">
                  <a:gsLst>
                    <a:gs pos="0">
                      <a:srgbClr val="FFFFFF"/>
                    </a:gs>
                    <a:gs pos="100000">
                      <a:srgbClr val="FFD7D7"/>
                    </a:gs>
                  </a:gsLst>
                  <a:path path="rect">
                    <a:fillToRect l="50000" t="50000" r="50000" b="50000"/>
                  </a:path>
                </a:gradFill>
                <a:ln>
                  <a:noFill/>
                </a:ln>
                <a:extLst>
                  <a:ext uri="{91240B29-F687-4F45-9708-019B960494DF}">
                    <a14:hiddenLine xmlns:a14="http://schemas.microsoft.com/office/drawing/2010/main" w="9525">
                      <a:solidFill>
                        <a:srgbClr val="800000"/>
                      </a:solidFill>
                      <a:round/>
                      <a:headEnd/>
                      <a:tailEnd/>
                    </a14:hiddenLine>
                  </a:ext>
                </a:extLst>
              </p:spPr>
              <p:txBody>
                <a:bodyPr/>
                <a:lstStyle/>
                <a:p>
                  <a:endParaRPr lang="en-US"/>
                </a:p>
              </p:txBody>
            </p:sp>
          </p:grpSp>
          <p:sp>
            <p:nvSpPr>
              <p:cNvPr id="47279" name="Text Box 293"/>
              <p:cNvSpPr txBox="1">
                <a:spLocks noChangeArrowheads="1"/>
              </p:cNvSpPr>
              <p:nvPr/>
            </p:nvSpPr>
            <p:spPr bwMode="auto">
              <a:xfrm>
                <a:off x="5379" y="6426"/>
                <a:ext cx="1808" cy="651"/>
              </a:xfrm>
              <a:prstGeom prst="rect">
                <a:avLst/>
              </a:prstGeom>
              <a:noFill/>
              <a:ln>
                <a:noFill/>
              </a:ln>
              <a:effectLst/>
              <a:extLst>
                <a:ext uri="{909E8E84-426E-40DD-AFC4-6F175D3DCCD1}">
                  <a14:hiddenFill xmlns:a14="http://schemas.microsoft.com/office/drawing/2010/main">
                    <a:solidFill>
                      <a:srgbClr val="D7D7FF"/>
                    </a:solidFill>
                  </a14:hiddenFill>
                </a:ext>
                <a:ext uri="{91240B29-F687-4F45-9708-019B960494DF}">
                  <a14:hiddenLine xmlns:a14="http://schemas.microsoft.com/office/drawing/2010/main" w="127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0000"/>
                  </a:lnSpc>
                  <a:spcBef>
                    <a:spcPct val="0"/>
                  </a:spcBef>
                  <a:buClrTx/>
                  <a:buSzTx/>
                  <a:buFontTx/>
                  <a:buNone/>
                </a:pPr>
                <a:r>
                  <a:rPr lang="en-US" altLang="zh-CN" sz="1000" b="1">
                    <a:latin typeface="Arial" panose="020B0604020202020204" pitchFamily="34" charset="0"/>
                    <a:ea typeface="宋体" panose="02010600030101010101" pitchFamily="2" charset="-122"/>
                  </a:rPr>
                  <a:t>GSM/WCDMA</a:t>
                </a:r>
              </a:p>
              <a:p>
                <a:pPr algn="ctr" eaLnBrk="1" hangingPunct="1">
                  <a:lnSpc>
                    <a:spcPct val="80000"/>
                  </a:lnSpc>
                  <a:spcBef>
                    <a:spcPct val="0"/>
                  </a:spcBef>
                  <a:buClrTx/>
                  <a:buSzTx/>
                  <a:buFontTx/>
                  <a:buNone/>
                </a:pPr>
                <a:r>
                  <a:rPr lang="en-US" altLang="zh-CN" sz="1000" b="1">
                    <a:latin typeface="Arial" panose="020B0604020202020204" pitchFamily="34" charset="0"/>
                    <a:ea typeface="宋体" panose="02010600030101010101" pitchFamily="2" charset="-122"/>
                  </a:rPr>
                  <a:t>Core Radio Network</a:t>
                </a:r>
                <a:endParaRPr lang="en-US" altLang="zh-CN" sz="1000">
                  <a:latin typeface="Arial" panose="020B0604020202020204" pitchFamily="34" charset="0"/>
                  <a:ea typeface="宋体" panose="02010600030101010101" pitchFamily="2" charset="-122"/>
                </a:endParaRPr>
              </a:p>
            </p:txBody>
          </p:sp>
        </p:grpSp>
        <p:grpSp>
          <p:nvGrpSpPr>
            <p:cNvPr id="47158" name="Group 294"/>
            <p:cNvGrpSpPr>
              <a:grpSpLocks/>
            </p:cNvGrpSpPr>
            <p:nvPr/>
          </p:nvGrpSpPr>
          <p:grpSpPr bwMode="auto">
            <a:xfrm>
              <a:off x="1678" y="1335"/>
              <a:ext cx="173" cy="439"/>
              <a:chOff x="9411" y="5538"/>
              <a:chExt cx="288" cy="588"/>
            </a:xfrm>
          </p:grpSpPr>
          <p:sp>
            <p:nvSpPr>
              <p:cNvPr id="47276" name="AutoShape 295"/>
              <p:cNvSpPr>
                <a:spLocks noChangeArrowheads="1"/>
              </p:cNvSpPr>
              <p:nvPr/>
            </p:nvSpPr>
            <p:spPr bwMode="auto">
              <a:xfrm>
                <a:off x="9411" y="5538"/>
                <a:ext cx="288" cy="576"/>
              </a:xfrm>
              <a:prstGeom prst="can">
                <a:avLst>
                  <a:gd name="adj" fmla="val 50000"/>
                </a:avLst>
              </a:prstGeom>
              <a:gradFill rotWithShape="1">
                <a:gsLst>
                  <a:gs pos="0">
                    <a:srgbClr val="FF9191"/>
                  </a:gs>
                  <a:gs pos="50000">
                    <a:srgbClr val="FFFFFF"/>
                  </a:gs>
                  <a:gs pos="100000">
                    <a:srgbClr val="FF9191"/>
                  </a:gs>
                </a:gsLst>
                <a:lin ang="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77" name="Text Box 296"/>
              <p:cNvSpPr txBox="1">
                <a:spLocks noChangeArrowheads="1"/>
              </p:cNvSpPr>
              <p:nvPr/>
            </p:nvSpPr>
            <p:spPr bwMode="auto">
              <a:xfrm>
                <a:off x="9445" y="5665"/>
                <a:ext cx="230" cy="461"/>
              </a:xfrm>
              <a:prstGeom prst="rect">
                <a:avLst/>
              </a:prstGeom>
              <a:noFill/>
              <a:ln>
                <a:noFill/>
              </a:ln>
              <a:effectLst/>
              <a:extLst>
                <a:ext uri="{909E8E84-426E-40DD-AFC4-6F175D3DCCD1}">
                  <a14:hiddenFill xmlns:a14="http://schemas.microsoft.com/office/drawing/2010/main">
                    <a:solidFill>
                      <a:srgbClr val="D7D7FF"/>
                    </a:solidFill>
                  </a14:hiddenFill>
                </a:ext>
                <a:ext uri="{91240B29-F687-4F45-9708-019B960494DF}">
                  <a14:hiddenLine xmlns:a14="http://schemas.microsoft.com/office/drawing/2010/main" w="127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H</a:t>
                </a:r>
              </a:p>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L</a:t>
                </a:r>
              </a:p>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R</a:t>
                </a:r>
              </a:p>
            </p:txBody>
          </p:sp>
        </p:grpSp>
        <p:grpSp>
          <p:nvGrpSpPr>
            <p:cNvPr id="47159" name="Group 297"/>
            <p:cNvGrpSpPr>
              <a:grpSpLocks/>
            </p:cNvGrpSpPr>
            <p:nvPr/>
          </p:nvGrpSpPr>
          <p:grpSpPr bwMode="auto">
            <a:xfrm>
              <a:off x="1822" y="1335"/>
              <a:ext cx="173" cy="439"/>
              <a:chOff x="8865" y="4590"/>
              <a:chExt cx="288" cy="588"/>
            </a:xfrm>
          </p:grpSpPr>
          <p:sp>
            <p:nvSpPr>
              <p:cNvPr id="47274" name="AutoShape 298"/>
              <p:cNvSpPr>
                <a:spLocks noChangeArrowheads="1"/>
              </p:cNvSpPr>
              <p:nvPr/>
            </p:nvSpPr>
            <p:spPr bwMode="auto">
              <a:xfrm>
                <a:off x="8865" y="4590"/>
                <a:ext cx="288" cy="576"/>
              </a:xfrm>
              <a:prstGeom prst="can">
                <a:avLst>
                  <a:gd name="adj" fmla="val 50000"/>
                </a:avLst>
              </a:prstGeom>
              <a:gradFill rotWithShape="1">
                <a:gsLst>
                  <a:gs pos="0">
                    <a:srgbClr val="FF9191"/>
                  </a:gs>
                  <a:gs pos="50000">
                    <a:srgbClr val="FFFFFF"/>
                  </a:gs>
                  <a:gs pos="100000">
                    <a:srgbClr val="FF9191"/>
                  </a:gs>
                </a:gsLst>
                <a:lin ang="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75" name="Text Box 299"/>
              <p:cNvSpPr txBox="1">
                <a:spLocks noChangeArrowheads="1"/>
              </p:cNvSpPr>
              <p:nvPr/>
            </p:nvSpPr>
            <p:spPr bwMode="auto">
              <a:xfrm>
                <a:off x="8895" y="4717"/>
                <a:ext cx="230" cy="461"/>
              </a:xfrm>
              <a:prstGeom prst="rect">
                <a:avLst/>
              </a:prstGeom>
              <a:noFill/>
              <a:ln>
                <a:noFill/>
              </a:ln>
              <a:effectLst/>
              <a:extLst>
                <a:ext uri="{909E8E84-426E-40DD-AFC4-6F175D3DCCD1}">
                  <a14:hiddenFill xmlns:a14="http://schemas.microsoft.com/office/drawing/2010/main">
                    <a:solidFill>
                      <a:srgbClr val="D7D7FF"/>
                    </a:solidFill>
                  </a14:hiddenFill>
                </a:ext>
                <a:ext uri="{91240B29-F687-4F45-9708-019B960494DF}">
                  <a14:hiddenLine xmlns:a14="http://schemas.microsoft.com/office/drawing/2010/main" w="127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A</a:t>
                </a:r>
              </a:p>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U</a:t>
                </a:r>
              </a:p>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C</a:t>
                </a:r>
              </a:p>
            </p:txBody>
          </p:sp>
        </p:grpSp>
        <p:grpSp>
          <p:nvGrpSpPr>
            <p:cNvPr id="47160" name="Group 300"/>
            <p:cNvGrpSpPr>
              <a:grpSpLocks/>
            </p:cNvGrpSpPr>
            <p:nvPr/>
          </p:nvGrpSpPr>
          <p:grpSpPr bwMode="auto">
            <a:xfrm>
              <a:off x="1655" y="799"/>
              <a:ext cx="173" cy="439"/>
              <a:chOff x="8853" y="3636"/>
              <a:chExt cx="288" cy="593"/>
            </a:xfrm>
          </p:grpSpPr>
          <p:sp>
            <p:nvSpPr>
              <p:cNvPr id="47272" name="AutoShape 301"/>
              <p:cNvSpPr>
                <a:spLocks noChangeArrowheads="1"/>
              </p:cNvSpPr>
              <p:nvPr/>
            </p:nvSpPr>
            <p:spPr bwMode="auto">
              <a:xfrm>
                <a:off x="8853" y="3636"/>
                <a:ext cx="288" cy="576"/>
              </a:xfrm>
              <a:prstGeom prst="can">
                <a:avLst>
                  <a:gd name="adj" fmla="val 50000"/>
                </a:avLst>
              </a:prstGeom>
              <a:gradFill rotWithShape="1">
                <a:gsLst>
                  <a:gs pos="0">
                    <a:srgbClr val="FF9191"/>
                  </a:gs>
                  <a:gs pos="50000">
                    <a:srgbClr val="FFFFFF"/>
                  </a:gs>
                  <a:gs pos="100000">
                    <a:srgbClr val="FF9191"/>
                  </a:gs>
                </a:gsLst>
                <a:lin ang="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73" name="Text Box 302"/>
              <p:cNvSpPr txBox="1">
                <a:spLocks noChangeArrowheads="1"/>
              </p:cNvSpPr>
              <p:nvPr/>
            </p:nvSpPr>
            <p:spPr bwMode="auto">
              <a:xfrm>
                <a:off x="8883" y="3768"/>
                <a:ext cx="230" cy="461"/>
              </a:xfrm>
              <a:prstGeom prst="rect">
                <a:avLst/>
              </a:prstGeom>
              <a:noFill/>
              <a:ln>
                <a:noFill/>
              </a:ln>
              <a:effectLst/>
              <a:extLst>
                <a:ext uri="{909E8E84-426E-40DD-AFC4-6F175D3DCCD1}">
                  <a14:hiddenFill xmlns:a14="http://schemas.microsoft.com/office/drawing/2010/main">
                    <a:solidFill>
                      <a:srgbClr val="D7D7FF"/>
                    </a:solidFill>
                  </a14:hiddenFill>
                </a:ext>
                <a:ext uri="{91240B29-F687-4F45-9708-019B960494DF}">
                  <a14:hiddenLine xmlns:a14="http://schemas.microsoft.com/office/drawing/2010/main" w="127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E</a:t>
                </a:r>
              </a:p>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I</a:t>
                </a:r>
              </a:p>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R</a:t>
                </a:r>
              </a:p>
            </p:txBody>
          </p:sp>
        </p:grpSp>
        <p:grpSp>
          <p:nvGrpSpPr>
            <p:cNvPr id="47161" name="Group 303"/>
            <p:cNvGrpSpPr>
              <a:grpSpLocks/>
            </p:cNvGrpSpPr>
            <p:nvPr/>
          </p:nvGrpSpPr>
          <p:grpSpPr bwMode="auto">
            <a:xfrm>
              <a:off x="2276" y="1366"/>
              <a:ext cx="463" cy="341"/>
              <a:chOff x="6975" y="4164"/>
              <a:chExt cx="750" cy="579"/>
            </a:xfrm>
          </p:grpSpPr>
          <p:sp>
            <p:nvSpPr>
              <p:cNvPr id="47270" name="AutoShape 304"/>
              <p:cNvSpPr>
                <a:spLocks noChangeArrowheads="1"/>
              </p:cNvSpPr>
              <p:nvPr/>
            </p:nvSpPr>
            <p:spPr bwMode="auto">
              <a:xfrm>
                <a:off x="6993" y="4164"/>
                <a:ext cx="732" cy="579"/>
              </a:xfrm>
              <a:prstGeom prst="cube">
                <a:avLst>
                  <a:gd name="adj" fmla="val 15806"/>
                </a:avLst>
              </a:prstGeom>
              <a:gradFill rotWithShape="1">
                <a:gsLst>
                  <a:gs pos="0">
                    <a:srgbClr val="FF8D8D"/>
                  </a:gs>
                  <a:gs pos="50000">
                    <a:srgbClr val="FFFFFF"/>
                  </a:gs>
                  <a:gs pos="100000">
                    <a:srgbClr val="FF8D8D"/>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71" name="Text Box 305"/>
              <p:cNvSpPr txBox="1">
                <a:spLocks noChangeArrowheads="1"/>
              </p:cNvSpPr>
              <p:nvPr/>
            </p:nvSpPr>
            <p:spPr bwMode="auto">
              <a:xfrm>
                <a:off x="6975" y="4296"/>
                <a:ext cx="722" cy="447"/>
              </a:xfrm>
              <a:prstGeom prst="rect">
                <a:avLst/>
              </a:prstGeom>
              <a:noFill/>
              <a:ln>
                <a:noFill/>
              </a:ln>
              <a:effectLst/>
              <a:extLst>
                <a:ext uri="{909E8E84-426E-40DD-AFC4-6F175D3DCCD1}">
                  <a14:hiddenFill xmlns:a14="http://schemas.microsoft.com/office/drawing/2010/main">
                    <a:solidFill>
                      <a:srgbClr val="D7D7FF"/>
                    </a:solidFill>
                  </a14:hiddenFill>
                </a:ext>
                <a:ext uri="{91240B29-F687-4F45-9708-019B960494DF}">
                  <a14:hiddenLine xmlns:a14="http://schemas.microsoft.com/office/drawing/2010/main" w="127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GMSC</a:t>
                </a:r>
              </a:p>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MSC</a:t>
                </a:r>
              </a:p>
            </p:txBody>
          </p:sp>
        </p:grpSp>
        <p:grpSp>
          <p:nvGrpSpPr>
            <p:cNvPr id="47162" name="Group 306"/>
            <p:cNvGrpSpPr>
              <a:grpSpLocks/>
            </p:cNvGrpSpPr>
            <p:nvPr/>
          </p:nvGrpSpPr>
          <p:grpSpPr bwMode="auto">
            <a:xfrm>
              <a:off x="2707" y="1298"/>
              <a:ext cx="173" cy="431"/>
              <a:chOff x="9651" y="5778"/>
              <a:chExt cx="288" cy="588"/>
            </a:xfrm>
          </p:grpSpPr>
          <p:sp>
            <p:nvSpPr>
              <p:cNvPr id="47268" name="AutoShape 307"/>
              <p:cNvSpPr>
                <a:spLocks noChangeArrowheads="1"/>
              </p:cNvSpPr>
              <p:nvPr/>
            </p:nvSpPr>
            <p:spPr bwMode="auto">
              <a:xfrm>
                <a:off x="9651" y="5778"/>
                <a:ext cx="288" cy="576"/>
              </a:xfrm>
              <a:prstGeom prst="can">
                <a:avLst>
                  <a:gd name="adj" fmla="val 50000"/>
                </a:avLst>
              </a:prstGeom>
              <a:gradFill rotWithShape="1">
                <a:gsLst>
                  <a:gs pos="0">
                    <a:srgbClr val="FF9191"/>
                  </a:gs>
                  <a:gs pos="50000">
                    <a:srgbClr val="FFFFFF"/>
                  </a:gs>
                  <a:gs pos="100000">
                    <a:srgbClr val="FF9191"/>
                  </a:gs>
                </a:gsLst>
                <a:lin ang="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69" name="Text Box 308"/>
              <p:cNvSpPr txBox="1">
                <a:spLocks noChangeArrowheads="1"/>
              </p:cNvSpPr>
              <p:nvPr/>
            </p:nvSpPr>
            <p:spPr bwMode="auto">
              <a:xfrm>
                <a:off x="9685" y="5905"/>
                <a:ext cx="230" cy="461"/>
              </a:xfrm>
              <a:prstGeom prst="rect">
                <a:avLst/>
              </a:prstGeom>
              <a:noFill/>
              <a:ln>
                <a:noFill/>
              </a:ln>
              <a:effectLst/>
              <a:extLst>
                <a:ext uri="{909E8E84-426E-40DD-AFC4-6F175D3DCCD1}">
                  <a14:hiddenFill xmlns:a14="http://schemas.microsoft.com/office/drawing/2010/main">
                    <a:solidFill>
                      <a:srgbClr val="D7D7FF"/>
                    </a:solidFill>
                  </a14:hiddenFill>
                </a:ext>
                <a:ext uri="{91240B29-F687-4F45-9708-019B960494DF}">
                  <a14:hiddenLine xmlns:a14="http://schemas.microsoft.com/office/drawing/2010/main" w="127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8000"/>
                  </a:lnSpc>
                  <a:spcBef>
                    <a:spcPct val="0"/>
                  </a:spcBef>
                  <a:buClrTx/>
                  <a:buSzTx/>
                  <a:buFontTx/>
                  <a:buNone/>
                </a:pPr>
                <a:r>
                  <a:rPr lang="en-US" altLang="zh-CN" sz="1200" b="1">
                    <a:latin typeface="Arial" panose="020B0604020202020204" pitchFamily="34" charset="0"/>
                    <a:ea typeface="宋体" panose="02010600030101010101" pitchFamily="2" charset="-122"/>
                  </a:rPr>
                  <a:t>V</a:t>
                </a:r>
              </a:p>
              <a:p>
                <a:pPr algn="ctr" eaLnBrk="1" hangingPunct="1">
                  <a:lnSpc>
                    <a:spcPct val="88000"/>
                  </a:lnSpc>
                  <a:spcBef>
                    <a:spcPct val="0"/>
                  </a:spcBef>
                  <a:buClrTx/>
                  <a:buSzTx/>
                  <a:buFontTx/>
                  <a:buNone/>
                </a:pPr>
                <a:r>
                  <a:rPr lang="en-US" altLang="zh-CN" sz="1200" b="1">
                    <a:latin typeface="Arial" panose="020B0604020202020204" pitchFamily="34" charset="0"/>
                    <a:ea typeface="宋体" panose="02010600030101010101" pitchFamily="2" charset="-122"/>
                  </a:rPr>
                  <a:t>L</a:t>
                </a:r>
              </a:p>
              <a:p>
                <a:pPr algn="ctr" eaLnBrk="1" hangingPunct="1">
                  <a:lnSpc>
                    <a:spcPct val="88000"/>
                  </a:lnSpc>
                  <a:spcBef>
                    <a:spcPct val="0"/>
                  </a:spcBef>
                  <a:buClrTx/>
                  <a:buSzTx/>
                  <a:buFontTx/>
                  <a:buNone/>
                </a:pPr>
                <a:r>
                  <a:rPr lang="en-US" altLang="zh-CN" sz="1200" b="1">
                    <a:latin typeface="Arial" panose="020B0604020202020204" pitchFamily="34" charset="0"/>
                    <a:ea typeface="宋体" panose="02010600030101010101" pitchFamily="2" charset="-122"/>
                  </a:rPr>
                  <a:t>R</a:t>
                </a:r>
              </a:p>
            </p:txBody>
          </p:sp>
        </p:grpSp>
        <p:sp>
          <p:nvSpPr>
            <p:cNvPr id="47163" name="AutoShape 309"/>
            <p:cNvSpPr>
              <a:spLocks noChangeArrowheads="1"/>
            </p:cNvSpPr>
            <p:nvPr/>
          </p:nvSpPr>
          <p:spPr bwMode="auto">
            <a:xfrm>
              <a:off x="3810" y="2070"/>
              <a:ext cx="408" cy="230"/>
            </a:xfrm>
            <a:prstGeom prst="cube">
              <a:avLst>
                <a:gd name="adj" fmla="val 0"/>
              </a:avLst>
            </a:prstGeom>
            <a:gradFill rotWithShape="1">
              <a:gsLst>
                <a:gs pos="0">
                  <a:srgbClr val="8989FF"/>
                </a:gs>
                <a:gs pos="50000">
                  <a:srgbClr val="E3E3FF"/>
                </a:gs>
                <a:gs pos="100000">
                  <a:srgbClr val="8989FF"/>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0000"/>
                </a:lnSpc>
                <a:spcBef>
                  <a:spcPct val="0"/>
                </a:spcBef>
                <a:buClrTx/>
                <a:buSzTx/>
                <a:buFontTx/>
                <a:buNone/>
              </a:pPr>
              <a:r>
                <a:rPr lang="en-US" altLang="zh-CN" sz="1600" b="1">
                  <a:latin typeface="Arial" panose="020B0604020202020204" pitchFamily="34" charset="0"/>
                  <a:ea typeface="宋体" panose="02010600030101010101" pitchFamily="2" charset="-122"/>
                </a:rPr>
                <a:t>ASM</a:t>
              </a:r>
            </a:p>
          </p:txBody>
        </p:sp>
        <p:sp>
          <p:nvSpPr>
            <p:cNvPr id="47164" name="AutoShape 310"/>
            <p:cNvSpPr>
              <a:spLocks noChangeArrowheads="1"/>
            </p:cNvSpPr>
            <p:nvPr/>
          </p:nvSpPr>
          <p:spPr bwMode="auto">
            <a:xfrm>
              <a:off x="2245" y="1932"/>
              <a:ext cx="487" cy="230"/>
            </a:xfrm>
            <a:prstGeom prst="cube">
              <a:avLst>
                <a:gd name="adj" fmla="val 14009"/>
              </a:avLst>
            </a:prstGeom>
            <a:gradFill rotWithShape="1">
              <a:gsLst>
                <a:gs pos="0">
                  <a:srgbClr val="8989FF"/>
                </a:gs>
                <a:gs pos="50000">
                  <a:srgbClr val="E3E3FF"/>
                </a:gs>
                <a:gs pos="100000">
                  <a:srgbClr val="8989FF"/>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0000"/>
                </a:lnSpc>
                <a:spcBef>
                  <a:spcPct val="0"/>
                </a:spcBef>
                <a:buClrTx/>
                <a:buSzTx/>
                <a:buFontTx/>
                <a:buNone/>
              </a:pPr>
              <a:r>
                <a:rPr lang="en-US" altLang="zh-CN" sz="1600" b="1">
                  <a:latin typeface="Arial" panose="020B0604020202020204" pitchFamily="34" charset="0"/>
                  <a:ea typeface="宋体" panose="02010600030101010101" pitchFamily="2" charset="-122"/>
                </a:rPr>
                <a:t>EWAS</a:t>
              </a:r>
            </a:p>
          </p:txBody>
        </p:sp>
        <p:grpSp>
          <p:nvGrpSpPr>
            <p:cNvPr id="47165" name="Group 311"/>
            <p:cNvGrpSpPr>
              <a:grpSpLocks/>
            </p:cNvGrpSpPr>
            <p:nvPr/>
          </p:nvGrpSpPr>
          <p:grpSpPr bwMode="auto">
            <a:xfrm>
              <a:off x="3995" y="981"/>
              <a:ext cx="1221" cy="562"/>
              <a:chOff x="4809" y="5886"/>
              <a:chExt cx="2856" cy="2154"/>
            </a:xfrm>
          </p:grpSpPr>
          <p:sp>
            <p:nvSpPr>
              <p:cNvPr id="47256" name="Oval 312"/>
              <p:cNvSpPr>
                <a:spLocks noChangeArrowheads="1"/>
              </p:cNvSpPr>
              <p:nvPr/>
            </p:nvSpPr>
            <p:spPr bwMode="auto">
              <a:xfrm>
                <a:off x="5697" y="5950"/>
                <a:ext cx="698" cy="718"/>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57" name="Oval 313"/>
              <p:cNvSpPr>
                <a:spLocks noChangeArrowheads="1"/>
              </p:cNvSpPr>
              <p:nvPr/>
            </p:nvSpPr>
            <p:spPr bwMode="auto">
              <a:xfrm>
                <a:off x="6269" y="5886"/>
                <a:ext cx="568" cy="586"/>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58" name="Oval 314"/>
              <p:cNvSpPr>
                <a:spLocks noChangeArrowheads="1"/>
              </p:cNvSpPr>
              <p:nvPr/>
            </p:nvSpPr>
            <p:spPr bwMode="auto">
              <a:xfrm>
                <a:off x="6777" y="6472"/>
                <a:ext cx="888" cy="916"/>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59" name="Oval 315"/>
              <p:cNvSpPr>
                <a:spLocks noChangeArrowheads="1"/>
              </p:cNvSpPr>
              <p:nvPr/>
            </p:nvSpPr>
            <p:spPr bwMode="auto">
              <a:xfrm>
                <a:off x="5126" y="6864"/>
                <a:ext cx="1015" cy="1046"/>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60" name="Oval 316"/>
              <p:cNvSpPr>
                <a:spLocks noChangeArrowheads="1"/>
              </p:cNvSpPr>
              <p:nvPr/>
            </p:nvSpPr>
            <p:spPr bwMode="auto">
              <a:xfrm>
                <a:off x="6524" y="6996"/>
                <a:ext cx="757" cy="780"/>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61" name="Oval 317"/>
              <p:cNvSpPr>
                <a:spLocks noChangeArrowheads="1"/>
              </p:cNvSpPr>
              <p:nvPr/>
            </p:nvSpPr>
            <p:spPr bwMode="auto">
              <a:xfrm>
                <a:off x="4871" y="7062"/>
                <a:ext cx="570" cy="584"/>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62" name="Oval 318"/>
              <p:cNvSpPr>
                <a:spLocks noChangeArrowheads="1"/>
              </p:cNvSpPr>
              <p:nvPr/>
            </p:nvSpPr>
            <p:spPr bwMode="auto">
              <a:xfrm>
                <a:off x="4809" y="6604"/>
                <a:ext cx="568" cy="584"/>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63" name="Oval 319"/>
              <p:cNvSpPr>
                <a:spLocks noChangeArrowheads="1"/>
              </p:cNvSpPr>
              <p:nvPr/>
            </p:nvSpPr>
            <p:spPr bwMode="auto">
              <a:xfrm>
                <a:off x="5062" y="6082"/>
                <a:ext cx="888" cy="914"/>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64" name="Oval 320"/>
              <p:cNvSpPr>
                <a:spLocks noChangeArrowheads="1"/>
              </p:cNvSpPr>
              <p:nvPr/>
            </p:nvSpPr>
            <p:spPr bwMode="auto">
              <a:xfrm>
                <a:off x="5826" y="7126"/>
                <a:ext cx="887" cy="914"/>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65" name="Oval 321"/>
              <p:cNvSpPr>
                <a:spLocks noChangeArrowheads="1"/>
              </p:cNvSpPr>
              <p:nvPr/>
            </p:nvSpPr>
            <p:spPr bwMode="auto">
              <a:xfrm>
                <a:off x="6904" y="6148"/>
                <a:ext cx="697" cy="718"/>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66" name="Oval 322"/>
              <p:cNvSpPr>
                <a:spLocks noChangeArrowheads="1"/>
              </p:cNvSpPr>
              <p:nvPr/>
            </p:nvSpPr>
            <p:spPr bwMode="auto">
              <a:xfrm>
                <a:off x="6713" y="5886"/>
                <a:ext cx="634" cy="650"/>
              </a:xfrm>
              <a:prstGeom prst="ellipse">
                <a:avLst/>
              </a:prstGeom>
              <a:gradFill rotWithShape="1">
                <a:gsLst>
                  <a:gs pos="0">
                    <a:srgbClr val="FFFFFF"/>
                  </a:gs>
                  <a:gs pos="100000">
                    <a:srgbClr val="FFD7D7"/>
                  </a:gs>
                </a:gsLst>
                <a:path path="shape">
                  <a:fillToRect l="50000" t="50000" r="50000" b="50000"/>
                </a:path>
              </a:gradFill>
              <a:ln w="3810">
                <a:solidFill>
                  <a:srgbClr val="8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67" name="Freeform 323"/>
              <p:cNvSpPr>
                <a:spLocks/>
              </p:cNvSpPr>
              <p:nvPr/>
            </p:nvSpPr>
            <p:spPr bwMode="auto">
              <a:xfrm>
                <a:off x="5040" y="6059"/>
                <a:ext cx="2464" cy="1702"/>
              </a:xfrm>
              <a:custGeom>
                <a:avLst/>
                <a:gdLst>
                  <a:gd name="T0" fmla="*/ 675894 w 1612"/>
                  <a:gd name="T1" fmla="*/ 127691 h 1126"/>
                  <a:gd name="T2" fmla="*/ 765777 w 1612"/>
                  <a:gd name="T3" fmla="*/ 35674 h 1126"/>
                  <a:gd name="T4" fmla="*/ 1175721 w 1612"/>
                  <a:gd name="T5" fmla="*/ 42347 h 1126"/>
                  <a:gd name="T6" fmla="*/ 1464385 w 1612"/>
                  <a:gd name="T7" fmla="*/ 0 h 1126"/>
                  <a:gd name="T8" fmla="*/ 1829162 w 1612"/>
                  <a:gd name="T9" fmla="*/ 151380 h 1126"/>
                  <a:gd name="T10" fmla="*/ 2012735 w 1612"/>
                  <a:gd name="T11" fmla="*/ 109261 h 1126"/>
                  <a:gd name="T12" fmla="*/ 2110440 w 1612"/>
                  <a:gd name="T13" fmla="*/ 127691 h 1126"/>
                  <a:gd name="T14" fmla="*/ 2132162 w 1612"/>
                  <a:gd name="T15" fmla="*/ 502030 h 1126"/>
                  <a:gd name="T16" fmla="*/ 2187644 w 1612"/>
                  <a:gd name="T17" fmla="*/ 561932 h 1126"/>
                  <a:gd name="T18" fmla="*/ 2019260 w 1612"/>
                  <a:gd name="T19" fmla="*/ 853431 h 1126"/>
                  <a:gd name="T20" fmla="*/ 1836554 w 1612"/>
                  <a:gd name="T21" fmla="*/ 654325 h 1126"/>
                  <a:gd name="T22" fmla="*/ 1786255 w 1612"/>
                  <a:gd name="T23" fmla="*/ 756651 h 1126"/>
                  <a:gd name="T24" fmla="*/ 1528669 w 1612"/>
                  <a:gd name="T25" fmla="*/ 1154397 h 1126"/>
                  <a:gd name="T26" fmla="*/ 662380 w 1612"/>
                  <a:gd name="T27" fmla="*/ 1263854 h 1126"/>
                  <a:gd name="T28" fmla="*/ 211390 w 1612"/>
                  <a:gd name="T29" fmla="*/ 1186223 h 1126"/>
                  <a:gd name="T30" fmla="*/ 69191 w 1612"/>
                  <a:gd name="T31" fmla="*/ 939005 h 1126"/>
                  <a:gd name="T32" fmla="*/ 69191 w 1612"/>
                  <a:gd name="T33" fmla="*/ 683775 h 1126"/>
                  <a:gd name="T34" fmla="*/ 0 w 1612"/>
                  <a:gd name="T35" fmla="*/ 472112 h 1126"/>
                  <a:gd name="T36" fmla="*/ 675894 w 1612"/>
                  <a:gd name="T37" fmla="*/ 127691 h 1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2" h="1126">
                    <a:moveTo>
                      <a:pt x="498" y="114"/>
                    </a:moveTo>
                    <a:lnTo>
                      <a:pt x="564" y="32"/>
                    </a:lnTo>
                    <a:lnTo>
                      <a:pt x="866" y="38"/>
                    </a:lnTo>
                    <a:lnTo>
                      <a:pt x="1079" y="0"/>
                    </a:lnTo>
                    <a:lnTo>
                      <a:pt x="1348" y="135"/>
                    </a:lnTo>
                    <a:lnTo>
                      <a:pt x="1483" y="97"/>
                    </a:lnTo>
                    <a:lnTo>
                      <a:pt x="1555" y="114"/>
                    </a:lnTo>
                    <a:lnTo>
                      <a:pt x="1571" y="447"/>
                    </a:lnTo>
                    <a:lnTo>
                      <a:pt x="1612" y="501"/>
                    </a:lnTo>
                    <a:lnTo>
                      <a:pt x="1488" y="760"/>
                    </a:lnTo>
                    <a:lnTo>
                      <a:pt x="1353" y="583"/>
                    </a:lnTo>
                    <a:lnTo>
                      <a:pt x="1316" y="674"/>
                    </a:lnTo>
                    <a:lnTo>
                      <a:pt x="1126" y="1029"/>
                    </a:lnTo>
                    <a:lnTo>
                      <a:pt x="488" y="1126"/>
                    </a:lnTo>
                    <a:lnTo>
                      <a:pt x="156" y="1057"/>
                    </a:lnTo>
                    <a:lnTo>
                      <a:pt x="51" y="836"/>
                    </a:lnTo>
                    <a:lnTo>
                      <a:pt x="51" y="609"/>
                    </a:lnTo>
                    <a:lnTo>
                      <a:pt x="0" y="421"/>
                    </a:lnTo>
                    <a:lnTo>
                      <a:pt x="498" y="114"/>
                    </a:lnTo>
                    <a:close/>
                  </a:path>
                </a:pathLst>
              </a:custGeom>
              <a:gradFill rotWithShape="1">
                <a:gsLst>
                  <a:gs pos="0">
                    <a:srgbClr val="FFFFFF"/>
                  </a:gs>
                  <a:gs pos="100000">
                    <a:srgbClr val="FFD7D7"/>
                  </a:gs>
                </a:gsLst>
                <a:path path="rect">
                  <a:fillToRect l="50000" t="50000" r="50000" b="50000"/>
                </a:path>
              </a:gradFill>
              <a:ln>
                <a:noFill/>
              </a:ln>
              <a:extLst>
                <a:ext uri="{91240B29-F687-4F45-9708-019B960494DF}">
                  <a14:hiddenLine xmlns:a14="http://schemas.microsoft.com/office/drawing/2010/main" w="9525">
                    <a:solidFill>
                      <a:srgbClr val="800000"/>
                    </a:solidFill>
                    <a:round/>
                    <a:headEnd/>
                    <a:tailEnd/>
                  </a14:hiddenLine>
                </a:ext>
              </a:extLst>
            </p:spPr>
            <p:txBody>
              <a:bodyPr/>
              <a:lstStyle/>
              <a:p>
                <a:endParaRPr lang="en-US"/>
              </a:p>
            </p:txBody>
          </p:sp>
        </p:grpSp>
        <p:sp>
          <p:nvSpPr>
            <p:cNvPr id="47166" name="Text Box 324"/>
            <p:cNvSpPr txBox="1">
              <a:spLocks noChangeArrowheads="1"/>
            </p:cNvSpPr>
            <p:nvPr/>
          </p:nvSpPr>
          <p:spPr bwMode="auto">
            <a:xfrm>
              <a:off x="4320" y="985"/>
              <a:ext cx="783" cy="313"/>
            </a:xfrm>
            <a:prstGeom prst="rect">
              <a:avLst/>
            </a:prstGeom>
            <a:noFill/>
            <a:ln>
              <a:noFill/>
            </a:ln>
            <a:effectLst/>
            <a:extLst>
              <a:ext uri="{909E8E84-426E-40DD-AFC4-6F175D3DCCD1}">
                <a14:hiddenFill xmlns:a14="http://schemas.microsoft.com/office/drawing/2010/main">
                  <a:solidFill>
                    <a:srgbClr val="D7D7FF"/>
                  </a:solidFill>
                </a14:hiddenFill>
              </a:ext>
              <a:ext uri="{91240B29-F687-4F45-9708-019B960494DF}">
                <a14:hiddenLine xmlns:a14="http://schemas.microsoft.com/office/drawing/2010/main" w="127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400" b="1">
                  <a:latin typeface="Arial" panose="020B0604020202020204" pitchFamily="34" charset="0"/>
                  <a:ea typeface="宋体" panose="02010600030101010101" pitchFamily="2" charset="-122"/>
                </a:rPr>
                <a:t>OSS</a:t>
              </a:r>
            </a:p>
            <a:p>
              <a:pPr algn="ctr" eaLnBrk="1" hangingPunct="1">
                <a:spcBef>
                  <a:spcPct val="0"/>
                </a:spcBef>
                <a:buClrTx/>
                <a:buSzTx/>
                <a:buFontTx/>
                <a:buNone/>
              </a:pPr>
              <a:r>
                <a:rPr lang="en-US" altLang="zh-CN" sz="1400" b="1">
                  <a:latin typeface="Arial" panose="020B0604020202020204" pitchFamily="34" charset="0"/>
                  <a:ea typeface="宋体" panose="02010600030101010101" pitchFamily="2" charset="-122"/>
                </a:rPr>
                <a:t>Management</a:t>
              </a:r>
            </a:p>
          </p:txBody>
        </p:sp>
        <p:sp>
          <p:nvSpPr>
            <p:cNvPr id="47167" name="AutoShape 325"/>
            <p:cNvSpPr>
              <a:spLocks noChangeArrowheads="1"/>
            </p:cNvSpPr>
            <p:nvPr/>
          </p:nvSpPr>
          <p:spPr bwMode="auto">
            <a:xfrm>
              <a:off x="4286" y="1344"/>
              <a:ext cx="612" cy="343"/>
            </a:xfrm>
            <a:prstGeom prst="cube">
              <a:avLst>
                <a:gd name="adj" fmla="val 14009"/>
              </a:avLst>
            </a:prstGeom>
            <a:gradFill rotWithShape="1">
              <a:gsLst>
                <a:gs pos="0">
                  <a:srgbClr val="8989FF"/>
                </a:gs>
                <a:gs pos="50000">
                  <a:srgbClr val="E3E3FF"/>
                </a:gs>
                <a:gs pos="100000">
                  <a:srgbClr val="8989FF"/>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0000"/>
                </a:lnSpc>
                <a:spcBef>
                  <a:spcPct val="0"/>
                </a:spcBef>
                <a:buClrTx/>
                <a:buSzTx/>
                <a:buFontTx/>
                <a:buNone/>
              </a:pPr>
              <a:r>
                <a:rPr lang="en-US" altLang="zh-CN" sz="1400" b="1">
                  <a:latin typeface="Arial" panose="020B0604020202020204" pitchFamily="34" charset="0"/>
                  <a:ea typeface="宋体" panose="02010600030101010101" pitchFamily="2" charset="-122"/>
                </a:rPr>
                <a:t>WLAN</a:t>
              </a:r>
            </a:p>
            <a:p>
              <a:pPr algn="ctr" eaLnBrk="1" hangingPunct="1">
                <a:lnSpc>
                  <a:spcPct val="72000"/>
                </a:lnSpc>
                <a:spcBef>
                  <a:spcPct val="0"/>
                </a:spcBef>
                <a:buClrTx/>
                <a:buSzTx/>
                <a:buFontTx/>
                <a:buNone/>
              </a:pPr>
              <a:r>
                <a:rPr lang="en-US" altLang="zh-CN" sz="1400" b="1">
                  <a:latin typeface="Arial" panose="020B0604020202020204" pitchFamily="34" charset="0"/>
                  <a:ea typeface="宋体" panose="02010600030101010101" pitchFamily="2" charset="-122"/>
                </a:rPr>
                <a:t>Manager</a:t>
              </a:r>
            </a:p>
          </p:txBody>
        </p:sp>
        <p:grpSp>
          <p:nvGrpSpPr>
            <p:cNvPr id="47168" name="Group 326"/>
            <p:cNvGrpSpPr>
              <a:grpSpLocks/>
            </p:cNvGrpSpPr>
            <p:nvPr/>
          </p:nvGrpSpPr>
          <p:grpSpPr bwMode="auto">
            <a:xfrm>
              <a:off x="3969" y="1097"/>
              <a:ext cx="257" cy="148"/>
              <a:chOff x="6975" y="4164"/>
              <a:chExt cx="750" cy="579"/>
            </a:xfrm>
          </p:grpSpPr>
          <p:sp>
            <p:nvSpPr>
              <p:cNvPr id="47254" name="AutoShape 327"/>
              <p:cNvSpPr>
                <a:spLocks noChangeArrowheads="1"/>
              </p:cNvSpPr>
              <p:nvPr/>
            </p:nvSpPr>
            <p:spPr bwMode="auto">
              <a:xfrm>
                <a:off x="6993" y="4164"/>
                <a:ext cx="732" cy="579"/>
              </a:xfrm>
              <a:prstGeom prst="cube">
                <a:avLst>
                  <a:gd name="adj" fmla="val 15806"/>
                </a:avLst>
              </a:prstGeom>
              <a:gradFill rotWithShape="1">
                <a:gsLst>
                  <a:gs pos="0">
                    <a:srgbClr val="FF8D8D"/>
                  </a:gs>
                  <a:gs pos="50000">
                    <a:srgbClr val="FFFFFF"/>
                  </a:gs>
                  <a:gs pos="100000">
                    <a:srgbClr val="FF8D8D"/>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55" name="Text Box 328"/>
              <p:cNvSpPr txBox="1">
                <a:spLocks noChangeArrowheads="1"/>
              </p:cNvSpPr>
              <p:nvPr/>
            </p:nvSpPr>
            <p:spPr bwMode="auto">
              <a:xfrm>
                <a:off x="6975" y="4296"/>
                <a:ext cx="722" cy="447"/>
              </a:xfrm>
              <a:prstGeom prst="rect">
                <a:avLst/>
              </a:prstGeom>
              <a:noFill/>
              <a:ln>
                <a:noFill/>
              </a:ln>
              <a:effectLst/>
              <a:extLst>
                <a:ext uri="{909E8E84-426E-40DD-AFC4-6F175D3DCCD1}">
                  <a14:hiddenFill xmlns:a14="http://schemas.microsoft.com/office/drawing/2010/main">
                    <a:solidFill>
                      <a:srgbClr val="D7D7FF"/>
                    </a:solidFill>
                  </a14:hiddenFill>
                </a:ext>
                <a:ext uri="{91240B29-F687-4F45-9708-019B960494DF}">
                  <a14:hiddenLine xmlns:a14="http://schemas.microsoft.com/office/drawing/2010/main" w="127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200" b="1">
                    <a:latin typeface="Arial" panose="020B0604020202020204" pitchFamily="34" charset="0"/>
                    <a:ea typeface="宋体" panose="02010600030101010101" pitchFamily="2" charset="-122"/>
                  </a:rPr>
                  <a:t>BGw</a:t>
                </a:r>
              </a:p>
            </p:txBody>
          </p:sp>
        </p:grpSp>
        <p:cxnSp>
          <p:nvCxnSpPr>
            <p:cNvPr id="47169" name="AutoShape 329"/>
            <p:cNvCxnSpPr>
              <a:cxnSpLocks noChangeShapeType="1"/>
              <a:stCxn id="47294" idx="2"/>
              <a:endCxn id="47282" idx="6"/>
            </p:cNvCxnSpPr>
            <p:nvPr/>
          </p:nvCxnSpPr>
          <p:spPr bwMode="auto">
            <a:xfrm rot="10800000" flipV="1">
              <a:off x="2903" y="1306"/>
              <a:ext cx="136" cy="1"/>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70" name="AutoShape 330"/>
            <p:cNvCxnSpPr>
              <a:cxnSpLocks noChangeShapeType="1"/>
              <a:stCxn id="47292" idx="5"/>
              <a:endCxn id="47286" idx="2"/>
            </p:cNvCxnSpPr>
            <p:nvPr/>
          </p:nvCxnSpPr>
          <p:spPr bwMode="auto">
            <a:xfrm flipV="1">
              <a:off x="1311" y="1291"/>
              <a:ext cx="254" cy="25"/>
            </a:xfrm>
            <a:prstGeom prst="bentConnector3">
              <a:avLst>
                <a:gd name="adj1" fmla="val 50000"/>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71" name="AutoShape 331"/>
            <p:cNvCxnSpPr>
              <a:cxnSpLocks noChangeShapeType="1"/>
              <a:stCxn id="47143" idx="2"/>
              <a:endCxn id="47294" idx="5"/>
            </p:cNvCxnSpPr>
            <p:nvPr/>
          </p:nvCxnSpPr>
          <p:spPr bwMode="auto">
            <a:xfrm rot="10800000">
              <a:off x="3557" y="1248"/>
              <a:ext cx="1241" cy="726"/>
            </a:xfrm>
            <a:prstGeom prst="bentConnector3">
              <a:avLst>
                <a:gd name="adj1" fmla="val 49958"/>
              </a:avLst>
            </a:prstGeom>
            <a:noFill/>
            <a:ln w="127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72" name="AutoShape 332"/>
            <p:cNvCxnSpPr>
              <a:cxnSpLocks noChangeShapeType="1"/>
              <a:stCxn id="47142" idx="1"/>
              <a:endCxn id="47163" idx="5"/>
            </p:cNvCxnSpPr>
            <p:nvPr/>
          </p:nvCxnSpPr>
          <p:spPr bwMode="auto">
            <a:xfrm flipH="1">
              <a:off x="4218" y="2045"/>
              <a:ext cx="556" cy="14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73" name="AutoShape 333"/>
            <p:cNvCxnSpPr>
              <a:cxnSpLocks noChangeShapeType="1"/>
              <a:stCxn id="47163" idx="1"/>
              <a:endCxn id="47167" idx="2"/>
            </p:cNvCxnSpPr>
            <p:nvPr/>
          </p:nvCxnSpPr>
          <p:spPr bwMode="auto">
            <a:xfrm flipV="1">
              <a:off x="4014" y="1540"/>
              <a:ext cx="272" cy="53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74" name="AutoShape 334"/>
            <p:cNvCxnSpPr>
              <a:cxnSpLocks noChangeShapeType="1"/>
              <a:stCxn id="47163" idx="2"/>
              <a:endCxn id="47164" idx="5"/>
            </p:cNvCxnSpPr>
            <p:nvPr/>
          </p:nvCxnSpPr>
          <p:spPr bwMode="auto">
            <a:xfrm flipH="1" flipV="1">
              <a:off x="2732" y="2030"/>
              <a:ext cx="1078" cy="15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75" name="AutoShape 335"/>
            <p:cNvCxnSpPr>
              <a:cxnSpLocks noChangeShapeType="1"/>
              <a:stCxn id="47164" idx="2"/>
              <a:endCxn id="47292" idx="3"/>
            </p:cNvCxnSpPr>
            <p:nvPr/>
          </p:nvCxnSpPr>
          <p:spPr bwMode="auto">
            <a:xfrm flipH="1" flipV="1">
              <a:off x="1023" y="1460"/>
              <a:ext cx="1222" cy="603"/>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76" name="AutoShape 336"/>
            <p:cNvCxnSpPr>
              <a:cxnSpLocks noChangeShapeType="1"/>
              <a:stCxn id="47164" idx="1"/>
              <a:endCxn id="47277" idx="2"/>
            </p:cNvCxnSpPr>
            <p:nvPr/>
          </p:nvCxnSpPr>
          <p:spPr bwMode="auto">
            <a:xfrm flipH="1" flipV="1">
              <a:off x="1768" y="1774"/>
              <a:ext cx="704" cy="19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77" name="AutoShape 337"/>
            <p:cNvCxnSpPr>
              <a:cxnSpLocks noChangeShapeType="1"/>
              <a:stCxn id="47164" idx="0"/>
              <a:endCxn id="47271" idx="2"/>
            </p:cNvCxnSpPr>
            <p:nvPr/>
          </p:nvCxnSpPr>
          <p:spPr bwMode="auto">
            <a:xfrm flipH="1" flipV="1">
              <a:off x="2499" y="1707"/>
              <a:ext cx="5" cy="22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78" name="AutoShape 338"/>
            <p:cNvCxnSpPr>
              <a:cxnSpLocks noChangeShapeType="1"/>
              <a:stCxn id="47256" idx="1"/>
              <a:endCxn id="47289" idx="7"/>
            </p:cNvCxnSpPr>
            <p:nvPr/>
          </p:nvCxnSpPr>
          <p:spPr bwMode="auto">
            <a:xfrm flipH="1" flipV="1">
              <a:off x="2825" y="1007"/>
              <a:ext cx="1594" cy="18"/>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79" name="AutoShape 339"/>
            <p:cNvCxnSpPr>
              <a:cxnSpLocks noChangeShapeType="1"/>
              <a:stCxn id="47292" idx="3"/>
              <a:endCxn id="47242" idx="0"/>
            </p:cNvCxnSpPr>
            <p:nvPr/>
          </p:nvCxnSpPr>
          <p:spPr bwMode="auto">
            <a:xfrm>
              <a:off x="1023" y="1460"/>
              <a:ext cx="44" cy="305"/>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7180" name="Group 340"/>
            <p:cNvGrpSpPr>
              <a:grpSpLocks/>
            </p:cNvGrpSpPr>
            <p:nvPr/>
          </p:nvGrpSpPr>
          <p:grpSpPr bwMode="auto">
            <a:xfrm>
              <a:off x="721" y="1752"/>
              <a:ext cx="798" cy="444"/>
              <a:chOff x="6234" y="7490"/>
              <a:chExt cx="1868" cy="1425"/>
            </a:xfrm>
          </p:grpSpPr>
          <p:sp>
            <p:nvSpPr>
              <p:cNvPr id="47242" name="Oval 341"/>
              <p:cNvSpPr>
                <a:spLocks noChangeArrowheads="1"/>
              </p:cNvSpPr>
              <p:nvPr/>
            </p:nvSpPr>
            <p:spPr bwMode="auto">
              <a:xfrm>
                <a:off x="6815" y="7533"/>
                <a:ext cx="456" cy="475"/>
              </a:xfrm>
              <a:prstGeom prst="ellipse">
                <a:avLst/>
              </a:prstGeom>
              <a:solidFill>
                <a:srgbClr val="FFFFFF"/>
              </a:soli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43" name="Oval 342"/>
              <p:cNvSpPr>
                <a:spLocks noChangeArrowheads="1"/>
              </p:cNvSpPr>
              <p:nvPr/>
            </p:nvSpPr>
            <p:spPr bwMode="auto">
              <a:xfrm>
                <a:off x="7189" y="7490"/>
                <a:ext cx="372" cy="388"/>
              </a:xfrm>
              <a:prstGeom prst="ellipse">
                <a:avLst/>
              </a:prstGeom>
              <a:solidFill>
                <a:srgbClr val="FFFFFF"/>
              </a:soli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44" name="Oval 343"/>
              <p:cNvSpPr>
                <a:spLocks noChangeArrowheads="1"/>
              </p:cNvSpPr>
              <p:nvPr/>
            </p:nvSpPr>
            <p:spPr bwMode="auto">
              <a:xfrm>
                <a:off x="7521" y="7878"/>
                <a:ext cx="581" cy="606"/>
              </a:xfrm>
              <a:prstGeom prst="ellipse">
                <a:avLst/>
              </a:prstGeom>
              <a:solidFill>
                <a:srgbClr val="FFFFFF"/>
              </a:soli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45" name="Oval 344"/>
              <p:cNvSpPr>
                <a:spLocks noChangeArrowheads="1"/>
              </p:cNvSpPr>
              <p:nvPr/>
            </p:nvSpPr>
            <p:spPr bwMode="auto">
              <a:xfrm>
                <a:off x="6441" y="8137"/>
                <a:ext cx="664" cy="692"/>
              </a:xfrm>
              <a:prstGeom prst="ellipse">
                <a:avLst/>
              </a:prstGeom>
              <a:solidFill>
                <a:srgbClr val="FFFFFF"/>
              </a:soli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46" name="Oval 345"/>
              <p:cNvSpPr>
                <a:spLocks noChangeArrowheads="1"/>
              </p:cNvSpPr>
              <p:nvPr/>
            </p:nvSpPr>
            <p:spPr bwMode="auto">
              <a:xfrm>
                <a:off x="7355" y="8224"/>
                <a:ext cx="496" cy="516"/>
              </a:xfrm>
              <a:prstGeom prst="ellipse">
                <a:avLst/>
              </a:prstGeom>
              <a:solidFill>
                <a:srgbClr val="FFFFFF"/>
              </a:soli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47" name="Oval 346"/>
              <p:cNvSpPr>
                <a:spLocks noChangeArrowheads="1"/>
              </p:cNvSpPr>
              <p:nvPr/>
            </p:nvSpPr>
            <p:spPr bwMode="auto">
              <a:xfrm>
                <a:off x="6275" y="8268"/>
                <a:ext cx="372" cy="386"/>
              </a:xfrm>
              <a:prstGeom prst="ellipse">
                <a:avLst/>
              </a:prstGeom>
              <a:solidFill>
                <a:srgbClr val="FFFFFF"/>
              </a:soli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48" name="Oval 347"/>
              <p:cNvSpPr>
                <a:spLocks noChangeArrowheads="1"/>
              </p:cNvSpPr>
              <p:nvPr/>
            </p:nvSpPr>
            <p:spPr bwMode="auto">
              <a:xfrm>
                <a:off x="6234" y="7965"/>
                <a:ext cx="372" cy="387"/>
              </a:xfrm>
              <a:prstGeom prst="ellipse">
                <a:avLst/>
              </a:prstGeom>
              <a:solidFill>
                <a:srgbClr val="FFFFFF"/>
              </a:soli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49" name="Oval 348"/>
              <p:cNvSpPr>
                <a:spLocks noChangeArrowheads="1"/>
              </p:cNvSpPr>
              <p:nvPr/>
            </p:nvSpPr>
            <p:spPr bwMode="auto">
              <a:xfrm>
                <a:off x="6400" y="7620"/>
                <a:ext cx="581" cy="604"/>
              </a:xfrm>
              <a:prstGeom prst="ellipse">
                <a:avLst/>
              </a:prstGeom>
              <a:solidFill>
                <a:srgbClr val="FFFFFF"/>
              </a:soli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50" name="Oval 349"/>
              <p:cNvSpPr>
                <a:spLocks noChangeArrowheads="1"/>
              </p:cNvSpPr>
              <p:nvPr/>
            </p:nvSpPr>
            <p:spPr bwMode="auto">
              <a:xfrm>
                <a:off x="6899" y="8310"/>
                <a:ext cx="580" cy="605"/>
              </a:xfrm>
              <a:prstGeom prst="ellipse">
                <a:avLst/>
              </a:prstGeom>
              <a:solidFill>
                <a:srgbClr val="FFFFFF"/>
              </a:soli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51" name="Oval 350"/>
              <p:cNvSpPr>
                <a:spLocks noChangeArrowheads="1"/>
              </p:cNvSpPr>
              <p:nvPr/>
            </p:nvSpPr>
            <p:spPr bwMode="auto">
              <a:xfrm>
                <a:off x="7604" y="7663"/>
                <a:ext cx="456" cy="475"/>
              </a:xfrm>
              <a:prstGeom prst="ellipse">
                <a:avLst/>
              </a:prstGeom>
              <a:solidFill>
                <a:srgbClr val="FFFFFF"/>
              </a:soli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52" name="Oval 351"/>
              <p:cNvSpPr>
                <a:spLocks noChangeArrowheads="1"/>
              </p:cNvSpPr>
              <p:nvPr/>
            </p:nvSpPr>
            <p:spPr bwMode="auto">
              <a:xfrm>
                <a:off x="7479" y="7490"/>
                <a:ext cx="415" cy="430"/>
              </a:xfrm>
              <a:prstGeom prst="ellipse">
                <a:avLst/>
              </a:prstGeom>
              <a:solidFill>
                <a:srgbClr val="FFFFFF"/>
              </a:solidFill>
              <a:ln w="3810">
                <a:solidFill>
                  <a:srgbClr val="00000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47253" name="Freeform 352"/>
              <p:cNvSpPr>
                <a:spLocks/>
              </p:cNvSpPr>
              <p:nvPr/>
            </p:nvSpPr>
            <p:spPr bwMode="auto">
              <a:xfrm>
                <a:off x="6385" y="7604"/>
                <a:ext cx="1612" cy="1126"/>
              </a:xfrm>
              <a:custGeom>
                <a:avLst/>
                <a:gdLst>
                  <a:gd name="T0" fmla="*/ 498 w 1612"/>
                  <a:gd name="T1" fmla="*/ 114 h 1126"/>
                  <a:gd name="T2" fmla="*/ 564 w 1612"/>
                  <a:gd name="T3" fmla="*/ 32 h 1126"/>
                  <a:gd name="T4" fmla="*/ 866 w 1612"/>
                  <a:gd name="T5" fmla="*/ 38 h 1126"/>
                  <a:gd name="T6" fmla="*/ 1079 w 1612"/>
                  <a:gd name="T7" fmla="*/ 0 h 1126"/>
                  <a:gd name="T8" fmla="*/ 1348 w 1612"/>
                  <a:gd name="T9" fmla="*/ 135 h 1126"/>
                  <a:gd name="T10" fmla="*/ 1483 w 1612"/>
                  <a:gd name="T11" fmla="*/ 97 h 1126"/>
                  <a:gd name="T12" fmla="*/ 1555 w 1612"/>
                  <a:gd name="T13" fmla="*/ 114 h 1126"/>
                  <a:gd name="T14" fmla="*/ 1571 w 1612"/>
                  <a:gd name="T15" fmla="*/ 447 h 1126"/>
                  <a:gd name="T16" fmla="*/ 1612 w 1612"/>
                  <a:gd name="T17" fmla="*/ 501 h 1126"/>
                  <a:gd name="T18" fmla="*/ 1488 w 1612"/>
                  <a:gd name="T19" fmla="*/ 760 h 1126"/>
                  <a:gd name="T20" fmla="*/ 1353 w 1612"/>
                  <a:gd name="T21" fmla="*/ 583 h 1126"/>
                  <a:gd name="T22" fmla="*/ 1316 w 1612"/>
                  <a:gd name="T23" fmla="*/ 674 h 1126"/>
                  <a:gd name="T24" fmla="*/ 1126 w 1612"/>
                  <a:gd name="T25" fmla="*/ 1029 h 1126"/>
                  <a:gd name="T26" fmla="*/ 488 w 1612"/>
                  <a:gd name="T27" fmla="*/ 1126 h 1126"/>
                  <a:gd name="T28" fmla="*/ 156 w 1612"/>
                  <a:gd name="T29" fmla="*/ 1057 h 1126"/>
                  <a:gd name="T30" fmla="*/ 51 w 1612"/>
                  <a:gd name="T31" fmla="*/ 836 h 1126"/>
                  <a:gd name="T32" fmla="*/ 51 w 1612"/>
                  <a:gd name="T33" fmla="*/ 609 h 1126"/>
                  <a:gd name="T34" fmla="*/ 0 w 1612"/>
                  <a:gd name="T35" fmla="*/ 421 h 1126"/>
                  <a:gd name="T36" fmla="*/ 498 w 1612"/>
                  <a:gd name="T37" fmla="*/ 114 h 1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12" h="1126">
                    <a:moveTo>
                      <a:pt x="498" y="114"/>
                    </a:moveTo>
                    <a:lnTo>
                      <a:pt x="564" y="32"/>
                    </a:lnTo>
                    <a:lnTo>
                      <a:pt x="866" y="38"/>
                    </a:lnTo>
                    <a:lnTo>
                      <a:pt x="1079" y="0"/>
                    </a:lnTo>
                    <a:lnTo>
                      <a:pt x="1348" y="135"/>
                    </a:lnTo>
                    <a:lnTo>
                      <a:pt x="1483" y="97"/>
                    </a:lnTo>
                    <a:lnTo>
                      <a:pt x="1555" y="114"/>
                    </a:lnTo>
                    <a:lnTo>
                      <a:pt x="1571" y="447"/>
                    </a:lnTo>
                    <a:lnTo>
                      <a:pt x="1612" y="501"/>
                    </a:lnTo>
                    <a:lnTo>
                      <a:pt x="1488" y="760"/>
                    </a:lnTo>
                    <a:lnTo>
                      <a:pt x="1353" y="583"/>
                    </a:lnTo>
                    <a:lnTo>
                      <a:pt x="1316" y="674"/>
                    </a:lnTo>
                    <a:lnTo>
                      <a:pt x="1126" y="1029"/>
                    </a:lnTo>
                    <a:lnTo>
                      <a:pt x="488" y="1126"/>
                    </a:lnTo>
                    <a:lnTo>
                      <a:pt x="156" y="1057"/>
                    </a:lnTo>
                    <a:lnTo>
                      <a:pt x="51" y="836"/>
                    </a:lnTo>
                    <a:lnTo>
                      <a:pt x="51" y="609"/>
                    </a:lnTo>
                    <a:lnTo>
                      <a:pt x="0" y="421"/>
                    </a:lnTo>
                    <a:lnTo>
                      <a:pt x="498"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181" name="Text Box 353"/>
            <p:cNvSpPr txBox="1">
              <a:spLocks noChangeArrowheads="1"/>
            </p:cNvSpPr>
            <p:nvPr/>
          </p:nvSpPr>
          <p:spPr bwMode="auto">
            <a:xfrm>
              <a:off x="836" y="1868"/>
              <a:ext cx="615" cy="192"/>
            </a:xfrm>
            <a:prstGeom prst="rect">
              <a:avLst/>
            </a:prstGeom>
            <a:noFill/>
            <a:ln>
              <a:noFill/>
            </a:ln>
            <a:effectLst/>
            <a:extLst>
              <a:ext uri="{909E8E84-426E-40DD-AFC4-6F175D3DCCD1}">
                <a14:hiddenFill xmlns:a14="http://schemas.microsoft.com/office/drawing/2010/main">
                  <a:solidFill>
                    <a:srgbClr val="D7D7FF"/>
                  </a:solidFill>
                </a14:hiddenFill>
              </a:ext>
              <a:ext uri="{91240B29-F687-4F45-9708-019B960494DF}">
                <a14:hiddenLine xmlns:a14="http://schemas.microsoft.com/office/drawing/2010/main" w="127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zh-CN" sz="1000" b="1">
                  <a:latin typeface="Arial" panose="020B0604020202020204" pitchFamily="34" charset="0"/>
                  <a:ea typeface="宋体" panose="02010600030101010101" pitchFamily="2" charset="-122"/>
                </a:rPr>
                <a:t>GSM/WCDMA</a:t>
              </a:r>
            </a:p>
            <a:p>
              <a:pPr algn="ctr" eaLnBrk="1" hangingPunct="1">
                <a:spcBef>
                  <a:spcPct val="0"/>
                </a:spcBef>
                <a:buClrTx/>
                <a:buSzTx/>
                <a:buFontTx/>
                <a:buNone/>
              </a:pPr>
              <a:r>
                <a:rPr lang="en-US" altLang="zh-CN" sz="1000" b="1">
                  <a:latin typeface="Arial" panose="020B0604020202020204" pitchFamily="34" charset="0"/>
                  <a:ea typeface="宋体" panose="02010600030101010101" pitchFamily="2" charset="-122"/>
                </a:rPr>
                <a:t>Radio Network</a:t>
              </a:r>
            </a:p>
          </p:txBody>
        </p:sp>
        <p:grpSp>
          <p:nvGrpSpPr>
            <p:cNvPr id="47182" name="Group 354"/>
            <p:cNvGrpSpPr>
              <a:grpSpLocks noChangeAspect="1"/>
            </p:cNvGrpSpPr>
            <p:nvPr/>
          </p:nvGrpSpPr>
          <p:grpSpPr bwMode="auto">
            <a:xfrm>
              <a:off x="552" y="1548"/>
              <a:ext cx="400" cy="536"/>
              <a:chOff x="1215" y="2489"/>
              <a:chExt cx="3284" cy="3461"/>
            </a:xfrm>
          </p:grpSpPr>
          <p:sp>
            <p:nvSpPr>
              <p:cNvPr id="47187" name="Freeform 355"/>
              <p:cNvSpPr>
                <a:spLocks noChangeAspect="1"/>
              </p:cNvSpPr>
              <p:nvPr/>
            </p:nvSpPr>
            <p:spPr bwMode="auto">
              <a:xfrm>
                <a:off x="2523" y="2933"/>
                <a:ext cx="776" cy="731"/>
              </a:xfrm>
              <a:custGeom>
                <a:avLst/>
                <a:gdLst>
                  <a:gd name="T0" fmla="*/ 429 w 776"/>
                  <a:gd name="T1" fmla="*/ 727 h 731"/>
                  <a:gd name="T2" fmla="*/ 503 w 776"/>
                  <a:gd name="T3" fmla="*/ 712 h 731"/>
                  <a:gd name="T4" fmla="*/ 574 w 776"/>
                  <a:gd name="T5" fmla="*/ 686 h 731"/>
                  <a:gd name="T6" fmla="*/ 634 w 776"/>
                  <a:gd name="T7" fmla="*/ 646 h 731"/>
                  <a:gd name="T8" fmla="*/ 688 w 776"/>
                  <a:gd name="T9" fmla="*/ 598 h 731"/>
                  <a:gd name="T10" fmla="*/ 729 w 776"/>
                  <a:gd name="T11" fmla="*/ 539 h 731"/>
                  <a:gd name="T12" fmla="*/ 760 w 776"/>
                  <a:gd name="T13" fmla="*/ 475 h 731"/>
                  <a:gd name="T14" fmla="*/ 774 w 776"/>
                  <a:gd name="T15" fmla="*/ 404 h 731"/>
                  <a:gd name="T16" fmla="*/ 774 w 776"/>
                  <a:gd name="T17" fmla="*/ 328 h 731"/>
                  <a:gd name="T18" fmla="*/ 760 w 776"/>
                  <a:gd name="T19" fmla="*/ 256 h 731"/>
                  <a:gd name="T20" fmla="*/ 729 w 776"/>
                  <a:gd name="T21" fmla="*/ 192 h 731"/>
                  <a:gd name="T22" fmla="*/ 688 w 776"/>
                  <a:gd name="T23" fmla="*/ 133 h 731"/>
                  <a:gd name="T24" fmla="*/ 634 w 776"/>
                  <a:gd name="T25" fmla="*/ 83 h 731"/>
                  <a:gd name="T26" fmla="*/ 574 w 776"/>
                  <a:gd name="T27" fmla="*/ 43 h 731"/>
                  <a:gd name="T28" fmla="*/ 503 w 776"/>
                  <a:gd name="T29" fmla="*/ 16 h 731"/>
                  <a:gd name="T30" fmla="*/ 429 w 776"/>
                  <a:gd name="T31" fmla="*/ 2 h 731"/>
                  <a:gd name="T32" fmla="*/ 348 w 776"/>
                  <a:gd name="T33" fmla="*/ 2 h 731"/>
                  <a:gd name="T34" fmla="*/ 272 w 776"/>
                  <a:gd name="T35" fmla="*/ 16 h 731"/>
                  <a:gd name="T36" fmla="*/ 203 w 776"/>
                  <a:gd name="T37" fmla="*/ 43 h 731"/>
                  <a:gd name="T38" fmla="*/ 141 w 776"/>
                  <a:gd name="T39" fmla="*/ 83 h 731"/>
                  <a:gd name="T40" fmla="*/ 89 w 776"/>
                  <a:gd name="T41" fmla="*/ 133 h 731"/>
                  <a:gd name="T42" fmla="*/ 48 w 776"/>
                  <a:gd name="T43" fmla="*/ 192 h 731"/>
                  <a:gd name="T44" fmla="*/ 17 w 776"/>
                  <a:gd name="T45" fmla="*/ 256 h 731"/>
                  <a:gd name="T46" fmla="*/ 3 w 776"/>
                  <a:gd name="T47" fmla="*/ 328 h 731"/>
                  <a:gd name="T48" fmla="*/ 3 w 776"/>
                  <a:gd name="T49" fmla="*/ 404 h 731"/>
                  <a:gd name="T50" fmla="*/ 17 w 776"/>
                  <a:gd name="T51" fmla="*/ 475 h 731"/>
                  <a:gd name="T52" fmla="*/ 48 w 776"/>
                  <a:gd name="T53" fmla="*/ 539 h 731"/>
                  <a:gd name="T54" fmla="*/ 89 w 776"/>
                  <a:gd name="T55" fmla="*/ 598 h 731"/>
                  <a:gd name="T56" fmla="*/ 141 w 776"/>
                  <a:gd name="T57" fmla="*/ 646 h 731"/>
                  <a:gd name="T58" fmla="*/ 203 w 776"/>
                  <a:gd name="T59" fmla="*/ 686 h 731"/>
                  <a:gd name="T60" fmla="*/ 272 w 776"/>
                  <a:gd name="T61" fmla="*/ 712 h 731"/>
                  <a:gd name="T62" fmla="*/ 348 w 776"/>
                  <a:gd name="T63" fmla="*/ 727 h 731"/>
                  <a:gd name="T64" fmla="*/ 391 w 776"/>
                  <a:gd name="T65" fmla="*/ 731 h 7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731">
                    <a:moveTo>
                      <a:pt x="391" y="731"/>
                    </a:moveTo>
                    <a:lnTo>
                      <a:pt x="429" y="727"/>
                    </a:lnTo>
                    <a:lnTo>
                      <a:pt x="467" y="722"/>
                    </a:lnTo>
                    <a:lnTo>
                      <a:pt x="503" y="712"/>
                    </a:lnTo>
                    <a:lnTo>
                      <a:pt x="541" y="703"/>
                    </a:lnTo>
                    <a:lnTo>
                      <a:pt x="574" y="686"/>
                    </a:lnTo>
                    <a:lnTo>
                      <a:pt x="605" y="667"/>
                    </a:lnTo>
                    <a:lnTo>
                      <a:pt x="634" y="646"/>
                    </a:lnTo>
                    <a:lnTo>
                      <a:pt x="662" y="625"/>
                    </a:lnTo>
                    <a:lnTo>
                      <a:pt x="688" y="598"/>
                    </a:lnTo>
                    <a:lnTo>
                      <a:pt x="710" y="570"/>
                    </a:lnTo>
                    <a:lnTo>
                      <a:pt x="729" y="539"/>
                    </a:lnTo>
                    <a:lnTo>
                      <a:pt x="745" y="508"/>
                    </a:lnTo>
                    <a:lnTo>
                      <a:pt x="760" y="475"/>
                    </a:lnTo>
                    <a:lnTo>
                      <a:pt x="769" y="439"/>
                    </a:lnTo>
                    <a:lnTo>
                      <a:pt x="774" y="404"/>
                    </a:lnTo>
                    <a:lnTo>
                      <a:pt x="776" y="368"/>
                    </a:lnTo>
                    <a:lnTo>
                      <a:pt x="774" y="328"/>
                    </a:lnTo>
                    <a:lnTo>
                      <a:pt x="769" y="292"/>
                    </a:lnTo>
                    <a:lnTo>
                      <a:pt x="760" y="256"/>
                    </a:lnTo>
                    <a:lnTo>
                      <a:pt x="745" y="226"/>
                    </a:lnTo>
                    <a:lnTo>
                      <a:pt x="729" y="192"/>
                    </a:lnTo>
                    <a:lnTo>
                      <a:pt x="710" y="161"/>
                    </a:lnTo>
                    <a:lnTo>
                      <a:pt x="688" y="133"/>
                    </a:lnTo>
                    <a:lnTo>
                      <a:pt x="662" y="109"/>
                    </a:lnTo>
                    <a:lnTo>
                      <a:pt x="634" y="83"/>
                    </a:lnTo>
                    <a:lnTo>
                      <a:pt x="605" y="62"/>
                    </a:lnTo>
                    <a:lnTo>
                      <a:pt x="574" y="43"/>
                    </a:lnTo>
                    <a:lnTo>
                      <a:pt x="541" y="28"/>
                    </a:lnTo>
                    <a:lnTo>
                      <a:pt x="503" y="16"/>
                    </a:lnTo>
                    <a:lnTo>
                      <a:pt x="467" y="7"/>
                    </a:lnTo>
                    <a:lnTo>
                      <a:pt x="429" y="2"/>
                    </a:lnTo>
                    <a:lnTo>
                      <a:pt x="391" y="0"/>
                    </a:lnTo>
                    <a:lnTo>
                      <a:pt x="348" y="2"/>
                    </a:lnTo>
                    <a:lnTo>
                      <a:pt x="310" y="7"/>
                    </a:lnTo>
                    <a:lnTo>
                      <a:pt x="272" y="16"/>
                    </a:lnTo>
                    <a:lnTo>
                      <a:pt x="238" y="28"/>
                    </a:lnTo>
                    <a:lnTo>
                      <a:pt x="203" y="43"/>
                    </a:lnTo>
                    <a:lnTo>
                      <a:pt x="172" y="62"/>
                    </a:lnTo>
                    <a:lnTo>
                      <a:pt x="141" y="83"/>
                    </a:lnTo>
                    <a:lnTo>
                      <a:pt x="115" y="109"/>
                    </a:lnTo>
                    <a:lnTo>
                      <a:pt x="89" y="133"/>
                    </a:lnTo>
                    <a:lnTo>
                      <a:pt x="67" y="161"/>
                    </a:lnTo>
                    <a:lnTo>
                      <a:pt x="48" y="192"/>
                    </a:lnTo>
                    <a:lnTo>
                      <a:pt x="31" y="226"/>
                    </a:lnTo>
                    <a:lnTo>
                      <a:pt x="17" y="256"/>
                    </a:lnTo>
                    <a:lnTo>
                      <a:pt x="8" y="292"/>
                    </a:lnTo>
                    <a:lnTo>
                      <a:pt x="3" y="328"/>
                    </a:lnTo>
                    <a:lnTo>
                      <a:pt x="0" y="368"/>
                    </a:lnTo>
                    <a:lnTo>
                      <a:pt x="3" y="404"/>
                    </a:lnTo>
                    <a:lnTo>
                      <a:pt x="8" y="439"/>
                    </a:lnTo>
                    <a:lnTo>
                      <a:pt x="17" y="475"/>
                    </a:lnTo>
                    <a:lnTo>
                      <a:pt x="31" y="508"/>
                    </a:lnTo>
                    <a:lnTo>
                      <a:pt x="48" y="539"/>
                    </a:lnTo>
                    <a:lnTo>
                      <a:pt x="67" y="570"/>
                    </a:lnTo>
                    <a:lnTo>
                      <a:pt x="89" y="598"/>
                    </a:lnTo>
                    <a:lnTo>
                      <a:pt x="115" y="625"/>
                    </a:lnTo>
                    <a:lnTo>
                      <a:pt x="141" y="646"/>
                    </a:lnTo>
                    <a:lnTo>
                      <a:pt x="172" y="667"/>
                    </a:lnTo>
                    <a:lnTo>
                      <a:pt x="203" y="686"/>
                    </a:lnTo>
                    <a:lnTo>
                      <a:pt x="238" y="703"/>
                    </a:lnTo>
                    <a:lnTo>
                      <a:pt x="272" y="712"/>
                    </a:lnTo>
                    <a:lnTo>
                      <a:pt x="310" y="722"/>
                    </a:lnTo>
                    <a:lnTo>
                      <a:pt x="348" y="727"/>
                    </a:lnTo>
                    <a:lnTo>
                      <a:pt x="391" y="731"/>
                    </a:lnTo>
                    <a:close/>
                  </a:path>
                </a:pathLst>
              </a:custGeom>
              <a:solidFill>
                <a:srgbClr val="708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8" name="Freeform 356"/>
              <p:cNvSpPr>
                <a:spLocks noChangeAspect="1"/>
              </p:cNvSpPr>
              <p:nvPr/>
            </p:nvSpPr>
            <p:spPr bwMode="auto">
              <a:xfrm>
                <a:off x="2355" y="2862"/>
                <a:ext cx="978" cy="256"/>
              </a:xfrm>
              <a:custGeom>
                <a:avLst/>
                <a:gdLst>
                  <a:gd name="T0" fmla="*/ 0 w 978"/>
                  <a:gd name="T1" fmla="*/ 0 h 256"/>
                  <a:gd name="T2" fmla="*/ 30 w 978"/>
                  <a:gd name="T3" fmla="*/ 242 h 256"/>
                  <a:gd name="T4" fmla="*/ 968 w 978"/>
                  <a:gd name="T5" fmla="*/ 256 h 256"/>
                  <a:gd name="T6" fmla="*/ 978 w 978"/>
                  <a:gd name="T7" fmla="*/ 26 h 256"/>
                  <a:gd name="T8" fmla="*/ 0 w 978"/>
                  <a:gd name="T9" fmla="*/ 0 h 256"/>
                  <a:gd name="T10" fmla="*/ 0 w 978"/>
                  <a:gd name="T11" fmla="*/ 0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8" h="256">
                    <a:moveTo>
                      <a:pt x="0" y="0"/>
                    </a:moveTo>
                    <a:lnTo>
                      <a:pt x="30" y="242"/>
                    </a:lnTo>
                    <a:lnTo>
                      <a:pt x="968" y="256"/>
                    </a:lnTo>
                    <a:lnTo>
                      <a:pt x="978" y="26"/>
                    </a:lnTo>
                    <a:lnTo>
                      <a:pt x="0" y="0"/>
                    </a:lnTo>
                    <a:close/>
                  </a:path>
                </a:pathLst>
              </a:custGeom>
              <a:solidFill>
                <a:srgbClr val="CFC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9" name="Freeform 357"/>
              <p:cNvSpPr>
                <a:spLocks noChangeAspect="1"/>
              </p:cNvSpPr>
              <p:nvPr/>
            </p:nvSpPr>
            <p:spPr bwMode="auto">
              <a:xfrm>
                <a:off x="2355" y="3752"/>
                <a:ext cx="1230" cy="2190"/>
              </a:xfrm>
              <a:custGeom>
                <a:avLst/>
                <a:gdLst>
                  <a:gd name="T0" fmla="*/ 326 w 1230"/>
                  <a:gd name="T1" fmla="*/ 50 h 2190"/>
                  <a:gd name="T2" fmla="*/ 0 w 1230"/>
                  <a:gd name="T3" fmla="*/ 2190 h 2190"/>
                  <a:gd name="T4" fmla="*/ 54 w 1230"/>
                  <a:gd name="T5" fmla="*/ 2190 h 2190"/>
                  <a:gd name="T6" fmla="*/ 371 w 1230"/>
                  <a:gd name="T7" fmla="*/ 93 h 2190"/>
                  <a:gd name="T8" fmla="*/ 525 w 1230"/>
                  <a:gd name="T9" fmla="*/ 55 h 2190"/>
                  <a:gd name="T10" fmla="*/ 542 w 1230"/>
                  <a:gd name="T11" fmla="*/ 2190 h 2190"/>
                  <a:gd name="T12" fmla="*/ 597 w 1230"/>
                  <a:gd name="T13" fmla="*/ 2190 h 2190"/>
                  <a:gd name="T14" fmla="*/ 578 w 1230"/>
                  <a:gd name="T15" fmla="*/ 55 h 2190"/>
                  <a:gd name="T16" fmla="*/ 721 w 1230"/>
                  <a:gd name="T17" fmla="*/ 88 h 2190"/>
                  <a:gd name="T18" fmla="*/ 1166 w 1230"/>
                  <a:gd name="T19" fmla="*/ 2188 h 2190"/>
                  <a:gd name="T20" fmla="*/ 1230 w 1230"/>
                  <a:gd name="T21" fmla="*/ 2176 h 2190"/>
                  <a:gd name="T22" fmla="*/ 771 w 1230"/>
                  <a:gd name="T23" fmla="*/ 41 h 2190"/>
                  <a:gd name="T24" fmla="*/ 566 w 1230"/>
                  <a:gd name="T25" fmla="*/ 0 h 2190"/>
                  <a:gd name="T26" fmla="*/ 326 w 1230"/>
                  <a:gd name="T27" fmla="*/ 50 h 2190"/>
                  <a:gd name="T28" fmla="*/ 326 w 1230"/>
                  <a:gd name="T29" fmla="*/ 50 h 2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30" h="2190">
                    <a:moveTo>
                      <a:pt x="326" y="50"/>
                    </a:moveTo>
                    <a:lnTo>
                      <a:pt x="0" y="2190"/>
                    </a:lnTo>
                    <a:lnTo>
                      <a:pt x="54" y="2190"/>
                    </a:lnTo>
                    <a:lnTo>
                      <a:pt x="371" y="93"/>
                    </a:lnTo>
                    <a:lnTo>
                      <a:pt x="525" y="55"/>
                    </a:lnTo>
                    <a:lnTo>
                      <a:pt x="542" y="2190"/>
                    </a:lnTo>
                    <a:lnTo>
                      <a:pt x="597" y="2190"/>
                    </a:lnTo>
                    <a:lnTo>
                      <a:pt x="578" y="55"/>
                    </a:lnTo>
                    <a:lnTo>
                      <a:pt x="721" y="88"/>
                    </a:lnTo>
                    <a:lnTo>
                      <a:pt x="1166" y="2188"/>
                    </a:lnTo>
                    <a:lnTo>
                      <a:pt x="1230" y="2176"/>
                    </a:lnTo>
                    <a:lnTo>
                      <a:pt x="771" y="41"/>
                    </a:lnTo>
                    <a:lnTo>
                      <a:pt x="566" y="0"/>
                    </a:lnTo>
                    <a:lnTo>
                      <a:pt x="3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0" name="Freeform 358"/>
              <p:cNvSpPr>
                <a:spLocks noChangeAspect="1"/>
              </p:cNvSpPr>
              <p:nvPr/>
            </p:nvSpPr>
            <p:spPr bwMode="auto">
              <a:xfrm>
                <a:off x="2440" y="5474"/>
                <a:ext cx="1019" cy="60"/>
              </a:xfrm>
              <a:custGeom>
                <a:avLst/>
                <a:gdLst>
                  <a:gd name="T0" fmla="*/ 0 w 1019"/>
                  <a:gd name="T1" fmla="*/ 60 h 60"/>
                  <a:gd name="T2" fmla="*/ 1019 w 1019"/>
                  <a:gd name="T3" fmla="*/ 48 h 60"/>
                  <a:gd name="T4" fmla="*/ 1009 w 1019"/>
                  <a:gd name="T5" fmla="*/ 0 h 60"/>
                  <a:gd name="T6" fmla="*/ 14 w 1019"/>
                  <a:gd name="T7" fmla="*/ 12 h 60"/>
                  <a:gd name="T8" fmla="*/ 0 w 1019"/>
                  <a:gd name="T9" fmla="*/ 60 h 60"/>
                  <a:gd name="T10" fmla="*/ 0 w 1019"/>
                  <a:gd name="T11" fmla="*/ 6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60">
                    <a:moveTo>
                      <a:pt x="0" y="60"/>
                    </a:moveTo>
                    <a:lnTo>
                      <a:pt x="1019" y="48"/>
                    </a:lnTo>
                    <a:lnTo>
                      <a:pt x="1009" y="0"/>
                    </a:lnTo>
                    <a:lnTo>
                      <a:pt x="14" y="12"/>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1" name="Freeform 359"/>
              <p:cNvSpPr>
                <a:spLocks noChangeAspect="1"/>
              </p:cNvSpPr>
              <p:nvPr/>
            </p:nvSpPr>
            <p:spPr bwMode="auto">
              <a:xfrm>
                <a:off x="2497" y="5016"/>
                <a:ext cx="871" cy="74"/>
              </a:xfrm>
              <a:custGeom>
                <a:avLst/>
                <a:gdLst>
                  <a:gd name="T0" fmla="*/ 0 w 871"/>
                  <a:gd name="T1" fmla="*/ 74 h 74"/>
                  <a:gd name="T2" fmla="*/ 871 w 871"/>
                  <a:gd name="T3" fmla="*/ 50 h 74"/>
                  <a:gd name="T4" fmla="*/ 845 w 871"/>
                  <a:gd name="T5" fmla="*/ 0 h 74"/>
                  <a:gd name="T6" fmla="*/ 15 w 871"/>
                  <a:gd name="T7" fmla="*/ 17 h 74"/>
                  <a:gd name="T8" fmla="*/ 0 w 871"/>
                  <a:gd name="T9" fmla="*/ 74 h 74"/>
                  <a:gd name="T10" fmla="*/ 0 w 871"/>
                  <a:gd name="T11" fmla="*/ 74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1" h="74">
                    <a:moveTo>
                      <a:pt x="0" y="74"/>
                    </a:moveTo>
                    <a:lnTo>
                      <a:pt x="871" y="50"/>
                    </a:lnTo>
                    <a:lnTo>
                      <a:pt x="845" y="0"/>
                    </a:lnTo>
                    <a:lnTo>
                      <a:pt x="15" y="17"/>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2" name="Freeform 360"/>
              <p:cNvSpPr>
                <a:spLocks noChangeAspect="1"/>
              </p:cNvSpPr>
              <p:nvPr/>
            </p:nvSpPr>
            <p:spPr bwMode="auto">
              <a:xfrm>
                <a:off x="2562" y="4674"/>
                <a:ext cx="737" cy="76"/>
              </a:xfrm>
              <a:custGeom>
                <a:avLst/>
                <a:gdLst>
                  <a:gd name="T0" fmla="*/ 0 w 737"/>
                  <a:gd name="T1" fmla="*/ 76 h 76"/>
                  <a:gd name="T2" fmla="*/ 737 w 737"/>
                  <a:gd name="T3" fmla="*/ 55 h 76"/>
                  <a:gd name="T4" fmla="*/ 723 w 737"/>
                  <a:gd name="T5" fmla="*/ 0 h 76"/>
                  <a:gd name="T6" fmla="*/ 11 w 737"/>
                  <a:gd name="T7" fmla="*/ 28 h 76"/>
                  <a:gd name="T8" fmla="*/ 0 w 737"/>
                  <a:gd name="T9" fmla="*/ 76 h 76"/>
                  <a:gd name="T10" fmla="*/ 0 w 737"/>
                  <a:gd name="T11" fmla="*/ 76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7" h="76">
                    <a:moveTo>
                      <a:pt x="0" y="76"/>
                    </a:moveTo>
                    <a:lnTo>
                      <a:pt x="737" y="55"/>
                    </a:lnTo>
                    <a:lnTo>
                      <a:pt x="723" y="0"/>
                    </a:lnTo>
                    <a:lnTo>
                      <a:pt x="11" y="28"/>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3" name="Freeform 361"/>
              <p:cNvSpPr>
                <a:spLocks noChangeAspect="1"/>
              </p:cNvSpPr>
              <p:nvPr/>
            </p:nvSpPr>
            <p:spPr bwMode="auto">
              <a:xfrm>
                <a:off x="2612" y="4346"/>
                <a:ext cx="611" cy="57"/>
              </a:xfrm>
              <a:custGeom>
                <a:avLst/>
                <a:gdLst>
                  <a:gd name="T0" fmla="*/ 0 w 611"/>
                  <a:gd name="T1" fmla="*/ 57 h 57"/>
                  <a:gd name="T2" fmla="*/ 611 w 611"/>
                  <a:gd name="T3" fmla="*/ 50 h 57"/>
                  <a:gd name="T4" fmla="*/ 611 w 611"/>
                  <a:gd name="T5" fmla="*/ 0 h 57"/>
                  <a:gd name="T6" fmla="*/ 2 w 611"/>
                  <a:gd name="T7" fmla="*/ 10 h 57"/>
                  <a:gd name="T8" fmla="*/ 0 w 611"/>
                  <a:gd name="T9" fmla="*/ 57 h 57"/>
                  <a:gd name="T10" fmla="*/ 0 w 611"/>
                  <a:gd name="T11" fmla="*/ 57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1" h="57">
                    <a:moveTo>
                      <a:pt x="0" y="57"/>
                    </a:moveTo>
                    <a:lnTo>
                      <a:pt x="611" y="50"/>
                    </a:lnTo>
                    <a:lnTo>
                      <a:pt x="611" y="0"/>
                    </a:lnTo>
                    <a:lnTo>
                      <a:pt x="2" y="10"/>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4" name="Freeform 362"/>
              <p:cNvSpPr>
                <a:spLocks noChangeAspect="1"/>
              </p:cNvSpPr>
              <p:nvPr/>
            </p:nvSpPr>
            <p:spPr bwMode="auto">
              <a:xfrm>
                <a:off x="2645" y="4056"/>
                <a:ext cx="512" cy="53"/>
              </a:xfrm>
              <a:custGeom>
                <a:avLst/>
                <a:gdLst>
                  <a:gd name="T0" fmla="*/ 0 w 512"/>
                  <a:gd name="T1" fmla="*/ 53 h 53"/>
                  <a:gd name="T2" fmla="*/ 512 w 512"/>
                  <a:gd name="T3" fmla="*/ 50 h 53"/>
                  <a:gd name="T4" fmla="*/ 504 w 512"/>
                  <a:gd name="T5" fmla="*/ 17 h 53"/>
                  <a:gd name="T6" fmla="*/ 14 w 512"/>
                  <a:gd name="T7" fmla="*/ 0 h 53"/>
                  <a:gd name="T8" fmla="*/ 0 w 512"/>
                  <a:gd name="T9" fmla="*/ 53 h 53"/>
                  <a:gd name="T10" fmla="*/ 0 w 512"/>
                  <a:gd name="T11" fmla="*/ 53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2" h="53">
                    <a:moveTo>
                      <a:pt x="0" y="53"/>
                    </a:moveTo>
                    <a:lnTo>
                      <a:pt x="512" y="50"/>
                    </a:lnTo>
                    <a:lnTo>
                      <a:pt x="504" y="17"/>
                    </a:lnTo>
                    <a:lnTo>
                      <a:pt x="14" y="0"/>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5" name="Freeform 363"/>
              <p:cNvSpPr>
                <a:spLocks noChangeAspect="1"/>
              </p:cNvSpPr>
              <p:nvPr/>
            </p:nvSpPr>
            <p:spPr bwMode="auto">
              <a:xfrm>
                <a:off x="2443" y="5066"/>
                <a:ext cx="471" cy="446"/>
              </a:xfrm>
              <a:custGeom>
                <a:avLst/>
                <a:gdLst>
                  <a:gd name="T0" fmla="*/ 0 w 471"/>
                  <a:gd name="T1" fmla="*/ 418 h 446"/>
                  <a:gd name="T2" fmla="*/ 433 w 471"/>
                  <a:gd name="T3" fmla="*/ 0 h 446"/>
                  <a:gd name="T4" fmla="*/ 471 w 471"/>
                  <a:gd name="T5" fmla="*/ 0 h 446"/>
                  <a:gd name="T6" fmla="*/ 28 w 471"/>
                  <a:gd name="T7" fmla="*/ 446 h 446"/>
                  <a:gd name="T8" fmla="*/ 0 w 471"/>
                  <a:gd name="T9" fmla="*/ 418 h 446"/>
                  <a:gd name="T10" fmla="*/ 0 w 471"/>
                  <a:gd name="T11" fmla="*/ 418 h 4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1" h="446">
                    <a:moveTo>
                      <a:pt x="0" y="418"/>
                    </a:moveTo>
                    <a:lnTo>
                      <a:pt x="433" y="0"/>
                    </a:lnTo>
                    <a:lnTo>
                      <a:pt x="471" y="0"/>
                    </a:lnTo>
                    <a:lnTo>
                      <a:pt x="28" y="446"/>
                    </a:lnTo>
                    <a:lnTo>
                      <a:pt x="0" y="4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6" name="Freeform 364"/>
              <p:cNvSpPr>
                <a:spLocks noChangeAspect="1"/>
              </p:cNvSpPr>
              <p:nvPr/>
            </p:nvSpPr>
            <p:spPr bwMode="auto">
              <a:xfrm>
                <a:off x="2378" y="5512"/>
                <a:ext cx="545" cy="435"/>
              </a:xfrm>
              <a:custGeom>
                <a:avLst/>
                <a:gdLst>
                  <a:gd name="T0" fmla="*/ 0 w 545"/>
                  <a:gd name="T1" fmla="*/ 416 h 435"/>
                  <a:gd name="T2" fmla="*/ 502 w 545"/>
                  <a:gd name="T3" fmla="*/ 0 h 435"/>
                  <a:gd name="T4" fmla="*/ 545 w 545"/>
                  <a:gd name="T5" fmla="*/ 0 h 435"/>
                  <a:gd name="T6" fmla="*/ 46 w 545"/>
                  <a:gd name="T7" fmla="*/ 435 h 435"/>
                  <a:gd name="T8" fmla="*/ 0 w 545"/>
                  <a:gd name="T9" fmla="*/ 416 h 435"/>
                  <a:gd name="T10" fmla="*/ 0 w 545"/>
                  <a:gd name="T11" fmla="*/ 416 h 4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5" h="435">
                    <a:moveTo>
                      <a:pt x="0" y="416"/>
                    </a:moveTo>
                    <a:lnTo>
                      <a:pt x="502" y="0"/>
                    </a:lnTo>
                    <a:lnTo>
                      <a:pt x="545" y="0"/>
                    </a:lnTo>
                    <a:lnTo>
                      <a:pt x="46" y="435"/>
                    </a:lnTo>
                    <a:lnTo>
                      <a:pt x="0"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7" name="Freeform 365"/>
              <p:cNvSpPr>
                <a:spLocks noChangeAspect="1"/>
              </p:cNvSpPr>
              <p:nvPr/>
            </p:nvSpPr>
            <p:spPr bwMode="auto">
              <a:xfrm>
                <a:off x="2521" y="4714"/>
                <a:ext cx="376" cy="347"/>
              </a:xfrm>
              <a:custGeom>
                <a:avLst/>
                <a:gdLst>
                  <a:gd name="T0" fmla="*/ 0 w 376"/>
                  <a:gd name="T1" fmla="*/ 335 h 347"/>
                  <a:gd name="T2" fmla="*/ 340 w 376"/>
                  <a:gd name="T3" fmla="*/ 0 h 347"/>
                  <a:gd name="T4" fmla="*/ 376 w 376"/>
                  <a:gd name="T5" fmla="*/ 5 h 347"/>
                  <a:gd name="T6" fmla="*/ 41 w 376"/>
                  <a:gd name="T7" fmla="*/ 347 h 347"/>
                  <a:gd name="T8" fmla="*/ 0 w 376"/>
                  <a:gd name="T9" fmla="*/ 335 h 347"/>
                  <a:gd name="T10" fmla="*/ 0 w 376"/>
                  <a:gd name="T11" fmla="*/ 335 h 3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6" h="347">
                    <a:moveTo>
                      <a:pt x="0" y="335"/>
                    </a:moveTo>
                    <a:lnTo>
                      <a:pt x="340" y="0"/>
                    </a:lnTo>
                    <a:lnTo>
                      <a:pt x="376" y="5"/>
                    </a:lnTo>
                    <a:lnTo>
                      <a:pt x="41" y="347"/>
                    </a:lnTo>
                    <a:lnTo>
                      <a:pt x="0" y="3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8" name="Freeform 366"/>
              <p:cNvSpPr>
                <a:spLocks noChangeAspect="1"/>
              </p:cNvSpPr>
              <p:nvPr/>
            </p:nvSpPr>
            <p:spPr bwMode="auto">
              <a:xfrm>
                <a:off x="2569" y="4365"/>
                <a:ext cx="338" cy="364"/>
              </a:xfrm>
              <a:custGeom>
                <a:avLst/>
                <a:gdLst>
                  <a:gd name="T0" fmla="*/ 0 w 338"/>
                  <a:gd name="T1" fmla="*/ 326 h 364"/>
                  <a:gd name="T2" fmla="*/ 316 w 338"/>
                  <a:gd name="T3" fmla="*/ 0 h 364"/>
                  <a:gd name="T4" fmla="*/ 338 w 338"/>
                  <a:gd name="T5" fmla="*/ 7 h 364"/>
                  <a:gd name="T6" fmla="*/ 14 w 338"/>
                  <a:gd name="T7" fmla="*/ 364 h 364"/>
                  <a:gd name="T8" fmla="*/ 0 w 338"/>
                  <a:gd name="T9" fmla="*/ 326 h 364"/>
                  <a:gd name="T10" fmla="*/ 0 w 338"/>
                  <a:gd name="T11" fmla="*/ 326 h 3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8" h="364">
                    <a:moveTo>
                      <a:pt x="0" y="326"/>
                    </a:moveTo>
                    <a:lnTo>
                      <a:pt x="316" y="0"/>
                    </a:lnTo>
                    <a:lnTo>
                      <a:pt x="338" y="7"/>
                    </a:lnTo>
                    <a:lnTo>
                      <a:pt x="14" y="364"/>
                    </a:lnTo>
                    <a:lnTo>
                      <a:pt x="0" y="3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99" name="Freeform 367"/>
              <p:cNvSpPr>
                <a:spLocks noChangeAspect="1"/>
              </p:cNvSpPr>
              <p:nvPr/>
            </p:nvSpPr>
            <p:spPr bwMode="auto">
              <a:xfrm>
                <a:off x="2623" y="4078"/>
                <a:ext cx="291" cy="294"/>
              </a:xfrm>
              <a:custGeom>
                <a:avLst/>
                <a:gdLst>
                  <a:gd name="T0" fmla="*/ 0 w 291"/>
                  <a:gd name="T1" fmla="*/ 268 h 294"/>
                  <a:gd name="T2" fmla="*/ 253 w 291"/>
                  <a:gd name="T3" fmla="*/ 0 h 294"/>
                  <a:gd name="T4" fmla="*/ 291 w 291"/>
                  <a:gd name="T5" fmla="*/ 9 h 294"/>
                  <a:gd name="T6" fmla="*/ 12 w 291"/>
                  <a:gd name="T7" fmla="*/ 294 h 294"/>
                  <a:gd name="T8" fmla="*/ 0 w 291"/>
                  <a:gd name="T9" fmla="*/ 268 h 294"/>
                  <a:gd name="T10" fmla="*/ 0 w 291"/>
                  <a:gd name="T11" fmla="*/ 268 h 2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94">
                    <a:moveTo>
                      <a:pt x="0" y="268"/>
                    </a:moveTo>
                    <a:lnTo>
                      <a:pt x="253" y="0"/>
                    </a:lnTo>
                    <a:lnTo>
                      <a:pt x="291" y="9"/>
                    </a:lnTo>
                    <a:lnTo>
                      <a:pt x="12" y="294"/>
                    </a:lnTo>
                    <a:lnTo>
                      <a:pt x="0"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0" name="Freeform 368"/>
              <p:cNvSpPr>
                <a:spLocks noChangeAspect="1"/>
              </p:cNvSpPr>
              <p:nvPr/>
            </p:nvSpPr>
            <p:spPr bwMode="auto">
              <a:xfrm>
                <a:off x="2650" y="3776"/>
                <a:ext cx="257" cy="314"/>
              </a:xfrm>
              <a:custGeom>
                <a:avLst/>
                <a:gdLst>
                  <a:gd name="T0" fmla="*/ 0 w 257"/>
                  <a:gd name="T1" fmla="*/ 311 h 314"/>
                  <a:gd name="T2" fmla="*/ 242 w 257"/>
                  <a:gd name="T3" fmla="*/ 0 h 314"/>
                  <a:gd name="T4" fmla="*/ 257 w 257"/>
                  <a:gd name="T5" fmla="*/ 26 h 314"/>
                  <a:gd name="T6" fmla="*/ 31 w 257"/>
                  <a:gd name="T7" fmla="*/ 314 h 314"/>
                  <a:gd name="T8" fmla="*/ 0 w 257"/>
                  <a:gd name="T9" fmla="*/ 311 h 314"/>
                  <a:gd name="T10" fmla="*/ 0 w 257"/>
                  <a:gd name="T11" fmla="*/ 311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 h="314">
                    <a:moveTo>
                      <a:pt x="0" y="311"/>
                    </a:moveTo>
                    <a:lnTo>
                      <a:pt x="242" y="0"/>
                    </a:lnTo>
                    <a:lnTo>
                      <a:pt x="257" y="26"/>
                    </a:lnTo>
                    <a:lnTo>
                      <a:pt x="31" y="314"/>
                    </a:lnTo>
                    <a:lnTo>
                      <a:pt x="0" y="3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1" name="Freeform 369"/>
              <p:cNvSpPr>
                <a:spLocks noChangeAspect="1"/>
              </p:cNvSpPr>
              <p:nvPr/>
            </p:nvSpPr>
            <p:spPr bwMode="auto">
              <a:xfrm>
                <a:off x="2742" y="5068"/>
                <a:ext cx="469" cy="447"/>
              </a:xfrm>
              <a:custGeom>
                <a:avLst/>
                <a:gdLst>
                  <a:gd name="T0" fmla="*/ 469 w 469"/>
                  <a:gd name="T1" fmla="*/ 418 h 447"/>
                  <a:gd name="T2" fmla="*/ 36 w 469"/>
                  <a:gd name="T3" fmla="*/ 0 h 447"/>
                  <a:gd name="T4" fmla="*/ 0 w 469"/>
                  <a:gd name="T5" fmla="*/ 0 h 447"/>
                  <a:gd name="T6" fmla="*/ 441 w 469"/>
                  <a:gd name="T7" fmla="*/ 447 h 447"/>
                  <a:gd name="T8" fmla="*/ 469 w 469"/>
                  <a:gd name="T9" fmla="*/ 418 h 447"/>
                  <a:gd name="T10" fmla="*/ 469 w 469"/>
                  <a:gd name="T11" fmla="*/ 418 h 4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9" h="447">
                    <a:moveTo>
                      <a:pt x="469" y="418"/>
                    </a:moveTo>
                    <a:lnTo>
                      <a:pt x="36" y="0"/>
                    </a:lnTo>
                    <a:lnTo>
                      <a:pt x="0" y="0"/>
                    </a:lnTo>
                    <a:lnTo>
                      <a:pt x="441" y="447"/>
                    </a:lnTo>
                    <a:lnTo>
                      <a:pt x="469" y="4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2" name="Freeform 370"/>
              <p:cNvSpPr>
                <a:spLocks noChangeAspect="1"/>
              </p:cNvSpPr>
              <p:nvPr/>
            </p:nvSpPr>
            <p:spPr bwMode="auto">
              <a:xfrm>
                <a:off x="2728" y="5515"/>
                <a:ext cx="550" cy="435"/>
              </a:xfrm>
              <a:custGeom>
                <a:avLst/>
                <a:gdLst>
                  <a:gd name="T0" fmla="*/ 550 w 550"/>
                  <a:gd name="T1" fmla="*/ 416 h 435"/>
                  <a:gd name="T2" fmla="*/ 45 w 550"/>
                  <a:gd name="T3" fmla="*/ 0 h 435"/>
                  <a:gd name="T4" fmla="*/ 0 w 550"/>
                  <a:gd name="T5" fmla="*/ 0 h 435"/>
                  <a:gd name="T6" fmla="*/ 505 w 550"/>
                  <a:gd name="T7" fmla="*/ 435 h 435"/>
                  <a:gd name="T8" fmla="*/ 550 w 550"/>
                  <a:gd name="T9" fmla="*/ 416 h 435"/>
                  <a:gd name="T10" fmla="*/ 550 w 550"/>
                  <a:gd name="T11" fmla="*/ 416 h 4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0" h="435">
                    <a:moveTo>
                      <a:pt x="550" y="416"/>
                    </a:moveTo>
                    <a:lnTo>
                      <a:pt x="45" y="0"/>
                    </a:lnTo>
                    <a:lnTo>
                      <a:pt x="0" y="0"/>
                    </a:lnTo>
                    <a:lnTo>
                      <a:pt x="505" y="435"/>
                    </a:lnTo>
                    <a:lnTo>
                      <a:pt x="550"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3" name="Freeform 371"/>
              <p:cNvSpPr>
                <a:spLocks noChangeAspect="1"/>
              </p:cNvSpPr>
              <p:nvPr/>
            </p:nvSpPr>
            <p:spPr bwMode="auto">
              <a:xfrm>
                <a:off x="2757" y="4719"/>
                <a:ext cx="378" cy="347"/>
              </a:xfrm>
              <a:custGeom>
                <a:avLst/>
                <a:gdLst>
                  <a:gd name="T0" fmla="*/ 378 w 378"/>
                  <a:gd name="T1" fmla="*/ 333 h 347"/>
                  <a:gd name="T2" fmla="*/ 33 w 378"/>
                  <a:gd name="T3" fmla="*/ 0 h 347"/>
                  <a:gd name="T4" fmla="*/ 0 w 378"/>
                  <a:gd name="T5" fmla="*/ 2 h 347"/>
                  <a:gd name="T6" fmla="*/ 335 w 378"/>
                  <a:gd name="T7" fmla="*/ 347 h 347"/>
                  <a:gd name="T8" fmla="*/ 378 w 378"/>
                  <a:gd name="T9" fmla="*/ 333 h 347"/>
                  <a:gd name="T10" fmla="*/ 378 w 378"/>
                  <a:gd name="T11" fmla="*/ 333 h 3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 h="347">
                    <a:moveTo>
                      <a:pt x="378" y="333"/>
                    </a:moveTo>
                    <a:lnTo>
                      <a:pt x="33" y="0"/>
                    </a:lnTo>
                    <a:lnTo>
                      <a:pt x="0" y="2"/>
                    </a:lnTo>
                    <a:lnTo>
                      <a:pt x="335" y="347"/>
                    </a:lnTo>
                    <a:lnTo>
                      <a:pt x="378"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4" name="Freeform 372"/>
              <p:cNvSpPr>
                <a:spLocks noChangeAspect="1"/>
              </p:cNvSpPr>
              <p:nvPr/>
            </p:nvSpPr>
            <p:spPr bwMode="auto">
              <a:xfrm>
                <a:off x="2745" y="4365"/>
                <a:ext cx="340" cy="366"/>
              </a:xfrm>
              <a:custGeom>
                <a:avLst/>
                <a:gdLst>
                  <a:gd name="T0" fmla="*/ 340 w 340"/>
                  <a:gd name="T1" fmla="*/ 328 h 366"/>
                  <a:gd name="T2" fmla="*/ 26 w 340"/>
                  <a:gd name="T3" fmla="*/ 0 h 366"/>
                  <a:gd name="T4" fmla="*/ 0 w 340"/>
                  <a:gd name="T5" fmla="*/ 10 h 366"/>
                  <a:gd name="T6" fmla="*/ 328 w 340"/>
                  <a:gd name="T7" fmla="*/ 366 h 366"/>
                  <a:gd name="T8" fmla="*/ 340 w 340"/>
                  <a:gd name="T9" fmla="*/ 328 h 366"/>
                  <a:gd name="T10" fmla="*/ 340 w 340"/>
                  <a:gd name="T11" fmla="*/ 328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 h="366">
                    <a:moveTo>
                      <a:pt x="340" y="328"/>
                    </a:moveTo>
                    <a:lnTo>
                      <a:pt x="26" y="0"/>
                    </a:lnTo>
                    <a:lnTo>
                      <a:pt x="0" y="10"/>
                    </a:lnTo>
                    <a:lnTo>
                      <a:pt x="328" y="366"/>
                    </a:lnTo>
                    <a:lnTo>
                      <a:pt x="340" y="3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5" name="Freeform 373"/>
              <p:cNvSpPr>
                <a:spLocks noChangeAspect="1"/>
              </p:cNvSpPr>
              <p:nvPr/>
            </p:nvSpPr>
            <p:spPr bwMode="auto">
              <a:xfrm>
                <a:off x="2742" y="4083"/>
                <a:ext cx="288" cy="292"/>
              </a:xfrm>
              <a:custGeom>
                <a:avLst/>
                <a:gdLst>
                  <a:gd name="T0" fmla="*/ 288 w 288"/>
                  <a:gd name="T1" fmla="*/ 268 h 292"/>
                  <a:gd name="T2" fmla="*/ 36 w 288"/>
                  <a:gd name="T3" fmla="*/ 0 h 292"/>
                  <a:gd name="T4" fmla="*/ 0 w 288"/>
                  <a:gd name="T5" fmla="*/ 7 h 292"/>
                  <a:gd name="T6" fmla="*/ 277 w 288"/>
                  <a:gd name="T7" fmla="*/ 292 h 292"/>
                  <a:gd name="T8" fmla="*/ 288 w 288"/>
                  <a:gd name="T9" fmla="*/ 268 h 292"/>
                  <a:gd name="T10" fmla="*/ 288 w 288"/>
                  <a:gd name="T11" fmla="*/ 268 h 2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292">
                    <a:moveTo>
                      <a:pt x="288" y="268"/>
                    </a:moveTo>
                    <a:lnTo>
                      <a:pt x="36" y="0"/>
                    </a:lnTo>
                    <a:lnTo>
                      <a:pt x="0" y="7"/>
                    </a:lnTo>
                    <a:lnTo>
                      <a:pt x="277" y="292"/>
                    </a:lnTo>
                    <a:lnTo>
                      <a:pt x="288"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6" name="Freeform 374"/>
              <p:cNvSpPr>
                <a:spLocks noChangeAspect="1"/>
              </p:cNvSpPr>
              <p:nvPr/>
            </p:nvSpPr>
            <p:spPr bwMode="auto">
              <a:xfrm>
                <a:off x="2745" y="3778"/>
                <a:ext cx="259" cy="316"/>
              </a:xfrm>
              <a:custGeom>
                <a:avLst/>
                <a:gdLst>
                  <a:gd name="T0" fmla="*/ 259 w 259"/>
                  <a:gd name="T1" fmla="*/ 312 h 316"/>
                  <a:gd name="T2" fmla="*/ 16 w 259"/>
                  <a:gd name="T3" fmla="*/ 0 h 316"/>
                  <a:gd name="T4" fmla="*/ 0 w 259"/>
                  <a:gd name="T5" fmla="*/ 27 h 316"/>
                  <a:gd name="T6" fmla="*/ 228 w 259"/>
                  <a:gd name="T7" fmla="*/ 316 h 316"/>
                  <a:gd name="T8" fmla="*/ 259 w 259"/>
                  <a:gd name="T9" fmla="*/ 312 h 316"/>
                  <a:gd name="T10" fmla="*/ 259 w 259"/>
                  <a:gd name="T11" fmla="*/ 312 h 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9" h="316">
                    <a:moveTo>
                      <a:pt x="259" y="312"/>
                    </a:moveTo>
                    <a:lnTo>
                      <a:pt x="16" y="0"/>
                    </a:lnTo>
                    <a:lnTo>
                      <a:pt x="0" y="27"/>
                    </a:lnTo>
                    <a:lnTo>
                      <a:pt x="228" y="316"/>
                    </a:lnTo>
                    <a:lnTo>
                      <a:pt x="259" y="3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7" name="Freeform 375"/>
              <p:cNvSpPr>
                <a:spLocks noChangeAspect="1"/>
              </p:cNvSpPr>
              <p:nvPr/>
            </p:nvSpPr>
            <p:spPr bwMode="auto">
              <a:xfrm>
                <a:off x="2885" y="5052"/>
                <a:ext cx="469" cy="446"/>
              </a:xfrm>
              <a:custGeom>
                <a:avLst/>
                <a:gdLst>
                  <a:gd name="T0" fmla="*/ 0 w 469"/>
                  <a:gd name="T1" fmla="*/ 418 h 446"/>
                  <a:gd name="T2" fmla="*/ 431 w 469"/>
                  <a:gd name="T3" fmla="*/ 0 h 446"/>
                  <a:gd name="T4" fmla="*/ 469 w 469"/>
                  <a:gd name="T5" fmla="*/ 0 h 446"/>
                  <a:gd name="T6" fmla="*/ 29 w 469"/>
                  <a:gd name="T7" fmla="*/ 446 h 446"/>
                  <a:gd name="T8" fmla="*/ 0 w 469"/>
                  <a:gd name="T9" fmla="*/ 418 h 446"/>
                  <a:gd name="T10" fmla="*/ 0 w 469"/>
                  <a:gd name="T11" fmla="*/ 418 h 4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9" h="446">
                    <a:moveTo>
                      <a:pt x="0" y="418"/>
                    </a:moveTo>
                    <a:lnTo>
                      <a:pt x="431" y="0"/>
                    </a:lnTo>
                    <a:lnTo>
                      <a:pt x="469" y="0"/>
                    </a:lnTo>
                    <a:lnTo>
                      <a:pt x="29" y="446"/>
                    </a:lnTo>
                    <a:lnTo>
                      <a:pt x="0" y="4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8" name="Freeform 376"/>
              <p:cNvSpPr>
                <a:spLocks noChangeAspect="1"/>
              </p:cNvSpPr>
              <p:nvPr/>
            </p:nvSpPr>
            <p:spPr bwMode="auto">
              <a:xfrm>
                <a:off x="2897" y="5493"/>
                <a:ext cx="548" cy="438"/>
              </a:xfrm>
              <a:custGeom>
                <a:avLst/>
                <a:gdLst>
                  <a:gd name="T0" fmla="*/ 0 w 548"/>
                  <a:gd name="T1" fmla="*/ 419 h 438"/>
                  <a:gd name="T2" fmla="*/ 502 w 548"/>
                  <a:gd name="T3" fmla="*/ 0 h 438"/>
                  <a:gd name="T4" fmla="*/ 548 w 548"/>
                  <a:gd name="T5" fmla="*/ 0 h 438"/>
                  <a:gd name="T6" fmla="*/ 45 w 548"/>
                  <a:gd name="T7" fmla="*/ 438 h 438"/>
                  <a:gd name="T8" fmla="*/ 0 w 548"/>
                  <a:gd name="T9" fmla="*/ 419 h 438"/>
                  <a:gd name="T10" fmla="*/ 0 w 548"/>
                  <a:gd name="T11" fmla="*/ 419 h 4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8" h="438">
                    <a:moveTo>
                      <a:pt x="0" y="419"/>
                    </a:moveTo>
                    <a:lnTo>
                      <a:pt x="502" y="0"/>
                    </a:lnTo>
                    <a:lnTo>
                      <a:pt x="548" y="0"/>
                    </a:lnTo>
                    <a:lnTo>
                      <a:pt x="45" y="438"/>
                    </a:lnTo>
                    <a:lnTo>
                      <a:pt x="0" y="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09" name="Freeform 377"/>
              <p:cNvSpPr>
                <a:spLocks noChangeAspect="1"/>
              </p:cNvSpPr>
              <p:nvPr/>
            </p:nvSpPr>
            <p:spPr bwMode="auto">
              <a:xfrm>
                <a:off x="2892" y="4705"/>
                <a:ext cx="376" cy="347"/>
              </a:xfrm>
              <a:custGeom>
                <a:avLst/>
                <a:gdLst>
                  <a:gd name="T0" fmla="*/ 0 w 376"/>
                  <a:gd name="T1" fmla="*/ 337 h 347"/>
                  <a:gd name="T2" fmla="*/ 343 w 376"/>
                  <a:gd name="T3" fmla="*/ 0 h 347"/>
                  <a:gd name="T4" fmla="*/ 376 w 376"/>
                  <a:gd name="T5" fmla="*/ 7 h 347"/>
                  <a:gd name="T6" fmla="*/ 41 w 376"/>
                  <a:gd name="T7" fmla="*/ 347 h 347"/>
                  <a:gd name="T8" fmla="*/ 0 w 376"/>
                  <a:gd name="T9" fmla="*/ 337 h 347"/>
                  <a:gd name="T10" fmla="*/ 0 w 376"/>
                  <a:gd name="T11" fmla="*/ 337 h 3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6" h="347">
                    <a:moveTo>
                      <a:pt x="0" y="337"/>
                    </a:moveTo>
                    <a:lnTo>
                      <a:pt x="343" y="0"/>
                    </a:lnTo>
                    <a:lnTo>
                      <a:pt x="376" y="7"/>
                    </a:lnTo>
                    <a:lnTo>
                      <a:pt x="41" y="347"/>
                    </a:lnTo>
                    <a:lnTo>
                      <a:pt x="0" y="3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0" name="Freeform 378"/>
              <p:cNvSpPr>
                <a:spLocks noChangeAspect="1"/>
              </p:cNvSpPr>
              <p:nvPr/>
            </p:nvSpPr>
            <p:spPr bwMode="auto">
              <a:xfrm>
                <a:off x="2888" y="4365"/>
                <a:ext cx="340" cy="364"/>
              </a:xfrm>
              <a:custGeom>
                <a:avLst/>
                <a:gdLst>
                  <a:gd name="T0" fmla="*/ 0 w 340"/>
                  <a:gd name="T1" fmla="*/ 326 h 364"/>
                  <a:gd name="T2" fmla="*/ 314 w 340"/>
                  <a:gd name="T3" fmla="*/ 0 h 364"/>
                  <a:gd name="T4" fmla="*/ 340 w 340"/>
                  <a:gd name="T5" fmla="*/ 7 h 364"/>
                  <a:gd name="T6" fmla="*/ 14 w 340"/>
                  <a:gd name="T7" fmla="*/ 364 h 364"/>
                  <a:gd name="T8" fmla="*/ 0 w 340"/>
                  <a:gd name="T9" fmla="*/ 326 h 364"/>
                  <a:gd name="T10" fmla="*/ 0 w 340"/>
                  <a:gd name="T11" fmla="*/ 326 h 3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 h="364">
                    <a:moveTo>
                      <a:pt x="0" y="326"/>
                    </a:moveTo>
                    <a:lnTo>
                      <a:pt x="314" y="0"/>
                    </a:lnTo>
                    <a:lnTo>
                      <a:pt x="340" y="7"/>
                    </a:lnTo>
                    <a:lnTo>
                      <a:pt x="14" y="364"/>
                    </a:lnTo>
                    <a:lnTo>
                      <a:pt x="0" y="3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1" name="Freeform 379"/>
              <p:cNvSpPr>
                <a:spLocks noChangeAspect="1"/>
              </p:cNvSpPr>
              <p:nvPr/>
            </p:nvSpPr>
            <p:spPr bwMode="auto">
              <a:xfrm>
                <a:off x="2897" y="4090"/>
                <a:ext cx="290" cy="294"/>
              </a:xfrm>
              <a:custGeom>
                <a:avLst/>
                <a:gdLst>
                  <a:gd name="T0" fmla="*/ 0 w 290"/>
                  <a:gd name="T1" fmla="*/ 268 h 294"/>
                  <a:gd name="T2" fmla="*/ 255 w 290"/>
                  <a:gd name="T3" fmla="*/ 0 h 294"/>
                  <a:gd name="T4" fmla="*/ 290 w 290"/>
                  <a:gd name="T5" fmla="*/ 7 h 294"/>
                  <a:gd name="T6" fmla="*/ 10 w 290"/>
                  <a:gd name="T7" fmla="*/ 294 h 294"/>
                  <a:gd name="T8" fmla="*/ 0 w 290"/>
                  <a:gd name="T9" fmla="*/ 268 h 294"/>
                  <a:gd name="T10" fmla="*/ 0 w 290"/>
                  <a:gd name="T11" fmla="*/ 268 h 2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294">
                    <a:moveTo>
                      <a:pt x="0" y="268"/>
                    </a:moveTo>
                    <a:lnTo>
                      <a:pt x="255" y="0"/>
                    </a:lnTo>
                    <a:lnTo>
                      <a:pt x="290" y="7"/>
                    </a:lnTo>
                    <a:lnTo>
                      <a:pt x="10" y="294"/>
                    </a:lnTo>
                    <a:lnTo>
                      <a:pt x="0"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2" name="Freeform 380"/>
              <p:cNvSpPr>
                <a:spLocks noChangeAspect="1"/>
              </p:cNvSpPr>
              <p:nvPr/>
            </p:nvSpPr>
            <p:spPr bwMode="auto">
              <a:xfrm>
                <a:off x="2852" y="3795"/>
                <a:ext cx="257" cy="314"/>
              </a:xfrm>
              <a:custGeom>
                <a:avLst/>
                <a:gdLst>
                  <a:gd name="T0" fmla="*/ 0 w 257"/>
                  <a:gd name="T1" fmla="*/ 311 h 314"/>
                  <a:gd name="T2" fmla="*/ 240 w 257"/>
                  <a:gd name="T3" fmla="*/ 0 h 314"/>
                  <a:gd name="T4" fmla="*/ 257 w 257"/>
                  <a:gd name="T5" fmla="*/ 26 h 314"/>
                  <a:gd name="T6" fmla="*/ 28 w 257"/>
                  <a:gd name="T7" fmla="*/ 314 h 314"/>
                  <a:gd name="T8" fmla="*/ 0 w 257"/>
                  <a:gd name="T9" fmla="*/ 311 h 314"/>
                  <a:gd name="T10" fmla="*/ 0 w 257"/>
                  <a:gd name="T11" fmla="*/ 311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 h="314">
                    <a:moveTo>
                      <a:pt x="0" y="311"/>
                    </a:moveTo>
                    <a:lnTo>
                      <a:pt x="240" y="0"/>
                    </a:lnTo>
                    <a:lnTo>
                      <a:pt x="257" y="26"/>
                    </a:lnTo>
                    <a:lnTo>
                      <a:pt x="28" y="314"/>
                    </a:lnTo>
                    <a:lnTo>
                      <a:pt x="0" y="3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3" name="Freeform 381"/>
              <p:cNvSpPr>
                <a:spLocks noChangeAspect="1"/>
              </p:cNvSpPr>
              <p:nvPr/>
            </p:nvSpPr>
            <p:spPr bwMode="auto">
              <a:xfrm>
                <a:off x="2938" y="5059"/>
                <a:ext cx="468" cy="444"/>
              </a:xfrm>
              <a:custGeom>
                <a:avLst/>
                <a:gdLst>
                  <a:gd name="T0" fmla="*/ 468 w 468"/>
                  <a:gd name="T1" fmla="*/ 415 h 444"/>
                  <a:gd name="T2" fmla="*/ 35 w 468"/>
                  <a:gd name="T3" fmla="*/ 0 h 444"/>
                  <a:gd name="T4" fmla="*/ 0 w 468"/>
                  <a:gd name="T5" fmla="*/ 0 h 444"/>
                  <a:gd name="T6" fmla="*/ 440 w 468"/>
                  <a:gd name="T7" fmla="*/ 444 h 444"/>
                  <a:gd name="T8" fmla="*/ 468 w 468"/>
                  <a:gd name="T9" fmla="*/ 415 h 444"/>
                  <a:gd name="T10" fmla="*/ 468 w 468"/>
                  <a:gd name="T11" fmla="*/ 415 h 4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8" h="444">
                    <a:moveTo>
                      <a:pt x="468" y="415"/>
                    </a:moveTo>
                    <a:lnTo>
                      <a:pt x="35" y="0"/>
                    </a:lnTo>
                    <a:lnTo>
                      <a:pt x="0" y="0"/>
                    </a:lnTo>
                    <a:lnTo>
                      <a:pt x="440" y="444"/>
                    </a:lnTo>
                    <a:lnTo>
                      <a:pt x="468" y="4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4" name="Freeform 382"/>
              <p:cNvSpPr>
                <a:spLocks noChangeAspect="1"/>
              </p:cNvSpPr>
              <p:nvPr/>
            </p:nvSpPr>
            <p:spPr bwMode="auto">
              <a:xfrm>
                <a:off x="2938" y="5505"/>
                <a:ext cx="547" cy="437"/>
              </a:xfrm>
              <a:custGeom>
                <a:avLst/>
                <a:gdLst>
                  <a:gd name="T0" fmla="*/ 547 w 547"/>
                  <a:gd name="T1" fmla="*/ 418 h 437"/>
                  <a:gd name="T2" fmla="*/ 45 w 547"/>
                  <a:gd name="T3" fmla="*/ 0 h 437"/>
                  <a:gd name="T4" fmla="*/ 0 w 547"/>
                  <a:gd name="T5" fmla="*/ 0 h 437"/>
                  <a:gd name="T6" fmla="*/ 502 w 547"/>
                  <a:gd name="T7" fmla="*/ 437 h 437"/>
                  <a:gd name="T8" fmla="*/ 547 w 547"/>
                  <a:gd name="T9" fmla="*/ 418 h 437"/>
                  <a:gd name="T10" fmla="*/ 547 w 547"/>
                  <a:gd name="T11" fmla="*/ 418 h 4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437">
                    <a:moveTo>
                      <a:pt x="547" y="418"/>
                    </a:moveTo>
                    <a:lnTo>
                      <a:pt x="45" y="0"/>
                    </a:lnTo>
                    <a:lnTo>
                      <a:pt x="0" y="0"/>
                    </a:lnTo>
                    <a:lnTo>
                      <a:pt x="502" y="437"/>
                    </a:lnTo>
                    <a:lnTo>
                      <a:pt x="547" y="4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5" name="Freeform 383"/>
              <p:cNvSpPr>
                <a:spLocks noChangeAspect="1"/>
              </p:cNvSpPr>
              <p:nvPr/>
            </p:nvSpPr>
            <p:spPr bwMode="auto">
              <a:xfrm>
                <a:off x="2930" y="4705"/>
                <a:ext cx="374" cy="347"/>
              </a:xfrm>
              <a:custGeom>
                <a:avLst/>
                <a:gdLst>
                  <a:gd name="T0" fmla="*/ 374 w 374"/>
                  <a:gd name="T1" fmla="*/ 337 h 347"/>
                  <a:gd name="T2" fmla="*/ 31 w 374"/>
                  <a:gd name="T3" fmla="*/ 0 h 347"/>
                  <a:gd name="T4" fmla="*/ 0 w 374"/>
                  <a:gd name="T5" fmla="*/ 7 h 347"/>
                  <a:gd name="T6" fmla="*/ 334 w 374"/>
                  <a:gd name="T7" fmla="*/ 347 h 347"/>
                  <a:gd name="T8" fmla="*/ 374 w 374"/>
                  <a:gd name="T9" fmla="*/ 337 h 347"/>
                  <a:gd name="T10" fmla="*/ 374 w 374"/>
                  <a:gd name="T11" fmla="*/ 337 h 3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347">
                    <a:moveTo>
                      <a:pt x="374" y="337"/>
                    </a:moveTo>
                    <a:lnTo>
                      <a:pt x="31" y="0"/>
                    </a:lnTo>
                    <a:lnTo>
                      <a:pt x="0" y="7"/>
                    </a:lnTo>
                    <a:lnTo>
                      <a:pt x="334" y="347"/>
                    </a:lnTo>
                    <a:lnTo>
                      <a:pt x="374" y="3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6" name="Freeform 384"/>
              <p:cNvSpPr>
                <a:spLocks noChangeAspect="1"/>
              </p:cNvSpPr>
              <p:nvPr/>
            </p:nvSpPr>
            <p:spPr bwMode="auto">
              <a:xfrm>
                <a:off x="2916" y="4356"/>
                <a:ext cx="338" cy="363"/>
              </a:xfrm>
              <a:custGeom>
                <a:avLst/>
                <a:gdLst>
                  <a:gd name="T0" fmla="*/ 338 w 338"/>
                  <a:gd name="T1" fmla="*/ 327 h 363"/>
                  <a:gd name="T2" fmla="*/ 26 w 338"/>
                  <a:gd name="T3" fmla="*/ 0 h 363"/>
                  <a:gd name="T4" fmla="*/ 0 w 338"/>
                  <a:gd name="T5" fmla="*/ 9 h 363"/>
                  <a:gd name="T6" fmla="*/ 326 w 338"/>
                  <a:gd name="T7" fmla="*/ 363 h 363"/>
                  <a:gd name="T8" fmla="*/ 338 w 338"/>
                  <a:gd name="T9" fmla="*/ 327 h 363"/>
                  <a:gd name="T10" fmla="*/ 338 w 338"/>
                  <a:gd name="T11" fmla="*/ 327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8" h="363">
                    <a:moveTo>
                      <a:pt x="338" y="327"/>
                    </a:moveTo>
                    <a:lnTo>
                      <a:pt x="26" y="0"/>
                    </a:lnTo>
                    <a:lnTo>
                      <a:pt x="0" y="9"/>
                    </a:lnTo>
                    <a:lnTo>
                      <a:pt x="326" y="363"/>
                    </a:lnTo>
                    <a:lnTo>
                      <a:pt x="338" y="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7" name="Freeform 385"/>
              <p:cNvSpPr>
                <a:spLocks noChangeAspect="1"/>
              </p:cNvSpPr>
              <p:nvPr/>
            </p:nvSpPr>
            <p:spPr bwMode="auto">
              <a:xfrm>
                <a:off x="2914" y="4087"/>
                <a:ext cx="288" cy="292"/>
              </a:xfrm>
              <a:custGeom>
                <a:avLst/>
                <a:gdLst>
                  <a:gd name="T0" fmla="*/ 288 w 288"/>
                  <a:gd name="T1" fmla="*/ 269 h 292"/>
                  <a:gd name="T2" fmla="*/ 35 w 288"/>
                  <a:gd name="T3" fmla="*/ 0 h 292"/>
                  <a:gd name="T4" fmla="*/ 0 w 288"/>
                  <a:gd name="T5" fmla="*/ 7 h 292"/>
                  <a:gd name="T6" fmla="*/ 276 w 288"/>
                  <a:gd name="T7" fmla="*/ 292 h 292"/>
                  <a:gd name="T8" fmla="*/ 288 w 288"/>
                  <a:gd name="T9" fmla="*/ 269 h 292"/>
                  <a:gd name="T10" fmla="*/ 288 w 288"/>
                  <a:gd name="T11" fmla="*/ 269 h 2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292">
                    <a:moveTo>
                      <a:pt x="288" y="269"/>
                    </a:moveTo>
                    <a:lnTo>
                      <a:pt x="35" y="0"/>
                    </a:lnTo>
                    <a:lnTo>
                      <a:pt x="0" y="7"/>
                    </a:lnTo>
                    <a:lnTo>
                      <a:pt x="276" y="292"/>
                    </a:lnTo>
                    <a:lnTo>
                      <a:pt x="288"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8" name="Freeform 386"/>
              <p:cNvSpPr>
                <a:spLocks noChangeAspect="1"/>
              </p:cNvSpPr>
              <p:nvPr/>
            </p:nvSpPr>
            <p:spPr bwMode="auto">
              <a:xfrm>
                <a:off x="2907" y="3778"/>
                <a:ext cx="259" cy="316"/>
              </a:xfrm>
              <a:custGeom>
                <a:avLst/>
                <a:gdLst>
                  <a:gd name="T0" fmla="*/ 259 w 259"/>
                  <a:gd name="T1" fmla="*/ 312 h 316"/>
                  <a:gd name="T2" fmla="*/ 16 w 259"/>
                  <a:gd name="T3" fmla="*/ 0 h 316"/>
                  <a:gd name="T4" fmla="*/ 0 w 259"/>
                  <a:gd name="T5" fmla="*/ 27 h 316"/>
                  <a:gd name="T6" fmla="*/ 231 w 259"/>
                  <a:gd name="T7" fmla="*/ 316 h 316"/>
                  <a:gd name="T8" fmla="*/ 259 w 259"/>
                  <a:gd name="T9" fmla="*/ 312 h 316"/>
                  <a:gd name="T10" fmla="*/ 259 w 259"/>
                  <a:gd name="T11" fmla="*/ 312 h 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9" h="316">
                    <a:moveTo>
                      <a:pt x="259" y="312"/>
                    </a:moveTo>
                    <a:lnTo>
                      <a:pt x="16" y="0"/>
                    </a:lnTo>
                    <a:lnTo>
                      <a:pt x="0" y="27"/>
                    </a:lnTo>
                    <a:lnTo>
                      <a:pt x="231" y="316"/>
                    </a:lnTo>
                    <a:lnTo>
                      <a:pt x="259" y="3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19" name="Freeform 387"/>
              <p:cNvSpPr>
                <a:spLocks noChangeAspect="1"/>
              </p:cNvSpPr>
              <p:nvPr/>
            </p:nvSpPr>
            <p:spPr bwMode="auto">
              <a:xfrm>
                <a:off x="2538" y="3543"/>
                <a:ext cx="716" cy="250"/>
              </a:xfrm>
              <a:custGeom>
                <a:avLst/>
                <a:gdLst>
                  <a:gd name="T0" fmla="*/ 0 w 716"/>
                  <a:gd name="T1" fmla="*/ 250 h 250"/>
                  <a:gd name="T2" fmla="*/ 188 w 716"/>
                  <a:gd name="T3" fmla="*/ 171 h 250"/>
                  <a:gd name="T4" fmla="*/ 709 w 716"/>
                  <a:gd name="T5" fmla="*/ 174 h 250"/>
                  <a:gd name="T6" fmla="*/ 716 w 716"/>
                  <a:gd name="T7" fmla="*/ 24 h 250"/>
                  <a:gd name="T8" fmla="*/ 174 w 716"/>
                  <a:gd name="T9" fmla="*/ 0 h 250"/>
                  <a:gd name="T10" fmla="*/ 0 w 716"/>
                  <a:gd name="T11" fmla="*/ 83 h 250"/>
                  <a:gd name="T12" fmla="*/ 0 w 716"/>
                  <a:gd name="T13" fmla="*/ 250 h 250"/>
                  <a:gd name="T14" fmla="*/ 0 w 716"/>
                  <a:gd name="T15" fmla="*/ 250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250">
                    <a:moveTo>
                      <a:pt x="0" y="250"/>
                    </a:moveTo>
                    <a:lnTo>
                      <a:pt x="188" y="171"/>
                    </a:lnTo>
                    <a:lnTo>
                      <a:pt x="709" y="174"/>
                    </a:lnTo>
                    <a:lnTo>
                      <a:pt x="716" y="24"/>
                    </a:lnTo>
                    <a:lnTo>
                      <a:pt x="174" y="0"/>
                    </a:lnTo>
                    <a:lnTo>
                      <a:pt x="0" y="83"/>
                    </a:lnTo>
                    <a:lnTo>
                      <a:pt x="0"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0" name="Freeform 388"/>
              <p:cNvSpPr>
                <a:spLocks noChangeAspect="1"/>
              </p:cNvSpPr>
              <p:nvPr/>
            </p:nvSpPr>
            <p:spPr bwMode="auto">
              <a:xfrm>
                <a:off x="2607" y="3090"/>
                <a:ext cx="616" cy="384"/>
              </a:xfrm>
              <a:custGeom>
                <a:avLst/>
                <a:gdLst>
                  <a:gd name="T0" fmla="*/ 0 w 616"/>
                  <a:gd name="T1" fmla="*/ 7 h 384"/>
                  <a:gd name="T2" fmla="*/ 7 w 616"/>
                  <a:gd name="T3" fmla="*/ 282 h 384"/>
                  <a:gd name="T4" fmla="*/ 9 w 616"/>
                  <a:gd name="T5" fmla="*/ 285 h 384"/>
                  <a:gd name="T6" fmla="*/ 16 w 616"/>
                  <a:gd name="T7" fmla="*/ 289 h 384"/>
                  <a:gd name="T8" fmla="*/ 31 w 616"/>
                  <a:gd name="T9" fmla="*/ 299 h 384"/>
                  <a:gd name="T10" fmla="*/ 52 w 616"/>
                  <a:gd name="T11" fmla="*/ 311 h 384"/>
                  <a:gd name="T12" fmla="*/ 76 w 616"/>
                  <a:gd name="T13" fmla="*/ 323 h 384"/>
                  <a:gd name="T14" fmla="*/ 105 w 616"/>
                  <a:gd name="T15" fmla="*/ 337 h 384"/>
                  <a:gd name="T16" fmla="*/ 140 w 616"/>
                  <a:gd name="T17" fmla="*/ 349 h 384"/>
                  <a:gd name="T18" fmla="*/ 178 w 616"/>
                  <a:gd name="T19" fmla="*/ 363 h 384"/>
                  <a:gd name="T20" fmla="*/ 221 w 616"/>
                  <a:gd name="T21" fmla="*/ 373 h 384"/>
                  <a:gd name="T22" fmla="*/ 266 w 616"/>
                  <a:gd name="T23" fmla="*/ 380 h 384"/>
                  <a:gd name="T24" fmla="*/ 316 w 616"/>
                  <a:gd name="T25" fmla="*/ 382 h 384"/>
                  <a:gd name="T26" fmla="*/ 371 w 616"/>
                  <a:gd name="T27" fmla="*/ 384 h 384"/>
                  <a:gd name="T28" fmla="*/ 428 w 616"/>
                  <a:gd name="T29" fmla="*/ 377 h 384"/>
                  <a:gd name="T30" fmla="*/ 488 w 616"/>
                  <a:gd name="T31" fmla="*/ 368 h 384"/>
                  <a:gd name="T32" fmla="*/ 552 w 616"/>
                  <a:gd name="T33" fmla="*/ 349 h 384"/>
                  <a:gd name="T34" fmla="*/ 616 w 616"/>
                  <a:gd name="T35" fmla="*/ 325 h 384"/>
                  <a:gd name="T36" fmla="*/ 616 w 616"/>
                  <a:gd name="T37" fmla="*/ 45 h 384"/>
                  <a:gd name="T38" fmla="*/ 590 w 616"/>
                  <a:gd name="T39" fmla="*/ 42 h 384"/>
                  <a:gd name="T40" fmla="*/ 590 w 616"/>
                  <a:gd name="T41" fmla="*/ 311 h 384"/>
                  <a:gd name="T42" fmla="*/ 585 w 616"/>
                  <a:gd name="T43" fmla="*/ 313 h 384"/>
                  <a:gd name="T44" fmla="*/ 573 w 616"/>
                  <a:gd name="T45" fmla="*/ 318 h 384"/>
                  <a:gd name="T46" fmla="*/ 557 w 616"/>
                  <a:gd name="T47" fmla="*/ 323 h 384"/>
                  <a:gd name="T48" fmla="*/ 535 w 616"/>
                  <a:gd name="T49" fmla="*/ 330 h 384"/>
                  <a:gd name="T50" fmla="*/ 507 w 616"/>
                  <a:gd name="T51" fmla="*/ 337 h 384"/>
                  <a:gd name="T52" fmla="*/ 473 w 616"/>
                  <a:gd name="T53" fmla="*/ 344 h 384"/>
                  <a:gd name="T54" fmla="*/ 438 w 616"/>
                  <a:gd name="T55" fmla="*/ 351 h 384"/>
                  <a:gd name="T56" fmla="*/ 397 w 616"/>
                  <a:gd name="T57" fmla="*/ 358 h 384"/>
                  <a:gd name="T58" fmla="*/ 354 w 616"/>
                  <a:gd name="T59" fmla="*/ 358 h 384"/>
                  <a:gd name="T60" fmla="*/ 309 w 616"/>
                  <a:gd name="T61" fmla="*/ 358 h 384"/>
                  <a:gd name="T62" fmla="*/ 262 w 616"/>
                  <a:gd name="T63" fmla="*/ 356 h 384"/>
                  <a:gd name="T64" fmla="*/ 214 w 616"/>
                  <a:gd name="T65" fmla="*/ 349 h 384"/>
                  <a:gd name="T66" fmla="*/ 166 w 616"/>
                  <a:gd name="T67" fmla="*/ 337 h 384"/>
                  <a:gd name="T68" fmla="*/ 119 w 616"/>
                  <a:gd name="T69" fmla="*/ 318 h 384"/>
                  <a:gd name="T70" fmla="*/ 71 w 616"/>
                  <a:gd name="T71" fmla="*/ 294 h 384"/>
                  <a:gd name="T72" fmla="*/ 26 w 616"/>
                  <a:gd name="T73" fmla="*/ 263 h 384"/>
                  <a:gd name="T74" fmla="*/ 35 w 616"/>
                  <a:gd name="T75" fmla="*/ 0 h 384"/>
                  <a:gd name="T76" fmla="*/ 0 w 616"/>
                  <a:gd name="T77" fmla="*/ 7 h 384"/>
                  <a:gd name="T78" fmla="*/ 0 w 616"/>
                  <a:gd name="T79" fmla="*/ 7 h 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16" h="384">
                    <a:moveTo>
                      <a:pt x="0" y="7"/>
                    </a:moveTo>
                    <a:lnTo>
                      <a:pt x="7" y="282"/>
                    </a:lnTo>
                    <a:lnTo>
                      <a:pt x="9" y="285"/>
                    </a:lnTo>
                    <a:lnTo>
                      <a:pt x="16" y="289"/>
                    </a:lnTo>
                    <a:lnTo>
                      <a:pt x="31" y="299"/>
                    </a:lnTo>
                    <a:lnTo>
                      <a:pt x="52" y="311"/>
                    </a:lnTo>
                    <a:lnTo>
                      <a:pt x="76" y="323"/>
                    </a:lnTo>
                    <a:lnTo>
                      <a:pt x="105" y="337"/>
                    </a:lnTo>
                    <a:lnTo>
                      <a:pt x="140" y="349"/>
                    </a:lnTo>
                    <a:lnTo>
                      <a:pt x="178" y="363"/>
                    </a:lnTo>
                    <a:lnTo>
                      <a:pt x="221" y="373"/>
                    </a:lnTo>
                    <a:lnTo>
                      <a:pt x="266" y="380"/>
                    </a:lnTo>
                    <a:lnTo>
                      <a:pt x="316" y="382"/>
                    </a:lnTo>
                    <a:lnTo>
                      <a:pt x="371" y="384"/>
                    </a:lnTo>
                    <a:lnTo>
                      <a:pt x="428" y="377"/>
                    </a:lnTo>
                    <a:lnTo>
                      <a:pt x="488" y="368"/>
                    </a:lnTo>
                    <a:lnTo>
                      <a:pt x="552" y="349"/>
                    </a:lnTo>
                    <a:lnTo>
                      <a:pt x="616" y="325"/>
                    </a:lnTo>
                    <a:lnTo>
                      <a:pt x="616" y="45"/>
                    </a:lnTo>
                    <a:lnTo>
                      <a:pt x="590" y="42"/>
                    </a:lnTo>
                    <a:lnTo>
                      <a:pt x="590" y="311"/>
                    </a:lnTo>
                    <a:lnTo>
                      <a:pt x="585" y="313"/>
                    </a:lnTo>
                    <a:lnTo>
                      <a:pt x="573" y="318"/>
                    </a:lnTo>
                    <a:lnTo>
                      <a:pt x="557" y="323"/>
                    </a:lnTo>
                    <a:lnTo>
                      <a:pt x="535" y="330"/>
                    </a:lnTo>
                    <a:lnTo>
                      <a:pt x="507" y="337"/>
                    </a:lnTo>
                    <a:lnTo>
                      <a:pt x="473" y="344"/>
                    </a:lnTo>
                    <a:lnTo>
                      <a:pt x="438" y="351"/>
                    </a:lnTo>
                    <a:lnTo>
                      <a:pt x="397" y="358"/>
                    </a:lnTo>
                    <a:lnTo>
                      <a:pt x="354" y="358"/>
                    </a:lnTo>
                    <a:lnTo>
                      <a:pt x="309" y="358"/>
                    </a:lnTo>
                    <a:lnTo>
                      <a:pt x="262" y="356"/>
                    </a:lnTo>
                    <a:lnTo>
                      <a:pt x="214" y="349"/>
                    </a:lnTo>
                    <a:lnTo>
                      <a:pt x="166" y="337"/>
                    </a:lnTo>
                    <a:lnTo>
                      <a:pt x="119" y="318"/>
                    </a:lnTo>
                    <a:lnTo>
                      <a:pt x="71" y="294"/>
                    </a:lnTo>
                    <a:lnTo>
                      <a:pt x="26" y="263"/>
                    </a:lnTo>
                    <a:lnTo>
                      <a:pt x="3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1" name="Freeform 389"/>
              <p:cNvSpPr>
                <a:spLocks noChangeAspect="1"/>
              </p:cNvSpPr>
              <p:nvPr/>
            </p:nvSpPr>
            <p:spPr bwMode="auto">
              <a:xfrm>
                <a:off x="2409" y="2907"/>
                <a:ext cx="907" cy="244"/>
              </a:xfrm>
              <a:custGeom>
                <a:avLst/>
                <a:gdLst>
                  <a:gd name="T0" fmla="*/ 0 w 907"/>
                  <a:gd name="T1" fmla="*/ 7 h 244"/>
                  <a:gd name="T2" fmla="*/ 15 w 907"/>
                  <a:gd name="T3" fmla="*/ 206 h 244"/>
                  <a:gd name="T4" fmla="*/ 907 w 907"/>
                  <a:gd name="T5" fmla="*/ 244 h 244"/>
                  <a:gd name="T6" fmla="*/ 905 w 907"/>
                  <a:gd name="T7" fmla="*/ 50 h 244"/>
                  <a:gd name="T8" fmla="*/ 76 w 907"/>
                  <a:gd name="T9" fmla="*/ 2 h 244"/>
                  <a:gd name="T10" fmla="*/ 79 w 907"/>
                  <a:gd name="T11" fmla="*/ 50 h 244"/>
                  <a:gd name="T12" fmla="*/ 864 w 907"/>
                  <a:gd name="T13" fmla="*/ 80 h 244"/>
                  <a:gd name="T14" fmla="*/ 864 w 907"/>
                  <a:gd name="T15" fmla="*/ 211 h 244"/>
                  <a:gd name="T16" fmla="*/ 50 w 907"/>
                  <a:gd name="T17" fmla="*/ 176 h 244"/>
                  <a:gd name="T18" fmla="*/ 34 w 907"/>
                  <a:gd name="T19" fmla="*/ 0 h 244"/>
                  <a:gd name="T20" fmla="*/ 0 w 907"/>
                  <a:gd name="T21" fmla="*/ 7 h 244"/>
                  <a:gd name="T22" fmla="*/ 0 w 907"/>
                  <a:gd name="T23" fmla="*/ 7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7" h="244">
                    <a:moveTo>
                      <a:pt x="0" y="7"/>
                    </a:moveTo>
                    <a:lnTo>
                      <a:pt x="15" y="206"/>
                    </a:lnTo>
                    <a:lnTo>
                      <a:pt x="907" y="244"/>
                    </a:lnTo>
                    <a:lnTo>
                      <a:pt x="905" y="50"/>
                    </a:lnTo>
                    <a:lnTo>
                      <a:pt x="76" y="2"/>
                    </a:lnTo>
                    <a:lnTo>
                      <a:pt x="79" y="50"/>
                    </a:lnTo>
                    <a:lnTo>
                      <a:pt x="864" y="80"/>
                    </a:lnTo>
                    <a:lnTo>
                      <a:pt x="864" y="211"/>
                    </a:lnTo>
                    <a:lnTo>
                      <a:pt x="50" y="176"/>
                    </a:lnTo>
                    <a:lnTo>
                      <a:pt x="3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2" name="Freeform 390"/>
              <p:cNvSpPr>
                <a:spLocks noChangeAspect="1"/>
              </p:cNvSpPr>
              <p:nvPr/>
            </p:nvSpPr>
            <p:spPr bwMode="auto">
              <a:xfrm>
                <a:off x="2435" y="2940"/>
                <a:ext cx="857" cy="185"/>
              </a:xfrm>
              <a:custGeom>
                <a:avLst/>
                <a:gdLst>
                  <a:gd name="T0" fmla="*/ 0 w 857"/>
                  <a:gd name="T1" fmla="*/ 143 h 185"/>
                  <a:gd name="T2" fmla="*/ 167 w 857"/>
                  <a:gd name="T3" fmla="*/ 0 h 185"/>
                  <a:gd name="T4" fmla="*/ 350 w 857"/>
                  <a:gd name="T5" fmla="*/ 159 h 185"/>
                  <a:gd name="T6" fmla="*/ 534 w 857"/>
                  <a:gd name="T7" fmla="*/ 17 h 185"/>
                  <a:gd name="T8" fmla="*/ 676 w 857"/>
                  <a:gd name="T9" fmla="*/ 176 h 185"/>
                  <a:gd name="T10" fmla="*/ 850 w 857"/>
                  <a:gd name="T11" fmla="*/ 28 h 185"/>
                  <a:gd name="T12" fmla="*/ 857 w 857"/>
                  <a:gd name="T13" fmla="*/ 50 h 185"/>
                  <a:gd name="T14" fmla="*/ 705 w 857"/>
                  <a:gd name="T15" fmla="*/ 185 h 185"/>
                  <a:gd name="T16" fmla="*/ 638 w 857"/>
                  <a:gd name="T17" fmla="*/ 181 h 185"/>
                  <a:gd name="T18" fmla="*/ 534 w 857"/>
                  <a:gd name="T19" fmla="*/ 50 h 185"/>
                  <a:gd name="T20" fmla="*/ 381 w 857"/>
                  <a:gd name="T21" fmla="*/ 176 h 185"/>
                  <a:gd name="T22" fmla="*/ 307 w 857"/>
                  <a:gd name="T23" fmla="*/ 173 h 185"/>
                  <a:gd name="T24" fmla="*/ 162 w 857"/>
                  <a:gd name="T25" fmla="*/ 31 h 185"/>
                  <a:gd name="T26" fmla="*/ 12 w 857"/>
                  <a:gd name="T27" fmla="*/ 159 h 185"/>
                  <a:gd name="T28" fmla="*/ 0 w 857"/>
                  <a:gd name="T29" fmla="*/ 143 h 185"/>
                  <a:gd name="T30" fmla="*/ 0 w 857"/>
                  <a:gd name="T31" fmla="*/ 143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57" h="185">
                    <a:moveTo>
                      <a:pt x="0" y="143"/>
                    </a:moveTo>
                    <a:lnTo>
                      <a:pt x="167" y="0"/>
                    </a:lnTo>
                    <a:lnTo>
                      <a:pt x="350" y="159"/>
                    </a:lnTo>
                    <a:lnTo>
                      <a:pt x="534" y="17"/>
                    </a:lnTo>
                    <a:lnTo>
                      <a:pt x="676" y="176"/>
                    </a:lnTo>
                    <a:lnTo>
                      <a:pt x="850" y="28"/>
                    </a:lnTo>
                    <a:lnTo>
                      <a:pt x="857" y="50"/>
                    </a:lnTo>
                    <a:lnTo>
                      <a:pt x="705" y="185"/>
                    </a:lnTo>
                    <a:lnTo>
                      <a:pt x="638" y="181"/>
                    </a:lnTo>
                    <a:lnTo>
                      <a:pt x="534" y="50"/>
                    </a:lnTo>
                    <a:lnTo>
                      <a:pt x="381" y="176"/>
                    </a:lnTo>
                    <a:lnTo>
                      <a:pt x="307" y="173"/>
                    </a:lnTo>
                    <a:lnTo>
                      <a:pt x="162" y="31"/>
                    </a:lnTo>
                    <a:lnTo>
                      <a:pt x="12" y="159"/>
                    </a:lnTo>
                    <a:lnTo>
                      <a:pt x="0"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3" name="Freeform 391"/>
              <p:cNvSpPr>
                <a:spLocks noChangeAspect="1"/>
              </p:cNvSpPr>
              <p:nvPr/>
            </p:nvSpPr>
            <p:spPr bwMode="auto">
              <a:xfrm>
                <a:off x="2681" y="3116"/>
                <a:ext cx="28" cy="297"/>
              </a:xfrm>
              <a:custGeom>
                <a:avLst/>
                <a:gdLst>
                  <a:gd name="T0" fmla="*/ 2 w 28"/>
                  <a:gd name="T1" fmla="*/ 2 h 297"/>
                  <a:gd name="T2" fmla="*/ 0 w 28"/>
                  <a:gd name="T3" fmla="*/ 282 h 297"/>
                  <a:gd name="T4" fmla="*/ 23 w 28"/>
                  <a:gd name="T5" fmla="*/ 297 h 297"/>
                  <a:gd name="T6" fmla="*/ 28 w 28"/>
                  <a:gd name="T7" fmla="*/ 0 h 297"/>
                  <a:gd name="T8" fmla="*/ 2 w 28"/>
                  <a:gd name="T9" fmla="*/ 2 h 297"/>
                  <a:gd name="T10" fmla="*/ 2 w 28"/>
                  <a:gd name="T11" fmla="*/ 2 h 2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97">
                    <a:moveTo>
                      <a:pt x="2" y="2"/>
                    </a:moveTo>
                    <a:lnTo>
                      <a:pt x="0" y="282"/>
                    </a:lnTo>
                    <a:lnTo>
                      <a:pt x="23" y="297"/>
                    </a:lnTo>
                    <a:lnTo>
                      <a:pt x="28"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4" name="Freeform 392"/>
              <p:cNvSpPr>
                <a:spLocks noChangeAspect="1"/>
              </p:cNvSpPr>
              <p:nvPr/>
            </p:nvSpPr>
            <p:spPr bwMode="auto">
              <a:xfrm>
                <a:off x="2754" y="3144"/>
                <a:ext cx="27" cy="295"/>
              </a:xfrm>
              <a:custGeom>
                <a:avLst/>
                <a:gdLst>
                  <a:gd name="T0" fmla="*/ 5 w 27"/>
                  <a:gd name="T1" fmla="*/ 0 h 295"/>
                  <a:gd name="T2" fmla="*/ 0 w 27"/>
                  <a:gd name="T3" fmla="*/ 285 h 295"/>
                  <a:gd name="T4" fmla="*/ 27 w 27"/>
                  <a:gd name="T5" fmla="*/ 295 h 295"/>
                  <a:gd name="T6" fmla="*/ 27 w 27"/>
                  <a:gd name="T7" fmla="*/ 5 h 295"/>
                  <a:gd name="T8" fmla="*/ 5 w 27"/>
                  <a:gd name="T9" fmla="*/ 0 h 295"/>
                  <a:gd name="T10" fmla="*/ 5 w 27"/>
                  <a:gd name="T11" fmla="*/ 0 h 2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5">
                    <a:moveTo>
                      <a:pt x="5" y="0"/>
                    </a:moveTo>
                    <a:lnTo>
                      <a:pt x="0" y="285"/>
                    </a:lnTo>
                    <a:lnTo>
                      <a:pt x="27" y="295"/>
                    </a:lnTo>
                    <a:lnTo>
                      <a:pt x="27"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5" name="Freeform 393"/>
              <p:cNvSpPr>
                <a:spLocks noChangeAspect="1"/>
              </p:cNvSpPr>
              <p:nvPr/>
            </p:nvSpPr>
            <p:spPr bwMode="auto">
              <a:xfrm>
                <a:off x="2823" y="3168"/>
                <a:ext cx="27" cy="295"/>
              </a:xfrm>
              <a:custGeom>
                <a:avLst/>
                <a:gdLst>
                  <a:gd name="T0" fmla="*/ 3 w 27"/>
                  <a:gd name="T1" fmla="*/ 0 h 295"/>
                  <a:gd name="T2" fmla="*/ 0 w 27"/>
                  <a:gd name="T3" fmla="*/ 280 h 295"/>
                  <a:gd name="T4" fmla="*/ 27 w 27"/>
                  <a:gd name="T5" fmla="*/ 295 h 295"/>
                  <a:gd name="T6" fmla="*/ 27 w 27"/>
                  <a:gd name="T7" fmla="*/ 0 h 295"/>
                  <a:gd name="T8" fmla="*/ 3 w 27"/>
                  <a:gd name="T9" fmla="*/ 0 h 295"/>
                  <a:gd name="T10" fmla="*/ 3 w 27"/>
                  <a:gd name="T11" fmla="*/ 0 h 2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5">
                    <a:moveTo>
                      <a:pt x="3" y="0"/>
                    </a:moveTo>
                    <a:lnTo>
                      <a:pt x="0" y="280"/>
                    </a:lnTo>
                    <a:lnTo>
                      <a:pt x="27" y="295"/>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6" name="Freeform 394"/>
              <p:cNvSpPr>
                <a:spLocks noChangeAspect="1"/>
              </p:cNvSpPr>
              <p:nvPr/>
            </p:nvSpPr>
            <p:spPr bwMode="auto">
              <a:xfrm>
                <a:off x="2885" y="3180"/>
                <a:ext cx="29" cy="285"/>
              </a:xfrm>
              <a:custGeom>
                <a:avLst/>
                <a:gdLst>
                  <a:gd name="T0" fmla="*/ 3 w 29"/>
                  <a:gd name="T1" fmla="*/ 2 h 285"/>
                  <a:gd name="T2" fmla="*/ 0 w 29"/>
                  <a:gd name="T3" fmla="*/ 283 h 285"/>
                  <a:gd name="T4" fmla="*/ 26 w 29"/>
                  <a:gd name="T5" fmla="*/ 285 h 285"/>
                  <a:gd name="T6" fmla="*/ 29 w 29"/>
                  <a:gd name="T7" fmla="*/ 0 h 285"/>
                  <a:gd name="T8" fmla="*/ 3 w 29"/>
                  <a:gd name="T9" fmla="*/ 2 h 285"/>
                  <a:gd name="T10" fmla="*/ 3 w 29"/>
                  <a:gd name="T11" fmla="*/ 2 h 2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85">
                    <a:moveTo>
                      <a:pt x="3" y="2"/>
                    </a:moveTo>
                    <a:lnTo>
                      <a:pt x="0" y="283"/>
                    </a:lnTo>
                    <a:lnTo>
                      <a:pt x="26" y="285"/>
                    </a:lnTo>
                    <a:lnTo>
                      <a:pt x="29" y="0"/>
                    </a:ln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7" name="Freeform 395"/>
              <p:cNvSpPr>
                <a:spLocks noChangeAspect="1"/>
              </p:cNvSpPr>
              <p:nvPr/>
            </p:nvSpPr>
            <p:spPr bwMode="auto">
              <a:xfrm>
                <a:off x="2964" y="3189"/>
                <a:ext cx="28" cy="281"/>
              </a:xfrm>
              <a:custGeom>
                <a:avLst/>
                <a:gdLst>
                  <a:gd name="T0" fmla="*/ 2 w 28"/>
                  <a:gd name="T1" fmla="*/ 3 h 281"/>
                  <a:gd name="T2" fmla="*/ 0 w 28"/>
                  <a:gd name="T3" fmla="*/ 281 h 281"/>
                  <a:gd name="T4" fmla="*/ 24 w 28"/>
                  <a:gd name="T5" fmla="*/ 276 h 281"/>
                  <a:gd name="T6" fmla="*/ 28 w 28"/>
                  <a:gd name="T7" fmla="*/ 0 h 281"/>
                  <a:gd name="T8" fmla="*/ 2 w 28"/>
                  <a:gd name="T9" fmla="*/ 3 h 281"/>
                  <a:gd name="T10" fmla="*/ 2 w 28"/>
                  <a:gd name="T11" fmla="*/ 3 h 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81">
                    <a:moveTo>
                      <a:pt x="2" y="3"/>
                    </a:moveTo>
                    <a:lnTo>
                      <a:pt x="0" y="281"/>
                    </a:lnTo>
                    <a:lnTo>
                      <a:pt x="24" y="276"/>
                    </a:lnTo>
                    <a:lnTo>
                      <a:pt x="28" y="0"/>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8" name="Freeform 396"/>
              <p:cNvSpPr>
                <a:spLocks noChangeAspect="1"/>
              </p:cNvSpPr>
              <p:nvPr/>
            </p:nvSpPr>
            <p:spPr bwMode="auto">
              <a:xfrm>
                <a:off x="3042" y="3178"/>
                <a:ext cx="29" cy="280"/>
              </a:xfrm>
              <a:custGeom>
                <a:avLst/>
                <a:gdLst>
                  <a:gd name="T0" fmla="*/ 3 w 29"/>
                  <a:gd name="T1" fmla="*/ 0 h 280"/>
                  <a:gd name="T2" fmla="*/ 0 w 29"/>
                  <a:gd name="T3" fmla="*/ 280 h 280"/>
                  <a:gd name="T4" fmla="*/ 22 w 29"/>
                  <a:gd name="T5" fmla="*/ 280 h 280"/>
                  <a:gd name="T6" fmla="*/ 29 w 29"/>
                  <a:gd name="T7" fmla="*/ 0 h 280"/>
                  <a:gd name="T8" fmla="*/ 3 w 29"/>
                  <a:gd name="T9" fmla="*/ 0 h 280"/>
                  <a:gd name="T10" fmla="*/ 3 w 29"/>
                  <a:gd name="T11" fmla="*/ 0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80">
                    <a:moveTo>
                      <a:pt x="3" y="0"/>
                    </a:moveTo>
                    <a:lnTo>
                      <a:pt x="0" y="280"/>
                    </a:lnTo>
                    <a:lnTo>
                      <a:pt x="22" y="280"/>
                    </a:lnTo>
                    <a:lnTo>
                      <a:pt x="2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29" name="Freeform 397"/>
              <p:cNvSpPr>
                <a:spLocks noChangeAspect="1"/>
              </p:cNvSpPr>
              <p:nvPr/>
            </p:nvSpPr>
            <p:spPr bwMode="auto">
              <a:xfrm>
                <a:off x="3116" y="3161"/>
                <a:ext cx="24" cy="278"/>
              </a:xfrm>
              <a:custGeom>
                <a:avLst/>
                <a:gdLst>
                  <a:gd name="T0" fmla="*/ 0 w 24"/>
                  <a:gd name="T1" fmla="*/ 2 h 278"/>
                  <a:gd name="T2" fmla="*/ 0 w 24"/>
                  <a:gd name="T3" fmla="*/ 278 h 278"/>
                  <a:gd name="T4" fmla="*/ 19 w 24"/>
                  <a:gd name="T5" fmla="*/ 278 h 278"/>
                  <a:gd name="T6" fmla="*/ 24 w 24"/>
                  <a:gd name="T7" fmla="*/ 0 h 278"/>
                  <a:gd name="T8" fmla="*/ 0 w 24"/>
                  <a:gd name="T9" fmla="*/ 2 h 278"/>
                  <a:gd name="T10" fmla="*/ 0 w 24"/>
                  <a:gd name="T11" fmla="*/ 2 h 2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78">
                    <a:moveTo>
                      <a:pt x="0" y="2"/>
                    </a:moveTo>
                    <a:lnTo>
                      <a:pt x="0" y="278"/>
                    </a:lnTo>
                    <a:lnTo>
                      <a:pt x="19" y="278"/>
                    </a:lnTo>
                    <a:lnTo>
                      <a:pt x="2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0" name="Freeform 398"/>
              <p:cNvSpPr>
                <a:spLocks noChangeAspect="1"/>
              </p:cNvSpPr>
              <p:nvPr/>
            </p:nvSpPr>
            <p:spPr bwMode="auto">
              <a:xfrm>
                <a:off x="2678" y="3106"/>
                <a:ext cx="540" cy="86"/>
              </a:xfrm>
              <a:custGeom>
                <a:avLst/>
                <a:gdLst>
                  <a:gd name="T0" fmla="*/ 0 w 540"/>
                  <a:gd name="T1" fmla="*/ 0 h 86"/>
                  <a:gd name="T2" fmla="*/ 0 w 540"/>
                  <a:gd name="T3" fmla="*/ 3 h 86"/>
                  <a:gd name="T4" fmla="*/ 7 w 540"/>
                  <a:gd name="T5" fmla="*/ 7 h 86"/>
                  <a:gd name="T6" fmla="*/ 19 w 540"/>
                  <a:gd name="T7" fmla="*/ 15 h 86"/>
                  <a:gd name="T8" fmla="*/ 36 w 540"/>
                  <a:gd name="T9" fmla="*/ 24 h 86"/>
                  <a:gd name="T10" fmla="*/ 55 w 540"/>
                  <a:gd name="T11" fmla="*/ 34 h 86"/>
                  <a:gd name="T12" fmla="*/ 81 w 540"/>
                  <a:gd name="T13" fmla="*/ 45 h 86"/>
                  <a:gd name="T14" fmla="*/ 110 w 540"/>
                  <a:gd name="T15" fmla="*/ 57 h 86"/>
                  <a:gd name="T16" fmla="*/ 141 w 540"/>
                  <a:gd name="T17" fmla="*/ 67 h 86"/>
                  <a:gd name="T18" fmla="*/ 176 w 540"/>
                  <a:gd name="T19" fmla="*/ 76 h 86"/>
                  <a:gd name="T20" fmla="*/ 217 w 540"/>
                  <a:gd name="T21" fmla="*/ 83 h 86"/>
                  <a:gd name="T22" fmla="*/ 262 w 540"/>
                  <a:gd name="T23" fmla="*/ 86 h 86"/>
                  <a:gd name="T24" fmla="*/ 310 w 540"/>
                  <a:gd name="T25" fmla="*/ 86 h 86"/>
                  <a:gd name="T26" fmla="*/ 362 w 540"/>
                  <a:gd name="T27" fmla="*/ 81 h 86"/>
                  <a:gd name="T28" fmla="*/ 417 w 540"/>
                  <a:gd name="T29" fmla="*/ 74 h 86"/>
                  <a:gd name="T30" fmla="*/ 476 w 540"/>
                  <a:gd name="T31" fmla="*/ 57 h 86"/>
                  <a:gd name="T32" fmla="*/ 538 w 540"/>
                  <a:gd name="T33" fmla="*/ 38 h 86"/>
                  <a:gd name="T34" fmla="*/ 540 w 540"/>
                  <a:gd name="T35" fmla="*/ 34 h 86"/>
                  <a:gd name="T36" fmla="*/ 538 w 540"/>
                  <a:gd name="T37" fmla="*/ 29 h 86"/>
                  <a:gd name="T38" fmla="*/ 533 w 540"/>
                  <a:gd name="T39" fmla="*/ 24 h 86"/>
                  <a:gd name="T40" fmla="*/ 533 w 540"/>
                  <a:gd name="T41" fmla="*/ 24 h 86"/>
                  <a:gd name="T42" fmla="*/ 529 w 540"/>
                  <a:gd name="T43" fmla="*/ 24 h 86"/>
                  <a:gd name="T44" fmla="*/ 517 w 540"/>
                  <a:gd name="T45" fmla="*/ 26 h 86"/>
                  <a:gd name="T46" fmla="*/ 500 w 540"/>
                  <a:gd name="T47" fmla="*/ 31 h 86"/>
                  <a:gd name="T48" fmla="*/ 479 w 540"/>
                  <a:gd name="T49" fmla="*/ 38 h 86"/>
                  <a:gd name="T50" fmla="*/ 450 w 540"/>
                  <a:gd name="T51" fmla="*/ 43 h 86"/>
                  <a:gd name="T52" fmla="*/ 421 w 540"/>
                  <a:gd name="T53" fmla="*/ 48 h 86"/>
                  <a:gd name="T54" fmla="*/ 388 w 540"/>
                  <a:gd name="T55" fmla="*/ 53 h 86"/>
                  <a:gd name="T56" fmla="*/ 350 w 540"/>
                  <a:gd name="T57" fmla="*/ 60 h 86"/>
                  <a:gd name="T58" fmla="*/ 312 w 540"/>
                  <a:gd name="T59" fmla="*/ 62 h 86"/>
                  <a:gd name="T60" fmla="*/ 271 w 540"/>
                  <a:gd name="T61" fmla="*/ 62 h 86"/>
                  <a:gd name="T62" fmla="*/ 231 w 540"/>
                  <a:gd name="T63" fmla="*/ 62 h 86"/>
                  <a:gd name="T64" fmla="*/ 191 w 540"/>
                  <a:gd name="T65" fmla="*/ 57 h 86"/>
                  <a:gd name="T66" fmla="*/ 148 w 540"/>
                  <a:gd name="T67" fmla="*/ 48 h 86"/>
                  <a:gd name="T68" fmla="*/ 110 w 540"/>
                  <a:gd name="T69" fmla="*/ 38 h 86"/>
                  <a:gd name="T70" fmla="*/ 72 w 540"/>
                  <a:gd name="T71" fmla="*/ 22 h 86"/>
                  <a:gd name="T72" fmla="*/ 38 w 540"/>
                  <a:gd name="T73" fmla="*/ 0 h 86"/>
                  <a:gd name="T74" fmla="*/ 0 w 540"/>
                  <a:gd name="T75" fmla="*/ 0 h 86"/>
                  <a:gd name="T76" fmla="*/ 0 w 540"/>
                  <a:gd name="T77" fmla="*/ 0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40" h="86">
                    <a:moveTo>
                      <a:pt x="0" y="0"/>
                    </a:moveTo>
                    <a:lnTo>
                      <a:pt x="0" y="3"/>
                    </a:lnTo>
                    <a:lnTo>
                      <a:pt x="7" y="7"/>
                    </a:lnTo>
                    <a:lnTo>
                      <a:pt x="19" y="15"/>
                    </a:lnTo>
                    <a:lnTo>
                      <a:pt x="36" y="24"/>
                    </a:lnTo>
                    <a:lnTo>
                      <a:pt x="55" y="34"/>
                    </a:lnTo>
                    <a:lnTo>
                      <a:pt x="81" y="45"/>
                    </a:lnTo>
                    <a:lnTo>
                      <a:pt x="110" y="57"/>
                    </a:lnTo>
                    <a:lnTo>
                      <a:pt x="141" y="67"/>
                    </a:lnTo>
                    <a:lnTo>
                      <a:pt x="176" y="76"/>
                    </a:lnTo>
                    <a:lnTo>
                      <a:pt x="217" y="83"/>
                    </a:lnTo>
                    <a:lnTo>
                      <a:pt x="262" y="86"/>
                    </a:lnTo>
                    <a:lnTo>
                      <a:pt x="310" y="86"/>
                    </a:lnTo>
                    <a:lnTo>
                      <a:pt x="362" y="81"/>
                    </a:lnTo>
                    <a:lnTo>
                      <a:pt x="417" y="74"/>
                    </a:lnTo>
                    <a:lnTo>
                      <a:pt x="476" y="57"/>
                    </a:lnTo>
                    <a:lnTo>
                      <a:pt x="538" y="38"/>
                    </a:lnTo>
                    <a:lnTo>
                      <a:pt x="540" y="34"/>
                    </a:lnTo>
                    <a:lnTo>
                      <a:pt x="538" y="29"/>
                    </a:lnTo>
                    <a:lnTo>
                      <a:pt x="533" y="24"/>
                    </a:lnTo>
                    <a:lnTo>
                      <a:pt x="529" y="24"/>
                    </a:lnTo>
                    <a:lnTo>
                      <a:pt x="517" y="26"/>
                    </a:lnTo>
                    <a:lnTo>
                      <a:pt x="500" y="31"/>
                    </a:lnTo>
                    <a:lnTo>
                      <a:pt x="479" y="38"/>
                    </a:lnTo>
                    <a:lnTo>
                      <a:pt x="450" y="43"/>
                    </a:lnTo>
                    <a:lnTo>
                      <a:pt x="421" y="48"/>
                    </a:lnTo>
                    <a:lnTo>
                      <a:pt x="388" y="53"/>
                    </a:lnTo>
                    <a:lnTo>
                      <a:pt x="350" y="60"/>
                    </a:lnTo>
                    <a:lnTo>
                      <a:pt x="312" y="62"/>
                    </a:lnTo>
                    <a:lnTo>
                      <a:pt x="271" y="62"/>
                    </a:lnTo>
                    <a:lnTo>
                      <a:pt x="231" y="62"/>
                    </a:lnTo>
                    <a:lnTo>
                      <a:pt x="191" y="57"/>
                    </a:lnTo>
                    <a:lnTo>
                      <a:pt x="148" y="48"/>
                    </a:lnTo>
                    <a:lnTo>
                      <a:pt x="110" y="38"/>
                    </a:lnTo>
                    <a:lnTo>
                      <a:pt x="72" y="22"/>
                    </a:lnTo>
                    <a:lnTo>
                      <a:pt x="3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1" name="Freeform 399"/>
              <p:cNvSpPr>
                <a:spLocks noChangeAspect="1"/>
              </p:cNvSpPr>
              <p:nvPr/>
            </p:nvSpPr>
            <p:spPr bwMode="auto">
              <a:xfrm>
                <a:off x="2790" y="3308"/>
                <a:ext cx="250" cy="264"/>
              </a:xfrm>
              <a:custGeom>
                <a:avLst/>
                <a:gdLst>
                  <a:gd name="T0" fmla="*/ 0 w 250"/>
                  <a:gd name="T1" fmla="*/ 117 h 264"/>
                  <a:gd name="T2" fmla="*/ 26 w 250"/>
                  <a:gd name="T3" fmla="*/ 245 h 264"/>
                  <a:gd name="T4" fmla="*/ 152 w 250"/>
                  <a:gd name="T5" fmla="*/ 264 h 264"/>
                  <a:gd name="T6" fmla="*/ 250 w 250"/>
                  <a:gd name="T7" fmla="*/ 26 h 264"/>
                  <a:gd name="T8" fmla="*/ 214 w 250"/>
                  <a:gd name="T9" fmla="*/ 0 h 264"/>
                  <a:gd name="T10" fmla="*/ 114 w 250"/>
                  <a:gd name="T11" fmla="*/ 193 h 264"/>
                  <a:gd name="T12" fmla="*/ 50 w 250"/>
                  <a:gd name="T13" fmla="*/ 193 h 264"/>
                  <a:gd name="T14" fmla="*/ 41 w 250"/>
                  <a:gd name="T15" fmla="*/ 117 h 264"/>
                  <a:gd name="T16" fmla="*/ 0 w 250"/>
                  <a:gd name="T17" fmla="*/ 117 h 264"/>
                  <a:gd name="T18" fmla="*/ 0 w 250"/>
                  <a:gd name="T19" fmla="*/ 117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 h="264">
                    <a:moveTo>
                      <a:pt x="0" y="117"/>
                    </a:moveTo>
                    <a:lnTo>
                      <a:pt x="26" y="245"/>
                    </a:lnTo>
                    <a:lnTo>
                      <a:pt x="152" y="264"/>
                    </a:lnTo>
                    <a:lnTo>
                      <a:pt x="250" y="26"/>
                    </a:lnTo>
                    <a:lnTo>
                      <a:pt x="214" y="0"/>
                    </a:lnTo>
                    <a:lnTo>
                      <a:pt x="114" y="193"/>
                    </a:lnTo>
                    <a:lnTo>
                      <a:pt x="50" y="193"/>
                    </a:lnTo>
                    <a:lnTo>
                      <a:pt x="41" y="117"/>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2" name="Freeform 400"/>
              <p:cNvSpPr>
                <a:spLocks noChangeAspect="1"/>
              </p:cNvSpPr>
              <p:nvPr/>
            </p:nvSpPr>
            <p:spPr bwMode="auto">
              <a:xfrm>
                <a:off x="2547" y="3695"/>
                <a:ext cx="695" cy="129"/>
              </a:xfrm>
              <a:custGeom>
                <a:avLst/>
                <a:gdLst>
                  <a:gd name="T0" fmla="*/ 0 w 695"/>
                  <a:gd name="T1" fmla="*/ 98 h 129"/>
                  <a:gd name="T2" fmla="*/ 148 w 695"/>
                  <a:gd name="T3" fmla="*/ 119 h 129"/>
                  <a:gd name="T4" fmla="*/ 357 w 695"/>
                  <a:gd name="T5" fmla="*/ 93 h 129"/>
                  <a:gd name="T6" fmla="*/ 581 w 695"/>
                  <a:gd name="T7" fmla="*/ 129 h 129"/>
                  <a:gd name="T8" fmla="*/ 695 w 695"/>
                  <a:gd name="T9" fmla="*/ 15 h 129"/>
                  <a:gd name="T10" fmla="*/ 655 w 695"/>
                  <a:gd name="T11" fmla="*/ 3 h 129"/>
                  <a:gd name="T12" fmla="*/ 548 w 695"/>
                  <a:gd name="T13" fmla="*/ 100 h 129"/>
                  <a:gd name="T14" fmla="*/ 374 w 695"/>
                  <a:gd name="T15" fmla="*/ 67 h 129"/>
                  <a:gd name="T16" fmla="*/ 169 w 695"/>
                  <a:gd name="T17" fmla="*/ 0 h 129"/>
                  <a:gd name="T18" fmla="*/ 119 w 695"/>
                  <a:gd name="T19" fmla="*/ 19 h 129"/>
                  <a:gd name="T20" fmla="*/ 295 w 695"/>
                  <a:gd name="T21" fmla="*/ 76 h 129"/>
                  <a:gd name="T22" fmla="*/ 148 w 695"/>
                  <a:gd name="T23" fmla="*/ 100 h 129"/>
                  <a:gd name="T24" fmla="*/ 36 w 695"/>
                  <a:gd name="T25" fmla="*/ 74 h 129"/>
                  <a:gd name="T26" fmla="*/ 0 w 695"/>
                  <a:gd name="T27" fmla="*/ 98 h 129"/>
                  <a:gd name="T28" fmla="*/ 0 w 695"/>
                  <a:gd name="T29" fmla="*/ 98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5" h="129">
                    <a:moveTo>
                      <a:pt x="0" y="98"/>
                    </a:moveTo>
                    <a:lnTo>
                      <a:pt x="148" y="119"/>
                    </a:lnTo>
                    <a:lnTo>
                      <a:pt x="357" y="93"/>
                    </a:lnTo>
                    <a:lnTo>
                      <a:pt x="581" y="129"/>
                    </a:lnTo>
                    <a:lnTo>
                      <a:pt x="695" y="15"/>
                    </a:lnTo>
                    <a:lnTo>
                      <a:pt x="655" y="3"/>
                    </a:lnTo>
                    <a:lnTo>
                      <a:pt x="548" y="100"/>
                    </a:lnTo>
                    <a:lnTo>
                      <a:pt x="374" y="67"/>
                    </a:lnTo>
                    <a:lnTo>
                      <a:pt x="169" y="0"/>
                    </a:lnTo>
                    <a:lnTo>
                      <a:pt x="119" y="19"/>
                    </a:lnTo>
                    <a:lnTo>
                      <a:pt x="295" y="76"/>
                    </a:lnTo>
                    <a:lnTo>
                      <a:pt x="148" y="100"/>
                    </a:lnTo>
                    <a:lnTo>
                      <a:pt x="36" y="74"/>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3" name="Freeform 401"/>
              <p:cNvSpPr>
                <a:spLocks noChangeAspect="1"/>
              </p:cNvSpPr>
              <p:nvPr/>
            </p:nvSpPr>
            <p:spPr bwMode="auto">
              <a:xfrm>
                <a:off x="3583" y="2738"/>
                <a:ext cx="240" cy="943"/>
              </a:xfrm>
              <a:custGeom>
                <a:avLst/>
                <a:gdLst>
                  <a:gd name="T0" fmla="*/ 100 w 240"/>
                  <a:gd name="T1" fmla="*/ 941 h 943"/>
                  <a:gd name="T2" fmla="*/ 83 w 240"/>
                  <a:gd name="T3" fmla="*/ 934 h 943"/>
                  <a:gd name="T4" fmla="*/ 69 w 240"/>
                  <a:gd name="T5" fmla="*/ 929 h 943"/>
                  <a:gd name="T6" fmla="*/ 52 w 240"/>
                  <a:gd name="T7" fmla="*/ 922 h 943"/>
                  <a:gd name="T8" fmla="*/ 59 w 240"/>
                  <a:gd name="T9" fmla="*/ 898 h 943"/>
                  <a:gd name="T10" fmla="*/ 85 w 240"/>
                  <a:gd name="T11" fmla="*/ 853 h 943"/>
                  <a:gd name="T12" fmla="*/ 109 w 240"/>
                  <a:gd name="T13" fmla="*/ 805 h 943"/>
                  <a:gd name="T14" fmla="*/ 130 w 240"/>
                  <a:gd name="T15" fmla="*/ 753 h 943"/>
                  <a:gd name="T16" fmla="*/ 147 w 240"/>
                  <a:gd name="T17" fmla="*/ 701 h 943"/>
                  <a:gd name="T18" fmla="*/ 159 w 240"/>
                  <a:gd name="T19" fmla="*/ 649 h 943"/>
                  <a:gd name="T20" fmla="*/ 169 w 240"/>
                  <a:gd name="T21" fmla="*/ 594 h 943"/>
                  <a:gd name="T22" fmla="*/ 173 w 240"/>
                  <a:gd name="T23" fmla="*/ 537 h 943"/>
                  <a:gd name="T24" fmla="*/ 173 w 240"/>
                  <a:gd name="T25" fmla="*/ 475 h 943"/>
                  <a:gd name="T26" fmla="*/ 169 w 240"/>
                  <a:gd name="T27" fmla="*/ 409 h 943"/>
                  <a:gd name="T28" fmla="*/ 154 w 240"/>
                  <a:gd name="T29" fmla="*/ 345 h 943"/>
                  <a:gd name="T30" fmla="*/ 138 w 240"/>
                  <a:gd name="T31" fmla="*/ 283 h 943"/>
                  <a:gd name="T32" fmla="*/ 114 w 240"/>
                  <a:gd name="T33" fmla="*/ 223 h 943"/>
                  <a:gd name="T34" fmla="*/ 88 w 240"/>
                  <a:gd name="T35" fmla="*/ 166 h 943"/>
                  <a:gd name="T36" fmla="*/ 54 w 240"/>
                  <a:gd name="T37" fmla="*/ 112 h 943"/>
                  <a:gd name="T38" fmla="*/ 19 w 240"/>
                  <a:gd name="T39" fmla="*/ 62 h 943"/>
                  <a:gd name="T40" fmla="*/ 7 w 240"/>
                  <a:gd name="T41" fmla="*/ 33 h 943"/>
                  <a:gd name="T42" fmla="*/ 19 w 240"/>
                  <a:gd name="T43" fmla="*/ 21 h 943"/>
                  <a:gd name="T44" fmla="*/ 30 w 240"/>
                  <a:gd name="T45" fmla="*/ 12 h 943"/>
                  <a:gd name="T46" fmla="*/ 42 w 240"/>
                  <a:gd name="T47" fmla="*/ 2 h 943"/>
                  <a:gd name="T48" fmla="*/ 71 w 240"/>
                  <a:gd name="T49" fmla="*/ 26 h 943"/>
                  <a:gd name="T50" fmla="*/ 111 w 240"/>
                  <a:gd name="T51" fmla="*/ 81 h 943"/>
                  <a:gd name="T52" fmla="*/ 145 w 240"/>
                  <a:gd name="T53" fmla="*/ 138 h 943"/>
                  <a:gd name="T54" fmla="*/ 176 w 240"/>
                  <a:gd name="T55" fmla="*/ 200 h 943"/>
                  <a:gd name="T56" fmla="*/ 199 w 240"/>
                  <a:gd name="T57" fmla="*/ 264 h 943"/>
                  <a:gd name="T58" fmla="*/ 219 w 240"/>
                  <a:gd name="T59" fmla="*/ 330 h 943"/>
                  <a:gd name="T60" fmla="*/ 233 w 240"/>
                  <a:gd name="T61" fmla="*/ 399 h 943"/>
                  <a:gd name="T62" fmla="*/ 238 w 240"/>
                  <a:gd name="T63" fmla="*/ 473 h 943"/>
                  <a:gd name="T64" fmla="*/ 240 w 240"/>
                  <a:gd name="T65" fmla="*/ 537 h 943"/>
                  <a:gd name="T66" fmla="*/ 235 w 240"/>
                  <a:gd name="T67" fmla="*/ 596 h 943"/>
                  <a:gd name="T68" fmla="*/ 226 w 240"/>
                  <a:gd name="T69" fmla="*/ 653 h 943"/>
                  <a:gd name="T70" fmla="*/ 211 w 240"/>
                  <a:gd name="T71" fmla="*/ 710 h 943"/>
                  <a:gd name="T72" fmla="*/ 195 w 240"/>
                  <a:gd name="T73" fmla="*/ 765 h 943"/>
                  <a:gd name="T74" fmla="*/ 173 w 240"/>
                  <a:gd name="T75" fmla="*/ 817 h 943"/>
                  <a:gd name="T76" fmla="*/ 149 w 240"/>
                  <a:gd name="T77" fmla="*/ 869 h 943"/>
                  <a:gd name="T78" fmla="*/ 123 w 240"/>
                  <a:gd name="T79" fmla="*/ 919 h 943"/>
                  <a:gd name="T80" fmla="*/ 109 w 240"/>
                  <a:gd name="T81" fmla="*/ 943 h 9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0" h="943">
                    <a:moveTo>
                      <a:pt x="109" y="943"/>
                    </a:moveTo>
                    <a:lnTo>
                      <a:pt x="100" y="941"/>
                    </a:lnTo>
                    <a:lnTo>
                      <a:pt x="92" y="938"/>
                    </a:lnTo>
                    <a:lnTo>
                      <a:pt x="83" y="934"/>
                    </a:lnTo>
                    <a:lnTo>
                      <a:pt x="76" y="931"/>
                    </a:lnTo>
                    <a:lnTo>
                      <a:pt x="69" y="929"/>
                    </a:lnTo>
                    <a:lnTo>
                      <a:pt x="61" y="926"/>
                    </a:lnTo>
                    <a:lnTo>
                      <a:pt x="52" y="922"/>
                    </a:lnTo>
                    <a:lnTo>
                      <a:pt x="45" y="922"/>
                    </a:lnTo>
                    <a:lnTo>
                      <a:pt x="59" y="898"/>
                    </a:lnTo>
                    <a:lnTo>
                      <a:pt x="73" y="877"/>
                    </a:lnTo>
                    <a:lnTo>
                      <a:pt x="85" y="853"/>
                    </a:lnTo>
                    <a:lnTo>
                      <a:pt x="100" y="829"/>
                    </a:lnTo>
                    <a:lnTo>
                      <a:pt x="109" y="805"/>
                    </a:lnTo>
                    <a:lnTo>
                      <a:pt x="121" y="779"/>
                    </a:lnTo>
                    <a:lnTo>
                      <a:pt x="130" y="753"/>
                    </a:lnTo>
                    <a:lnTo>
                      <a:pt x="140" y="729"/>
                    </a:lnTo>
                    <a:lnTo>
                      <a:pt x="147" y="701"/>
                    </a:lnTo>
                    <a:lnTo>
                      <a:pt x="154" y="675"/>
                    </a:lnTo>
                    <a:lnTo>
                      <a:pt x="159" y="649"/>
                    </a:lnTo>
                    <a:lnTo>
                      <a:pt x="166" y="622"/>
                    </a:lnTo>
                    <a:lnTo>
                      <a:pt x="169" y="594"/>
                    </a:lnTo>
                    <a:lnTo>
                      <a:pt x="173" y="565"/>
                    </a:lnTo>
                    <a:lnTo>
                      <a:pt x="173" y="537"/>
                    </a:lnTo>
                    <a:lnTo>
                      <a:pt x="176" y="508"/>
                    </a:lnTo>
                    <a:lnTo>
                      <a:pt x="173" y="475"/>
                    </a:lnTo>
                    <a:lnTo>
                      <a:pt x="173" y="442"/>
                    </a:lnTo>
                    <a:lnTo>
                      <a:pt x="169" y="409"/>
                    </a:lnTo>
                    <a:lnTo>
                      <a:pt x="164" y="378"/>
                    </a:lnTo>
                    <a:lnTo>
                      <a:pt x="154" y="345"/>
                    </a:lnTo>
                    <a:lnTo>
                      <a:pt x="147" y="314"/>
                    </a:lnTo>
                    <a:lnTo>
                      <a:pt x="138" y="283"/>
                    </a:lnTo>
                    <a:lnTo>
                      <a:pt x="128" y="254"/>
                    </a:lnTo>
                    <a:lnTo>
                      <a:pt x="114" y="223"/>
                    </a:lnTo>
                    <a:lnTo>
                      <a:pt x="102" y="195"/>
                    </a:lnTo>
                    <a:lnTo>
                      <a:pt x="88" y="166"/>
                    </a:lnTo>
                    <a:lnTo>
                      <a:pt x="71" y="138"/>
                    </a:lnTo>
                    <a:lnTo>
                      <a:pt x="54" y="112"/>
                    </a:lnTo>
                    <a:lnTo>
                      <a:pt x="38" y="86"/>
                    </a:lnTo>
                    <a:lnTo>
                      <a:pt x="19" y="62"/>
                    </a:lnTo>
                    <a:lnTo>
                      <a:pt x="0" y="38"/>
                    </a:lnTo>
                    <a:lnTo>
                      <a:pt x="7" y="33"/>
                    </a:lnTo>
                    <a:lnTo>
                      <a:pt x="11" y="29"/>
                    </a:lnTo>
                    <a:lnTo>
                      <a:pt x="19" y="21"/>
                    </a:lnTo>
                    <a:lnTo>
                      <a:pt x="26" y="17"/>
                    </a:lnTo>
                    <a:lnTo>
                      <a:pt x="30" y="12"/>
                    </a:lnTo>
                    <a:lnTo>
                      <a:pt x="38" y="7"/>
                    </a:lnTo>
                    <a:lnTo>
                      <a:pt x="42" y="2"/>
                    </a:lnTo>
                    <a:lnTo>
                      <a:pt x="50" y="0"/>
                    </a:lnTo>
                    <a:lnTo>
                      <a:pt x="71" y="26"/>
                    </a:lnTo>
                    <a:lnTo>
                      <a:pt x="92" y="52"/>
                    </a:lnTo>
                    <a:lnTo>
                      <a:pt x="111" y="81"/>
                    </a:lnTo>
                    <a:lnTo>
                      <a:pt x="130" y="109"/>
                    </a:lnTo>
                    <a:lnTo>
                      <a:pt x="145" y="138"/>
                    </a:lnTo>
                    <a:lnTo>
                      <a:pt x="161" y="169"/>
                    </a:lnTo>
                    <a:lnTo>
                      <a:pt x="176" y="200"/>
                    </a:lnTo>
                    <a:lnTo>
                      <a:pt x="190" y="233"/>
                    </a:lnTo>
                    <a:lnTo>
                      <a:pt x="199" y="264"/>
                    </a:lnTo>
                    <a:lnTo>
                      <a:pt x="211" y="297"/>
                    </a:lnTo>
                    <a:lnTo>
                      <a:pt x="219" y="330"/>
                    </a:lnTo>
                    <a:lnTo>
                      <a:pt x="228" y="366"/>
                    </a:lnTo>
                    <a:lnTo>
                      <a:pt x="233" y="399"/>
                    </a:lnTo>
                    <a:lnTo>
                      <a:pt x="235" y="435"/>
                    </a:lnTo>
                    <a:lnTo>
                      <a:pt x="238" y="473"/>
                    </a:lnTo>
                    <a:lnTo>
                      <a:pt x="240" y="508"/>
                    </a:lnTo>
                    <a:lnTo>
                      <a:pt x="240" y="537"/>
                    </a:lnTo>
                    <a:lnTo>
                      <a:pt x="238" y="568"/>
                    </a:lnTo>
                    <a:lnTo>
                      <a:pt x="235" y="596"/>
                    </a:lnTo>
                    <a:lnTo>
                      <a:pt x="230" y="627"/>
                    </a:lnTo>
                    <a:lnTo>
                      <a:pt x="226" y="653"/>
                    </a:lnTo>
                    <a:lnTo>
                      <a:pt x="219" y="682"/>
                    </a:lnTo>
                    <a:lnTo>
                      <a:pt x="211" y="710"/>
                    </a:lnTo>
                    <a:lnTo>
                      <a:pt x="207" y="739"/>
                    </a:lnTo>
                    <a:lnTo>
                      <a:pt x="195" y="765"/>
                    </a:lnTo>
                    <a:lnTo>
                      <a:pt x="185" y="793"/>
                    </a:lnTo>
                    <a:lnTo>
                      <a:pt x="173" y="817"/>
                    </a:lnTo>
                    <a:lnTo>
                      <a:pt x="164" y="846"/>
                    </a:lnTo>
                    <a:lnTo>
                      <a:pt x="149" y="869"/>
                    </a:lnTo>
                    <a:lnTo>
                      <a:pt x="138" y="896"/>
                    </a:lnTo>
                    <a:lnTo>
                      <a:pt x="123" y="919"/>
                    </a:lnTo>
                    <a:lnTo>
                      <a:pt x="109" y="9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4" name="Freeform 402"/>
              <p:cNvSpPr>
                <a:spLocks noChangeAspect="1"/>
              </p:cNvSpPr>
              <p:nvPr/>
            </p:nvSpPr>
            <p:spPr bwMode="auto">
              <a:xfrm>
                <a:off x="3861" y="2631"/>
                <a:ext cx="288" cy="1121"/>
              </a:xfrm>
              <a:custGeom>
                <a:avLst/>
                <a:gdLst>
                  <a:gd name="T0" fmla="*/ 121 w 288"/>
                  <a:gd name="T1" fmla="*/ 1117 h 1121"/>
                  <a:gd name="T2" fmla="*/ 102 w 288"/>
                  <a:gd name="T3" fmla="*/ 1109 h 1121"/>
                  <a:gd name="T4" fmla="*/ 81 w 288"/>
                  <a:gd name="T5" fmla="*/ 1105 h 1121"/>
                  <a:gd name="T6" fmla="*/ 62 w 288"/>
                  <a:gd name="T7" fmla="*/ 1098 h 1121"/>
                  <a:gd name="T8" fmla="*/ 69 w 288"/>
                  <a:gd name="T9" fmla="*/ 1069 h 1121"/>
                  <a:gd name="T10" fmla="*/ 102 w 288"/>
                  <a:gd name="T11" fmla="*/ 1012 h 1121"/>
                  <a:gd name="T12" fmla="*/ 131 w 288"/>
                  <a:gd name="T13" fmla="*/ 955 h 1121"/>
                  <a:gd name="T14" fmla="*/ 155 w 288"/>
                  <a:gd name="T15" fmla="*/ 896 h 1121"/>
                  <a:gd name="T16" fmla="*/ 176 w 288"/>
                  <a:gd name="T17" fmla="*/ 834 h 1121"/>
                  <a:gd name="T18" fmla="*/ 190 w 288"/>
                  <a:gd name="T19" fmla="*/ 770 h 1121"/>
                  <a:gd name="T20" fmla="*/ 202 w 288"/>
                  <a:gd name="T21" fmla="*/ 703 h 1121"/>
                  <a:gd name="T22" fmla="*/ 207 w 288"/>
                  <a:gd name="T23" fmla="*/ 639 h 1121"/>
                  <a:gd name="T24" fmla="*/ 207 w 288"/>
                  <a:gd name="T25" fmla="*/ 566 h 1121"/>
                  <a:gd name="T26" fmla="*/ 200 w 288"/>
                  <a:gd name="T27" fmla="*/ 487 h 1121"/>
                  <a:gd name="T28" fmla="*/ 186 w 288"/>
                  <a:gd name="T29" fmla="*/ 411 h 1121"/>
                  <a:gd name="T30" fmla="*/ 164 w 288"/>
                  <a:gd name="T31" fmla="*/ 337 h 1121"/>
                  <a:gd name="T32" fmla="*/ 138 w 288"/>
                  <a:gd name="T33" fmla="*/ 266 h 1121"/>
                  <a:gd name="T34" fmla="*/ 105 w 288"/>
                  <a:gd name="T35" fmla="*/ 200 h 1121"/>
                  <a:gd name="T36" fmla="*/ 67 w 288"/>
                  <a:gd name="T37" fmla="*/ 136 h 1121"/>
                  <a:gd name="T38" fmla="*/ 24 w 288"/>
                  <a:gd name="T39" fmla="*/ 76 h 1121"/>
                  <a:gd name="T40" fmla="*/ 10 w 288"/>
                  <a:gd name="T41" fmla="*/ 41 h 1121"/>
                  <a:gd name="T42" fmla="*/ 24 w 288"/>
                  <a:gd name="T43" fmla="*/ 29 h 1121"/>
                  <a:gd name="T44" fmla="*/ 40 w 288"/>
                  <a:gd name="T45" fmla="*/ 17 h 1121"/>
                  <a:gd name="T46" fmla="*/ 55 w 288"/>
                  <a:gd name="T47" fmla="*/ 5 h 1121"/>
                  <a:gd name="T48" fmla="*/ 88 w 288"/>
                  <a:gd name="T49" fmla="*/ 31 h 1121"/>
                  <a:gd name="T50" fmla="*/ 133 w 288"/>
                  <a:gd name="T51" fmla="*/ 95 h 1121"/>
                  <a:gd name="T52" fmla="*/ 176 w 288"/>
                  <a:gd name="T53" fmla="*/ 164 h 1121"/>
                  <a:gd name="T54" fmla="*/ 212 w 288"/>
                  <a:gd name="T55" fmla="*/ 238 h 1121"/>
                  <a:gd name="T56" fmla="*/ 240 w 288"/>
                  <a:gd name="T57" fmla="*/ 316 h 1121"/>
                  <a:gd name="T58" fmla="*/ 262 w 288"/>
                  <a:gd name="T59" fmla="*/ 394 h 1121"/>
                  <a:gd name="T60" fmla="*/ 278 w 288"/>
                  <a:gd name="T61" fmla="*/ 478 h 1121"/>
                  <a:gd name="T62" fmla="*/ 286 w 288"/>
                  <a:gd name="T63" fmla="*/ 561 h 1121"/>
                  <a:gd name="T64" fmla="*/ 286 w 288"/>
                  <a:gd name="T65" fmla="*/ 639 h 1121"/>
                  <a:gd name="T66" fmla="*/ 278 w 288"/>
                  <a:gd name="T67" fmla="*/ 710 h 1121"/>
                  <a:gd name="T68" fmla="*/ 269 w 288"/>
                  <a:gd name="T69" fmla="*/ 777 h 1121"/>
                  <a:gd name="T70" fmla="*/ 255 w 288"/>
                  <a:gd name="T71" fmla="*/ 843 h 1121"/>
                  <a:gd name="T72" fmla="*/ 233 w 288"/>
                  <a:gd name="T73" fmla="*/ 910 h 1121"/>
                  <a:gd name="T74" fmla="*/ 207 w 288"/>
                  <a:gd name="T75" fmla="*/ 972 h 1121"/>
                  <a:gd name="T76" fmla="*/ 178 w 288"/>
                  <a:gd name="T77" fmla="*/ 1033 h 1121"/>
                  <a:gd name="T78" fmla="*/ 148 w 288"/>
                  <a:gd name="T79" fmla="*/ 1090 h 1121"/>
                  <a:gd name="T80" fmla="*/ 131 w 288"/>
                  <a:gd name="T81" fmla="*/ 1121 h 1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8" h="1121">
                    <a:moveTo>
                      <a:pt x="131" y="1121"/>
                    </a:moveTo>
                    <a:lnTo>
                      <a:pt x="121" y="1117"/>
                    </a:lnTo>
                    <a:lnTo>
                      <a:pt x="112" y="1114"/>
                    </a:lnTo>
                    <a:lnTo>
                      <a:pt x="102" y="1109"/>
                    </a:lnTo>
                    <a:lnTo>
                      <a:pt x="93" y="1107"/>
                    </a:lnTo>
                    <a:lnTo>
                      <a:pt x="81" y="1105"/>
                    </a:lnTo>
                    <a:lnTo>
                      <a:pt x="71" y="1100"/>
                    </a:lnTo>
                    <a:lnTo>
                      <a:pt x="62" y="1098"/>
                    </a:lnTo>
                    <a:lnTo>
                      <a:pt x="52" y="1095"/>
                    </a:lnTo>
                    <a:lnTo>
                      <a:pt x="69" y="1069"/>
                    </a:lnTo>
                    <a:lnTo>
                      <a:pt x="86" y="1041"/>
                    </a:lnTo>
                    <a:lnTo>
                      <a:pt x="102" y="1012"/>
                    </a:lnTo>
                    <a:lnTo>
                      <a:pt x="119" y="986"/>
                    </a:lnTo>
                    <a:lnTo>
                      <a:pt x="131" y="955"/>
                    </a:lnTo>
                    <a:lnTo>
                      <a:pt x="143" y="927"/>
                    </a:lnTo>
                    <a:lnTo>
                      <a:pt x="155" y="896"/>
                    </a:lnTo>
                    <a:lnTo>
                      <a:pt x="167" y="867"/>
                    </a:lnTo>
                    <a:lnTo>
                      <a:pt x="176" y="834"/>
                    </a:lnTo>
                    <a:lnTo>
                      <a:pt x="186" y="803"/>
                    </a:lnTo>
                    <a:lnTo>
                      <a:pt x="190" y="770"/>
                    </a:lnTo>
                    <a:lnTo>
                      <a:pt x="198" y="739"/>
                    </a:lnTo>
                    <a:lnTo>
                      <a:pt x="202" y="703"/>
                    </a:lnTo>
                    <a:lnTo>
                      <a:pt x="207" y="672"/>
                    </a:lnTo>
                    <a:lnTo>
                      <a:pt x="207" y="639"/>
                    </a:lnTo>
                    <a:lnTo>
                      <a:pt x="209" y="606"/>
                    </a:lnTo>
                    <a:lnTo>
                      <a:pt x="207" y="566"/>
                    </a:lnTo>
                    <a:lnTo>
                      <a:pt x="205" y="525"/>
                    </a:lnTo>
                    <a:lnTo>
                      <a:pt x="200" y="487"/>
                    </a:lnTo>
                    <a:lnTo>
                      <a:pt x="195" y="449"/>
                    </a:lnTo>
                    <a:lnTo>
                      <a:pt x="186" y="411"/>
                    </a:lnTo>
                    <a:lnTo>
                      <a:pt x="176" y="373"/>
                    </a:lnTo>
                    <a:lnTo>
                      <a:pt x="164" y="337"/>
                    </a:lnTo>
                    <a:lnTo>
                      <a:pt x="152" y="302"/>
                    </a:lnTo>
                    <a:lnTo>
                      <a:pt x="138" y="266"/>
                    </a:lnTo>
                    <a:lnTo>
                      <a:pt x="124" y="233"/>
                    </a:lnTo>
                    <a:lnTo>
                      <a:pt x="105" y="200"/>
                    </a:lnTo>
                    <a:lnTo>
                      <a:pt x="88" y="169"/>
                    </a:lnTo>
                    <a:lnTo>
                      <a:pt x="67" y="136"/>
                    </a:lnTo>
                    <a:lnTo>
                      <a:pt x="45" y="105"/>
                    </a:lnTo>
                    <a:lnTo>
                      <a:pt x="24" y="76"/>
                    </a:lnTo>
                    <a:lnTo>
                      <a:pt x="0" y="48"/>
                    </a:lnTo>
                    <a:lnTo>
                      <a:pt x="10" y="41"/>
                    </a:lnTo>
                    <a:lnTo>
                      <a:pt x="17" y="36"/>
                    </a:lnTo>
                    <a:lnTo>
                      <a:pt x="24" y="29"/>
                    </a:lnTo>
                    <a:lnTo>
                      <a:pt x="33" y="24"/>
                    </a:lnTo>
                    <a:lnTo>
                      <a:pt x="40" y="17"/>
                    </a:lnTo>
                    <a:lnTo>
                      <a:pt x="48" y="10"/>
                    </a:lnTo>
                    <a:lnTo>
                      <a:pt x="55" y="5"/>
                    </a:lnTo>
                    <a:lnTo>
                      <a:pt x="62" y="0"/>
                    </a:lnTo>
                    <a:lnTo>
                      <a:pt x="88" y="31"/>
                    </a:lnTo>
                    <a:lnTo>
                      <a:pt x="112" y="64"/>
                    </a:lnTo>
                    <a:lnTo>
                      <a:pt x="133" y="95"/>
                    </a:lnTo>
                    <a:lnTo>
                      <a:pt x="155" y="131"/>
                    </a:lnTo>
                    <a:lnTo>
                      <a:pt x="176" y="164"/>
                    </a:lnTo>
                    <a:lnTo>
                      <a:pt x="195" y="202"/>
                    </a:lnTo>
                    <a:lnTo>
                      <a:pt x="212" y="238"/>
                    </a:lnTo>
                    <a:lnTo>
                      <a:pt x="226" y="276"/>
                    </a:lnTo>
                    <a:lnTo>
                      <a:pt x="240" y="316"/>
                    </a:lnTo>
                    <a:lnTo>
                      <a:pt x="252" y="354"/>
                    </a:lnTo>
                    <a:lnTo>
                      <a:pt x="262" y="394"/>
                    </a:lnTo>
                    <a:lnTo>
                      <a:pt x="271" y="435"/>
                    </a:lnTo>
                    <a:lnTo>
                      <a:pt x="278" y="478"/>
                    </a:lnTo>
                    <a:lnTo>
                      <a:pt x="283" y="518"/>
                    </a:lnTo>
                    <a:lnTo>
                      <a:pt x="286" y="561"/>
                    </a:lnTo>
                    <a:lnTo>
                      <a:pt x="288" y="606"/>
                    </a:lnTo>
                    <a:lnTo>
                      <a:pt x="286" y="639"/>
                    </a:lnTo>
                    <a:lnTo>
                      <a:pt x="283" y="675"/>
                    </a:lnTo>
                    <a:lnTo>
                      <a:pt x="278" y="710"/>
                    </a:lnTo>
                    <a:lnTo>
                      <a:pt x="276" y="746"/>
                    </a:lnTo>
                    <a:lnTo>
                      <a:pt x="269" y="777"/>
                    </a:lnTo>
                    <a:lnTo>
                      <a:pt x="262" y="810"/>
                    </a:lnTo>
                    <a:lnTo>
                      <a:pt x="255" y="843"/>
                    </a:lnTo>
                    <a:lnTo>
                      <a:pt x="245" y="879"/>
                    </a:lnTo>
                    <a:lnTo>
                      <a:pt x="233" y="910"/>
                    </a:lnTo>
                    <a:lnTo>
                      <a:pt x="221" y="941"/>
                    </a:lnTo>
                    <a:lnTo>
                      <a:pt x="207" y="972"/>
                    </a:lnTo>
                    <a:lnTo>
                      <a:pt x="195" y="1003"/>
                    </a:lnTo>
                    <a:lnTo>
                      <a:pt x="178" y="1033"/>
                    </a:lnTo>
                    <a:lnTo>
                      <a:pt x="164" y="1062"/>
                    </a:lnTo>
                    <a:lnTo>
                      <a:pt x="148" y="1090"/>
                    </a:lnTo>
                    <a:lnTo>
                      <a:pt x="131" y="1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5" name="Freeform 403"/>
              <p:cNvSpPr>
                <a:spLocks noChangeAspect="1"/>
              </p:cNvSpPr>
              <p:nvPr/>
            </p:nvSpPr>
            <p:spPr bwMode="auto">
              <a:xfrm>
                <a:off x="4156" y="2489"/>
                <a:ext cx="343" cy="1339"/>
              </a:xfrm>
              <a:custGeom>
                <a:avLst/>
                <a:gdLst>
                  <a:gd name="T0" fmla="*/ 143 w 343"/>
                  <a:gd name="T1" fmla="*/ 1337 h 1339"/>
                  <a:gd name="T2" fmla="*/ 119 w 343"/>
                  <a:gd name="T3" fmla="*/ 1327 h 1339"/>
                  <a:gd name="T4" fmla="*/ 102 w 343"/>
                  <a:gd name="T5" fmla="*/ 1323 h 1339"/>
                  <a:gd name="T6" fmla="*/ 91 w 343"/>
                  <a:gd name="T7" fmla="*/ 1318 h 1339"/>
                  <a:gd name="T8" fmla="*/ 79 w 343"/>
                  <a:gd name="T9" fmla="*/ 1316 h 1339"/>
                  <a:gd name="T10" fmla="*/ 67 w 343"/>
                  <a:gd name="T11" fmla="*/ 1311 h 1339"/>
                  <a:gd name="T12" fmla="*/ 83 w 343"/>
                  <a:gd name="T13" fmla="*/ 1278 h 1339"/>
                  <a:gd name="T14" fmla="*/ 121 w 343"/>
                  <a:gd name="T15" fmla="*/ 1211 h 1339"/>
                  <a:gd name="T16" fmla="*/ 157 w 343"/>
                  <a:gd name="T17" fmla="*/ 1142 h 1339"/>
                  <a:gd name="T18" fmla="*/ 186 w 343"/>
                  <a:gd name="T19" fmla="*/ 1071 h 1339"/>
                  <a:gd name="T20" fmla="*/ 210 w 343"/>
                  <a:gd name="T21" fmla="*/ 997 h 1339"/>
                  <a:gd name="T22" fmla="*/ 229 w 343"/>
                  <a:gd name="T23" fmla="*/ 919 h 1339"/>
                  <a:gd name="T24" fmla="*/ 240 w 343"/>
                  <a:gd name="T25" fmla="*/ 841 h 1339"/>
                  <a:gd name="T26" fmla="*/ 248 w 343"/>
                  <a:gd name="T27" fmla="*/ 762 h 1339"/>
                  <a:gd name="T28" fmla="*/ 248 w 343"/>
                  <a:gd name="T29" fmla="*/ 674 h 1339"/>
                  <a:gd name="T30" fmla="*/ 238 w 343"/>
                  <a:gd name="T31" fmla="*/ 579 h 1339"/>
                  <a:gd name="T32" fmla="*/ 221 w 343"/>
                  <a:gd name="T33" fmla="*/ 489 h 1339"/>
                  <a:gd name="T34" fmla="*/ 198 w 343"/>
                  <a:gd name="T35" fmla="*/ 401 h 1339"/>
                  <a:gd name="T36" fmla="*/ 164 w 343"/>
                  <a:gd name="T37" fmla="*/ 318 h 1339"/>
                  <a:gd name="T38" fmla="*/ 126 w 343"/>
                  <a:gd name="T39" fmla="*/ 237 h 1339"/>
                  <a:gd name="T40" fmla="*/ 79 w 343"/>
                  <a:gd name="T41" fmla="*/ 161 h 1339"/>
                  <a:gd name="T42" fmla="*/ 29 w 343"/>
                  <a:gd name="T43" fmla="*/ 90 h 1339"/>
                  <a:gd name="T44" fmla="*/ 10 w 343"/>
                  <a:gd name="T45" fmla="*/ 50 h 1339"/>
                  <a:gd name="T46" fmla="*/ 29 w 343"/>
                  <a:gd name="T47" fmla="*/ 33 h 1339"/>
                  <a:gd name="T48" fmla="*/ 45 w 343"/>
                  <a:gd name="T49" fmla="*/ 19 h 1339"/>
                  <a:gd name="T50" fmla="*/ 64 w 343"/>
                  <a:gd name="T51" fmla="*/ 7 h 1339"/>
                  <a:gd name="T52" fmla="*/ 102 w 343"/>
                  <a:gd name="T53" fmla="*/ 35 h 1339"/>
                  <a:gd name="T54" fmla="*/ 160 w 343"/>
                  <a:gd name="T55" fmla="*/ 116 h 1339"/>
                  <a:gd name="T56" fmla="*/ 210 w 343"/>
                  <a:gd name="T57" fmla="*/ 199 h 1339"/>
                  <a:gd name="T58" fmla="*/ 252 w 343"/>
                  <a:gd name="T59" fmla="*/ 285 h 1339"/>
                  <a:gd name="T60" fmla="*/ 286 w 343"/>
                  <a:gd name="T61" fmla="*/ 377 h 1339"/>
                  <a:gd name="T62" fmla="*/ 312 w 343"/>
                  <a:gd name="T63" fmla="*/ 472 h 1339"/>
                  <a:gd name="T64" fmla="*/ 331 w 343"/>
                  <a:gd name="T65" fmla="*/ 567 h 1339"/>
                  <a:gd name="T66" fmla="*/ 340 w 343"/>
                  <a:gd name="T67" fmla="*/ 670 h 1339"/>
                  <a:gd name="T68" fmla="*/ 340 w 343"/>
                  <a:gd name="T69" fmla="*/ 765 h 1339"/>
                  <a:gd name="T70" fmla="*/ 333 w 343"/>
                  <a:gd name="T71" fmla="*/ 848 h 1339"/>
                  <a:gd name="T72" fmla="*/ 321 w 343"/>
                  <a:gd name="T73" fmla="*/ 931 h 1339"/>
                  <a:gd name="T74" fmla="*/ 302 w 343"/>
                  <a:gd name="T75" fmla="*/ 1009 h 1339"/>
                  <a:gd name="T76" fmla="*/ 279 w 343"/>
                  <a:gd name="T77" fmla="*/ 1088 h 1339"/>
                  <a:gd name="T78" fmla="*/ 250 w 343"/>
                  <a:gd name="T79" fmla="*/ 1164 h 1339"/>
                  <a:gd name="T80" fmla="*/ 214 w 343"/>
                  <a:gd name="T81" fmla="*/ 1235 h 1339"/>
                  <a:gd name="T82" fmla="*/ 176 w 343"/>
                  <a:gd name="T83" fmla="*/ 1306 h 1339"/>
                  <a:gd name="T84" fmla="*/ 155 w 343"/>
                  <a:gd name="T85" fmla="*/ 1339 h 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3" h="1339">
                    <a:moveTo>
                      <a:pt x="155" y="1339"/>
                    </a:moveTo>
                    <a:lnTo>
                      <a:pt x="143" y="1337"/>
                    </a:lnTo>
                    <a:lnTo>
                      <a:pt x="131" y="1332"/>
                    </a:lnTo>
                    <a:lnTo>
                      <a:pt x="119" y="1327"/>
                    </a:lnTo>
                    <a:lnTo>
                      <a:pt x="110" y="1325"/>
                    </a:lnTo>
                    <a:lnTo>
                      <a:pt x="102" y="1323"/>
                    </a:lnTo>
                    <a:lnTo>
                      <a:pt x="98" y="1320"/>
                    </a:lnTo>
                    <a:lnTo>
                      <a:pt x="91" y="1318"/>
                    </a:lnTo>
                    <a:lnTo>
                      <a:pt x="86" y="1316"/>
                    </a:lnTo>
                    <a:lnTo>
                      <a:pt x="79" y="1316"/>
                    </a:lnTo>
                    <a:lnTo>
                      <a:pt x="74" y="1313"/>
                    </a:lnTo>
                    <a:lnTo>
                      <a:pt x="67" y="1311"/>
                    </a:lnTo>
                    <a:lnTo>
                      <a:pt x="62" y="1308"/>
                    </a:lnTo>
                    <a:lnTo>
                      <a:pt x="83" y="1278"/>
                    </a:lnTo>
                    <a:lnTo>
                      <a:pt x="102" y="1244"/>
                    </a:lnTo>
                    <a:lnTo>
                      <a:pt x="121" y="1211"/>
                    </a:lnTo>
                    <a:lnTo>
                      <a:pt x="141" y="1178"/>
                    </a:lnTo>
                    <a:lnTo>
                      <a:pt x="157" y="1142"/>
                    </a:lnTo>
                    <a:lnTo>
                      <a:pt x="171" y="1107"/>
                    </a:lnTo>
                    <a:lnTo>
                      <a:pt x="186" y="1071"/>
                    </a:lnTo>
                    <a:lnTo>
                      <a:pt x="200" y="1035"/>
                    </a:lnTo>
                    <a:lnTo>
                      <a:pt x="210" y="997"/>
                    </a:lnTo>
                    <a:lnTo>
                      <a:pt x="221" y="959"/>
                    </a:lnTo>
                    <a:lnTo>
                      <a:pt x="229" y="919"/>
                    </a:lnTo>
                    <a:lnTo>
                      <a:pt x="236" y="881"/>
                    </a:lnTo>
                    <a:lnTo>
                      <a:pt x="240" y="841"/>
                    </a:lnTo>
                    <a:lnTo>
                      <a:pt x="245" y="803"/>
                    </a:lnTo>
                    <a:lnTo>
                      <a:pt x="248" y="762"/>
                    </a:lnTo>
                    <a:lnTo>
                      <a:pt x="250" y="722"/>
                    </a:lnTo>
                    <a:lnTo>
                      <a:pt x="248" y="674"/>
                    </a:lnTo>
                    <a:lnTo>
                      <a:pt x="245" y="627"/>
                    </a:lnTo>
                    <a:lnTo>
                      <a:pt x="238" y="579"/>
                    </a:lnTo>
                    <a:lnTo>
                      <a:pt x="231" y="534"/>
                    </a:lnTo>
                    <a:lnTo>
                      <a:pt x="221" y="489"/>
                    </a:lnTo>
                    <a:lnTo>
                      <a:pt x="210" y="446"/>
                    </a:lnTo>
                    <a:lnTo>
                      <a:pt x="198" y="401"/>
                    </a:lnTo>
                    <a:lnTo>
                      <a:pt x="183" y="361"/>
                    </a:lnTo>
                    <a:lnTo>
                      <a:pt x="164" y="318"/>
                    </a:lnTo>
                    <a:lnTo>
                      <a:pt x="145" y="278"/>
                    </a:lnTo>
                    <a:lnTo>
                      <a:pt x="126" y="237"/>
                    </a:lnTo>
                    <a:lnTo>
                      <a:pt x="105" y="199"/>
                    </a:lnTo>
                    <a:lnTo>
                      <a:pt x="79" y="161"/>
                    </a:lnTo>
                    <a:lnTo>
                      <a:pt x="55" y="126"/>
                    </a:lnTo>
                    <a:lnTo>
                      <a:pt x="29" y="90"/>
                    </a:lnTo>
                    <a:lnTo>
                      <a:pt x="0" y="59"/>
                    </a:lnTo>
                    <a:lnTo>
                      <a:pt x="10" y="50"/>
                    </a:lnTo>
                    <a:lnTo>
                      <a:pt x="19" y="42"/>
                    </a:lnTo>
                    <a:lnTo>
                      <a:pt x="29" y="33"/>
                    </a:lnTo>
                    <a:lnTo>
                      <a:pt x="38" y="26"/>
                    </a:lnTo>
                    <a:lnTo>
                      <a:pt x="45" y="19"/>
                    </a:lnTo>
                    <a:lnTo>
                      <a:pt x="55" y="12"/>
                    </a:lnTo>
                    <a:lnTo>
                      <a:pt x="64" y="7"/>
                    </a:lnTo>
                    <a:lnTo>
                      <a:pt x="74" y="0"/>
                    </a:lnTo>
                    <a:lnTo>
                      <a:pt x="102" y="35"/>
                    </a:lnTo>
                    <a:lnTo>
                      <a:pt x="133" y="76"/>
                    </a:lnTo>
                    <a:lnTo>
                      <a:pt x="160" y="116"/>
                    </a:lnTo>
                    <a:lnTo>
                      <a:pt x="186" y="156"/>
                    </a:lnTo>
                    <a:lnTo>
                      <a:pt x="210" y="199"/>
                    </a:lnTo>
                    <a:lnTo>
                      <a:pt x="231" y="242"/>
                    </a:lnTo>
                    <a:lnTo>
                      <a:pt x="252" y="285"/>
                    </a:lnTo>
                    <a:lnTo>
                      <a:pt x="271" y="332"/>
                    </a:lnTo>
                    <a:lnTo>
                      <a:pt x="286" y="377"/>
                    </a:lnTo>
                    <a:lnTo>
                      <a:pt x="300" y="425"/>
                    </a:lnTo>
                    <a:lnTo>
                      <a:pt x="312" y="472"/>
                    </a:lnTo>
                    <a:lnTo>
                      <a:pt x="324" y="520"/>
                    </a:lnTo>
                    <a:lnTo>
                      <a:pt x="331" y="567"/>
                    </a:lnTo>
                    <a:lnTo>
                      <a:pt x="336" y="620"/>
                    </a:lnTo>
                    <a:lnTo>
                      <a:pt x="340" y="670"/>
                    </a:lnTo>
                    <a:lnTo>
                      <a:pt x="343" y="722"/>
                    </a:lnTo>
                    <a:lnTo>
                      <a:pt x="340" y="765"/>
                    </a:lnTo>
                    <a:lnTo>
                      <a:pt x="338" y="805"/>
                    </a:lnTo>
                    <a:lnTo>
                      <a:pt x="333" y="848"/>
                    </a:lnTo>
                    <a:lnTo>
                      <a:pt x="329" y="888"/>
                    </a:lnTo>
                    <a:lnTo>
                      <a:pt x="321" y="931"/>
                    </a:lnTo>
                    <a:lnTo>
                      <a:pt x="314" y="971"/>
                    </a:lnTo>
                    <a:lnTo>
                      <a:pt x="302" y="1009"/>
                    </a:lnTo>
                    <a:lnTo>
                      <a:pt x="293" y="1050"/>
                    </a:lnTo>
                    <a:lnTo>
                      <a:pt x="279" y="1088"/>
                    </a:lnTo>
                    <a:lnTo>
                      <a:pt x="264" y="1128"/>
                    </a:lnTo>
                    <a:lnTo>
                      <a:pt x="250" y="1164"/>
                    </a:lnTo>
                    <a:lnTo>
                      <a:pt x="233" y="1199"/>
                    </a:lnTo>
                    <a:lnTo>
                      <a:pt x="214" y="1235"/>
                    </a:lnTo>
                    <a:lnTo>
                      <a:pt x="195" y="1273"/>
                    </a:lnTo>
                    <a:lnTo>
                      <a:pt x="176" y="1306"/>
                    </a:lnTo>
                    <a:lnTo>
                      <a:pt x="155" y="13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6" name="Freeform 404"/>
              <p:cNvSpPr>
                <a:spLocks noChangeAspect="1"/>
              </p:cNvSpPr>
              <p:nvPr/>
            </p:nvSpPr>
            <p:spPr bwMode="auto">
              <a:xfrm>
                <a:off x="3385" y="2869"/>
                <a:ext cx="186" cy="727"/>
              </a:xfrm>
              <a:custGeom>
                <a:avLst/>
                <a:gdLst>
                  <a:gd name="T0" fmla="*/ 79 w 186"/>
                  <a:gd name="T1" fmla="*/ 724 h 727"/>
                  <a:gd name="T2" fmla="*/ 67 w 186"/>
                  <a:gd name="T3" fmla="*/ 719 h 727"/>
                  <a:gd name="T4" fmla="*/ 52 w 186"/>
                  <a:gd name="T5" fmla="*/ 717 h 727"/>
                  <a:gd name="T6" fmla="*/ 40 w 186"/>
                  <a:gd name="T7" fmla="*/ 712 h 727"/>
                  <a:gd name="T8" fmla="*/ 45 w 186"/>
                  <a:gd name="T9" fmla="*/ 693 h 727"/>
                  <a:gd name="T10" fmla="*/ 67 w 186"/>
                  <a:gd name="T11" fmla="*/ 658 h 727"/>
                  <a:gd name="T12" fmla="*/ 86 w 186"/>
                  <a:gd name="T13" fmla="*/ 620 h 727"/>
                  <a:gd name="T14" fmla="*/ 102 w 186"/>
                  <a:gd name="T15" fmla="*/ 582 h 727"/>
                  <a:gd name="T16" fmla="*/ 114 w 186"/>
                  <a:gd name="T17" fmla="*/ 541 h 727"/>
                  <a:gd name="T18" fmla="*/ 124 w 186"/>
                  <a:gd name="T19" fmla="*/ 499 h 727"/>
                  <a:gd name="T20" fmla="*/ 131 w 186"/>
                  <a:gd name="T21" fmla="*/ 456 h 727"/>
                  <a:gd name="T22" fmla="*/ 136 w 186"/>
                  <a:gd name="T23" fmla="*/ 413 h 727"/>
                  <a:gd name="T24" fmla="*/ 136 w 186"/>
                  <a:gd name="T25" fmla="*/ 366 h 727"/>
                  <a:gd name="T26" fmla="*/ 129 w 186"/>
                  <a:gd name="T27" fmla="*/ 316 h 727"/>
                  <a:gd name="T28" fmla="*/ 119 w 186"/>
                  <a:gd name="T29" fmla="*/ 266 h 727"/>
                  <a:gd name="T30" fmla="*/ 107 w 186"/>
                  <a:gd name="T31" fmla="*/ 218 h 727"/>
                  <a:gd name="T32" fmla="*/ 88 w 186"/>
                  <a:gd name="T33" fmla="*/ 173 h 727"/>
                  <a:gd name="T34" fmla="*/ 69 w 186"/>
                  <a:gd name="T35" fmla="*/ 128 h 727"/>
                  <a:gd name="T36" fmla="*/ 43 w 186"/>
                  <a:gd name="T37" fmla="*/ 88 h 727"/>
                  <a:gd name="T38" fmla="*/ 14 w 186"/>
                  <a:gd name="T39" fmla="*/ 50 h 727"/>
                  <a:gd name="T40" fmla="*/ 12 w 186"/>
                  <a:gd name="T41" fmla="*/ 21 h 727"/>
                  <a:gd name="T42" fmla="*/ 31 w 186"/>
                  <a:gd name="T43" fmla="*/ 7 h 727"/>
                  <a:gd name="T44" fmla="*/ 57 w 186"/>
                  <a:gd name="T45" fmla="*/ 19 h 727"/>
                  <a:gd name="T46" fmla="*/ 86 w 186"/>
                  <a:gd name="T47" fmla="*/ 61 h 727"/>
                  <a:gd name="T48" fmla="*/ 114 w 186"/>
                  <a:gd name="T49" fmla="*/ 107 h 727"/>
                  <a:gd name="T50" fmla="*/ 136 w 186"/>
                  <a:gd name="T51" fmla="*/ 152 h 727"/>
                  <a:gd name="T52" fmla="*/ 155 w 186"/>
                  <a:gd name="T53" fmla="*/ 204 h 727"/>
                  <a:gd name="T54" fmla="*/ 169 w 186"/>
                  <a:gd name="T55" fmla="*/ 254 h 727"/>
                  <a:gd name="T56" fmla="*/ 179 w 186"/>
                  <a:gd name="T57" fmla="*/ 309 h 727"/>
                  <a:gd name="T58" fmla="*/ 186 w 186"/>
                  <a:gd name="T59" fmla="*/ 363 h 727"/>
                  <a:gd name="T60" fmla="*/ 186 w 186"/>
                  <a:gd name="T61" fmla="*/ 413 h 727"/>
                  <a:gd name="T62" fmla="*/ 181 w 186"/>
                  <a:gd name="T63" fmla="*/ 458 h 727"/>
                  <a:gd name="T64" fmla="*/ 174 w 186"/>
                  <a:gd name="T65" fmla="*/ 503 h 727"/>
                  <a:gd name="T66" fmla="*/ 164 w 186"/>
                  <a:gd name="T67" fmla="*/ 548 h 727"/>
                  <a:gd name="T68" fmla="*/ 152 w 186"/>
                  <a:gd name="T69" fmla="*/ 589 h 727"/>
                  <a:gd name="T70" fmla="*/ 136 w 186"/>
                  <a:gd name="T71" fmla="*/ 629 h 727"/>
                  <a:gd name="T72" fmla="*/ 117 w 186"/>
                  <a:gd name="T73" fmla="*/ 670 h 727"/>
                  <a:gd name="T74" fmla="*/ 95 w 186"/>
                  <a:gd name="T75" fmla="*/ 708 h 727"/>
                  <a:gd name="T76" fmla="*/ 86 w 186"/>
                  <a:gd name="T77" fmla="*/ 727 h 7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6" h="727">
                    <a:moveTo>
                      <a:pt x="86" y="727"/>
                    </a:moveTo>
                    <a:lnTo>
                      <a:pt x="79" y="724"/>
                    </a:lnTo>
                    <a:lnTo>
                      <a:pt x="71" y="724"/>
                    </a:lnTo>
                    <a:lnTo>
                      <a:pt x="67" y="719"/>
                    </a:lnTo>
                    <a:lnTo>
                      <a:pt x="60" y="719"/>
                    </a:lnTo>
                    <a:lnTo>
                      <a:pt x="52" y="717"/>
                    </a:lnTo>
                    <a:lnTo>
                      <a:pt x="48" y="715"/>
                    </a:lnTo>
                    <a:lnTo>
                      <a:pt x="40" y="712"/>
                    </a:lnTo>
                    <a:lnTo>
                      <a:pt x="36" y="712"/>
                    </a:lnTo>
                    <a:lnTo>
                      <a:pt x="45" y="693"/>
                    </a:lnTo>
                    <a:lnTo>
                      <a:pt x="57" y="677"/>
                    </a:lnTo>
                    <a:lnTo>
                      <a:pt x="67" y="658"/>
                    </a:lnTo>
                    <a:lnTo>
                      <a:pt x="76" y="641"/>
                    </a:lnTo>
                    <a:lnTo>
                      <a:pt x="86" y="620"/>
                    </a:lnTo>
                    <a:lnTo>
                      <a:pt x="93" y="601"/>
                    </a:lnTo>
                    <a:lnTo>
                      <a:pt x="102" y="582"/>
                    </a:lnTo>
                    <a:lnTo>
                      <a:pt x="109" y="563"/>
                    </a:lnTo>
                    <a:lnTo>
                      <a:pt x="114" y="541"/>
                    </a:lnTo>
                    <a:lnTo>
                      <a:pt x="119" y="520"/>
                    </a:lnTo>
                    <a:lnTo>
                      <a:pt x="124" y="499"/>
                    </a:lnTo>
                    <a:lnTo>
                      <a:pt x="129" y="477"/>
                    </a:lnTo>
                    <a:lnTo>
                      <a:pt x="131" y="456"/>
                    </a:lnTo>
                    <a:lnTo>
                      <a:pt x="133" y="434"/>
                    </a:lnTo>
                    <a:lnTo>
                      <a:pt x="136" y="413"/>
                    </a:lnTo>
                    <a:lnTo>
                      <a:pt x="136" y="392"/>
                    </a:lnTo>
                    <a:lnTo>
                      <a:pt x="136" y="366"/>
                    </a:lnTo>
                    <a:lnTo>
                      <a:pt x="133" y="342"/>
                    </a:lnTo>
                    <a:lnTo>
                      <a:pt x="129" y="316"/>
                    </a:lnTo>
                    <a:lnTo>
                      <a:pt x="126" y="290"/>
                    </a:lnTo>
                    <a:lnTo>
                      <a:pt x="119" y="266"/>
                    </a:lnTo>
                    <a:lnTo>
                      <a:pt x="114" y="242"/>
                    </a:lnTo>
                    <a:lnTo>
                      <a:pt x="107" y="218"/>
                    </a:lnTo>
                    <a:lnTo>
                      <a:pt x="100" y="195"/>
                    </a:lnTo>
                    <a:lnTo>
                      <a:pt x="88" y="173"/>
                    </a:lnTo>
                    <a:lnTo>
                      <a:pt x="79" y="149"/>
                    </a:lnTo>
                    <a:lnTo>
                      <a:pt x="69" y="128"/>
                    </a:lnTo>
                    <a:lnTo>
                      <a:pt x="57" y="109"/>
                    </a:lnTo>
                    <a:lnTo>
                      <a:pt x="43" y="88"/>
                    </a:lnTo>
                    <a:lnTo>
                      <a:pt x="31" y="69"/>
                    </a:lnTo>
                    <a:lnTo>
                      <a:pt x="14" y="50"/>
                    </a:lnTo>
                    <a:lnTo>
                      <a:pt x="0" y="31"/>
                    </a:lnTo>
                    <a:lnTo>
                      <a:pt x="12" y="21"/>
                    </a:lnTo>
                    <a:lnTo>
                      <a:pt x="21" y="14"/>
                    </a:lnTo>
                    <a:lnTo>
                      <a:pt x="31" y="7"/>
                    </a:lnTo>
                    <a:lnTo>
                      <a:pt x="40" y="0"/>
                    </a:lnTo>
                    <a:lnTo>
                      <a:pt x="57" y="19"/>
                    </a:lnTo>
                    <a:lnTo>
                      <a:pt x="71" y="40"/>
                    </a:lnTo>
                    <a:lnTo>
                      <a:pt x="86" y="61"/>
                    </a:lnTo>
                    <a:lnTo>
                      <a:pt x="102" y="83"/>
                    </a:lnTo>
                    <a:lnTo>
                      <a:pt x="114" y="107"/>
                    </a:lnTo>
                    <a:lnTo>
                      <a:pt x="126" y="130"/>
                    </a:lnTo>
                    <a:lnTo>
                      <a:pt x="136" y="152"/>
                    </a:lnTo>
                    <a:lnTo>
                      <a:pt x="148" y="178"/>
                    </a:lnTo>
                    <a:lnTo>
                      <a:pt x="155" y="204"/>
                    </a:lnTo>
                    <a:lnTo>
                      <a:pt x="162" y="228"/>
                    </a:lnTo>
                    <a:lnTo>
                      <a:pt x="169" y="254"/>
                    </a:lnTo>
                    <a:lnTo>
                      <a:pt x="176" y="280"/>
                    </a:lnTo>
                    <a:lnTo>
                      <a:pt x="179" y="309"/>
                    </a:lnTo>
                    <a:lnTo>
                      <a:pt x="183" y="335"/>
                    </a:lnTo>
                    <a:lnTo>
                      <a:pt x="186" y="363"/>
                    </a:lnTo>
                    <a:lnTo>
                      <a:pt x="186" y="392"/>
                    </a:lnTo>
                    <a:lnTo>
                      <a:pt x="186" y="413"/>
                    </a:lnTo>
                    <a:lnTo>
                      <a:pt x="183" y="437"/>
                    </a:lnTo>
                    <a:lnTo>
                      <a:pt x="181" y="458"/>
                    </a:lnTo>
                    <a:lnTo>
                      <a:pt x="179" y="482"/>
                    </a:lnTo>
                    <a:lnTo>
                      <a:pt x="174" y="503"/>
                    </a:lnTo>
                    <a:lnTo>
                      <a:pt x="169" y="527"/>
                    </a:lnTo>
                    <a:lnTo>
                      <a:pt x="164" y="548"/>
                    </a:lnTo>
                    <a:lnTo>
                      <a:pt x="159" y="570"/>
                    </a:lnTo>
                    <a:lnTo>
                      <a:pt x="152" y="589"/>
                    </a:lnTo>
                    <a:lnTo>
                      <a:pt x="145" y="610"/>
                    </a:lnTo>
                    <a:lnTo>
                      <a:pt x="136" y="629"/>
                    </a:lnTo>
                    <a:lnTo>
                      <a:pt x="126" y="651"/>
                    </a:lnTo>
                    <a:lnTo>
                      <a:pt x="117" y="670"/>
                    </a:lnTo>
                    <a:lnTo>
                      <a:pt x="107" y="689"/>
                    </a:lnTo>
                    <a:lnTo>
                      <a:pt x="95" y="708"/>
                    </a:lnTo>
                    <a:lnTo>
                      <a:pt x="86" y="7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237" name="Group 405"/>
              <p:cNvGrpSpPr>
                <a:grpSpLocks noChangeAspect="1"/>
              </p:cNvGrpSpPr>
              <p:nvPr/>
            </p:nvGrpSpPr>
            <p:grpSpPr bwMode="auto">
              <a:xfrm rot="-10449255">
                <a:off x="1215" y="2605"/>
                <a:ext cx="1114" cy="1339"/>
                <a:chOff x="7375" y="3134"/>
                <a:chExt cx="1114" cy="1339"/>
              </a:xfrm>
            </p:grpSpPr>
            <p:sp>
              <p:nvSpPr>
                <p:cNvPr id="47238" name="Freeform 406"/>
                <p:cNvSpPr>
                  <a:spLocks noChangeAspect="1"/>
                </p:cNvSpPr>
                <p:nvPr/>
              </p:nvSpPr>
              <p:spPr bwMode="auto">
                <a:xfrm>
                  <a:off x="7573" y="3383"/>
                  <a:ext cx="240" cy="943"/>
                </a:xfrm>
                <a:custGeom>
                  <a:avLst/>
                  <a:gdLst>
                    <a:gd name="T0" fmla="*/ 100 w 240"/>
                    <a:gd name="T1" fmla="*/ 941 h 943"/>
                    <a:gd name="T2" fmla="*/ 83 w 240"/>
                    <a:gd name="T3" fmla="*/ 934 h 943"/>
                    <a:gd name="T4" fmla="*/ 69 w 240"/>
                    <a:gd name="T5" fmla="*/ 929 h 943"/>
                    <a:gd name="T6" fmla="*/ 52 w 240"/>
                    <a:gd name="T7" fmla="*/ 922 h 943"/>
                    <a:gd name="T8" fmla="*/ 59 w 240"/>
                    <a:gd name="T9" fmla="*/ 898 h 943"/>
                    <a:gd name="T10" fmla="*/ 85 w 240"/>
                    <a:gd name="T11" fmla="*/ 853 h 943"/>
                    <a:gd name="T12" fmla="*/ 109 w 240"/>
                    <a:gd name="T13" fmla="*/ 805 h 943"/>
                    <a:gd name="T14" fmla="*/ 130 w 240"/>
                    <a:gd name="T15" fmla="*/ 753 h 943"/>
                    <a:gd name="T16" fmla="*/ 147 w 240"/>
                    <a:gd name="T17" fmla="*/ 701 h 943"/>
                    <a:gd name="T18" fmla="*/ 159 w 240"/>
                    <a:gd name="T19" fmla="*/ 649 h 943"/>
                    <a:gd name="T20" fmla="*/ 169 w 240"/>
                    <a:gd name="T21" fmla="*/ 594 h 943"/>
                    <a:gd name="T22" fmla="*/ 173 w 240"/>
                    <a:gd name="T23" fmla="*/ 537 h 943"/>
                    <a:gd name="T24" fmla="*/ 173 w 240"/>
                    <a:gd name="T25" fmla="*/ 475 h 943"/>
                    <a:gd name="T26" fmla="*/ 169 w 240"/>
                    <a:gd name="T27" fmla="*/ 409 h 943"/>
                    <a:gd name="T28" fmla="*/ 154 w 240"/>
                    <a:gd name="T29" fmla="*/ 345 h 943"/>
                    <a:gd name="T30" fmla="*/ 138 w 240"/>
                    <a:gd name="T31" fmla="*/ 283 h 943"/>
                    <a:gd name="T32" fmla="*/ 114 w 240"/>
                    <a:gd name="T33" fmla="*/ 223 h 943"/>
                    <a:gd name="T34" fmla="*/ 88 w 240"/>
                    <a:gd name="T35" fmla="*/ 166 h 943"/>
                    <a:gd name="T36" fmla="*/ 54 w 240"/>
                    <a:gd name="T37" fmla="*/ 112 h 943"/>
                    <a:gd name="T38" fmla="*/ 19 w 240"/>
                    <a:gd name="T39" fmla="*/ 62 h 943"/>
                    <a:gd name="T40" fmla="*/ 7 w 240"/>
                    <a:gd name="T41" fmla="*/ 33 h 943"/>
                    <a:gd name="T42" fmla="*/ 19 w 240"/>
                    <a:gd name="T43" fmla="*/ 21 h 943"/>
                    <a:gd name="T44" fmla="*/ 30 w 240"/>
                    <a:gd name="T45" fmla="*/ 12 h 943"/>
                    <a:gd name="T46" fmla="*/ 42 w 240"/>
                    <a:gd name="T47" fmla="*/ 2 h 943"/>
                    <a:gd name="T48" fmla="*/ 71 w 240"/>
                    <a:gd name="T49" fmla="*/ 26 h 943"/>
                    <a:gd name="T50" fmla="*/ 111 w 240"/>
                    <a:gd name="T51" fmla="*/ 81 h 943"/>
                    <a:gd name="T52" fmla="*/ 145 w 240"/>
                    <a:gd name="T53" fmla="*/ 138 h 943"/>
                    <a:gd name="T54" fmla="*/ 176 w 240"/>
                    <a:gd name="T55" fmla="*/ 200 h 943"/>
                    <a:gd name="T56" fmla="*/ 199 w 240"/>
                    <a:gd name="T57" fmla="*/ 264 h 943"/>
                    <a:gd name="T58" fmla="*/ 219 w 240"/>
                    <a:gd name="T59" fmla="*/ 330 h 943"/>
                    <a:gd name="T60" fmla="*/ 233 w 240"/>
                    <a:gd name="T61" fmla="*/ 399 h 943"/>
                    <a:gd name="T62" fmla="*/ 238 w 240"/>
                    <a:gd name="T63" fmla="*/ 473 h 943"/>
                    <a:gd name="T64" fmla="*/ 240 w 240"/>
                    <a:gd name="T65" fmla="*/ 537 h 943"/>
                    <a:gd name="T66" fmla="*/ 235 w 240"/>
                    <a:gd name="T67" fmla="*/ 596 h 943"/>
                    <a:gd name="T68" fmla="*/ 226 w 240"/>
                    <a:gd name="T69" fmla="*/ 653 h 943"/>
                    <a:gd name="T70" fmla="*/ 211 w 240"/>
                    <a:gd name="T71" fmla="*/ 710 h 943"/>
                    <a:gd name="T72" fmla="*/ 195 w 240"/>
                    <a:gd name="T73" fmla="*/ 765 h 943"/>
                    <a:gd name="T74" fmla="*/ 173 w 240"/>
                    <a:gd name="T75" fmla="*/ 817 h 943"/>
                    <a:gd name="T76" fmla="*/ 149 w 240"/>
                    <a:gd name="T77" fmla="*/ 869 h 943"/>
                    <a:gd name="T78" fmla="*/ 123 w 240"/>
                    <a:gd name="T79" fmla="*/ 919 h 943"/>
                    <a:gd name="T80" fmla="*/ 109 w 240"/>
                    <a:gd name="T81" fmla="*/ 943 h 9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0" h="943">
                      <a:moveTo>
                        <a:pt x="109" y="943"/>
                      </a:moveTo>
                      <a:lnTo>
                        <a:pt x="100" y="941"/>
                      </a:lnTo>
                      <a:lnTo>
                        <a:pt x="92" y="938"/>
                      </a:lnTo>
                      <a:lnTo>
                        <a:pt x="83" y="934"/>
                      </a:lnTo>
                      <a:lnTo>
                        <a:pt x="76" y="931"/>
                      </a:lnTo>
                      <a:lnTo>
                        <a:pt x="69" y="929"/>
                      </a:lnTo>
                      <a:lnTo>
                        <a:pt x="61" y="926"/>
                      </a:lnTo>
                      <a:lnTo>
                        <a:pt x="52" y="922"/>
                      </a:lnTo>
                      <a:lnTo>
                        <a:pt x="45" y="922"/>
                      </a:lnTo>
                      <a:lnTo>
                        <a:pt x="59" y="898"/>
                      </a:lnTo>
                      <a:lnTo>
                        <a:pt x="73" y="877"/>
                      </a:lnTo>
                      <a:lnTo>
                        <a:pt x="85" y="853"/>
                      </a:lnTo>
                      <a:lnTo>
                        <a:pt x="100" y="829"/>
                      </a:lnTo>
                      <a:lnTo>
                        <a:pt x="109" y="805"/>
                      </a:lnTo>
                      <a:lnTo>
                        <a:pt x="121" y="779"/>
                      </a:lnTo>
                      <a:lnTo>
                        <a:pt x="130" y="753"/>
                      </a:lnTo>
                      <a:lnTo>
                        <a:pt x="140" y="729"/>
                      </a:lnTo>
                      <a:lnTo>
                        <a:pt x="147" y="701"/>
                      </a:lnTo>
                      <a:lnTo>
                        <a:pt x="154" y="675"/>
                      </a:lnTo>
                      <a:lnTo>
                        <a:pt x="159" y="649"/>
                      </a:lnTo>
                      <a:lnTo>
                        <a:pt x="166" y="622"/>
                      </a:lnTo>
                      <a:lnTo>
                        <a:pt x="169" y="594"/>
                      </a:lnTo>
                      <a:lnTo>
                        <a:pt x="173" y="565"/>
                      </a:lnTo>
                      <a:lnTo>
                        <a:pt x="173" y="537"/>
                      </a:lnTo>
                      <a:lnTo>
                        <a:pt x="176" y="508"/>
                      </a:lnTo>
                      <a:lnTo>
                        <a:pt x="173" y="475"/>
                      </a:lnTo>
                      <a:lnTo>
                        <a:pt x="173" y="442"/>
                      </a:lnTo>
                      <a:lnTo>
                        <a:pt x="169" y="409"/>
                      </a:lnTo>
                      <a:lnTo>
                        <a:pt x="164" y="378"/>
                      </a:lnTo>
                      <a:lnTo>
                        <a:pt x="154" y="345"/>
                      </a:lnTo>
                      <a:lnTo>
                        <a:pt x="147" y="314"/>
                      </a:lnTo>
                      <a:lnTo>
                        <a:pt x="138" y="283"/>
                      </a:lnTo>
                      <a:lnTo>
                        <a:pt x="128" y="254"/>
                      </a:lnTo>
                      <a:lnTo>
                        <a:pt x="114" y="223"/>
                      </a:lnTo>
                      <a:lnTo>
                        <a:pt x="102" y="195"/>
                      </a:lnTo>
                      <a:lnTo>
                        <a:pt x="88" y="166"/>
                      </a:lnTo>
                      <a:lnTo>
                        <a:pt x="71" y="138"/>
                      </a:lnTo>
                      <a:lnTo>
                        <a:pt x="54" y="112"/>
                      </a:lnTo>
                      <a:lnTo>
                        <a:pt x="38" y="86"/>
                      </a:lnTo>
                      <a:lnTo>
                        <a:pt x="19" y="62"/>
                      </a:lnTo>
                      <a:lnTo>
                        <a:pt x="0" y="38"/>
                      </a:lnTo>
                      <a:lnTo>
                        <a:pt x="7" y="33"/>
                      </a:lnTo>
                      <a:lnTo>
                        <a:pt x="11" y="29"/>
                      </a:lnTo>
                      <a:lnTo>
                        <a:pt x="19" y="21"/>
                      </a:lnTo>
                      <a:lnTo>
                        <a:pt x="26" y="17"/>
                      </a:lnTo>
                      <a:lnTo>
                        <a:pt x="30" y="12"/>
                      </a:lnTo>
                      <a:lnTo>
                        <a:pt x="38" y="7"/>
                      </a:lnTo>
                      <a:lnTo>
                        <a:pt x="42" y="2"/>
                      </a:lnTo>
                      <a:lnTo>
                        <a:pt x="50" y="0"/>
                      </a:lnTo>
                      <a:lnTo>
                        <a:pt x="71" y="26"/>
                      </a:lnTo>
                      <a:lnTo>
                        <a:pt x="92" y="52"/>
                      </a:lnTo>
                      <a:lnTo>
                        <a:pt x="111" y="81"/>
                      </a:lnTo>
                      <a:lnTo>
                        <a:pt x="130" y="109"/>
                      </a:lnTo>
                      <a:lnTo>
                        <a:pt x="145" y="138"/>
                      </a:lnTo>
                      <a:lnTo>
                        <a:pt x="161" y="169"/>
                      </a:lnTo>
                      <a:lnTo>
                        <a:pt x="176" y="200"/>
                      </a:lnTo>
                      <a:lnTo>
                        <a:pt x="190" y="233"/>
                      </a:lnTo>
                      <a:lnTo>
                        <a:pt x="199" y="264"/>
                      </a:lnTo>
                      <a:lnTo>
                        <a:pt x="211" y="297"/>
                      </a:lnTo>
                      <a:lnTo>
                        <a:pt x="219" y="330"/>
                      </a:lnTo>
                      <a:lnTo>
                        <a:pt x="228" y="366"/>
                      </a:lnTo>
                      <a:lnTo>
                        <a:pt x="233" y="399"/>
                      </a:lnTo>
                      <a:lnTo>
                        <a:pt x="235" y="435"/>
                      </a:lnTo>
                      <a:lnTo>
                        <a:pt x="238" y="473"/>
                      </a:lnTo>
                      <a:lnTo>
                        <a:pt x="240" y="508"/>
                      </a:lnTo>
                      <a:lnTo>
                        <a:pt x="240" y="537"/>
                      </a:lnTo>
                      <a:lnTo>
                        <a:pt x="238" y="568"/>
                      </a:lnTo>
                      <a:lnTo>
                        <a:pt x="235" y="596"/>
                      </a:lnTo>
                      <a:lnTo>
                        <a:pt x="230" y="627"/>
                      </a:lnTo>
                      <a:lnTo>
                        <a:pt x="226" y="653"/>
                      </a:lnTo>
                      <a:lnTo>
                        <a:pt x="219" y="682"/>
                      </a:lnTo>
                      <a:lnTo>
                        <a:pt x="211" y="710"/>
                      </a:lnTo>
                      <a:lnTo>
                        <a:pt x="207" y="739"/>
                      </a:lnTo>
                      <a:lnTo>
                        <a:pt x="195" y="765"/>
                      </a:lnTo>
                      <a:lnTo>
                        <a:pt x="185" y="793"/>
                      </a:lnTo>
                      <a:lnTo>
                        <a:pt x="173" y="817"/>
                      </a:lnTo>
                      <a:lnTo>
                        <a:pt x="164" y="846"/>
                      </a:lnTo>
                      <a:lnTo>
                        <a:pt x="149" y="869"/>
                      </a:lnTo>
                      <a:lnTo>
                        <a:pt x="138" y="896"/>
                      </a:lnTo>
                      <a:lnTo>
                        <a:pt x="123" y="919"/>
                      </a:lnTo>
                      <a:lnTo>
                        <a:pt x="109" y="9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39" name="Freeform 407"/>
                <p:cNvSpPr>
                  <a:spLocks noChangeAspect="1"/>
                </p:cNvSpPr>
                <p:nvPr/>
              </p:nvSpPr>
              <p:spPr bwMode="auto">
                <a:xfrm>
                  <a:off x="7851" y="3276"/>
                  <a:ext cx="288" cy="1121"/>
                </a:xfrm>
                <a:custGeom>
                  <a:avLst/>
                  <a:gdLst>
                    <a:gd name="T0" fmla="*/ 121 w 288"/>
                    <a:gd name="T1" fmla="*/ 1117 h 1121"/>
                    <a:gd name="T2" fmla="*/ 102 w 288"/>
                    <a:gd name="T3" fmla="*/ 1109 h 1121"/>
                    <a:gd name="T4" fmla="*/ 81 w 288"/>
                    <a:gd name="T5" fmla="*/ 1105 h 1121"/>
                    <a:gd name="T6" fmla="*/ 62 w 288"/>
                    <a:gd name="T7" fmla="*/ 1098 h 1121"/>
                    <a:gd name="T8" fmla="*/ 69 w 288"/>
                    <a:gd name="T9" fmla="*/ 1069 h 1121"/>
                    <a:gd name="T10" fmla="*/ 102 w 288"/>
                    <a:gd name="T11" fmla="*/ 1012 h 1121"/>
                    <a:gd name="T12" fmla="*/ 131 w 288"/>
                    <a:gd name="T13" fmla="*/ 955 h 1121"/>
                    <a:gd name="T14" fmla="*/ 155 w 288"/>
                    <a:gd name="T15" fmla="*/ 896 h 1121"/>
                    <a:gd name="T16" fmla="*/ 176 w 288"/>
                    <a:gd name="T17" fmla="*/ 834 h 1121"/>
                    <a:gd name="T18" fmla="*/ 190 w 288"/>
                    <a:gd name="T19" fmla="*/ 770 h 1121"/>
                    <a:gd name="T20" fmla="*/ 202 w 288"/>
                    <a:gd name="T21" fmla="*/ 703 h 1121"/>
                    <a:gd name="T22" fmla="*/ 207 w 288"/>
                    <a:gd name="T23" fmla="*/ 639 h 1121"/>
                    <a:gd name="T24" fmla="*/ 207 w 288"/>
                    <a:gd name="T25" fmla="*/ 566 h 1121"/>
                    <a:gd name="T26" fmla="*/ 200 w 288"/>
                    <a:gd name="T27" fmla="*/ 487 h 1121"/>
                    <a:gd name="T28" fmla="*/ 186 w 288"/>
                    <a:gd name="T29" fmla="*/ 411 h 1121"/>
                    <a:gd name="T30" fmla="*/ 164 w 288"/>
                    <a:gd name="T31" fmla="*/ 337 h 1121"/>
                    <a:gd name="T32" fmla="*/ 138 w 288"/>
                    <a:gd name="T33" fmla="*/ 266 h 1121"/>
                    <a:gd name="T34" fmla="*/ 105 w 288"/>
                    <a:gd name="T35" fmla="*/ 200 h 1121"/>
                    <a:gd name="T36" fmla="*/ 67 w 288"/>
                    <a:gd name="T37" fmla="*/ 136 h 1121"/>
                    <a:gd name="T38" fmla="*/ 24 w 288"/>
                    <a:gd name="T39" fmla="*/ 76 h 1121"/>
                    <a:gd name="T40" fmla="*/ 10 w 288"/>
                    <a:gd name="T41" fmla="*/ 41 h 1121"/>
                    <a:gd name="T42" fmla="*/ 24 w 288"/>
                    <a:gd name="T43" fmla="*/ 29 h 1121"/>
                    <a:gd name="T44" fmla="*/ 40 w 288"/>
                    <a:gd name="T45" fmla="*/ 17 h 1121"/>
                    <a:gd name="T46" fmla="*/ 55 w 288"/>
                    <a:gd name="T47" fmla="*/ 5 h 1121"/>
                    <a:gd name="T48" fmla="*/ 88 w 288"/>
                    <a:gd name="T49" fmla="*/ 31 h 1121"/>
                    <a:gd name="T50" fmla="*/ 133 w 288"/>
                    <a:gd name="T51" fmla="*/ 95 h 1121"/>
                    <a:gd name="T52" fmla="*/ 176 w 288"/>
                    <a:gd name="T53" fmla="*/ 164 h 1121"/>
                    <a:gd name="T54" fmla="*/ 212 w 288"/>
                    <a:gd name="T55" fmla="*/ 238 h 1121"/>
                    <a:gd name="T56" fmla="*/ 240 w 288"/>
                    <a:gd name="T57" fmla="*/ 316 h 1121"/>
                    <a:gd name="T58" fmla="*/ 262 w 288"/>
                    <a:gd name="T59" fmla="*/ 394 h 1121"/>
                    <a:gd name="T60" fmla="*/ 278 w 288"/>
                    <a:gd name="T61" fmla="*/ 478 h 1121"/>
                    <a:gd name="T62" fmla="*/ 286 w 288"/>
                    <a:gd name="T63" fmla="*/ 561 h 1121"/>
                    <a:gd name="T64" fmla="*/ 286 w 288"/>
                    <a:gd name="T65" fmla="*/ 639 h 1121"/>
                    <a:gd name="T66" fmla="*/ 278 w 288"/>
                    <a:gd name="T67" fmla="*/ 710 h 1121"/>
                    <a:gd name="T68" fmla="*/ 269 w 288"/>
                    <a:gd name="T69" fmla="*/ 777 h 1121"/>
                    <a:gd name="T70" fmla="*/ 255 w 288"/>
                    <a:gd name="T71" fmla="*/ 843 h 1121"/>
                    <a:gd name="T72" fmla="*/ 233 w 288"/>
                    <a:gd name="T73" fmla="*/ 910 h 1121"/>
                    <a:gd name="T74" fmla="*/ 207 w 288"/>
                    <a:gd name="T75" fmla="*/ 972 h 1121"/>
                    <a:gd name="T76" fmla="*/ 178 w 288"/>
                    <a:gd name="T77" fmla="*/ 1033 h 1121"/>
                    <a:gd name="T78" fmla="*/ 148 w 288"/>
                    <a:gd name="T79" fmla="*/ 1090 h 1121"/>
                    <a:gd name="T80" fmla="*/ 131 w 288"/>
                    <a:gd name="T81" fmla="*/ 1121 h 1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8" h="1121">
                      <a:moveTo>
                        <a:pt x="131" y="1121"/>
                      </a:moveTo>
                      <a:lnTo>
                        <a:pt x="121" y="1117"/>
                      </a:lnTo>
                      <a:lnTo>
                        <a:pt x="112" y="1114"/>
                      </a:lnTo>
                      <a:lnTo>
                        <a:pt x="102" y="1109"/>
                      </a:lnTo>
                      <a:lnTo>
                        <a:pt x="93" y="1107"/>
                      </a:lnTo>
                      <a:lnTo>
                        <a:pt x="81" y="1105"/>
                      </a:lnTo>
                      <a:lnTo>
                        <a:pt x="71" y="1100"/>
                      </a:lnTo>
                      <a:lnTo>
                        <a:pt x="62" y="1098"/>
                      </a:lnTo>
                      <a:lnTo>
                        <a:pt x="52" y="1095"/>
                      </a:lnTo>
                      <a:lnTo>
                        <a:pt x="69" y="1069"/>
                      </a:lnTo>
                      <a:lnTo>
                        <a:pt x="86" y="1041"/>
                      </a:lnTo>
                      <a:lnTo>
                        <a:pt x="102" y="1012"/>
                      </a:lnTo>
                      <a:lnTo>
                        <a:pt x="119" y="986"/>
                      </a:lnTo>
                      <a:lnTo>
                        <a:pt x="131" y="955"/>
                      </a:lnTo>
                      <a:lnTo>
                        <a:pt x="143" y="927"/>
                      </a:lnTo>
                      <a:lnTo>
                        <a:pt x="155" y="896"/>
                      </a:lnTo>
                      <a:lnTo>
                        <a:pt x="167" y="867"/>
                      </a:lnTo>
                      <a:lnTo>
                        <a:pt x="176" y="834"/>
                      </a:lnTo>
                      <a:lnTo>
                        <a:pt x="186" y="803"/>
                      </a:lnTo>
                      <a:lnTo>
                        <a:pt x="190" y="770"/>
                      </a:lnTo>
                      <a:lnTo>
                        <a:pt x="198" y="739"/>
                      </a:lnTo>
                      <a:lnTo>
                        <a:pt x="202" y="703"/>
                      </a:lnTo>
                      <a:lnTo>
                        <a:pt x="207" y="672"/>
                      </a:lnTo>
                      <a:lnTo>
                        <a:pt x="207" y="639"/>
                      </a:lnTo>
                      <a:lnTo>
                        <a:pt x="209" y="606"/>
                      </a:lnTo>
                      <a:lnTo>
                        <a:pt x="207" y="566"/>
                      </a:lnTo>
                      <a:lnTo>
                        <a:pt x="205" y="525"/>
                      </a:lnTo>
                      <a:lnTo>
                        <a:pt x="200" y="487"/>
                      </a:lnTo>
                      <a:lnTo>
                        <a:pt x="195" y="449"/>
                      </a:lnTo>
                      <a:lnTo>
                        <a:pt x="186" y="411"/>
                      </a:lnTo>
                      <a:lnTo>
                        <a:pt x="176" y="373"/>
                      </a:lnTo>
                      <a:lnTo>
                        <a:pt x="164" y="337"/>
                      </a:lnTo>
                      <a:lnTo>
                        <a:pt x="152" y="302"/>
                      </a:lnTo>
                      <a:lnTo>
                        <a:pt x="138" y="266"/>
                      </a:lnTo>
                      <a:lnTo>
                        <a:pt x="124" y="233"/>
                      </a:lnTo>
                      <a:lnTo>
                        <a:pt x="105" y="200"/>
                      </a:lnTo>
                      <a:lnTo>
                        <a:pt x="88" y="169"/>
                      </a:lnTo>
                      <a:lnTo>
                        <a:pt x="67" y="136"/>
                      </a:lnTo>
                      <a:lnTo>
                        <a:pt x="45" y="105"/>
                      </a:lnTo>
                      <a:lnTo>
                        <a:pt x="24" y="76"/>
                      </a:lnTo>
                      <a:lnTo>
                        <a:pt x="0" y="48"/>
                      </a:lnTo>
                      <a:lnTo>
                        <a:pt x="10" y="41"/>
                      </a:lnTo>
                      <a:lnTo>
                        <a:pt x="17" y="36"/>
                      </a:lnTo>
                      <a:lnTo>
                        <a:pt x="24" y="29"/>
                      </a:lnTo>
                      <a:lnTo>
                        <a:pt x="33" y="24"/>
                      </a:lnTo>
                      <a:lnTo>
                        <a:pt x="40" y="17"/>
                      </a:lnTo>
                      <a:lnTo>
                        <a:pt x="48" y="10"/>
                      </a:lnTo>
                      <a:lnTo>
                        <a:pt x="55" y="5"/>
                      </a:lnTo>
                      <a:lnTo>
                        <a:pt x="62" y="0"/>
                      </a:lnTo>
                      <a:lnTo>
                        <a:pt x="88" y="31"/>
                      </a:lnTo>
                      <a:lnTo>
                        <a:pt x="112" y="64"/>
                      </a:lnTo>
                      <a:lnTo>
                        <a:pt x="133" y="95"/>
                      </a:lnTo>
                      <a:lnTo>
                        <a:pt x="155" y="131"/>
                      </a:lnTo>
                      <a:lnTo>
                        <a:pt x="176" y="164"/>
                      </a:lnTo>
                      <a:lnTo>
                        <a:pt x="195" y="202"/>
                      </a:lnTo>
                      <a:lnTo>
                        <a:pt x="212" y="238"/>
                      </a:lnTo>
                      <a:lnTo>
                        <a:pt x="226" y="276"/>
                      </a:lnTo>
                      <a:lnTo>
                        <a:pt x="240" y="316"/>
                      </a:lnTo>
                      <a:lnTo>
                        <a:pt x="252" y="354"/>
                      </a:lnTo>
                      <a:lnTo>
                        <a:pt x="262" y="394"/>
                      </a:lnTo>
                      <a:lnTo>
                        <a:pt x="271" y="435"/>
                      </a:lnTo>
                      <a:lnTo>
                        <a:pt x="278" y="478"/>
                      </a:lnTo>
                      <a:lnTo>
                        <a:pt x="283" y="518"/>
                      </a:lnTo>
                      <a:lnTo>
                        <a:pt x="286" y="561"/>
                      </a:lnTo>
                      <a:lnTo>
                        <a:pt x="288" y="606"/>
                      </a:lnTo>
                      <a:lnTo>
                        <a:pt x="286" y="639"/>
                      </a:lnTo>
                      <a:lnTo>
                        <a:pt x="283" y="675"/>
                      </a:lnTo>
                      <a:lnTo>
                        <a:pt x="278" y="710"/>
                      </a:lnTo>
                      <a:lnTo>
                        <a:pt x="276" y="746"/>
                      </a:lnTo>
                      <a:lnTo>
                        <a:pt x="269" y="777"/>
                      </a:lnTo>
                      <a:lnTo>
                        <a:pt x="262" y="810"/>
                      </a:lnTo>
                      <a:lnTo>
                        <a:pt x="255" y="843"/>
                      </a:lnTo>
                      <a:lnTo>
                        <a:pt x="245" y="879"/>
                      </a:lnTo>
                      <a:lnTo>
                        <a:pt x="233" y="910"/>
                      </a:lnTo>
                      <a:lnTo>
                        <a:pt x="221" y="941"/>
                      </a:lnTo>
                      <a:lnTo>
                        <a:pt x="207" y="972"/>
                      </a:lnTo>
                      <a:lnTo>
                        <a:pt x="195" y="1003"/>
                      </a:lnTo>
                      <a:lnTo>
                        <a:pt x="178" y="1033"/>
                      </a:lnTo>
                      <a:lnTo>
                        <a:pt x="164" y="1062"/>
                      </a:lnTo>
                      <a:lnTo>
                        <a:pt x="148" y="1090"/>
                      </a:lnTo>
                      <a:lnTo>
                        <a:pt x="131" y="1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0" name="Freeform 408"/>
                <p:cNvSpPr>
                  <a:spLocks noChangeAspect="1"/>
                </p:cNvSpPr>
                <p:nvPr/>
              </p:nvSpPr>
              <p:spPr bwMode="auto">
                <a:xfrm>
                  <a:off x="8146" y="3134"/>
                  <a:ext cx="343" cy="1339"/>
                </a:xfrm>
                <a:custGeom>
                  <a:avLst/>
                  <a:gdLst>
                    <a:gd name="T0" fmla="*/ 143 w 343"/>
                    <a:gd name="T1" fmla="*/ 1337 h 1339"/>
                    <a:gd name="T2" fmla="*/ 119 w 343"/>
                    <a:gd name="T3" fmla="*/ 1327 h 1339"/>
                    <a:gd name="T4" fmla="*/ 102 w 343"/>
                    <a:gd name="T5" fmla="*/ 1323 h 1339"/>
                    <a:gd name="T6" fmla="*/ 91 w 343"/>
                    <a:gd name="T7" fmla="*/ 1318 h 1339"/>
                    <a:gd name="T8" fmla="*/ 79 w 343"/>
                    <a:gd name="T9" fmla="*/ 1316 h 1339"/>
                    <a:gd name="T10" fmla="*/ 67 w 343"/>
                    <a:gd name="T11" fmla="*/ 1311 h 1339"/>
                    <a:gd name="T12" fmla="*/ 83 w 343"/>
                    <a:gd name="T13" fmla="*/ 1278 h 1339"/>
                    <a:gd name="T14" fmla="*/ 121 w 343"/>
                    <a:gd name="T15" fmla="*/ 1211 h 1339"/>
                    <a:gd name="T16" fmla="*/ 157 w 343"/>
                    <a:gd name="T17" fmla="*/ 1142 h 1339"/>
                    <a:gd name="T18" fmla="*/ 186 w 343"/>
                    <a:gd name="T19" fmla="*/ 1071 h 1339"/>
                    <a:gd name="T20" fmla="*/ 210 w 343"/>
                    <a:gd name="T21" fmla="*/ 997 h 1339"/>
                    <a:gd name="T22" fmla="*/ 229 w 343"/>
                    <a:gd name="T23" fmla="*/ 919 h 1339"/>
                    <a:gd name="T24" fmla="*/ 240 w 343"/>
                    <a:gd name="T25" fmla="*/ 841 h 1339"/>
                    <a:gd name="T26" fmla="*/ 248 w 343"/>
                    <a:gd name="T27" fmla="*/ 762 h 1339"/>
                    <a:gd name="T28" fmla="*/ 248 w 343"/>
                    <a:gd name="T29" fmla="*/ 674 h 1339"/>
                    <a:gd name="T30" fmla="*/ 238 w 343"/>
                    <a:gd name="T31" fmla="*/ 579 h 1339"/>
                    <a:gd name="T32" fmla="*/ 221 w 343"/>
                    <a:gd name="T33" fmla="*/ 489 h 1339"/>
                    <a:gd name="T34" fmla="*/ 198 w 343"/>
                    <a:gd name="T35" fmla="*/ 401 h 1339"/>
                    <a:gd name="T36" fmla="*/ 164 w 343"/>
                    <a:gd name="T37" fmla="*/ 318 h 1339"/>
                    <a:gd name="T38" fmla="*/ 126 w 343"/>
                    <a:gd name="T39" fmla="*/ 237 h 1339"/>
                    <a:gd name="T40" fmla="*/ 79 w 343"/>
                    <a:gd name="T41" fmla="*/ 161 h 1339"/>
                    <a:gd name="T42" fmla="*/ 29 w 343"/>
                    <a:gd name="T43" fmla="*/ 90 h 1339"/>
                    <a:gd name="T44" fmla="*/ 10 w 343"/>
                    <a:gd name="T45" fmla="*/ 50 h 1339"/>
                    <a:gd name="T46" fmla="*/ 29 w 343"/>
                    <a:gd name="T47" fmla="*/ 33 h 1339"/>
                    <a:gd name="T48" fmla="*/ 45 w 343"/>
                    <a:gd name="T49" fmla="*/ 19 h 1339"/>
                    <a:gd name="T50" fmla="*/ 64 w 343"/>
                    <a:gd name="T51" fmla="*/ 7 h 1339"/>
                    <a:gd name="T52" fmla="*/ 102 w 343"/>
                    <a:gd name="T53" fmla="*/ 35 h 1339"/>
                    <a:gd name="T54" fmla="*/ 160 w 343"/>
                    <a:gd name="T55" fmla="*/ 116 h 1339"/>
                    <a:gd name="T56" fmla="*/ 210 w 343"/>
                    <a:gd name="T57" fmla="*/ 199 h 1339"/>
                    <a:gd name="T58" fmla="*/ 252 w 343"/>
                    <a:gd name="T59" fmla="*/ 285 h 1339"/>
                    <a:gd name="T60" fmla="*/ 286 w 343"/>
                    <a:gd name="T61" fmla="*/ 377 h 1339"/>
                    <a:gd name="T62" fmla="*/ 312 w 343"/>
                    <a:gd name="T63" fmla="*/ 472 h 1339"/>
                    <a:gd name="T64" fmla="*/ 331 w 343"/>
                    <a:gd name="T65" fmla="*/ 567 h 1339"/>
                    <a:gd name="T66" fmla="*/ 340 w 343"/>
                    <a:gd name="T67" fmla="*/ 670 h 1339"/>
                    <a:gd name="T68" fmla="*/ 340 w 343"/>
                    <a:gd name="T69" fmla="*/ 765 h 1339"/>
                    <a:gd name="T70" fmla="*/ 333 w 343"/>
                    <a:gd name="T71" fmla="*/ 848 h 1339"/>
                    <a:gd name="T72" fmla="*/ 321 w 343"/>
                    <a:gd name="T73" fmla="*/ 931 h 1339"/>
                    <a:gd name="T74" fmla="*/ 302 w 343"/>
                    <a:gd name="T75" fmla="*/ 1009 h 1339"/>
                    <a:gd name="T76" fmla="*/ 279 w 343"/>
                    <a:gd name="T77" fmla="*/ 1088 h 1339"/>
                    <a:gd name="T78" fmla="*/ 250 w 343"/>
                    <a:gd name="T79" fmla="*/ 1164 h 1339"/>
                    <a:gd name="T80" fmla="*/ 214 w 343"/>
                    <a:gd name="T81" fmla="*/ 1235 h 1339"/>
                    <a:gd name="T82" fmla="*/ 176 w 343"/>
                    <a:gd name="T83" fmla="*/ 1306 h 1339"/>
                    <a:gd name="T84" fmla="*/ 155 w 343"/>
                    <a:gd name="T85" fmla="*/ 1339 h 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3" h="1339">
                      <a:moveTo>
                        <a:pt x="155" y="1339"/>
                      </a:moveTo>
                      <a:lnTo>
                        <a:pt x="143" y="1337"/>
                      </a:lnTo>
                      <a:lnTo>
                        <a:pt x="131" y="1332"/>
                      </a:lnTo>
                      <a:lnTo>
                        <a:pt x="119" y="1327"/>
                      </a:lnTo>
                      <a:lnTo>
                        <a:pt x="110" y="1325"/>
                      </a:lnTo>
                      <a:lnTo>
                        <a:pt x="102" y="1323"/>
                      </a:lnTo>
                      <a:lnTo>
                        <a:pt x="98" y="1320"/>
                      </a:lnTo>
                      <a:lnTo>
                        <a:pt x="91" y="1318"/>
                      </a:lnTo>
                      <a:lnTo>
                        <a:pt x="86" y="1316"/>
                      </a:lnTo>
                      <a:lnTo>
                        <a:pt x="79" y="1316"/>
                      </a:lnTo>
                      <a:lnTo>
                        <a:pt x="74" y="1313"/>
                      </a:lnTo>
                      <a:lnTo>
                        <a:pt x="67" y="1311"/>
                      </a:lnTo>
                      <a:lnTo>
                        <a:pt x="62" y="1308"/>
                      </a:lnTo>
                      <a:lnTo>
                        <a:pt x="83" y="1278"/>
                      </a:lnTo>
                      <a:lnTo>
                        <a:pt x="102" y="1244"/>
                      </a:lnTo>
                      <a:lnTo>
                        <a:pt x="121" y="1211"/>
                      </a:lnTo>
                      <a:lnTo>
                        <a:pt x="141" y="1178"/>
                      </a:lnTo>
                      <a:lnTo>
                        <a:pt x="157" y="1142"/>
                      </a:lnTo>
                      <a:lnTo>
                        <a:pt x="171" y="1107"/>
                      </a:lnTo>
                      <a:lnTo>
                        <a:pt x="186" y="1071"/>
                      </a:lnTo>
                      <a:lnTo>
                        <a:pt x="200" y="1035"/>
                      </a:lnTo>
                      <a:lnTo>
                        <a:pt x="210" y="997"/>
                      </a:lnTo>
                      <a:lnTo>
                        <a:pt x="221" y="959"/>
                      </a:lnTo>
                      <a:lnTo>
                        <a:pt x="229" y="919"/>
                      </a:lnTo>
                      <a:lnTo>
                        <a:pt x="236" y="881"/>
                      </a:lnTo>
                      <a:lnTo>
                        <a:pt x="240" y="841"/>
                      </a:lnTo>
                      <a:lnTo>
                        <a:pt x="245" y="803"/>
                      </a:lnTo>
                      <a:lnTo>
                        <a:pt x="248" y="762"/>
                      </a:lnTo>
                      <a:lnTo>
                        <a:pt x="250" y="722"/>
                      </a:lnTo>
                      <a:lnTo>
                        <a:pt x="248" y="674"/>
                      </a:lnTo>
                      <a:lnTo>
                        <a:pt x="245" y="627"/>
                      </a:lnTo>
                      <a:lnTo>
                        <a:pt x="238" y="579"/>
                      </a:lnTo>
                      <a:lnTo>
                        <a:pt x="231" y="534"/>
                      </a:lnTo>
                      <a:lnTo>
                        <a:pt x="221" y="489"/>
                      </a:lnTo>
                      <a:lnTo>
                        <a:pt x="210" y="446"/>
                      </a:lnTo>
                      <a:lnTo>
                        <a:pt x="198" y="401"/>
                      </a:lnTo>
                      <a:lnTo>
                        <a:pt x="183" y="361"/>
                      </a:lnTo>
                      <a:lnTo>
                        <a:pt x="164" y="318"/>
                      </a:lnTo>
                      <a:lnTo>
                        <a:pt x="145" y="278"/>
                      </a:lnTo>
                      <a:lnTo>
                        <a:pt x="126" y="237"/>
                      </a:lnTo>
                      <a:lnTo>
                        <a:pt x="105" y="199"/>
                      </a:lnTo>
                      <a:lnTo>
                        <a:pt x="79" y="161"/>
                      </a:lnTo>
                      <a:lnTo>
                        <a:pt x="55" y="126"/>
                      </a:lnTo>
                      <a:lnTo>
                        <a:pt x="29" y="90"/>
                      </a:lnTo>
                      <a:lnTo>
                        <a:pt x="0" y="59"/>
                      </a:lnTo>
                      <a:lnTo>
                        <a:pt x="10" y="50"/>
                      </a:lnTo>
                      <a:lnTo>
                        <a:pt x="19" y="42"/>
                      </a:lnTo>
                      <a:lnTo>
                        <a:pt x="29" y="33"/>
                      </a:lnTo>
                      <a:lnTo>
                        <a:pt x="38" y="26"/>
                      </a:lnTo>
                      <a:lnTo>
                        <a:pt x="45" y="19"/>
                      </a:lnTo>
                      <a:lnTo>
                        <a:pt x="55" y="12"/>
                      </a:lnTo>
                      <a:lnTo>
                        <a:pt x="64" y="7"/>
                      </a:lnTo>
                      <a:lnTo>
                        <a:pt x="74" y="0"/>
                      </a:lnTo>
                      <a:lnTo>
                        <a:pt x="102" y="35"/>
                      </a:lnTo>
                      <a:lnTo>
                        <a:pt x="133" y="76"/>
                      </a:lnTo>
                      <a:lnTo>
                        <a:pt x="160" y="116"/>
                      </a:lnTo>
                      <a:lnTo>
                        <a:pt x="186" y="156"/>
                      </a:lnTo>
                      <a:lnTo>
                        <a:pt x="210" y="199"/>
                      </a:lnTo>
                      <a:lnTo>
                        <a:pt x="231" y="242"/>
                      </a:lnTo>
                      <a:lnTo>
                        <a:pt x="252" y="285"/>
                      </a:lnTo>
                      <a:lnTo>
                        <a:pt x="271" y="332"/>
                      </a:lnTo>
                      <a:lnTo>
                        <a:pt x="286" y="377"/>
                      </a:lnTo>
                      <a:lnTo>
                        <a:pt x="300" y="425"/>
                      </a:lnTo>
                      <a:lnTo>
                        <a:pt x="312" y="472"/>
                      </a:lnTo>
                      <a:lnTo>
                        <a:pt x="324" y="520"/>
                      </a:lnTo>
                      <a:lnTo>
                        <a:pt x="331" y="567"/>
                      </a:lnTo>
                      <a:lnTo>
                        <a:pt x="336" y="620"/>
                      </a:lnTo>
                      <a:lnTo>
                        <a:pt x="340" y="670"/>
                      </a:lnTo>
                      <a:lnTo>
                        <a:pt x="343" y="722"/>
                      </a:lnTo>
                      <a:lnTo>
                        <a:pt x="340" y="765"/>
                      </a:lnTo>
                      <a:lnTo>
                        <a:pt x="338" y="805"/>
                      </a:lnTo>
                      <a:lnTo>
                        <a:pt x="333" y="848"/>
                      </a:lnTo>
                      <a:lnTo>
                        <a:pt x="329" y="888"/>
                      </a:lnTo>
                      <a:lnTo>
                        <a:pt x="321" y="931"/>
                      </a:lnTo>
                      <a:lnTo>
                        <a:pt x="314" y="971"/>
                      </a:lnTo>
                      <a:lnTo>
                        <a:pt x="302" y="1009"/>
                      </a:lnTo>
                      <a:lnTo>
                        <a:pt x="293" y="1050"/>
                      </a:lnTo>
                      <a:lnTo>
                        <a:pt x="279" y="1088"/>
                      </a:lnTo>
                      <a:lnTo>
                        <a:pt x="264" y="1128"/>
                      </a:lnTo>
                      <a:lnTo>
                        <a:pt x="250" y="1164"/>
                      </a:lnTo>
                      <a:lnTo>
                        <a:pt x="233" y="1199"/>
                      </a:lnTo>
                      <a:lnTo>
                        <a:pt x="214" y="1235"/>
                      </a:lnTo>
                      <a:lnTo>
                        <a:pt x="195" y="1273"/>
                      </a:lnTo>
                      <a:lnTo>
                        <a:pt x="176" y="1306"/>
                      </a:lnTo>
                      <a:lnTo>
                        <a:pt x="155" y="13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41" name="Freeform 409"/>
                <p:cNvSpPr>
                  <a:spLocks noChangeAspect="1"/>
                </p:cNvSpPr>
                <p:nvPr/>
              </p:nvSpPr>
              <p:spPr bwMode="auto">
                <a:xfrm>
                  <a:off x="7375" y="3514"/>
                  <a:ext cx="186" cy="727"/>
                </a:xfrm>
                <a:custGeom>
                  <a:avLst/>
                  <a:gdLst>
                    <a:gd name="T0" fmla="*/ 79 w 186"/>
                    <a:gd name="T1" fmla="*/ 724 h 727"/>
                    <a:gd name="T2" fmla="*/ 67 w 186"/>
                    <a:gd name="T3" fmla="*/ 719 h 727"/>
                    <a:gd name="T4" fmla="*/ 52 w 186"/>
                    <a:gd name="T5" fmla="*/ 717 h 727"/>
                    <a:gd name="T6" fmla="*/ 40 w 186"/>
                    <a:gd name="T7" fmla="*/ 712 h 727"/>
                    <a:gd name="T8" fmla="*/ 45 w 186"/>
                    <a:gd name="T9" fmla="*/ 693 h 727"/>
                    <a:gd name="T10" fmla="*/ 67 w 186"/>
                    <a:gd name="T11" fmla="*/ 658 h 727"/>
                    <a:gd name="T12" fmla="*/ 86 w 186"/>
                    <a:gd name="T13" fmla="*/ 620 h 727"/>
                    <a:gd name="T14" fmla="*/ 102 w 186"/>
                    <a:gd name="T15" fmla="*/ 582 h 727"/>
                    <a:gd name="T16" fmla="*/ 114 w 186"/>
                    <a:gd name="T17" fmla="*/ 541 h 727"/>
                    <a:gd name="T18" fmla="*/ 124 w 186"/>
                    <a:gd name="T19" fmla="*/ 499 h 727"/>
                    <a:gd name="T20" fmla="*/ 131 w 186"/>
                    <a:gd name="T21" fmla="*/ 456 h 727"/>
                    <a:gd name="T22" fmla="*/ 136 w 186"/>
                    <a:gd name="T23" fmla="*/ 413 h 727"/>
                    <a:gd name="T24" fmla="*/ 136 w 186"/>
                    <a:gd name="T25" fmla="*/ 366 h 727"/>
                    <a:gd name="T26" fmla="*/ 129 w 186"/>
                    <a:gd name="T27" fmla="*/ 316 h 727"/>
                    <a:gd name="T28" fmla="*/ 119 w 186"/>
                    <a:gd name="T29" fmla="*/ 266 h 727"/>
                    <a:gd name="T30" fmla="*/ 107 w 186"/>
                    <a:gd name="T31" fmla="*/ 218 h 727"/>
                    <a:gd name="T32" fmla="*/ 88 w 186"/>
                    <a:gd name="T33" fmla="*/ 173 h 727"/>
                    <a:gd name="T34" fmla="*/ 69 w 186"/>
                    <a:gd name="T35" fmla="*/ 128 h 727"/>
                    <a:gd name="T36" fmla="*/ 43 w 186"/>
                    <a:gd name="T37" fmla="*/ 88 h 727"/>
                    <a:gd name="T38" fmla="*/ 14 w 186"/>
                    <a:gd name="T39" fmla="*/ 50 h 727"/>
                    <a:gd name="T40" fmla="*/ 12 w 186"/>
                    <a:gd name="T41" fmla="*/ 21 h 727"/>
                    <a:gd name="T42" fmla="*/ 31 w 186"/>
                    <a:gd name="T43" fmla="*/ 7 h 727"/>
                    <a:gd name="T44" fmla="*/ 57 w 186"/>
                    <a:gd name="T45" fmla="*/ 19 h 727"/>
                    <a:gd name="T46" fmla="*/ 86 w 186"/>
                    <a:gd name="T47" fmla="*/ 61 h 727"/>
                    <a:gd name="T48" fmla="*/ 114 w 186"/>
                    <a:gd name="T49" fmla="*/ 107 h 727"/>
                    <a:gd name="T50" fmla="*/ 136 w 186"/>
                    <a:gd name="T51" fmla="*/ 152 h 727"/>
                    <a:gd name="T52" fmla="*/ 155 w 186"/>
                    <a:gd name="T53" fmla="*/ 204 h 727"/>
                    <a:gd name="T54" fmla="*/ 169 w 186"/>
                    <a:gd name="T55" fmla="*/ 254 h 727"/>
                    <a:gd name="T56" fmla="*/ 179 w 186"/>
                    <a:gd name="T57" fmla="*/ 309 h 727"/>
                    <a:gd name="T58" fmla="*/ 186 w 186"/>
                    <a:gd name="T59" fmla="*/ 363 h 727"/>
                    <a:gd name="T60" fmla="*/ 186 w 186"/>
                    <a:gd name="T61" fmla="*/ 413 h 727"/>
                    <a:gd name="T62" fmla="*/ 181 w 186"/>
                    <a:gd name="T63" fmla="*/ 458 h 727"/>
                    <a:gd name="T64" fmla="*/ 174 w 186"/>
                    <a:gd name="T65" fmla="*/ 503 h 727"/>
                    <a:gd name="T66" fmla="*/ 164 w 186"/>
                    <a:gd name="T67" fmla="*/ 548 h 727"/>
                    <a:gd name="T68" fmla="*/ 152 w 186"/>
                    <a:gd name="T69" fmla="*/ 589 h 727"/>
                    <a:gd name="T70" fmla="*/ 136 w 186"/>
                    <a:gd name="T71" fmla="*/ 629 h 727"/>
                    <a:gd name="T72" fmla="*/ 117 w 186"/>
                    <a:gd name="T73" fmla="*/ 670 h 727"/>
                    <a:gd name="T74" fmla="*/ 95 w 186"/>
                    <a:gd name="T75" fmla="*/ 708 h 727"/>
                    <a:gd name="T76" fmla="*/ 86 w 186"/>
                    <a:gd name="T77" fmla="*/ 727 h 7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6" h="727">
                      <a:moveTo>
                        <a:pt x="86" y="727"/>
                      </a:moveTo>
                      <a:lnTo>
                        <a:pt x="79" y="724"/>
                      </a:lnTo>
                      <a:lnTo>
                        <a:pt x="71" y="724"/>
                      </a:lnTo>
                      <a:lnTo>
                        <a:pt x="67" y="719"/>
                      </a:lnTo>
                      <a:lnTo>
                        <a:pt x="60" y="719"/>
                      </a:lnTo>
                      <a:lnTo>
                        <a:pt x="52" y="717"/>
                      </a:lnTo>
                      <a:lnTo>
                        <a:pt x="48" y="715"/>
                      </a:lnTo>
                      <a:lnTo>
                        <a:pt x="40" y="712"/>
                      </a:lnTo>
                      <a:lnTo>
                        <a:pt x="36" y="712"/>
                      </a:lnTo>
                      <a:lnTo>
                        <a:pt x="45" y="693"/>
                      </a:lnTo>
                      <a:lnTo>
                        <a:pt x="57" y="677"/>
                      </a:lnTo>
                      <a:lnTo>
                        <a:pt x="67" y="658"/>
                      </a:lnTo>
                      <a:lnTo>
                        <a:pt x="76" y="641"/>
                      </a:lnTo>
                      <a:lnTo>
                        <a:pt x="86" y="620"/>
                      </a:lnTo>
                      <a:lnTo>
                        <a:pt x="93" y="601"/>
                      </a:lnTo>
                      <a:lnTo>
                        <a:pt x="102" y="582"/>
                      </a:lnTo>
                      <a:lnTo>
                        <a:pt x="109" y="563"/>
                      </a:lnTo>
                      <a:lnTo>
                        <a:pt x="114" y="541"/>
                      </a:lnTo>
                      <a:lnTo>
                        <a:pt x="119" y="520"/>
                      </a:lnTo>
                      <a:lnTo>
                        <a:pt x="124" y="499"/>
                      </a:lnTo>
                      <a:lnTo>
                        <a:pt x="129" y="477"/>
                      </a:lnTo>
                      <a:lnTo>
                        <a:pt x="131" y="456"/>
                      </a:lnTo>
                      <a:lnTo>
                        <a:pt x="133" y="434"/>
                      </a:lnTo>
                      <a:lnTo>
                        <a:pt x="136" y="413"/>
                      </a:lnTo>
                      <a:lnTo>
                        <a:pt x="136" y="392"/>
                      </a:lnTo>
                      <a:lnTo>
                        <a:pt x="136" y="366"/>
                      </a:lnTo>
                      <a:lnTo>
                        <a:pt x="133" y="342"/>
                      </a:lnTo>
                      <a:lnTo>
                        <a:pt x="129" y="316"/>
                      </a:lnTo>
                      <a:lnTo>
                        <a:pt x="126" y="290"/>
                      </a:lnTo>
                      <a:lnTo>
                        <a:pt x="119" y="266"/>
                      </a:lnTo>
                      <a:lnTo>
                        <a:pt x="114" y="242"/>
                      </a:lnTo>
                      <a:lnTo>
                        <a:pt x="107" y="218"/>
                      </a:lnTo>
                      <a:lnTo>
                        <a:pt x="100" y="195"/>
                      </a:lnTo>
                      <a:lnTo>
                        <a:pt x="88" y="173"/>
                      </a:lnTo>
                      <a:lnTo>
                        <a:pt x="79" y="149"/>
                      </a:lnTo>
                      <a:lnTo>
                        <a:pt x="69" y="128"/>
                      </a:lnTo>
                      <a:lnTo>
                        <a:pt x="57" y="109"/>
                      </a:lnTo>
                      <a:lnTo>
                        <a:pt x="43" y="88"/>
                      </a:lnTo>
                      <a:lnTo>
                        <a:pt x="31" y="69"/>
                      </a:lnTo>
                      <a:lnTo>
                        <a:pt x="14" y="50"/>
                      </a:lnTo>
                      <a:lnTo>
                        <a:pt x="0" y="31"/>
                      </a:lnTo>
                      <a:lnTo>
                        <a:pt x="12" y="21"/>
                      </a:lnTo>
                      <a:lnTo>
                        <a:pt x="21" y="14"/>
                      </a:lnTo>
                      <a:lnTo>
                        <a:pt x="31" y="7"/>
                      </a:lnTo>
                      <a:lnTo>
                        <a:pt x="40" y="0"/>
                      </a:lnTo>
                      <a:lnTo>
                        <a:pt x="57" y="19"/>
                      </a:lnTo>
                      <a:lnTo>
                        <a:pt x="71" y="40"/>
                      </a:lnTo>
                      <a:lnTo>
                        <a:pt x="86" y="61"/>
                      </a:lnTo>
                      <a:lnTo>
                        <a:pt x="102" y="83"/>
                      </a:lnTo>
                      <a:lnTo>
                        <a:pt x="114" y="107"/>
                      </a:lnTo>
                      <a:lnTo>
                        <a:pt x="126" y="130"/>
                      </a:lnTo>
                      <a:lnTo>
                        <a:pt x="136" y="152"/>
                      </a:lnTo>
                      <a:lnTo>
                        <a:pt x="148" y="178"/>
                      </a:lnTo>
                      <a:lnTo>
                        <a:pt x="155" y="204"/>
                      </a:lnTo>
                      <a:lnTo>
                        <a:pt x="162" y="228"/>
                      </a:lnTo>
                      <a:lnTo>
                        <a:pt x="169" y="254"/>
                      </a:lnTo>
                      <a:lnTo>
                        <a:pt x="176" y="280"/>
                      </a:lnTo>
                      <a:lnTo>
                        <a:pt x="179" y="309"/>
                      </a:lnTo>
                      <a:lnTo>
                        <a:pt x="183" y="335"/>
                      </a:lnTo>
                      <a:lnTo>
                        <a:pt x="186" y="363"/>
                      </a:lnTo>
                      <a:lnTo>
                        <a:pt x="186" y="392"/>
                      </a:lnTo>
                      <a:lnTo>
                        <a:pt x="186" y="413"/>
                      </a:lnTo>
                      <a:lnTo>
                        <a:pt x="183" y="437"/>
                      </a:lnTo>
                      <a:lnTo>
                        <a:pt x="181" y="458"/>
                      </a:lnTo>
                      <a:lnTo>
                        <a:pt x="179" y="482"/>
                      </a:lnTo>
                      <a:lnTo>
                        <a:pt x="174" y="503"/>
                      </a:lnTo>
                      <a:lnTo>
                        <a:pt x="169" y="527"/>
                      </a:lnTo>
                      <a:lnTo>
                        <a:pt x="164" y="548"/>
                      </a:lnTo>
                      <a:lnTo>
                        <a:pt x="159" y="570"/>
                      </a:lnTo>
                      <a:lnTo>
                        <a:pt x="152" y="589"/>
                      </a:lnTo>
                      <a:lnTo>
                        <a:pt x="145" y="610"/>
                      </a:lnTo>
                      <a:lnTo>
                        <a:pt x="136" y="629"/>
                      </a:lnTo>
                      <a:lnTo>
                        <a:pt x="126" y="651"/>
                      </a:lnTo>
                      <a:lnTo>
                        <a:pt x="117" y="670"/>
                      </a:lnTo>
                      <a:lnTo>
                        <a:pt x="107" y="689"/>
                      </a:lnTo>
                      <a:lnTo>
                        <a:pt x="95" y="708"/>
                      </a:lnTo>
                      <a:lnTo>
                        <a:pt x="86" y="7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47183" name="Picture 410" descr="Mitac Mio 168"/>
            <p:cNvPicPr preferRelativeResize="0">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295" y="1234"/>
              <a:ext cx="19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84" name="AutoShape 411"/>
            <p:cNvSpPr>
              <a:spLocks noChangeArrowheads="1"/>
            </p:cNvSpPr>
            <p:nvPr/>
          </p:nvSpPr>
          <p:spPr bwMode="auto">
            <a:xfrm rot="2770609">
              <a:off x="406" y="1422"/>
              <a:ext cx="362" cy="69"/>
            </a:xfrm>
            <a:prstGeom prst="leftRightArrow">
              <a:avLst>
                <a:gd name="adj1" fmla="val 38537"/>
                <a:gd name="adj2" fmla="val 124407"/>
              </a:avLst>
            </a:prstGeom>
            <a:gradFill rotWithShape="1">
              <a:gsLst>
                <a:gs pos="0">
                  <a:srgbClr val="FFFF85"/>
                </a:gs>
                <a:gs pos="50000">
                  <a:srgbClr val="FFFF00"/>
                </a:gs>
                <a:gs pos="100000">
                  <a:srgbClr val="FFFF85"/>
                </a:gs>
              </a:gsLst>
              <a:lin ang="2700000" scaled="1"/>
            </a:gradFill>
            <a:ln w="12700" algn="ctr">
              <a:solidFill>
                <a:srgbClr val="7D7A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47185" name="Picture 412" descr="Mitac Mio 168"/>
            <p:cNvPicPr preferRelativeResize="0">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1602" y="2565"/>
              <a:ext cx="13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86" name="AutoShape 413"/>
            <p:cNvSpPr>
              <a:spLocks noChangeArrowheads="1"/>
            </p:cNvSpPr>
            <p:nvPr/>
          </p:nvSpPr>
          <p:spPr bwMode="auto">
            <a:xfrm rot="674667">
              <a:off x="1722" y="2601"/>
              <a:ext cx="314" cy="74"/>
            </a:xfrm>
            <a:prstGeom prst="leftRightArrow">
              <a:avLst>
                <a:gd name="adj1" fmla="val 38537"/>
                <a:gd name="adj2" fmla="val 100620"/>
              </a:avLst>
            </a:prstGeom>
            <a:gradFill rotWithShape="1">
              <a:gsLst>
                <a:gs pos="0">
                  <a:srgbClr val="FFFF85"/>
                </a:gs>
                <a:gs pos="50000">
                  <a:srgbClr val="FFFF00"/>
                </a:gs>
                <a:gs pos="100000">
                  <a:srgbClr val="FFFF85"/>
                </a:gs>
              </a:gsLst>
              <a:lin ang="2700000" scaled="1"/>
            </a:gradFill>
            <a:ln w="12700" algn="ctr">
              <a:solidFill>
                <a:srgbClr val="7D7A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spTree>
    <p:extLst>
      <p:ext uri="{BB962C8B-B14F-4D97-AF65-F5344CB8AC3E}">
        <p14:creationId xmlns:p14="http://schemas.microsoft.com/office/powerpoint/2010/main" val="2921825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p:nvPr/>
        </p:nvSpPr>
        <p:spPr>
          <a:xfrm>
            <a:off x="828675" y="7185660"/>
            <a:ext cx="2895600" cy="2057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800">
                <a:latin typeface="Courier New"/>
                <a:ea typeface="Courier New"/>
                <a:cs typeface="Courier New"/>
                <a:sym typeface="Courier New"/>
              </a:defRPr>
            </a:lvl1pPr>
          </a:lstStyle>
          <a:p>
            <a:r>
              <a:t>Dr. Anca-Juliana Stoica (KTH/ICT)</a:t>
            </a:r>
          </a:p>
        </p:txBody>
      </p:sp>
      <p:sp>
        <p:nvSpPr>
          <p:cNvPr id="352" name="Shape 352"/>
          <p:cNvSpPr>
            <a:spLocks noGrp="1"/>
          </p:cNvSpPr>
          <p:nvPr>
            <p:ph type="sldNum" sz="quarter" idx="2"/>
          </p:nvPr>
        </p:nvSpPr>
        <p:spPr>
          <a:xfrm>
            <a:off x="8690585" y="6469697"/>
            <a:ext cx="256565" cy="231141"/>
          </a:xfrm>
          <a:prstGeom prst="rect">
            <a:avLst/>
          </a:prstGeom>
          <a:extLst>
            <a:ext uri="{C572A759-6A51-4108-AA02-DFA0A04FC94B}">
              <ma14:wrappingTextBoxFlag xmlns="" xmlns:ma14="http://schemas.microsoft.com/office/mac/drawingml/2011/main" val="1"/>
            </a:ext>
          </a:extLst>
        </p:spPr>
        <p:txBody>
          <a:bodyPr/>
          <a:lstStyle>
            <a:lvl1pPr>
              <a:defRPr sz="1000">
                <a:latin typeface="Courier New"/>
                <a:ea typeface="Courier New"/>
                <a:cs typeface="Courier New"/>
                <a:sym typeface="Courier New"/>
              </a:defRPr>
            </a:lvl1pPr>
          </a:lstStyle>
          <a:p>
            <a:fld id="{86CB4B4D-7CA3-9044-876B-883B54F8677D}" type="slidenum">
              <a:t>16</a:t>
            </a:fld>
            <a:endParaRPr/>
          </a:p>
        </p:txBody>
      </p:sp>
      <p:sp>
        <p:nvSpPr>
          <p:cNvPr id="353" name="Shape 353"/>
          <p:cNvSpPr>
            <a:spLocks noGrp="1"/>
          </p:cNvSpPr>
          <p:nvPr>
            <p:ph type="title" idx="4294967295"/>
          </p:nvPr>
        </p:nvSpPr>
        <p:spPr>
          <a:xfrm>
            <a:off x="3059112" y="-171451"/>
            <a:ext cx="7793038" cy="1462089"/>
          </a:xfrm>
          <a:prstGeom prst="rect">
            <a:avLst/>
          </a:prstGeom>
        </p:spPr>
        <p:txBody>
          <a:bodyPr>
            <a:normAutofit/>
          </a:bodyPr>
          <a:lstStyle>
            <a:lvl1pPr>
              <a:defRPr sz="3600">
                <a:effectLst>
                  <a:outerShdw blurRad="12700" dist="25400" dir="2700000" rotWithShape="0">
                    <a:srgbClr val="DDDDDD"/>
                  </a:outerShdw>
                </a:effectLst>
              </a:defRPr>
            </a:lvl1pPr>
          </a:lstStyle>
          <a:p>
            <a:r>
              <a:t>Case study A - conclusions </a:t>
            </a:r>
          </a:p>
        </p:txBody>
      </p:sp>
      <p:sp>
        <p:nvSpPr>
          <p:cNvPr id="354" name="Shape 354"/>
          <p:cNvSpPr>
            <a:spLocks noGrp="1"/>
          </p:cNvSpPr>
          <p:nvPr>
            <p:ph type="body" idx="4294967295"/>
          </p:nvPr>
        </p:nvSpPr>
        <p:spPr>
          <a:xfrm>
            <a:off x="-323851" y="2205037"/>
            <a:ext cx="9525002" cy="5562601"/>
          </a:xfrm>
          <a:prstGeom prst="rect">
            <a:avLst/>
          </a:prstGeom>
        </p:spPr>
        <p:txBody>
          <a:bodyPr>
            <a:normAutofit/>
          </a:bodyPr>
          <a:lstStyle/>
          <a:p>
            <a:pPr marL="742950" lvl="1" indent="-285750">
              <a:lnSpc>
                <a:spcPct val="80000"/>
              </a:lnSpc>
              <a:spcBef>
                <a:spcPts val="0"/>
              </a:spcBef>
              <a:buClr>
                <a:srgbClr val="FF0000"/>
              </a:buClr>
              <a:buChar char="➢"/>
              <a:defRPr sz="1600"/>
            </a:pPr>
            <a:r>
              <a:rPr dirty="0"/>
              <a:t> We introduced a </a:t>
            </a:r>
            <a:r>
              <a:rPr b="1" dirty="0"/>
              <a:t>system development model</a:t>
            </a:r>
            <a:r>
              <a:rPr dirty="0"/>
              <a:t> for uncertain and turbulent environments to prove the feasibility of new technical, service, and business concepts through an iterative approach in which users and other stakeholders participate through the process and demonstrate the expected benefits and advantages of developing </a:t>
            </a:r>
            <a:r>
              <a:rPr b="1" dirty="0"/>
              <a:t>new communication systems</a:t>
            </a:r>
            <a:r>
              <a:rPr dirty="0"/>
              <a:t> </a:t>
            </a:r>
            <a:r>
              <a:rPr b="1" dirty="0"/>
              <a:t>architecture</a:t>
            </a:r>
            <a:r>
              <a:rPr dirty="0"/>
              <a:t> and </a:t>
            </a:r>
            <a:r>
              <a:rPr b="1" dirty="0"/>
              <a:t>mobile multi-media application services</a:t>
            </a:r>
            <a:r>
              <a:rPr dirty="0"/>
              <a:t>, such as location based services and VoIP applications</a:t>
            </a:r>
          </a:p>
          <a:p>
            <a:pPr marL="742950" lvl="1" indent="-285750">
              <a:lnSpc>
                <a:spcPct val="80000"/>
              </a:lnSpc>
              <a:spcBef>
                <a:spcPts val="0"/>
              </a:spcBef>
              <a:buClr>
                <a:srgbClr val="FF0000"/>
              </a:buClr>
              <a:buChar char="➢"/>
              <a:defRPr sz="1600"/>
            </a:pPr>
            <a:r>
              <a:rPr dirty="0"/>
              <a:t>The proposed communication systems/solutions solve key issues: </a:t>
            </a:r>
            <a:r>
              <a:rPr dirty="0" err="1"/>
              <a:t>i</a:t>
            </a:r>
            <a:r>
              <a:rPr dirty="0"/>
              <a:t>) organizers want to have one device (end-user terminal) for all communication needs: ii) they also want to maintain only one network that is able to </a:t>
            </a:r>
            <a:r>
              <a:rPr dirty="0" smtClean="0"/>
              <a:t>fulfil</a:t>
            </a:r>
            <a:r>
              <a:rPr lang="en-US" dirty="0" smtClean="0"/>
              <a:t>l</a:t>
            </a:r>
            <a:r>
              <a:rPr dirty="0" smtClean="0"/>
              <a:t> </a:t>
            </a:r>
            <a:r>
              <a:rPr dirty="0"/>
              <a:t>all their requirements. We proposed </a:t>
            </a:r>
            <a:r>
              <a:rPr b="1" dirty="0"/>
              <a:t>W-LAN inter-working with cellular mobile networks</a:t>
            </a:r>
            <a:r>
              <a:rPr dirty="0"/>
              <a:t> that have the capability to solve these issues when Mobile IP based smart phones are used with advanced applications</a:t>
            </a:r>
          </a:p>
          <a:p>
            <a:pPr marL="742950" lvl="1" indent="-285750">
              <a:lnSpc>
                <a:spcPct val="80000"/>
              </a:lnSpc>
              <a:spcBef>
                <a:spcPts val="0"/>
              </a:spcBef>
              <a:buClr>
                <a:srgbClr val="FF0000"/>
              </a:buClr>
              <a:buChar char="➢"/>
              <a:defRPr sz="1600" b="1"/>
            </a:pPr>
            <a:r>
              <a:rPr dirty="0"/>
              <a:t>Stakeholder/value dependency framework</a:t>
            </a:r>
            <a:r>
              <a:rPr b="0" dirty="0"/>
              <a:t> is useful for reasoning about the communication system’s dependability attributes and project scoping</a:t>
            </a:r>
          </a:p>
          <a:p>
            <a:pPr marL="742950" lvl="1" indent="-285750">
              <a:lnSpc>
                <a:spcPct val="80000"/>
              </a:lnSpc>
              <a:spcBef>
                <a:spcPts val="0"/>
              </a:spcBef>
              <a:buClr>
                <a:srgbClr val="FF0000"/>
              </a:buClr>
              <a:buChar char="➢"/>
              <a:defRPr sz="1600"/>
            </a:pPr>
            <a:r>
              <a:rPr dirty="0"/>
              <a:t>The development model and stakeholder dependability analysis are key models to identify the tradeoffs which are necessary  in order to provide a </a:t>
            </a:r>
            <a:r>
              <a:rPr b="1" dirty="0"/>
              <a:t>dependable system</a:t>
            </a:r>
            <a:r>
              <a:rPr dirty="0"/>
              <a:t> that will evolve to meet future requirement changes and will satisfy the stakeholder/ value dependencies. </a:t>
            </a:r>
            <a:endParaRPr sz="1000" b="1" dirty="0"/>
          </a:p>
          <a:p>
            <a:pPr marL="742950" lvl="1" indent="-285750">
              <a:lnSpc>
                <a:spcPct val="80000"/>
              </a:lnSpc>
              <a:spcBef>
                <a:spcPts val="0"/>
              </a:spcBef>
              <a:buClr>
                <a:srgbClr val="FF0000"/>
              </a:buClr>
              <a:buChar char="➢"/>
              <a:defRPr sz="1600"/>
            </a:pPr>
            <a:r>
              <a:rPr dirty="0"/>
              <a:t>The </a:t>
            </a:r>
            <a:r>
              <a:rPr b="1" dirty="0" err="1"/>
              <a:t>FriendFinder</a:t>
            </a:r>
            <a:r>
              <a:rPr b="1" dirty="0"/>
              <a:t> location-based application</a:t>
            </a:r>
            <a:r>
              <a:rPr dirty="0"/>
              <a:t> is expected to be one of the most used applications in grand public events and we proposed: </a:t>
            </a:r>
            <a:r>
              <a:rPr dirty="0" err="1"/>
              <a:t>i</a:t>
            </a:r>
            <a:r>
              <a:rPr dirty="0"/>
              <a:t>) how and what components need to be added in cellular mobile networks to support it, and ii) the key contributors that must work together in order to successfully built and deploy the application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image.png"/>
          <p:cNvPicPr>
            <a:picLocks noChangeAspect="1"/>
          </p:cNvPicPr>
          <p:nvPr/>
        </p:nvPicPr>
        <p:blipFill>
          <a:blip r:embed="rId3">
            <a:extLst/>
          </a:blip>
          <a:stretch>
            <a:fillRect/>
          </a:stretch>
        </p:blipFill>
        <p:spPr>
          <a:xfrm>
            <a:off x="1152525" y="212725"/>
            <a:ext cx="7789863" cy="1463675"/>
          </a:xfrm>
          <a:prstGeom prst="rect">
            <a:avLst/>
          </a:prstGeom>
          <a:ln w="12700">
            <a:miter lim="400000"/>
          </a:ln>
        </p:spPr>
      </p:pic>
      <p:sp>
        <p:nvSpPr>
          <p:cNvPr id="357" name="Shape 357"/>
          <p:cNvSpPr>
            <a:spLocks noGrp="1"/>
          </p:cNvSpPr>
          <p:nvPr>
            <p:ph type="body" sz="half" idx="4294967295"/>
          </p:nvPr>
        </p:nvSpPr>
        <p:spPr>
          <a:xfrm>
            <a:off x="3374966" y="1950720"/>
            <a:ext cx="5145089" cy="4830718"/>
          </a:xfrm>
          <a:prstGeom prst="rect">
            <a:avLst/>
          </a:prstGeom>
        </p:spPr>
        <p:txBody>
          <a:bodyPr>
            <a:normAutofit fontScale="55000" lnSpcReduction="20000"/>
          </a:bodyPr>
          <a:lstStyle/>
          <a:p>
            <a:pPr marL="0" indent="0">
              <a:spcBef>
                <a:spcPts val="400"/>
              </a:spcBef>
              <a:buClrTx/>
              <a:buSzTx/>
              <a:buFontTx/>
              <a:buNone/>
              <a:defRPr sz="2000"/>
            </a:pPr>
            <a:r>
              <a:rPr dirty="0"/>
              <a:t>What?</a:t>
            </a:r>
          </a:p>
          <a:p>
            <a:pPr>
              <a:spcBef>
                <a:spcPts val="400"/>
              </a:spcBef>
              <a:defRPr sz="2000"/>
            </a:pPr>
            <a:r>
              <a:rPr dirty="0"/>
              <a:t>Mobile </a:t>
            </a:r>
            <a:r>
              <a:rPr lang="en-US" dirty="0" smtClean="0"/>
              <a:t>n</a:t>
            </a:r>
            <a:r>
              <a:rPr dirty="0" smtClean="0"/>
              <a:t>ews </a:t>
            </a:r>
            <a:r>
              <a:rPr dirty="0"/>
              <a:t>delivery </a:t>
            </a:r>
            <a:r>
              <a:rPr dirty="0" smtClean="0"/>
              <a:t>system</a:t>
            </a:r>
            <a:r>
              <a:rPr lang="en-US" dirty="0" smtClean="0"/>
              <a:t>s</a:t>
            </a:r>
            <a:r>
              <a:rPr dirty="0" smtClean="0"/>
              <a:t> </a:t>
            </a:r>
            <a:r>
              <a:rPr dirty="0"/>
              <a:t>for </a:t>
            </a:r>
            <a:r>
              <a:rPr lang="en-US" dirty="0" smtClean="0"/>
              <a:t>communication service </a:t>
            </a:r>
            <a:r>
              <a:rPr dirty="0" smtClean="0"/>
              <a:t>providers</a:t>
            </a:r>
            <a:r>
              <a:rPr dirty="0"/>
              <a:t>.</a:t>
            </a:r>
          </a:p>
          <a:p>
            <a:pPr>
              <a:spcBef>
                <a:spcPts val="400"/>
              </a:spcBef>
              <a:defRPr sz="2000"/>
            </a:pPr>
            <a:r>
              <a:rPr dirty="0"/>
              <a:t>Front-end and back-end development</a:t>
            </a:r>
            <a:r>
              <a:rPr dirty="0" smtClean="0"/>
              <a:t>.</a:t>
            </a:r>
            <a:endParaRPr dirty="0"/>
          </a:p>
          <a:p>
            <a:pPr>
              <a:spcBef>
                <a:spcPts val="400"/>
              </a:spcBef>
              <a:defRPr sz="2000"/>
            </a:pPr>
            <a:r>
              <a:rPr lang="en-US" dirty="0" smtClean="0"/>
              <a:t>Product line d</a:t>
            </a:r>
            <a:r>
              <a:rPr dirty="0" smtClean="0"/>
              <a:t>evelopment.</a:t>
            </a:r>
            <a:endParaRPr dirty="0"/>
          </a:p>
          <a:p>
            <a:pPr marL="0" indent="0">
              <a:buNone/>
              <a:defRPr/>
            </a:pPr>
            <a:endParaRPr lang="en-US" sz="2000" dirty="0" smtClean="0"/>
          </a:p>
          <a:p>
            <a:pPr marL="0" indent="0">
              <a:buNone/>
              <a:defRPr/>
            </a:pPr>
            <a:r>
              <a:rPr lang="en-US" sz="2000" dirty="0" smtClean="0"/>
              <a:t>Challenge </a:t>
            </a:r>
          </a:p>
          <a:p>
            <a:pPr marL="0" indent="0">
              <a:buNone/>
              <a:defRPr/>
            </a:pPr>
            <a:r>
              <a:rPr lang="en-US" sz="2000" dirty="0" smtClean="0"/>
              <a:t>Balance </a:t>
            </a:r>
            <a:r>
              <a:rPr lang="en-US" sz="2000" dirty="0"/>
              <a:t>the agility and plan driven approaches in software development to take advantage of their strengths in a given situation while compensating for their weaknesses</a:t>
            </a:r>
          </a:p>
          <a:p>
            <a:pPr marL="0" indent="0">
              <a:buNone/>
              <a:defRPr/>
            </a:pPr>
            <a:endParaRPr lang="en-US" sz="2000" dirty="0" smtClean="0"/>
          </a:p>
          <a:p>
            <a:pPr marL="0" indent="0">
              <a:buNone/>
              <a:defRPr/>
            </a:pPr>
            <a:r>
              <a:rPr lang="en-US" sz="2000" dirty="0"/>
              <a:t>S</a:t>
            </a:r>
            <a:r>
              <a:rPr lang="en-US" sz="2000" dirty="0" smtClean="0"/>
              <a:t>olutions  </a:t>
            </a:r>
            <a:endParaRPr lang="en-US" sz="2000" dirty="0"/>
          </a:p>
          <a:p>
            <a:pPr lvl="1">
              <a:defRPr/>
            </a:pPr>
            <a:r>
              <a:rPr lang="en-US" sz="1600" dirty="0"/>
              <a:t>Software risk management approach</a:t>
            </a:r>
          </a:p>
          <a:p>
            <a:pPr lvl="1">
              <a:defRPr/>
            </a:pPr>
            <a:r>
              <a:rPr lang="en-US" sz="1600" dirty="0"/>
              <a:t>Software quality management </a:t>
            </a:r>
            <a:r>
              <a:rPr lang="en-US" sz="1600" dirty="0" smtClean="0"/>
              <a:t>approach following quality standards (</a:t>
            </a:r>
            <a:r>
              <a:rPr lang="en-US" sz="1600" dirty="0" err="1" smtClean="0"/>
              <a:t>SQuaRE</a:t>
            </a:r>
            <a:r>
              <a:rPr lang="en-US" sz="1600" dirty="0" smtClean="0"/>
              <a:t>),</a:t>
            </a:r>
            <a:endParaRPr lang="en-US" sz="1600" dirty="0"/>
          </a:p>
          <a:p>
            <a:pPr marL="457200" lvl="1" indent="0">
              <a:buFont typeface="Wingdings" panose="05000000000000000000" pitchFamily="2" charset="2"/>
              <a:buNone/>
              <a:defRPr/>
            </a:pPr>
            <a:r>
              <a:rPr lang="en-US" sz="1600" dirty="0"/>
              <a:t>for structuring projects to incorporate both agile and plan-driven features in proportion to project’s needs</a:t>
            </a:r>
            <a:r>
              <a:rPr lang="en-US" sz="1600" dirty="0" smtClean="0"/>
              <a:t>.</a:t>
            </a:r>
          </a:p>
          <a:p>
            <a:pPr marL="457200" lvl="1" indent="0">
              <a:buFont typeface="Wingdings" panose="05000000000000000000" pitchFamily="2" charset="2"/>
              <a:buNone/>
              <a:defRPr/>
            </a:pPr>
            <a:endParaRPr lang="en-US" sz="1600" dirty="0" smtClean="0"/>
          </a:p>
          <a:p>
            <a:pPr marL="16329" indent="0">
              <a:buFont typeface="Wingdings" panose="05000000000000000000" pitchFamily="2" charset="2"/>
              <a:buNone/>
              <a:defRPr/>
            </a:pPr>
            <a:r>
              <a:rPr lang="en-US" sz="2000" dirty="0" smtClean="0"/>
              <a:t>Models and frameworks</a:t>
            </a:r>
          </a:p>
          <a:p>
            <a:pPr marL="16329" indent="0">
              <a:buFont typeface="Wingdings" panose="05000000000000000000" pitchFamily="2" charset="2"/>
              <a:buNone/>
              <a:defRPr/>
            </a:pPr>
            <a:r>
              <a:rPr lang="en-US" sz="1600" dirty="0" smtClean="0"/>
              <a:t>Quality models, metrics and characteristics, project basic data (RSM reports), software quality reports, value-based framework</a:t>
            </a:r>
          </a:p>
          <a:p>
            <a:pPr marL="457200" lvl="1" indent="0">
              <a:buFont typeface="Wingdings" panose="05000000000000000000" pitchFamily="2" charset="2"/>
              <a:buNone/>
              <a:defRPr/>
            </a:pPr>
            <a:endParaRPr lang="en-US" sz="1600" dirty="0"/>
          </a:p>
          <a:p>
            <a:pPr marL="0" indent="0">
              <a:spcBef>
                <a:spcPts val="400"/>
              </a:spcBef>
              <a:buNone/>
              <a:defRPr sz="2000"/>
            </a:pPr>
            <a:endParaRPr dirty="0"/>
          </a:p>
          <a:p>
            <a:pPr marL="0" indent="0">
              <a:spcBef>
                <a:spcPts val="400"/>
              </a:spcBef>
              <a:buNone/>
              <a:defRPr sz="2000"/>
            </a:pPr>
            <a:endParaRPr dirty="0"/>
          </a:p>
          <a:p>
            <a:pPr>
              <a:spcBef>
                <a:spcPts val="400"/>
              </a:spcBef>
              <a:defRPr sz="1200"/>
            </a:pPr>
            <a:endParaRPr dirty="0"/>
          </a:p>
          <a:p>
            <a:pPr marL="533400" lvl="1" indent="-76200">
              <a:lnSpc>
                <a:spcPct val="90000"/>
              </a:lnSpc>
              <a:spcBef>
                <a:spcPts val="400"/>
              </a:spcBef>
              <a:buSzTx/>
              <a:buNone/>
              <a:tabLst>
                <a:tab pos="711200" algn="l"/>
                <a:tab pos="1168400" algn="l"/>
                <a:tab pos="1625600" algn="l"/>
                <a:tab pos="2082800" algn="l"/>
                <a:tab pos="2540000" algn="l"/>
                <a:tab pos="2997200" algn="l"/>
                <a:tab pos="3454400" algn="l"/>
                <a:tab pos="3911600" algn="l"/>
                <a:tab pos="4368800" algn="l"/>
                <a:tab pos="4826000" algn="l"/>
                <a:tab pos="5283200" algn="l"/>
                <a:tab pos="5740400" algn="l"/>
                <a:tab pos="6197600" algn="l"/>
                <a:tab pos="6654800" algn="l"/>
                <a:tab pos="7112000" algn="l"/>
                <a:tab pos="7569200" algn="l"/>
                <a:tab pos="8026400" algn="l"/>
                <a:tab pos="8483600" algn="l"/>
                <a:tab pos="8940800" algn="l"/>
                <a:tab pos="9398000" algn="l"/>
              </a:tabLst>
              <a:defRPr sz="1200">
                <a:solidFill>
                  <a:srgbClr val="333399"/>
                </a:solidFill>
              </a:defRPr>
            </a:pPr>
            <a:r>
              <a:rPr dirty="0" err="1"/>
              <a:t>Stoica</a:t>
            </a:r>
            <a:r>
              <a:rPr dirty="0"/>
              <a:t>, A.J. (2007). Exploring Quantitative Yields of Software Engineering Methods in the Software Life-Cycle. The first IEEE Computer Society EQUITY International Conference. 19-21 March 2007, Amsterdam, the Netherlands. </a:t>
            </a:r>
          </a:p>
        </p:txBody>
      </p:sp>
      <p:sp>
        <p:nvSpPr>
          <p:cNvPr id="358" name="Shape 358"/>
          <p:cNvSpPr>
            <a:spLocks noGrp="1"/>
          </p:cNvSpPr>
          <p:nvPr>
            <p:ph type="sldNum" sz="quarter" idx="2"/>
          </p:nvPr>
        </p:nvSpPr>
        <p:spPr>
          <a:xfrm>
            <a:off x="8648888" y="6393497"/>
            <a:ext cx="298262"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pic>
        <p:nvPicPr>
          <p:cNvPr id="359" name="surfport_illustratsioon.jpg" descr="C:\Documents and Settings\margus.PRO\Desktop\surfport_illustratsioon.jpg"/>
          <p:cNvPicPr>
            <a:picLocks noChangeAspect="1"/>
          </p:cNvPicPr>
          <p:nvPr/>
        </p:nvPicPr>
        <p:blipFill>
          <a:blip r:embed="rId4">
            <a:extLst/>
          </a:blip>
          <a:stretch>
            <a:fillRect/>
          </a:stretch>
        </p:blipFill>
        <p:spPr>
          <a:xfrm>
            <a:off x="1572418" y="2146299"/>
            <a:ext cx="1369089" cy="4420855"/>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image.png"/>
          <p:cNvPicPr>
            <a:picLocks noChangeAspect="1"/>
          </p:cNvPicPr>
          <p:nvPr/>
        </p:nvPicPr>
        <p:blipFill>
          <a:blip r:embed="rId2">
            <a:extLst/>
          </a:blip>
          <a:stretch>
            <a:fillRect/>
          </a:stretch>
        </p:blipFill>
        <p:spPr>
          <a:xfrm>
            <a:off x="0" y="457200"/>
            <a:ext cx="3962400" cy="762000"/>
          </a:xfrm>
          <a:prstGeom prst="rect">
            <a:avLst/>
          </a:prstGeom>
          <a:ln w="12700">
            <a:miter lim="400000"/>
          </a:ln>
        </p:spPr>
      </p:pic>
      <p:sp>
        <p:nvSpPr>
          <p:cNvPr id="362" name="Shape 362"/>
          <p:cNvSpPr>
            <a:spLocks noGrp="1"/>
          </p:cNvSpPr>
          <p:nvPr>
            <p:ph type="title" idx="4294967295"/>
          </p:nvPr>
        </p:nvSpPr>
        <p:spPr>
          <a:xfrm>
            <a:off x="1241424" y="0"/>
            <a:ext cx="7849941" cy="1311275"/>
          </a:xfrm>
          <a:prstGeom prst="rect">
            <a:avLst/>
          </a:prstGeom>
        </p:spPr>
        <p:txBody>
          <a:bodyPr>
            <a:normAutofit/>
          </a:bodyPr>
          <a:lstStyle>
            <a:lvl1pPr defTabSz="868680">
              <a:tabLst>
                <a:tab pos="431800" algn="l"/>
                <a:tab pos="863600" algn="l"/>
                <a:tab pos="1295400" algn="l"/>
                <a:tab pos="1727200" algn="l"/>
                <a:tab pos="2159000" algn="l"/>
                <a:tab pos="2603500" algn="l"/>
                <a:tab pos="3035300" algn="l"/>
                <a:tab pos="3467100" algn="l"/>
                <a:tab pos="3898900" algn="l"/>
                <a:tab pos="4330700" algn="l"/>
                <a:tab pos="4775200" algn="l"/>
                <a:tab pos="5207000" algn="l"/>
                <a:tab pos="5638800" algn="l"/>
                <a:tab pos="6070600" algn="l"/>
                <a:tab pos="6502400" algn="l"/>
                <a:tab pos="6946900" algn="l"/>
                <a:tab pos="7378700" algn="l"/>
                <a:tab pos="7810500" algn="l"/>
                <a:tab pos="8242300" algn="l"/>
                <a:tab pos="8674100" algn="l"/>
              </a:tabLst>
              <a:defRPr sz="3800"/>
            </a:lvl1pPr>
            <a:lvl2pPr defTabSz="868680">
              <a:tabLst>
                <a:tab pos="431800" algn="l"/>
                <a:tab pos="863600" algn="l"/>
                <a:tab pos="1295400" algn="l"/>
                <a:tab pos="1727200" algn="l"/>
                <a:tab pos="2159000" algn="l"/>
                <a:tab pos="2603500" algn="l"/>
                <a:tab pos="3035300" algn="l"/>
                <a:tab pos="3467100" algn="l"/>
                <a:tab pos="3898900" algn="l"/>
                <a:tab pos="4330700" algn="l"/>
                <a:tab pos="4775200" algn="l"/>
                <a:tab pos="5207000" algn="l"/>
                <a:tab pos="5638800" algn="l"/>
                <a:tab pos="6070600" algn="l"/>
                <a:tab pos="6502400" algn="l"/>
                <a:tab pos="6946900" algn="l"/>
                <a:tab pos="7378700" algn="l"/>
                <a:tab pos="7810500" algn="l"/>
                <a:tab pos="8242300" algn="l"/>
                <a:tab pos="8674100" algn="l"/>
              </a:tabLst>
              <a:defRPr sz="3800"/>
            </a:lvl2pPr>
          </a:lstStyle>
          <a:p>
            <a:r>
              <a:rPr lang="en-US" dirty="0" smtClean="0"/>
              <a:t>  </a:t>
            </a:r>
            <a:r>
              <a:rPr dirty="0" smtClean="0"/>
              <a:t>Project</a:t>
            </a:r>
            <a:r>
              <a:rPr lang="en-US" dirty="0" smtClean="0"/>
              <a:t> </a:t>
            </a:r>
            <a:r>
              <a:rPr dirty="0" smtClean="0"/>
              <a:t>1 </a:t>
            </a:r>
            <a:r>
              <a:rPr lang="en-US" dirty="0" smtClean="0"/>
              <a:t>           Pro</a:t>
            </a:r>
            <a:r>
              <a:rPr dirty="0" smtClean="0"/>
              <a:t>ject 2</a:t>
            </a:r>
            <a:endParaRPr dirty="0"/>
          </a:p>
        </p:txBody>
      </p:sp>
      <p:pic>
        <p:nvPicPr>
          <p:cNvPr id="363" name="image.png"/>
          <p:cNvPicPr>
            <a:picLocks noChangeAspect="1"/>
          </p:cNvPicPr>
          <p:nvPr/>
        </p:nvPicPr>
        <p:blipFill>
          <a:blip r:embed="rId3">
            <a:extLst/>
          </a:blip>
          <a:stretch>
            <a:fillRect/>
          </a:stretch>
        </p:blipFill>
        <p:spPr>
          <a:xfrm>
            <a:off x="4727575" y="2565400"/>
            <a:ext cx="4416425" cy="4416425"/>
          </a:xfrm>
          <a:prstGeom prst="rect">
            <a:avLst/>
          </a:prstGeom>
          <a:ln w="12700">
            <a:miter lim="400000"/>
          </a:ln>
        </p:spPr>
      </p:pic>
      <p:sp>
        <p:nvSpPr>
          <p:cNvPr id="364" name="Shape 364"/>
          <p:cNvSpPr>
            <a:spLocks noGrp="1"/>
          </p:cNvSpPr>
          <p:nvPr>
            <p:ph type="body" sz="half" idx="4294967295"/>
          </p:nvPr>
        </p:nvSpPr>
        <p:spPr>
          <a:xfrm>
            <a:off x="660400" y="2006600"/>
            <a:ext cx="4037013" cy="4524375"/>
          </a:xfrm>
          <a:prstGeom prst="rect">
            <a:avLst/>
          </a:prstGeom>
        </p:spPr>
        <p:txBody>
          <a:bodyPr>
            <a:normAutofit/>
          </a:bodyPr>
          <a:lstStyle/>
          <a:p>
            <a:pPr marL="339470" indent="-339470" defTabSz="905255">
              <a:lnSpc>
                <a:spcPct val="90000"/>
              </a:lnSpc>
              <a:spcBef>
                <a:spcPts val="500"/>
              </a:spcBef>
              <a:buFont typeface="Times New Roman"/>
              <a:buChar char="•"/>
              <a:defRPr sz="2376">
                <a:solidFill>
                  <a:srgbClr val="000099"/>
                </a:solidFill>
                <a:latin typeface="Arial Unicode MS"/>
                <a:ea typeface="Arial Unicode MS"/>
                <a:cs typeface="Arial Unicode MS"/>
                <a:sym typeface="Arial Unicode MS"/>
              </a:defRPr>
            </a:pPr>
            <a:r>
              <a:rPr sz="2000" dirty="0"/>
              <a:t>To publish fresh publications, e.g. news articles from news providers, via WAP or GPRS to the customers of a </a:t>
            </a:r>
            <a:r>
              <a:rPr sz="2000" dirty="0" smtClean="0"/>
              <a:t>te</a:t>
            </a:r>
            <a:r>
              <a:rPr lang="en-US" sz="2000" dirty="0" smtClean="0"/>
              <a:t>le</a:t>
            </a:r>
            <a:r>
              <a:rPr sz="2000" dirty="0" smtClean="0"/>
              <a:t>communication </a:t>
            </a:r>
            <a:r>
              <a:rPr sz="2000" dirty="0"/>
              <a:t>company</a:t>
            </a:r>
          </a:p>
          <a:p>
            <a:pPr marL="339470" indent="-339470" defTabSz="905255">
              <a:lnSpc>
                <a:spcPct val="90000"/>
              </a:lnSpc>
              <a:spcBef>
                <a:spcPts val="500"/>
              </a:spcBef>
              <a:buFont typeface="Times New Roman"/>
              <a:buChar char="•"/>
              <a:defRPr sz="2376">
                <a:solidFill>
                  <a:srgbClr val="000099"/>
                </a:solidFill>
                <a:latin typeface="Arial Unicode MS"/>
                <a:ea typeface="Arial Unicode MS"/>
                <a:cs typeface="Arial Unicode MS"/>
                <a:sym typeface="Arial Unicode MS"/>
              </a:defRPr>
            </a:pPr>
            <a:r>
              <a:rPr sz="2000" dirty="0"/>
              <a:t>Publications are delivered to application by RSS and server creates pages that are suitable for mobile stations to read</a:t>
            </a:r>
            <a:r>
              <a:rPr sz="2000" dirty="0" smtClean="0"/>
              <a:t>.</a:t>
            </a:r>
            <a:r>
              <a:rPr lang="en-US" sz="2000" dirty="0" smtClean="0"/>
              <a:t> </a:t>
            </a:r>
            <a:endParaRPr sz="2000" dirty="0"/>
          </a:p>
        </p:txBody>
      </p:sp>
      <p:sp>
        <p:nvSpPr>
          <p:cNvPr id="365" name="Shape 365"/>
          <p:cNvSpPr/>
          <p:nvPr/>
        </p:nvSpPr>
        <p:spPr>
          <a:xfrm>
            <a:off x="4887653" y="2006600"/>
            <a:ext cx="3733800" cy="439761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90000"/>
              </a:lnSpc>
              <a:spcBef>
                <a:spcPts val="1400"/>
              </a:spcBef>
              <a:buSzPct val="100000"/>
              <a:buFont typeface="Times New Roman"/>
              <a:buChar char="•"/>
              <a:defRPr sz="2400">
                <a:solidFill>
                  <a:srgbClr val="000099"/>
                </a:solidFill>
                <a:latin typeface="Arial Unicode MS"/>
                <a:ea typeface="Arial Unicode MS"/>
                <a:cs typeface="Arial Unicode MS"/>
                <a:sym typeface="Arial Unicode MS"/>
              </a:defRPr>
            </a:pPr>
            <a:r>
              <a:rPr sz="2000" dirty="0"/>
              <a:t>To publish Web Logs (Blogs) via WAP or GPRS to the </a:t>
            </a:r>
            <a:r>
              <a:rPr sz="2000" dirty="0" smtClean="0"/>
              <a:t>customers </a:t>
            </a:r>
            <a:r>
              <a:rPr sz="2000" dirty="0"/>
              <a:t>of a telecommunication company </a:t>
            </a:r>
          </a:p>
          <a:p>
            <a:pPr>
              <a:lnSpc>
                <a:spcPct val="90000"/>
              </a:lnSpc>
              <a:spcBef>
                <a:spcPts val="500"/>
              </a:spcBef>
              <a:buSzPct val="100000"/>
              <a:buFont typeface="Times New Roman"/>
              <a:buChar char="•"/>
              <a:defRPr sz="2400">
                <a:solidFill>
                  <a:srgbClr val="000099"/>
                </a:solidFill>
                <a:latin typeface="Arial Unicode MS"/>
                <a:ea typeface="Arial Unicode MS"/>
                <a:cs typeface="Arial Unicode MS"/>
                <a:sym typeface="Arial Unicode MS"/>
              </a:defRPr>
            </a:pPr>
            <a:r>
              <a:rPr sz="2000" dirty="0"/>
              <a:t>Publications are delivered to application by RSS and server creates pages that are suitable for mobile stations to read</a:t>
            </a:r>
            <a:r>
              <a:rPr sz="2000" dirty="0" smtClean="0"/>
              <a:t>.</a:t>
            </a:r>
            <a:endParaRPr lang="en-US" sz="2000" dirty="0" smtClean="0"/>
          </a:p>
          <a:p>
            <a:pPr>
              <a:lnSpc>
                <a:spcPct val="90000"/>
              </a:lnSpc>
              <a:spcBef>
                <a:spcPts val="500"/>
              </a:spcBef>
              <a:buSzPct val="100000"/>
              <a:buFont typeface="Times New Roman"/>
              <a:buChar char="•"/>
              <a:defRPr sz="2400">
                <a:solidFill>
                  <a:srgbClr val="000099"/>
                </a:solidFill>
                <a:latin typeface="Arial Unicode MS"/>
                <a:ea typeface="Arial Unicode MS"/>
                <a:cs typeface="Arial Unicode MS"/>
                <a:sym typeface="Arial Unicode MS"/>
              </a:defRPr>
            </a:pPr>
            <a:r>
              <a:rPr lang="en-US" sz="2000" dirty="0" smtClean="0"/>
              <a:t>Real-life example for hybrid quality driven development with </a:t>
            </a:r>
            <a:r>
              <a:rPr lang="en-US" sz="2000" dirty="0" err="1" smtClean="0"/>
              <a:t>SQuaRE</a:t>
            </a:r>
            <a:r>
              <a:rPr lang="en-US" sz="2000" dirty="0" smtClean="0"/>
              <a:t>: models, benefits, guidelines, experience base, evaluation framework</a:t>
            </a:r>
            <a:endParaRPr sz="2000" dirty="0"/>
          </a:p>
          <a:p>
            <a:pPr>
              <a:lnSpc>
                <a:spcPct val="90000"/>
              </a:lnSpc>
              <a:spcBef>
                <a:spcPts val="1900"/>
              </a:spcBef>
              <a:defRPr sz="2400">
                <a:solidFill>
                  <a:srgbClr val="000099"/>
                </a:solidFill>
                <a:latin typeface="Arial Unicode MS"/>
                <a:ea typeface="Arial Unicode MS"/>
                <a:cs typeface="Arial Unicode MS"/>
                <a:sym typeface="Arial Unicode MS"/>
              </a:defRPr>
            </a:pPr>
            <a:endParaRPr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image.png"/>
          <p:cNvPicPr>
            <a:picLocks noChangeAspect="1"/>
          </p:cNvPicPr>
          <p:nvPr/>
        </p:nvPicPr>
        <p:blipFill>
          <a:blip r:embed="rId2">
            <a:extLst/>
          </a:blip>
          <a:stretch>
            <a:fillRect/>
          </a:stretch>
        </p:blipFill>
        <p:spPr>
          <a:xfrm>
            <a:off x="0" y="457200"/>
            <a:ext cx="3962400" cy="762000"/>
          </a:xfrm>
          <a:prstGeom prst="rect">
            <a:avLst/>
          </a:prstGeom>
          <a:ln w="12700">
            <a:miter lim="400000"/>
          </a:ln>
        </p:spPr>
      </p:pic>
      <p:sp>
        <p:nvSpPr>
          <p:cNvPr id="368" name="Shape 368"/>
          <p:cNvSpPr>
            <a:spLocks noGrp="1"/>
          </p:cNvSpPr>
          <p:nvPr>
            <p:ph type="title" idx="4294967295"/>
          </p:nvPr>
        </p:nvSpPr>
        <p:spPr>
          <a:xfrm>
            <a:off x="0" y="304799"/>
            <a:ext cx="8229600" cy="701677"/>
          </a:xfrm>
          <a:prstGeom prst="rect">
            <a:avLst/>
          </a:prstGeom>
        </p:spPr>
        <p:txBody>
          <a:bodyPr>
            <a:normAutofit/>
          </a:bodyPr>
          <a:lstStyle>
            <a:lvl1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000"/>
            </a:lvl1pPr>
          </a:lstStyle>
          <a:p>
            <a:r>
              <a:rPr dirty="0"/>
              <a:t>Project </a:t>
            </a:r>
            <a:r>
              <a:rPr dirty="0" smtClean="0"/>
              <a:t>1</a:t>
            </a:r>
            <a:r>
              <a:rPr lang="en-US" dirty="0" smtClean="0"/>
              <a:t> </a:t>
            </a:r>
            <a:r>
              <a:rPr sz="2400" dirty="0" smtClean="0"/>
              <a:t> </a:t>
            </a:r>
            <a:endParaRPr sz="2400" dirty="0"/>
          </a:p>
        </p:txBody>
      </p:sp>
      <p:sp>
        <p:nvSpPr>
          <p:cNvPr id="369" name="Shape 369"/>
          <p:cNvSpPr>
            <a:spLocks noGrp="1"/>
          </p:cNvSpPr>
          <p:nvPr>
            <p:ph type="body" idx="4294967295"/>
          </p:nvPr>
        </p:nvSpPr>
        <p:spPr>
          <a:xfrm>
            <a:off x="2601862" y="1879252"/>
            <a:ext cx="6443912" cy="4874949"/>
          </a:xfrm>
          <a:prstGeom prst="rect">
            <a:avLst/>
          </a:prstGeom>
        </p:spPr>
        <p:txBody>
          <a:bodyPr>
            <a:normAutofit/>
          </a:bodyPr>
          <a:lstStyle/>
          <a:p>
            <a:pPr marL="474726" lvl="1" indent="-67818" defTabSz="813816">
              <a:lnSpc>
                <a:spcPct val="90000"/>
              </a:lnSpc>
              <a:spcBef>
                <a:spcPts val="300"/>
              </a:spcBef>
              <a:buSzTx/>
              <a:buNone/>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492" b="1">
                <a:solidFill>
                  <a:srgbClr val="333399"/>
                </a:solidFill>
              </a:defRPr>
            </a:pPr>
            <a:r>
              <a:t>Used techniques:</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Feature Driven Development</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Small team</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Osmotic communication</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Spiking, Walking skeleton</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Information radiators</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Simple design</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Access to expert user</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Estimation using comparison and </a:t>
            </a:r>
          </a:p>
          <a:p>
            <a:pPr marL="474726" lvl="1" indent="-67818" defTabSz="813816">
              <a:lnSpc>
                <a:spcPct val="90000"/>
              </a:lnSpc>
              <a:spcBef>
                <a:spcPts val="300"/>
              </a:spcBef>
              <a:buSzTx/>
              <a:buNone/>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      analogy </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Frequent delivery</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Documentation is not so important</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Kick-off meeting</a:t>
            </a:r>
          </a:p>
          <a:p>
            <a:pPr marL="881633" lvl="1" indent="-474726" defTabSz="813816">
              <a:lnSpc>
                <a:spcPct val="90000"/>
              </a:lnSpc>
              <a:spcBef>
                <a:spcPts val="300"/>
              </a:spcBef>
              <a:buClr>
                <a:srgbClr val="333399"/>
              </a:buClr>
              <a:tabLst>
                <a:tab pos="622300" algn="l"/>
                <a:tab pos="1028700" algn="l"/>
                <a:tab pos="1435100" algn="l"/>
                <a:tab pos="1841500" algn="l"/>
                <a:tab pos="2247900" algn="l"/>
                <a:tab pos="2667000" algn="l"/>
                <a:tab pos="3073400" algn="l"/>
                <a:tab pos="3479800" algn="l"/>
                <a:tab pos="3886200" algn="l"/>
                <a:tab pos="4292600" algn="l"/>
                <a:tab pos="4699000" algn="l"/>
                <a:tab pos="5105400" algn="l"/>
                <a:tab pos="5511800" algn="l"/>
                <a:tab pos="5918200" algn="l"/>
                <a:tab pos="6324600" algn="l"/>
                <a:tab pos="6731000" algn="l"/>
                <a:tab pos="7137400" algn="l"/>
                <a:tab pos="7543800" algn="l"/>
                <a:tab pos="7950200" algn="l"/>
                <a:tab pos="8356600" algn="l"/>
              </a:tabLst>
              <a:defRPr sz="2136">
                <a:solidFill>
                  <a:srgbClr val="333399"/>
                </a:solidFill>
              </a:defRPr>
            </a:pPr>
            <a:r>
              <a:t>Status reporting </a:t>
            </a:r>
          </a:p>
        </p:txBody>
      </p:sp>
      <p:pic>
        <p:nvPicPr>
          <p:cNvPr id="370" name="surfport_illustratsioon.jpg" descr="C:\Documents and Settings\margus.PRO\Desktop\surfport_illustratsioon.jpg"/>
          <p:cNvPicPr>
            <a:picLocks noChangeAspect="1"/>
          </p:cNvPicPr>
          <p:nvPr/>
        </p:nvPicPr>
        <p:blipFill>
          <a:blip r:embed="rId3">
            <a:extLst/>
          </a:blip>
          <a:stretch>
            <a:fillRect/>
          </a:stretch>
        </p:blipFill>
        <p:spPr>
          <a:xfrm>
            <a:off x="1053651" y="2137403"/>
            <a:ext cx="1349824" cy="435864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sldNum" sz="quarter" idx="2"/>
          </p:nvPr>
        </p:nvSpPr>
        <p:spPr>
          <a:xfrm>
            <a:off x="8745949" y="6393497"/>
            <a:ext cx="201201"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
        <p:nvSpPr>
          <p:cNvPr id="83" name="Shape 83"/>
          <p:cNvSpPr>
            <a:spLocks noGrp="1"/>
          </p:cNvSpPr>
          <p:nvPr>
            <p:ph type="title" idx="4294967295"/>
          </p:nvPr>
        </p:nvSpPr>
        <p:spPr>
          <a:xfrm>
            <a:off x="900112" y="-347663"/>
            <a:ext cx="7648576" cy="1462089"/>
          </a:xfrm>
          <a:prstGeom prst="rect">
            <a:avLst/>
          </a:prstGeom>
        </p:spPr>
        <p:txBody>
          <a:bodyPr>
            <a:normAutofit/>
          </a:bodyPr>
          <a:lstStyle/>
          <a:p>
            <a:r>
              <a:t>          Outline </a:t>
            </a:r>
          </a:p>
        </p:txBody>
      </p:sp>
      <p:sp>
        <p:nvSpPr>
          <p:cNvPr id="84" name="Shape 84"/>
          <p:cNvSpPr>
            <a:spLocks noGrp="1"/>
          </p:cNvSpPr>
          <p:nvPr>
            <p:ph type="body" idx="4294967295"/>
          </p:nvPr>
        </p:nvSpPr>
        <p:spPr>
          <a:xfrm>
            <a:off x="1141412" y="2217737"/>
            <a:ext cx="7796213" cy="4475163"/>
          </a:xfrm>
          <a:prstGeom prst="rect">
            <a:avLst/>
          </a:prstGeom>
        </p:spPr>
        <p:txBody>
          <a:bodyPr>
            <a:normAutofit/>
          </a:bodyPr>
          <a:lstStyle/>
          <a:p>
            <a:pPr marL="609600" indent="-609600">
              <a:spcBef>
                <a:spcPts val="400"/>
              </a:spcBef>
              <a:defRPr sz="2000" b="1">
                <a:solidFill>
                  <a:srgbClr val="FF0000"/>
                </a:solidFill>
              </a:defRPr>
            </a:pPr>
            <a:r>
              <a:rPr dirty="0" smtClean="0"/>
              <a:t>S</a:t>
            </a:r>
            <a:r>
              <a:rPr lang="en-US" dirty="0" smtClean="0"/>
              <a:t>ystem Components of a General Theory of Software Engineering</a:t>
            </a:r>
            <a:endParaRPr dirty="0"/>
          </a:p>
          <a:p>
            <a:pPr marL="609600" indent="-609600">
              <a:spcBef>
                <a:spcPts val="400"/>
              </a:spcBef>
              <a:defRPr sz="2000"/>
            </a:pPr>
            <a:r>
              <a:rPr b="1" dirty="0"/>
              <a:t>Real World Case Studies</a:t>
            </a:r>
          </a:p>
          <a:p>
            <a:pPr marL="1009650" lvl="1" indent="-609600">
              <a:spcBef>
                <a:spcPts val="0"/>
              </a:spcBef>
              <a:buClr>
                <a:srgbClr val="FF0000"/>
              </a:buClr>
              <a:defRPr sz="2000"/>
            </a:pPr>
            <a:r>
              <a:rPr dirty="0">
                <a:solidFill>
                  <a:schemeClr val="accent4"/>
                </a:solidFill>
              </a:rPr>
              <a:t>A</a:t>
            </a:r>
            <a:r>
              <a:rPr dirty="0"/>
              <a:t>. Strategies and Challenges in Designing Communication Solutions for Large-Scale Events</a:t>
            </a:r>
          </a:p>
          <a:p>
            <a:pPr marL="1009650" lvl="1" indent="-609600">
              <a:spcBef>
                <a:spcPts val="0"/>
              </a:spcBef>
              <a:buClr>
                <a:srgbClr val="FF0000"/>
              </a:buClr>
              <a:defRPr sz="2000"/>
            </a:pPr>
            <a:r>
              <a:rPr dirty="0">
                <a:solidFill>
                  <a:schemeClr val="accent4">
                    <a:satOff val="-1335"/>
                    <a:lumOff val="-10274"/>
                  </a:schemeClr>
                </a:solidFill>
              </a:rPr>
              <a:t>B</a:t>
            </a:r>
            <a:r>
              <a:rPr dirty="0"/>
              <a:t>. Hybrid Development of Mobile Applications with Software Quality Focus</a:t>
            </a:r>
          </a:p>
          <a:p>
            <a:pPr marL="1009650" lvl="1" indent="-609600">
              <a:spcBef>
                <a:spcPts val="0"/>
              </a:spcBef>
              <a:buClr>
                <a:srgbClr val="FF0000"/>
              </a:buClr>
              <a:defRPr sz="2000"/>
            </a:pPr>
            <a:r>
              <a:rPr dirty="0">
                <a:solidFill>
                  <a:schemeClr val="accent4">
                    <a:satOff val="-1335"/>
                    <a:lumOff val="-10274"/>
                  </a:schemeClr>
                </a:solidFill>
              </a:rPr>
              <a:t>C</a:t>
            </a:r>
            <a:r>
              <a:rPr dirty="0"/>
              <a:t>. Building Internet Communities for Students – A </a:t>
            </a:r>
            <a:r>
              <a:rPr dirty="0" smtClean="0"/>
              <a:t>Man</a:t>
            </a:r>
            <a:r>
              <a:rPr lang="en-US" dirty="0" smtClean="0"/>
              <a:t>a</a:t>
            </a:r>
            <a:r>
              <a:rPr dirty="0" smtClean="0"/>
              <a:t>gerial </a:t>
            </a:r>
            <a:r>
              <a:rPr dirty="0"/>
              <a:t>Perspective</a:t>
            </a:r>
          </a:p>
          <a:p>
            <a:pPr marL="609600" indent="-609600">
              <a:spcBef>
                <a:spcPts val="400"/>
              </a:spcBef>
              <a:defRPr sz="2000"/>
            </a:pPr>
            <a:r>
              <a:rPr lang="en-US" b="1" dirty="0" smtClean="0"/>
              <a:t>Conclusions and </a:t>
            </a:r>
            <a:r>
              <a:rPr b="1" dirty="0" smtClean="0"/>
              <a:t>Quality </a:t>
            </a:r>
            <a:r>
              <a:rPr b="1" dirty="0"/>
              <a:t>Criteria </a:t>
            </a:r>
          </a:p>
        </p:txBody>
      </p:sp>
      <p:sp>
        <p:nvSpPr>
          <p:cNvPr id="85" name="Shape 85"/>
          <p:cNvSpPr/>
          <p:nvPr/>
        </p:nvSpPr>
        <p:spPr>
          <a:xfrm>
            <a:off x="152400" y="2438400"/>
            <a:ext cx="990600" cy="0"/>
          </a:xfrm>
          <a:prstGeom prst="line">
            <a:avLst/>
          </a:prstGeom>
          <a:ln w="152400">
            <a:solidFill>
              <a:srgbClr val="000000"/>
            </a:solidFill>
            <a:tailEnd type="triangle"/>
          </a:ln>
        </p:spPr>
        <p:txBody>
          <a:bodyPr lIns="45719" rIns="45719"/>
          <a:lstStyle/>
          <a:p>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image.png"/>
          <p:cNvPicPr>
            <a:picLocks noChangeAspect="1"/>
          </p:cNvPicPr>
          <p:nvPr/>
        </p:nvPicPr>
        <p:blipFill>
          <a:blip r:embed="rId2">
            <a:extLst/>
          </a:blip>
          <a:stretch>
            <a:fillRect/>
          </a:stretch>
        </p:blipFill>
        <p:spPr>
          <a:xfrm>
            <a:off x="0" y="457200"/>
            <a:ext cx="3962400" cy="762000"/>
          </a:xfrm>
          <a:prstGeom prst="rect">
            <a:avLst/>
          </a:prstGeom>
          <a:ln w="12700">
            <a:miter lim="400000"/>
          </a:ln>
        </p:spPr>
      </p:pic>
      <p:sp>
        <p:nvSpPr>
          <p:cNvPr id="373" name="Shape 373"/>
          <p:cNvSpPr>
            <a:spLocks noGrp="1"/>
          </p:cNvSpPr>
          <p:nvPr>
            <p:ph type="body" sz="half" idx="4294967295"/>
          </p:nvPr>
        </p:nvSpPr>
        <p:spPr>
          <a:xfrm>
            <a:off x="3377900" y="1916112"/>
            <a:ext cx="4538831" cy="3964642"/>
          </a:xfrm>
          <a:prstGeom prst="rect">
            <a:avLst/>
          </a:prstGeom>
        </p:spPr>
        <p:txBody>
          <a:bodyPr>
            <a:noAutofit/>
          </a:bodyPr>
          <a:lstStyle/>
          <a:p>
            <a:pPr marL="309371" lvl="1" indent="-44196" defTabSz="530351">
              <a:lnSpc>
                <a:spcPct val="90000"/>
              </a:lnSpc>
              <a:spcBef>
                <a:spcPts val="200"/>
              </a:spcBef>
              <a:buSzTx/>
              <a:buNone/>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b="1">
                <a:solidFill>
                  <a:srgbClr val="333399"/>
                </a:solidFill>
              </a:defRPr>
            </a:pPr>
            <a:r>
              <a:rPr sz="1400" dirty="0"/>
              <a:t>Used </a:t>
            </a:r>
            <a:r>
              <a:rPr sz="1400" dirty="0" smtClean="0"/>
              <a:t>techniques</a:t>
            </a:r>
            <a:r>
              <a:rPr lang="en-US" sz="1400" dirty="0"/>
              <a:t> </a:t>
            </a:r>
            <a:r>
              <a:rPr lang="en-US" sz="1400" dirty="0" smtClean="0"/>
              <a:t>and models</a:t>
            </a:r>
            <a:r>
              <a:rPr sz="1400" dirty="0" smtClean="0"/>
              <a:t>:</a:t>
            </a:r>
            <a:endParaRPr sz="1400" dirty="0"/>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Feature Driven Development</a:t>
            </a:r>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Small team</a:t>
            </a:r>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Osmotic communication</a:t>
            </a:r>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Spiking, Walking skeleton</a:t>
            </a:r>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Information </a:t>
            </a:r>
            <a:r>
              <a:rPr sz="1400" dirty="0" smtClean="0"/>
              <a:t>radiators</a:t>
            </a:r>
            <a:endParaRPr sz="1400" dirty="0"/>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smtClean="0"/>
              <a:t>Ac</a:t>
            </a:r>
            <a:r>
              <a:rPr lang="en-US" sz="1400" dirty="0" smtClean="0"/>
              <a:t>c</a:t>
            </a:r>
            <a:r>
              <a:rPr sz="1400" dirty="0" smtClean="0"/>
              <a:t>ess </a:t>
            </a:r>
            <a:r>
              <a:rPr sz="1400" dirty="0"/>
              <a:t>to expert user</a:t>
            </a:r>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Estimation using comparison and analogy </a:t>
            </a:r>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Frequent delivery</a:t>
            </a:r>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Kick-off meeting</a:t>
            </a:r>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Status </a:t>
            </a:r>
            <a:r>
              <a:rPr sz="1400" dirty="0" smtClean="0"/>
              <a:t>reporting</a:t>
            </a:r>
            <a:endParaRPr lang="en-US" sz="1400" dirty="0" smtClean="0"/>
          </a:p>
          <a:p>
            <a:pPr marL="265176" lvl="1" indent="0" defTabSz="530351">
              <a:lnSpc>
                <a:spcPct val="90000"/>
              </a:lnSpc>
              <a:spcBef>
                <a:spcPts val="200"/>
              </a:spcBef>
              <a:buClr>
                <a:srgbClr val="333399"/>
              </a:buClr>
              <a:buNone/>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endParaRPr sz="1400" dirty="0"/>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Code </a:t>
            </a:r>
            <a:r>
              <a:rPr sz="1400" dirty="0" smtClean="0"/>
              <a:t>reviews</a:t>
            </a:r>
            <a:endParaRPr sz="1400" dirty="0"/>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Measurements of quality characteristics </a:t>
            </a:r>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sz="1400" dirty="0"/>
              <a:t>Burn charts </a:t>
            </a:r>
            <a:endParaRPr lang="en-US" sz="1400" dirty="0" smtClean="0"/>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lang="en-US" sz="1400" dirty="0"/>
              <a:t>I</a:t>
            </a:r>
            <a:r>
              <a:rPr lang="en-US" sz="1400" dirty="0" smtClean="0"/>
              <a:t>nitial  </a:t>
            </a:r>
            <a:r>
              <a:rPr lang="en-US" sz="1400" dirty="0" err="1" smtClean="0"/>
              <a:t>reqs</a:t>
            </a:r>
            <a:r>
              <a:rPr lang="en-US" sz="1400" dirty="0" smtClean="0"/>
              <a:t> spec,  admin guide, architecture and design model, quality project plan</a:t>
            </a:r>
          </a:p>
          <a:p>
            <a:pPr marL="574547" lvl="1" indent="-309371" defTabSz="530351">
              <a:lnSpc>
                <a:spcPct val="90000"/>
              </a:lnSpc>
              <a:spcBef>
                <a:spcPts val="200"/>
              </a:spcBef>
              <a:buClr>
                <a:srgbClr val="333399"/>
              </a:buClr>
              <a:tabLst>
                <a:tab pos="406400" algn="l"/>
                <a:tab pos="673100" algn="l"/>
                <a:tab pos="939800" algn="l"/>
                <a:tab pos="1206500" algn="l"/>
                <a:tab pos="1460500" algn="l"/>
                <a:tab pos="1727200" algn="l"/>
                <a:tab pos="1993900" algn="l"/>
                <a:tab pos="2260600" algn="l"/>
                <a:tab pos="2527300" algn="l"/>
                <a:tab pos="2794000" algn="l"/>
                <a:tab pos="3060700" algn="l"/>
                <a:tab pos="3327400" algn="l"/>
                <a:tab pos="3594100" algn="l"/>
                <a:tab pos="3848100" algn="l"/>
                <a:tab pos="4114800" algn="l"/>
                <a:tab pos="4381500" algn="l"/>
                <a:tab pos="4648200" algn="l"/>
                <a:tab pos="4914900" algn="l"/>
                <a:tab pos="5181600" algn="l"/>
                <a:tab pos="5448300" algn="l"/>
              </a:tabLst>
              <a:defRPr sz="1624">
                <a:solidFill>
                  <a:srgbClr val="333399"/>
                </a:solidFill>
              </a:defRPr>
            </a:pPr>
            <a:r>
              <a:rPr lang="en-US" sz="1400" dirty="0" smtClean="0"/>
              <a:t>Quantitative yields and benefits evaluation using value-based framework (model-based)</a:t>
            </a:r>
            <a:endParaRPr sz="1400" dirty="0"/>
          </a:p>
        </p:txBody>
      </p:sp>
      <p:pic>
        <p:nvPicPr>
          <p:cNvPr id="374" name="wapblog_illustratsioon.jpg" descr="C:\Documents and Settings\margus.PRO\My Documents\THESIS\wapblog_illustratsioon.jpg"/>
          <p:cNvPicPr>
            <a:picLocks noChangeAspect="1"/>
          </p:cNvPicPr>
          <p:nvPr/>
        </p:nvPicPr>
        <p:blipFill>
          <a:blip r:embed="rId3">
            <a:extLst/>
          </a:blip>
          <a:stretch>
            <a:fillRect/>
          </a:stretch>
        </p:blipFill>
        <p:spPr>
          <a:xfrm>
            <a:off x="1042987" y="1916112"/>
            <a:ext cx="1695451" cy="3324226"/>
          </a:xfrm>
          <a:prstGeom prst="rect">
            <a:avLst/>
          </a:prstGeom>
          <a:ln w="12700">
            <a:miter lim="400000"/>
          </a:ln>
        </p:spPr>
      </p:pic>
      <p:sp>
        <p:nvSpPr>
          <p:cNvPr id="375" name="Shape 375"/>
          <p:cNvSpPr>
            <a:spLocks noGrp="1"/>
          </p:cNvSpPr>
          <p:nvPr>
            <p:ph type="title" idx="4294967295"/>
          </p:nvPr>
        </p:nvSpPr>
        <p:spPr>
          <a:xfrm>
            <a:off x="107950" y="549275"/>
            <a:ext cx="8878888" cy="755650"/>
          </a:xfrm>
          <a:prstGeom prst="rect">
            <a:avLst/>
          </a:prstGeom>
        </p:spPr>
        <p:txBody>
          <a:bodyPr>
            <a:normAutofit fontScale="90000"/>
          </a:bodyPr>
          <a:lstStyle>
            <a:lvl1pPr algn="ctr"/>
          </a:lstStyle>
          <a:p>
            <a:r>
              <a:t>Project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idx="4294967295"/>
          </p:nvPr>
        </p:nvSpPr>
        <p:spPr>
          <a:xfrm>
            <a:off x="1150937" y="214312"/>
            <a:ext cx="7793038" cy="1462089"/>
          </a:xfrm>
          <a:prstGeom prst="rect">
            <a:avLst/>
          </a:prstGeom>
        </p:spPr>
        <p:txBody>
          <a:bodyPr>
            <a:normAutofit/>
          </a:bodyPr>
          <a:lstStyle>
            <a:lvl1pPr>
              <a:defRPr>
                <a:solidFill>
                  <a:srgbClr val="000099"/>
                </a:solidFill>
              </a:defRPr>
            </a:lvl1pPr>
          </a:lstStyle>
          <a:p>
            <a:r>
              <a:t>Value-Based Framework (VF)</a:t>
            </a:r>
          </a:p>
        </p:txBody>
      </p:sp>
      <p:sp>
        <p:nvSpPr>
          <p:cNvPr id="378" name="Shape 378"/>
          <p:cNvSpPr>
            <a:spLocks noGrp="1"/>
          </p:cNvSpPr>
          <p:nvPr>
            <p:ph type="body" idx="4294967295"/>
          </p:nvPr>
        </p:nvSpPr>
        <p:spPr>
          <a:xfrm>
            <a:off x="1182687" y="2017712"/>
            <a:ext cx="7772401" cy="4114801"/>
          </a:xfrm>
          <a:prstGeom prst="rect">
            <a:avLst/>
          </a:prstGeom>
        </p:spPr>
        <p:txBody>
          <a:bodyPr>
            <a:normAutofit/>
          </a:bodyPr>
          <a:lstStyle/>
          <a:p>
            <a:pPr>
              <a:buSzTx/>
              <a:buNone/>
              <a:defRPr>
                <a:solidFill>
                  <a:srgbClr val="000099"/>
                </a:solidFill>
              </a:defRPr>
            </a:pPr>
            <a:r>
              <a:t>   Interrelated software system metrics and models that address:</a:t>
            </a:r>
          </a:p>
          <a:p>
            <a:pPr marL="742950" lvl="1" indent="-285750">
              <a:spcBef>
                <a:spcPts val="0"/>
              </a:spcBef>
              <a:buClr>
                <a:srgbClr val="FF0000"/>
              </a:buClr>
              <a:defRPr sz="2800">
                <a:solidFill>
                  <a:srgbClr val="000099"/>
                </a:solidFill>
              </a:defRPr>
            </a:pPr>
            <a:r>
              <a:t>Costs (CM)</a:t>
            </a:r>
          </a:p>
          <a:p>
            <a:pPr marL="742950" lvl="1" indent="-285750">
              <a:spcBef>
                <a:spcPts val="0"/>
              </a:spcBef>
              <a:buClr>
                <a:srgbClr val="FF0000"/>
              </a:buClr>
              <a:defRPr sz="2800">
                <a:solidFill>
                  <a:srgbClr val="000099"/>
                </a:solidFill>
              </a:defRPr>
            </a:pPr>
            <a:r>
              <a:t>Quality (QM)</a:t>
            </a:r>
          </a:p>
          <a:p>
            <a:pPr marL="742950" lvl="1" indent="-285750">
              <a:spcBef>
                <a:spcPts val="0"/>
              </a:spcBef>
              <a:buClr>
                <a:srgbClr val="FF0000"/>
              </a:buClr>
              <a:defRPr sz="2800">
                <a:solidFill>
                  <a:srgbClr val="000099"/>
                </a:solidFill>
              </a:defRPr>
            </a:pPr>
            <a:r>
              <a:t>Productivity (WM)</a:t>
            </a:r>
          </a:p>
          <a:p>
            <a:pPr marL="742950" lvl="1" indent="-285750">
              <a:spcBef>
                <a:spcPts val="0"/>
              </a:spcBef>
              <a:buClr>
                <a:srgbClr val="FF0000"/>
              </a:buClr>
              <a:defRPr sz="2800">
                <a:solidFill>
                  <a:srgbClr val="000099"/>
                </a:solidFill>
              </a:defRPr>
            </a:pPr>
            <a:r>
              <a:t>Benefits (BM) from applying better software project quality management </a:t>
            </a:r>
          </a:p>
          <a:p>
            <a:pPr marL="742950" lvl="1" indent="-285750">
              <a:spcBef>
                <a:spcPts val="0"/>
              </a:spcBef>
              <a:buClr>
                <a:srgbClr val="FF0000"/>
              </a:buClr>
              <a:defRPr sz="2800">
                <a:solidFill>
                  <a:srgbClr val="000099"/>
                </a:solidFill>
              </a:defRPr>
            </a:pPr>
            <a:r>
              <a:t>Resulting value estimation metrics (VM), evaluated over the software life-cycle.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image.png"/>
          <p:cNvPicPr>
            <a:picLocks noChangeAspect="1"/>
          </p:cNvPicPr>
          <p:nvPr/>
        </p:nvPicPr>
        <p:blipFill>
          <a:blip r:embed="rId2">
            <a:extLst/>
          </a:blip>
          <a:stretch>
            <a:fillRect/>
          </a:stretch>
        </p:blipFill>
        <p:spPr>
          <a:xfrm>
            <a:off x="0" y="457200"/>
            <a:ext cx="3962400" cy="762000"/>
          </a:xfrm>
          <a:prstGeom prst="rect">
            <a:avLst/>
          </a:prstGeom>
          <a:ln w="12700">
            <a:miter lim="400000"/>
          </a:ln>
        </p:spPr>
      </p:pic>
      <p:sp>
        <p:nvSpPr>
          <p:cNvPr id="381" name="Shape 381"/>
          <p:cNvSpPr>
            <a:spLocks noGrp="1"/>
          </p:cNvSpPr>
          <p:nvPr>
            <p:ph type="title" idx="4294967295"/>
          </p:nvPr>
        </p:nvSpPr>
        <p:spPr>
          <a:xfrm>
            <a:off x="914400" y="533400"/>
            <a:ext cx="8229600" cy="701676"/>
          </a:xfrm>
          <a:prstGeom prst="rect">
            <a:avLst/>
          </a:prstGeom>
        </p:spPr>
        <p:txBody>
          <a:bodyPr>
            <a:normAutofit/>
          </a:bodyPr>
          <a:lstStyle>
            <a:lvl1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000"/>
            </a:lvl1pPr>
          </a:lstStyle>
          <a:p>
            <a:r>
              <a:t>Case study B - Summary</a:t>
            </a:r>
          </a:p>
        </p:txBody>
      </p:sp>
      <p:sp>
        <p:nvSpPr>
          <p:cNvPr id="382" name="Shape 382"/>
          <p:cNvSpPr>
            <a:spLocks noGrp="1"/>
          </p:cNvSpPr>
          <p:nvPr>
            <p:ph type="body" idx="4294967295"/>
          </p:nvPr>
        </p:nvSpPr>
        <p:spPr>
          <a:xfrm>
            <a:off x="250825" y="1557337"/>
            <a:ext cx="8382000" cy="4938714"/>
          </a:xfrm>
          <a:prstGeom prst="rect">
            <a:avLst/>
          </a:prstGeom>
        </p:spPr>
        <p:txBody>
          <a:bodyPr>
            <a:normAutofit/>
          </a:bodyPr>
          <a:lstStyle/>
          <a:p>
            <a:pPr marL="533400" lvl="1" indent="-76200">
              <a:lnSpc>
                <a:spcPct val="90000"/>
              </a:lnSpc>
              <a:spcBef>
                <a:spcPts val="400"/>
              </a:spcBef>
              <a:buSzTx/>
              <a:buNone/>
              <a:tabLst>
                <a:tab pos="711200" algn="l"/>
                <a:tab pos="1168400" algn="l"/>
                <a:tab pos="1625600" algn="l"/>
                <a:tab pos="2082800" algn="l"/>
                <a:tab pos="2540000" algn="l"/>
                <a:tab pos="2997200" algn="l"/>
                <a:tab pos="3454400" algn="l"/>
                <a:tab pos="3911600" algn="l"/>
                <a:tab pos="4368800" algn="l"/>
                <a:tab pos="4826000" algn="l"/>
                <a:tab pos="5283200" algn="l"/>
                <a:tab pos="5740400" algn="l"/>
                <a:tab pos="6197600" algn="l"/>
                <a:tab pos="6654800" algn="l"/>
                <a:tab pos="7112000" algn="l"/>
                <a:tab pos="7569200" algn="l"/>
                <a:tab pos="8026400" algn="l"/>
                <a:tab pos="8483600" algn="l"/>
                <a:tab pos="8940800" algn="l"/>
                <a:tab pos="9398000" algn="l"/>
              </a:tabLst>
              <a:defRPr sz="2800">
                <a:solidFill>
                  <a:srgbClr val="333399"/>
                </a:solidFill>
              </a:defRPr>
            </a:pPr>
            <a:endParaRPr/>
          </a:p>
          <a:p>
            <a:pPr marL="990600" lvl="1" indent="-533400">
              <a:lnSpc>
                <a:spcPct val="90000"/>
              </a:lnSpc>
              <a:spcBef>
                <a:spcPts val="400"/>
              </a:spcBef>
              <a:buClr>
                <a:srgbClr val="333399"/>
              </a:buClr>
              <a:tabLst>
                <a:tab pos="711200" algn="l"/>
                <a:tab pos="1168400" algn="l"/>
                <a:tab pos="1625600" algn="l"/>
                <a:tab pos="2082800" algn="l"/>
                <a:tab pos="2540000" algn="l"/>
                <a:tab pos="2997200" algn="l"/>
                <a:tab pos="3454400" algn="l"/>
                <a:tab pos="3911600" algn="l"/>
                <a:tab pos="4368800" algn="l"/>
                <a:tab pos="4826000" algn="l"/>
                <a:tab pos="5283200" algn="l"/>
                <a:tab pos="5740400" algn="l"/>
                <a:tab pos="6197600" algn="l"/>
                <a:tab pos="6654800" algn="l"/>
                <a:tab pos="7112000" algn="l"/>
                <a:tab pos="7569200" algn="l"/>
                <a:tab pos="8026400" algn="l"/>
                <a:tab pos="8483600" algn="l"/>
                <a:tab pos="8940800" algn="l"/>
                <a:tab pos="9398000" algn="l"/>
              </a:tabLst>
              <a:defRPr sz="2000">
                <a:solidFill>
                  <a:srgbClr val="333399"/>
                </a:solidFill>
              </a:defRPr>
            </a:pPr>
            <a:r>
              <a:t>Our research shows that there are no conflicts between applying ISO/IEC SQuaRE software quality standards and agile software development</a:t>
            </a:r>
          </a:p>
          <a:p>
            <a:pPr marL="990600" lvl="1" indent="-533400">
              <a:lnSpc>
                <a:spcPct val="90000"/>
              </a:lnSpc>
              <a:spcBef>
                <a:spcPts val="400"/>
              </a:spcBef>
              <a:buClr>
                <a:srgbClr val="333399"/>
              </a:buClr>
              <a:tabLst>
                <a:tab pos="711200" algn="l"/>
                <a:tab pos="1168400" algn="l"/>
                <a:tab pos="1625600" algn="l"/>
                <a:tab pos="2082800" algn="l"/>
                <a:tab pos="2540000" algn="l"/>
                <a:tab pos="2997200" algn="l"/>
                <a:tab pos="3454400" algn="l"/>
                <a:tab pos="3911600" algn="l"/>
                <a:tab pos="4368800" algn="l"/>
                <a:tab pos="4826000" algn="l"/>
                <a:tab pos="5283200" algn="l"/>
                <a:tab pos="5740400" algn="l"/>
                <a:tab pos="6197600" algn="l"/>
                <a:tab pos="6654800" algn="l"/>
                <a:tab pos="7112000" algn="l"/>
                <a:tab pos="7569200" algn="l"/>
                <a:tab pos="8026400" algn="l"/>
                <a:tab pos="8483600" algn="l"/>
                <a:tab pos="8940800" algn="l"/>
                <a:tab pos="9398000" algn="l"/>
              </a:tabLst>
              <a:defRPr sz="2000">
                <a:solidFill>
                  <a:srgbClr val="333399"/>
                </a:solidFill>
              </a:defRPr>
            </a:pPr>
            <a:r>
              <a:t>Economic and quality benefits are demonstrated using a value framework  as well as software metrics and measurements</a:t>
            </a:r>
          </a:p>
          <a:p>
            <a:pPr marL="990600" lvl="1" indent="-533400">
              <a:lnSpc>
                <a:spcPct val="90000"/>
              </a:lnSpc>
              <a:spcBef>
                <a:spcPts val="400"/>
              </a:spcBef>
              <a:buClr>
                <a:srgbClr val="333399"/>
              </a:buClr>
              <a:tabLst>
                <a:tab pos="711200" algn="l"/>
                <a:tab pos="1168400" algn="l"/>
                <a:tab pos="1625600" algn="l"/>
                <a:tab pos="2082800" algn="l"/>
                <a:tab pos="2540000" algn="l"/>
                <a:tab pos="2997200" algn="l"/>
                <a:tab pos="3454400" algn="l"/>
                <a:tab pos="3911600" algn="l"/>
                <a:tab pos="4368800" algn="l"/>
                <a:tab pos="4826000" algn="l"/>
                <a:tab pos="5283200" algn="l"/>
                <a:tab pos="5740400" algn="l"/>
                <a:tab pos="6197600" algn="l"/>
                <a:tab pos="6654800" algn="l"/>
                <a:tab pos="7112000" algn="l"/>
                <a:tab pos="7569200" algn="l"/>
                <a:tab pos="8026400" algn="l"/>
                <a:tab pos="8483600" algn="l"/>
                <a:tab pos="8940800" algn="l"/>
                <a:tab pos="9398000" algn="l"/>
              </a:tabLst>
              <a:defRPr sz="2000">
                <a:solidFill>
                  <a:srgbClr val="333399"/>
                </a:solidFill>
              </a:defRPr>
            </a:pPr>
            <a:r>
              <a:t>Simple guide to SQuaRE practical use  with real-life example is presented</a:t>
            </a:r>
          </a:p>
          <a:p>
            <a:pPr marL="990600" lvl="1" indent="-533400">
              <a:lnSpc>
                <a:spcPct val="90000"/>
              </a:lnSpc>
              <a:spcBef>
                <a:spcPts val="400"/>
              </a:spcBef>
              <a:buClr>
                <a:srgbClr val="333399"/>
              </a:buClr>
              <a:tabLst>
                <a:tab pos="711200" algn="l"/>
                <a:tab pos="1168400" algn="l"/>
                <a:tab pos="1625600" algn="l"/>
                <a:tab pos="2082800" algn="l"/>
                <a:tab pos="2540000" algn="l"/>
                <a:tab pos="2997200" algn="l"/>
                <a:tab pos="3454400" algn="l"/>
                <a:tab pos="3911600" algn="l"/>
                <a:tab pos="4368800" algn="l"/>
                <a:tab pos="4826000" algn="l"/>
                <a:tab pos="5283200" algn="l"/>
                <a:tab pos="5740400" algn="l"/>
                <a:tab pos="6197600" algn="l"/>
                <a:tab pos="6654800" algn="l"/>
                <a:tab pos="7112000" algn="l"/>
                <a:tab pos="7569200" algn="l"/>
                <a:tab pos="8026400" algn="l"/>
                <a:tab pos="8483600" algn="l"/>
                <a:tab pos="8940800" algn="l"/>
                <a:tab pos="9398000" algn="l"/>
              </a:tabLst>
              <a:defRPr sz="2000">
                <a:solidFill>
                  <a:srgbClr val="333399"/>
                </a:solidFill>
              </a:defRPr>
            </a:pPr>
            <a:r>
              <a:t>Evaluation framework for software system projects to decide on the balance between agile and plan-driven approaches is outlined</a:t>
            </a:r>
          </a:p>
          <a:p>
            <a:pPr marL="990600" lvl="1" indent="-533400">
              <a:lnSpc>
                <a:spcPct val="90000"/>
              </a:lnSpc>
              <a:spcBef>
                <a:spcPts val="400"/>
              </a:spcBef>
              <a:buClr>
                <a:srgbClr val="333399"/>
              </a:buClr>
              <a:tabLst>
                <a:tab pos="711200" algn="l"/>
                <a:tab pos="1168400" algn="l"/>
                <a:tab pos="1625600" algn="l"/>
                <a:tab pos="2082800" algn="l"/>
                <a:tab pos="2540000" algn="l"/>
                <a:tab pos="2997200" algn="l"/>
                <a:tab pos="3454400" algn="l"/>
                <a:tab pos="3911600" algn="l"/>
                <a:tab pos="4368800" algn="l"/>
                <a:tab pos="4826000" algn="l"/>
                <a:tab pos="5283200" algn="l"/>
                <a:tab pos="5740400" algn="l"/>
                <a:tab pos="6197600" algn="l"/>
                <a:tab pos="6654800" algn="l"/>
                <a:tab pos="7112000" algn="l"/>
                <a:tab pos="7569200" algn="l"/>
                <a:tab pos="8026400" algn="l"/>
                <a:tab pos="8483600" algn="l"/>
                <a:tab pos="8940800" algn="l"/>
                <a:tab pos="9398000" algn="l"/>
              </a:tabLst>
              <a:defRPr sz="2000">
                <a:solidFill>
                  <a:srgbClr val="333399"/>
                </a:solidFill>
              </a:defRPr>
            </a:pPr>
            <a:r>
              <a:t>Experience base for analysing software system  projects is created</a:t>
            </a:r>
          </a:p>
          <a:p>
            <a:pPr marL="990600" lvl="1" indent="-533400">
              <a:lnSpc>
                <a:spcPct val="90000"/>
              </a:lnSpc>
              <a:spcBef>
                <a:spcPts val="400"/>
              </a:spcBef>
              <a:buClr>
                <a:srgbClr val="333399"/>
              </a:buClr>
              <a:tabLst>
                <a:tab pos="711200" algn="l"/>
                <a:tab pos="1168400" algn="l"/>
                <a:tab pos="1625600" algn="l"/>
                <a:tab pos="2082800" algn="l"/>
                <a:tab pos="2540000" algn="l"/>
                <a:tab pos="2997200" algn="l"/>
                <a:tab pos="3454400" algn="l"/>
                <a:tab pos="3911600" algn="l"/>
                <a:tab pos="4368800" algn="l"/>
                <a:tab pos="4826000" algn="l"/>
                <a:tab pos="5283200" algn="l"/>
                <a:tab pos="5740400" algn="l"/>
                <a:tab pos="6197600" algn="l"/>
                <a:tab pos="6654800" algn="l"/>
                <a:tab pos="7112000" algn="l"/>
                <a:tab pos="7569200" algn="l"/>
                <a:tab pos="8026400" algn="l"/>
                <a:tab pos="8483600" algn="l"/>
                <a:tab pos="8940800" algn="l"/>
                <a:tab pos="9398000" algn="l"/>
              </a:tabLst>
              <a:defRPr sz="2000">
                <a:solidFill>
                  <a:srgbClr val="333399"/>
                </a:solidFill>
              </a:defRPr>
            </a:pPr>
            <a:r>
              <a:t>Our work is a step forward in reconciling agile approaches and formal software product quality evaluation that is  discussed in ISO/IEC software quality standards.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image.png"/>
          <p:cNvPicPr>
            <a:picLocks noChangeAspect="1"/>
          </p:cNvPicPr>
          <p:nvPr/>
        </p:nvPicPr>
        <p:blipFill>
          <a:blip r:embed="rId3">
            <a:extLst/>
          </a:blip>
          <a:stretch>
            <a:fillRect/>
          </a:stretch>
        </p:blipFill>
        <p:spPr>
          <a:xfrm>
            <a:off x="1152525" y="212725"/>
            <a:ext cx="7789863" cy="1463675"/>
          </a:xfrm>
          <a:prstGeom prst="rect">
            <a:avLst/>
          </a:prstGeom>
          <a:ln w="12700">
            <a:miter lim="400000"/>
          </a:ln>
        </p:spPr>
      </p:pic>
      <p:sp>
        <p:nvSpPr>
          <p:cNvPr id="385" name="Shape 385"/>
          <p:cNvSpPr>
            <a:spLocks noGrp="1"/>
          </p:cNvSpPr>
          <p:nvPr>
            <p:ph type="body" idx="4294967295"/>
          </p:nvPr>
        </p:nvSpPr>
        <p:spPr>
          <a:xfrm>
            <a:off x="1225717" y="1856347"/>
            <a:ext cx="7716671" cy="4844491"/>
          </a:xfrm>
          <a:prstGeom prst="rect">
            <a:avLst/>
          </a:prstGeom>
        </p:spPr>
        <p:txBody>
          <a:bodyPr>
            <a:normAutofit lnSpcReduction="10000"/>
          </a:bodyPr>
          <a:lstStyle/>
          <a:p>
            <a:pPr marL="0" indent="0">
              <a:spcBef>
                <a:spcPts val="400"/>
              </a:spcBef>
              <a:buClrTx/>
              <a:buSzTx/>
              <a:buFontTx/>
              <a:buNone/>
              <a:defRPr sz="2000"/>
            </a:pPr>
            <a:r>
              <a:rPr sz="1500" b="1" dirty="0"/>
              <a:t>What is it?</a:t>
            </a:r>
          </a:p>
          <a:p>
            <a:pPr>
              <a:spcBef>
                <a:spcPts val="400"/>
              </a:spcBef>
              <a:defRPr sz="2000"/>
            </a:pPr>
            <a:r>
              <a:rPr sz="1500" dirty="0"/>
              <a:t>A web-based platform for managing student enrolment in courses, and other </a:t>
            </a:r>
            <a:r>
              <a:rPr sz="1500" dirty="0" smtClean="0"/>
              <a:t>academic </a:t>
            </a:r>
            <a:r>
              <a:rPr sz="1500" dirty="0"/>
              <a:t>managerial </a:t>
            </a:r>
            <a:r>
              <a:rPr sz="1500" dirty="0" smtClean="0"/>
              <a:t>tasks</a:t>
            </a:r>
            <a:endParaRPr sz="1500" dirty="0"/>
          </a:p>
          <a:p>
            <a:pPr>
              <a:spcBef>
                <a:spcPts val="400"/>
              </a:spcBef>
              <a:defRPr sz="2000"/>
            </a:pPr>
            <a:r>
              <a:rPr lang="en-US" sz="1500" dirty="0" smtClean="0"/>
              <a:t>Design to </a:t>
            </a:r>
            <a:r>
              <a:rPr lang="en-US" sz="1500" dirty="0" smtClean="0"/>
              <a:t>schedule</a:t>
            </a:r>
            <a:endParaRPr lang="en-US" sz="1500" dirty="0" smtClean="0"/>
          </a:p>
          <a:p>
            <a:pPr>
              <a:spcBef>
                <a:spcPts val="400"/>
              </a:spcBef>
              <a:defRPr sz="2000"/>
            </a:pPr>
            <a:r>
              <a:rPr lang="en-US" sz="1500" dirty="0" smtClean="0"/>
              <a:t>Risk driven development</a:t>
            </a:r>
            <a:endParaRPr sz="1500" dirty="0"/>
          </a:p>
          <a:p>
            <a:pPr>
              <a:spcBef>
                <a:spcPts val="400"/>
              </a:spcBef>
              <a:defRPr sz="2000"/>
            </a:pPr>
            <a:r>
              <a:rPr sz="1500" dirty="0"/>
              <a:t>Both front-end (web) and back-end (servers</a:t>
            </a:r>
            <a:r>
              <a:rPr sz="1500" dirty="0" smtClean="0"/>
              <a:t>)</a:t>
            </a:r>
            <a:endParaRPr sz="1500" dirty="0"/>
          </a:p>
          <a:p>
            <a:pPr>
              <a:spcBef>
                <a:spcPts val="400"/>
              </a:spcBef>
              <a:defRPr sz="2000"/>
            </a:pPr>
            <a:r>
              <a:rPr lang="en-US" sz="1500" dirty="0" smtClean="0"/>
              <a:t>Hybrid (</a:t>
            </a:r>
            <a:r>
              <a:rPr sz="1500" dirty="0" smtClean="0"/>
              <a:t>agile </a:t>
            </a:r>
            <a:r>
              <a:rPr sz="1500" dirty="0"/>
              <a:t>and </a:t>
            </a:r>
            <a:r>
              <a:rPr sz="1500" dirty="0" smtClean="0"/>
              <a:t>disciplined</a:t>
            </a:r>
            <a:r>
              <a:rPr lang="en-US" sz="1500" dirty="0" smtClean="0"/>
              <a:t>)</a:t>
            </a:r>
            <a:r>
              <a:rPr sz="1500" dirty="0" smtClean="0"/>
              <a:t> </a:t>
            </a:r>
            <a:r>
              <a:rPr sz="1500" dirty="0" smtClean="0"/>
              <a:t>development</a:t>
            </a:r>
            <a:endParaRPr lang="en-US" sz="1500" dirty="0" smtClean="0"/>
          </a:p>
          <a:p>
            <a:pPr>
              <a:spcBef>
                <a:spcPts val="400"/>
              </a:spcBef>
              <a:defRPr sz="2000"/>
            </a:pPr>
            <a:r>
              <a:rPr lang="en-US" sz="1500" dirty="0" smtClean="0"/>
              <a:t>Process guidelines for managing similar web applications development </a:t>
            </a:r>
            <a:r>
              <a:rPr lang="en-US" sz="1500" dirty="0" smtClean="0"/>
              <a:t>projects.</a:t>
            </a:r>
            <a:endParaRPr lang="en-US" sz="1500" dirty="0" smtClean="0"/>
          </a:p>
          <a:p>
            <a:pPr marL="0" indent="0">
              <a:spcBef>
                <a:spcPts val="400"/>
              </a:spcBef>
              <a:buNone/>
              <a:defRPr sz="2000"/>
            </a:pPr>
            <a:r>
              <a:rPr lang="en-US" sz="1500" b="1" dirty="0" smtClean="0"/>
              <a:t>Application </a:t>
            </a:r>
            <a:r>
              <a:rPr lang="en-US" sz="1500" b="1" dirty="0" smtClean="0"/>
              <a:t>characteristics</a:t>
            </a:r>
          </a:p>
          <a:p>
            <a:pPr>
              <a:spcBef>
                <a:spcPts val="400"/>
              </a:spcBef>
              <a:buFont typeface="Arial" panose="020B0604020202020204" pitchFamily="34" charset="0"/>
              <a:buChar char="•"/>
              <a:defRPr sz="2000"/>
            </a:pPr>
            <a:r>
              <a:rPr lang="en-US" sz="1500" dirty="0" smtClean="0"/>
              <a:t>Scalability (upgrade easily and transparently)</a:t>
            </a:r>
          </a:p>
          <a:p>
            <a:pPr>
              <a:spcBef>
                <a:spcPts val="400"/>
              </a:spcBef>
              <a:buFont typeface="Arial" panose="020B0604020202020204" pitchFamily="34" charset="0"/>
              <a:buChar char="•"/>
              <a:defRPr sz="2000"/>
            </a:pPr>
            <a:r>
              <a:rPr lang="en-US" sz="1500" dirty="0" smtClean="0"/>
              <a:t>Maintainability (bug fixing and feature expansion)</a:t>
            </a:r>
          </a:p>
          <a:p>
            <a:pPr>
              <a:spcBef>
                <a:spcPts val="400"/>
              </a:spcBef>
              <a:buFont typeface="Arial" panose="020B0604020202020204" pitchFamily="34" charset="0"/>
              <a:buChar char="•"/>
              <a:defRPr sz="2000"/>
            </a:pPr>
            <a:r>
              <a:rPr lang="en-US" sz="1500" dirty="0" smtClean="0"/>
              <a:t>Easy to monitor (statistics of system usage)</a:t>
            </a:r>
          </a:p>
          <a:p>
            <a:pPr>
              <a:spcBef>
                <a:spcPts val="400"/>
              </a:spcBef>
              <a:buFont typeface="Arial" panose="020B0604020202020204" pitchFamily="34" charset="0"/>
              <a:buChar char="•"/>
              <a:defRPr sz="2000"/>
            </a:pPr>
            <a:r>
              <a:rPr lang="en-US" sz="1500" dirty="0" smtClean="0"/>
              <a:t>Consistent structure of </a:t>
            </a:r>
            <a:r>
              <a:rPr lang="en-US" sz="1500" dirty="0" smtClean="0"/>
              <a:t>user interfaces </a:t>
            </a:r>
            <a:r>
              <a:rPr lang="en-US" sz="1500" dirty="0" smtClean="0"/>
              <a:t>(standardized </a:t>
            </a:r>
            <a:r>
              <a:rPr lang="en-US" sz="1500" dirty="0" smtClean="0"/>
              <a:t>browsing</a:t>
            </a:r>
            <a:r>
              <a:rPr lang="en-US" sz="1500" dirty="0" smtClean="0"/>
              <a:t>)</a:t>
            </a:r>
            <a:endParaRPr lang="en-US" sz="1500" dirty="0" smtClean="0"/>
          </a:p>
          <a:p>
            <a:pPr>
              <a:spcBef>
                <a:spcPts val="400"/>
              </a:spcBef>
              <a:buFont typeface="Arial" panose="020B0604020202020204" pitchFamily="34" charset="0"/>
              <a:buChar char="•"/>
              <a:defRPr sz="2000"/>
            </a:pPr>
            <a:r>
              <a:rPr lang="en-US" sz="1500" dirty="0" smtClean="0"/>
              <a:t>Maximize communication points (B2S, S2S, U2S)</a:t>
            </a:r>
          </a:p>
          <a:p>
            <a:pPr>
              <a:spcBef>
                <a:spcPts val="400"/>
              </a:spcBef>
              <a:buFont typeface="Arial" panose="020B0604020202020204" pitchFamily="34" charset="0"/>
              <a:buChar char="•"/>
              <a:defRPr sz="2000"/>
            </a:pPr>
            <a:r>
              <a:rPr lang="en-US" sz="1500" dirty="0" smtClean="0"/>
              <a:t>Increased usability among students, teachers/administrators, student associations, and business </a:t>
            </a:r>
            <a:r>
              <a:rPr lang="en-US" sz="1500" dirty="0" smtClean="0"/>
              <a:t>world.</a:t>
            </a:r>
          </a:p>
          <a:p>
            <a:pPr marL="0" indent="0">
              <a:spcBef>
                <a:spcPts val="400"/>
              </a:spcBef>
              <a:buNone/>
              <a:defRPr sz="2000"/>
            </a:pPr>
            <a:r>
              <a:rPr lang="en-US" sz="1500" b="1" dirty="0" smtClean="0"/>
              <a:t>Model system concepts </a:t>
            </a:r>
            <a:r>
              <a:rPr lang="en-US" sz="1500" dirty="0" smtClean="0"/>
              <a:t>are applied for the application design, development, and process management.</a:t>
            </a:r>
            <a:endParaRPr lang="en-US" sz="1500" dirty="0"/>
          </a:p>
          <a:p>
            <a:pPr>
              <a:spcBef>
                <a:spcPts val="400"/>
              </a:spcBef>
              <a:buFont typeface="Arial" panose="020B0604020202020204" pitchFamily="34" charset="0"/>
              <a:buChar char="•"/>
              <a:defRPr sz="2000"/>
            </a:pPr>
            <a:endParaRPr lang="en-US" sz="1500" dirty="0" smtClean="0"/>
          </a:p>
          <a:p>
            <a:pPr>
              <a:spcBef>
                <a:spcPts val="400"/>
              </a:spcBef>
              <a:buFont typeface="Arial" panose="020B0604020202020204" pitchFamily="34" charset="0"/>
              <a:buChar char="•"/>
              <a:defRPr sz="2000"/>
            </a:pPr>
            <a:endParaRPr lang="en-US" sz="1600" dirty="0" smtClean="0"/>
          </a:p>
          <a:p>
            <a:pPr>
              <a:spcBef>
                <a:spcPts val="400"/>
              </a:spcBef>
              <a:buFont typeface="Arial" panose="020B0604020202020204" pitchFamily="34" charset="0"/>
              <a:buChar char="•"/>
              <a:defRPr sz="2000"/>
            </a:pPr>
            <a:endParaRPr lang="en-US" sz="1600" dirty="0" smtClean="0"/>
          </a:p>
          <a:p>
            <a:pPr>
              <a:spcBef>
                <a:spcPts val="400"/>
              </a:spcBef>
              <a:buFont typeface="Arial" panose="020B0604020202020204" pitchFamily="34" charset="0"/>
              <a:buChar char="•"/>
              <a:defRPr sz="2000"/>
            </a:pPr>
            <a:endParaRPr lang="en-US" sz="1600" dirty="0" smtClean="0"/>
          </a:p>
          <a:p>
            <a:pPr>
              <a:spcBef>
                <a:spcPts val="400"/>
              </a:spcBef>
              <a:buFont typeface="Arial" panose="020B0604020202020204" pitchFamily="34" charset="0"/>
              <a:buChar char="•"/>
              <a:defRPr sz="2000"/>
            </a:pPr>
            <a:endParaRPr lang="en-US" sz="1600" dirty="0" smtClean="0"/>
          </a:p>
        </p:txBody>
      </p:sp>
      <p:sp>
        <p:nvSpPr>
          <p:cNvPr id="386" name="Shape 386"/>
          <p:cNvSpPr>
            <a:spLocks noGrp="1"/>
          </p:cNvSpPr>
          <p:nvPr>
            <p:ph type="sldNum" sz="quarter" idx="2"/>
          </p:nvPr>
        </p:nvSpPr>
        <p:spPr>
          <a:xfrm>
            <a:off x="8648888" y="6393497"/>
            <a:ext cx="298262"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23</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sldNum" sz="quarter" idx="2"/>
          </p:nvPr>
        </p:nvSpPr>
        <p:spPr>
          <a:xfrm>
            <a:off x="8745949" y="6393497"/>
            <a:ext cx="201201"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a:p>
        </p:txBody>
      </p:sp>
      <p:sp>
        <p:nvSpPr>
          <p:cNvPr id="83" name="Shape 83"/>
          <p:cNvSpPr>
            <a:spLocks noGrp="1"/>
          </p:cNvSpPr>
          <p:nvPr>
            <p:ph type="title" idx="4294967295"/>
          </p:nvPr>
        </p:nvSpPr>
        <p:spPr>
          <a:xfrm>
            <a:off x="900112" y="-347663"/>
            <a:ext cx="7648576" cy="1462089"/>
          </a:xfrm>
          <a:prstGeom prst="rect">
            <a:avLst/>
          </a:prstGeom>
        </p:spPr>
        <p:txBody>
          <a:bodyPr>
            <a:normAutofit/>
          </a:bodyPr>
          <a:lstStyle/>
          <a:p>
            <a:r>
              <a:t>          Outline </a:t>
            </a:r>
          </a:p>
        </p:txBody>
      </p:sp>
      <p:sp>
        <p:nvSpPr>
          <p:cNvPr id="84" name="Shape 84"/>
          <p:cNvSpPr>
            <a:spLocks noGrp="1"/>
          </p:cNvSpPr>
          <p:nvPr>
            <p:ph type="body" idx="4294967295"/>
          </p:nvPr>
        </p:nvSpPr>
        <p:spPr>
          <a:xfrm>
            <a:off x="1141412" y="2217737"/>
            <a:ext cx="7796213" cy="4475163"/>
          </a:xfrm>
          <a:prstGeom prst="rect">
            <a:avLst/>
          </a:prstGeom>
        </p:spPr>
        <p:txBody>
          <a:bodyPr>
            <a:normAutofit/>
          </a:bodyPr>
          <a:lstStyle/>
          <a:p>
            <a:pPr marL="609600" indent="-609600">
              <a:spcBef>
                <a:spcPts val="400"/>
              </a:spcBef>
              <a:defRPr sz="2000" b="1">
                <a:solidFill>
                  <a:srgbClr val="FF0000"/>
                </a:solidFill>
              </a:defRPr>
            </a:pPr>
            <a:r>
              <a:rPr dirty="0" smtClean="0">
                <a:solidFill>
                  <a:schemeClr val="tx1"/>
                </a:solidFill>
              </a:rPr>
              <a:t>S</a:t>
            </a:r>
            <a:r>
              <a:rPr lang="en-US" dirty="0" smtClean="0">
                <a:solidFill>
                  <a:schemeClr val="tx1"/>
                </a:solidFill>
              </a:rPr>
              <a:t>ystem Components of a General Theory of Software Engineering</a:t>
            </a:r>
            <a:endParaRPr dirty="0">
              <a:solidFill>
                <a:schemeClr val="tx1"/>
              </a:solidFill>
            </a:endParaRPr>
          </a:p>
          <a:p>
            <a:pPr marL="609600" indent="-609600">
              <a:spcBef>
                <a:spcPts val="400"/>
              </a:spcBef>
              <a:defRPr sz="2000"/>
            </a:pPr>
            <a:r>
              <a:rPr b="1" dirty="0">
                <a:solidFill>
                  <a:schemeClr val="tx1"/>
                </a:solidFill>
              </a:rPr>
              <a:t>Real World Case Studies</a:t>
            </a:r>
          </a:p>
          <a:p>
            <a:pPr marL="1009650" lvl="1" indent="-609600">
              <a:spcBef>
                <a:spcPts val="0"/>
              </a:spcBef>
              <a:buClr>
                <a:srgbClr val="FF0000"/>
              </a:buClr>
              <a:defRPr sz="2000"/>
            </a:pPr>
            <a:r>
              <a:rPr dirty="0">
                <a:solidFill>
                  <a:schemeClr val="accent4"/>
                </a:solidFill>
              </a:rPr>
              <a:t>A</a:t>
            </a:r>
            <a:r>
              <a:rPr dirty="0"/>
              <a:t>. Strategies and Challenges in Designing Communication Solutions for Large-Scale Events</a:t>
            </a:r>
          </a:p>
          <a:p>
            <a:pPr marL="1009650" lvl="1" indent="-609600">
              <a:spcBef>
                <a:spcPts val="0"/>
              </a:spcBef>
              <a:buClr>
                <a:srgbClr val="FF0000"/>
              </a:buClr>
              <a:defRPr sz="2000"/>
            </a:pPr>
            <a:r>
              <a:rPr dirty="0">
                <a:solidFill>
                  <a:schemeClr val="accent4">
                    <a:satOff val="-1335"/>
                    <a:lumOff val="-10274"/>
                  </a:schemeClr>
                </a:solidFill>
              </a:rPr>
              <a:t>B</a:t>
            </a:r>
            <a:r>
              <a:rPr dirty="0"/>
              <a:t>. Hybrid Development of Mobile Applications with Software Quality Focus</a:t>
            </a:r>
          </a:p>
          <a:p>
            <a:pPr marL="1009650" lvl="1" indent="-609600">
              <a:spcBef>
                <a:spcPts val="0"/>
              </a:spcBef>
              <a:buClr>
                <a:srgbClr val="FF0000"/>
              </a:buClr>
              <a:defRPr sz="2000"/>
            </a:pPr>
            <a:r>
              <a:rPr dirty="0">
                <a:solidFill>
                  <a:schemeClr val="accent4">
                    <a:satOff val="-1335"/>
                    <a:lumOff val="-10274"/>
                  </a:schemeClr>
                </a:solidFill>
              </a:rPr>
              <a:t>C</a:t>
            </a:r>
            <a:r>
              <a:rPr dirty="0"/>
              <a:t>. Building Internet Communities for Students – A </a:t>
            </a:r>
            <a:r>
              <a:rPr dirty="0" smtClean="0"/>
              <a:t>Man</a:t>
            </a:r>
            <a:r>
              <a:rPr lang="en-US" dirty="0" smtClean="0"/>
              <a:t>a</a:t>
            </a:r>
            <a:r>
              <a:rPr dirty="0" smtClean="0"/>
              <a:t>gerial </a:t>
            </a:r>
            <a:r>
              <a:rPr dirty="0"/>
              <a:t>Perspective</a:t>
            </a:r>
          </a:p>
          <a:p>
            <a:pPr marL="609600" indent="-609600">
              <a:spcBef>
                <a:spcPts val="400"/>
              </a:spcBef>
              <a:defRPr sz="2000"/>
            </a:pPr>
            <a:r>
              <a:rPr lang="en-US" b="1" dirty="0" smtClean="0">
                <a:solidFill>
                  <a:srgbClr val="FF0000"/>
                </a:solidFill>
              </a:rPr>
              <a:t>Conclusions and </a:t>
            </a:r>
            <a:r>
              <a:rPr b="1" dirty="0" smtClean="0">
                <a:solidFill>
                  <a:srgbClr val="FF0000"/>
                </a:solidFill>
              </a:rPr>
              <a:t>Quality </a:t>
            </a:r>
            <a:r>
              <a:rPr b="1" dirty="0">
                <a:solidFill>
                  <a:srgbClr val="FF0000"/>
                </a:solidFill>
              </a:rPr>
              <a:t>Criteria </a:t>
            </a:r>
          </a:p>
        </p:txBody>
      </p:sp>
      <p:sp>
        <p:nvSpPr>
          <p:cNvPr id="85" name="Shape 85"/>
          <p:cNvSpPr/>
          <p:nvPr/>
        </p:nvSpPr>
        <p:spPr>
          <a:xfrm>
            <a:off x="242609" y="5296413"/>
            <a:ext cx="990600" cy="0"/>
          </a:xfrm>
          <a:prstGeom prst="line">
            <a:avLst/>
          </a:prstGeom>
          <a:ln w="152400">
            <a:solidFill>
              <a:srgbClr val="000000"/>
            </a:solidFill>
            <a:tailEnd type="triangle"/>
          </a:ln>
        </p:spPr>
        <p:txBody>
          <a:bodyPr lIns="45719" rIns="45719"/>
          <a:lstStyle/>
          <a:p>
            <a:endParaRPr/>
          </a:p>
        </p:txBody>
      </p:sp>
    </p:spTree>
    <p:extLst>
      <p:ext uri="{BB962C8B-B14F-4D97-AF65-F5344CB8AC3E}">
        <p14:creationId xmlns:p14="http://schemas.microsoft.com/office/powerpoint/2010/main" val="207982744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p:cNvSpPr>
          <p:nvPr>
            <p:ph type="title" idx="4294967295"/>
          </p:nvPr>
        </p:nvSpPr>
        <p:spPr>
          <a:xfrm>
            <a:off x="1150937" y="214312"/>
            <a:ext cx="7793038" cy="1462089"/>
          </a:xfrm>
          <a:prstGeom prst="rect">
            <a:avLst/>
          </a:prstGeom>
        </p:spPr>
        <p:txBody>
          <a:bodyPr>
            <a:normAutofit/>
          </a:bodyPr>
          <a:lstStyle/>
          <a:p>
            <a:r>
              <a:rPr lang="en-US" sz="4000" dirty="0" smtClean="0"/>
              <a:t>Conclusions and Quality Criteria</a:t>
            </a:r>
            <a:endParaRPr sz="4000" dirty="0"/>
          </a:p>
        </p:txBody>
      </p:sp>
      <p:sp>
        <p:nvSpPr>
          <p:cNvPr id="402" name="Shape 402"/>
          <p:cNvSpPr>
            <a:spLocks noGrp="1"/>
          </p:cNvSpPr>
          <p:nvPr>
            <p:ph type="body" idx="4294967295"/>
          </p:nvPr>
        </p:nvSpPr>
        <p:spPr>
          <a:xfrm>
            <a:off x="1182687" y="2017712"/>
            <a:ext cx="7772401" cy="4114801"/>
          </a:xfrm>
          <a:prstGeom prst="rect">
            <a:avLst/>
          </a:prstGeom>
        </p:spPr>
        <p:txBody>
          <a:bodyPr>
            <a:normAutofit fontScale="85000" lnSpcReduction="20000"/>
          </a:bodyPr>
          <a:lstStyle/>
          <a:p>
            <a:pPr marL="0" indent="0" defTabSz="385572">
              <a:spcBef>
                <a:spcPts val="2700"/>
              </a:spcBef>
              <a:buClrTx/>
              <a:buSzPct val="100000"/>
              <a:buNone/>
              <a:defRPr sz="2376">
                <a:latin typeface="Helvetica Light"/>
                <a:ea typeface="Helvetica Light"/>
                <a:cs typeface="Helvetica Light"/>
                <a:sym typeface="Helvetica Light"/>
              </a:defRPr>
            </a:pPr>
            <a:r>
              <a:rPr lang="en-US" dirty="0" smtClean="0"/>
              <a:t>Application and validation of the theory </a:t>
            </a:r>
            <a:r>
              <a:rPr lang="en-US" b="1" dirty="0" smtClean="0"/>
              <a:t>quality criteria </a:t>
            </a:r>
            <a:r>
              <a:rPr lang="en-US" dirty="0" smtClean="0"/>
              <a:t>related to the presented case studies indicate:</a:t>
            </a:r>
          </a:p>
          <a:p>
            <a:pPr marL="419100" indent="-419100" defTabSz="385572">
              <a:spcBef>
                <a:spcPts val="2700"/>
              </a:spcBef>
              <a:buClrTx/>
              <a:buSzPct val="100000"/>
              <a:buFontTx/>
              <a:buAutoNum type="arabicPeriod"/>
              <a:defRPr sz="2376">
                <a:latin typeface="Helvetica Light"/>
                <a:ea typeface="Helvetica Light"/>
                <a:cs typeface="Helvetica Light"/>
                <a:sym typeface="Helvetica Light"/>
              </a:defRPr>
            </a:pPr>
            <a:r>
              <a:rPr dirty="0" smtClean="0"/>
              <a:t>Relation </a:t>
            </a:r>
            <a:r>
              <a:rPr dirty="0"/>
              <a:t>to real </a:t>
            </a:r>
            <a:r>
              <a:rPr dirty="0" smtClean="0"/>
              <a:t>world</a:t>
            </a:r>
            <a:r>
              <a:rPr lang="en-US" dirty="0" smtClean="0"/>
              <a:t> (case studies)</a:t>
            </a:r>
            <a:endParaRPr dirty="0"/>
          </a:p>
          <a:p>
            <a:pPr marL="419100" indent="-419100" defTabSz="385572">
              <a:spcBef>
                <a:spcPts val="2700"/>
              </a:spcBef>
              <a:buClrTx/>
              <a:buSzPct val="100000"/>
              <a:buFontTx/>
              <a:buAutoNum type="arabicPeriod"/>
              <a:defRPr sz="2376">
                <a:latin typeface="Helvetica Light"/>
                <a:ea typeface="Helvetica Light"/>
                <a:cs typeface="Helvetica Light"/>
                <a:sym typeface="Helvetica Light"/>
              </a:defRPr>
            </a:pPr>
            <a:r>
              <a:rPr dirty="0"/>
              <a:t>Support good decision </a:t>
            </a:r>
            <a:r>
              <a:rPr dirty="0" smtClean="0"/>
              <a:t>making</a:t>
            </a:r>
            <a:r>
              <a:rPr lang="en-US" dirty="0" smtClean="0"/>
              <a:t> (DF)</a:t>
            </a:r>
            <a:endParaRPr dirty="0"/>
          </a:p>
          <a:p>
            <a:pPr marL="419100" indent="-419100" defTabSz="385572">
              <a:spcBef>
                <a:spcPts val="2700"/>
              </a:spcBef>
              <a:buClrTx/>
              <a:buSzPct val="100000"/>
              <a:buFontTx/>
              <a:buAutoNum type="arabicPeriod"/>
              <a:defRPr sz="2376">
                <a:latin typeface="Helvetica Light"/>
                <a:ea typeface="Helvetica Light"/>
                <a:cs typeface="Helvetica Light"/>
                <a:sym typeface="Helvetica Light"/>
              </a:defRPr>
            </a:pPr>
            <a:r>
              <a:rPr dirty="0" smtClean="0"/>
              <a:t>Formalis</a:t>
            </a:r>
            <a:r>
              <a:rPr lang="en-US" dirty="0" smtClean="0"/>
              <a:t>ms (DF, VF)</a:t>
            </a:r>
            <a:endParaRPr dirty="0"/>
          </a:p>
          <a:p>
            <a:pPr marL="419100" indent="-419100" defTabSz="385572">
              <a:spcBef>
                <a:spcPts val="2700"/>
              </a:spcBef>
              <a:buClrTx/>
              <a:buSzPct val="100000"/>
              <a:buFontTx/>
              <a:buAutoNum type="arabicPeriod"/>
              <a:defRPr sz="2376">
                <a:latin typeface="Helvetica Light"/>
                <a:ea typeface="Helvetica Light"/>
                <a:cs typeface="Helvetica Light"/>
                <a:sym typeface="Helvetica Light"/>
              </a:defRPr>
            </a:pPr>
            <a:r>
              <a:rPr dirty="0" smtClean="0"/>
              <a:t>Consistency</a:t>
            </a:r>
            <a:r>
              <a:rPr lang="en-US" dirty="0" smtClean="0"/>
              <a:t> (model clash analysis)</a:t>
            </a:r>
            <a:endParaRPr dirty="0"/>
          </a:p>
          <a:p>
            <a:pPr marL="419100" indent="-419100" defTabSz="385572">
              <a:spcBef>
                <a:spcPts val="2700"/>
              </a:spcBef>
              <a:buClrTx/>
              <a:buSzPct val="100000"/>
              <a:buFontTx/>
              <a:buAutoNum type="arabicPeriod"/>
              <a:defRPr sz="2376">
                <a:latin typeface="Helvetica Light"/>
                <a:ea typeface="Helvetica Light"/>
                <a:cs typeface="Helvetica Light"/>
                <a:sym typeface="Helvetica Light"/>
              </a:defRPr>
            </a:pPr>
            <a:r>
              <a:rPr dirty="0" smtClean="0"/>
              <a:t>Measurability</a:t>
            </a:r>
            <a:r>
              <a:rPr lang="en-US" dirty="0" smtClean="0"/>
              <a:t> (utility, process and product metrics)</a:t>
            </a:r>
            <a:endParaRPr dirty="0"/>
          </a:p>
          <a:p>
            <a:pPr marL="419100" indent="-419100" defTabSz="385572">
              <a:spcBef>
                <a:spcPts val="2700"/>
              </a:spcBef>
              <a:buClrTx/>
              <a:buSzPct val="100000"/>
              <a:buFontTx/>
              <a:buAutoNum type="arabicPeriod"/>
              <a:defRPr sz="2376">
                <a:latin typeface="Helvetica Light"/>
                <a:ea typeface="Helvetica Light"/>
                <a:cs typeface="Helvetica Light"/>
                <a:sym typeface="Helvetica Light"/>
              </a:defRPr>
            </a:pPr>
            <a:r>
              <a:rPr dirty="0" smtClean="0"/>
              <a:t>Predictability</a:t>
            </a:r>
            <a:r>
              <a:rPr lang="en-US" dirty="0" smtClean="0"/>
              <a:t> (project outcomes, risks and uncertainties)</a:t>
            </a:r>
            <a:endParaRPr dirty="0"/>
          </a:p>
        </p:txBody>
      </p:sp>
      <p:sp>
        <p:nvSpPr>
          <p:cNvPr id="403" name="Shape 403"/>
          <p:cNvSpPr>
            <a:spLocks noGrp="1"/>
          </p:cNvSpPr>
          <p:nvPr>
            <p:ph type="sldNum" sz="quarter" idx="2"/>
          </p:nvPr>
        </p:nvSpPr>
        <p:spPr>
          <a:xfrm>
            <a:off x="8648888" y="6393497"/>
            <a:ext cx="298262"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25</a:t>
            </a:fld>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idx="4294967295"/>
          </p:nvPr>
        </p:nvSpPr>
        <p:spPr>
          <a:xfrm>
            <a:off x="590748" y="230187"/>
            <a:ext cx="8321477" cy="1587947"/>
          </a:xfrm>
          <a:prstGeom prst="rect">
            <a:avLst/>
          </a:prstGeom>
        </p:spPr>
        <p:txBody>
          <a:bodyPr>
            <a:normAutofit/>
          </a:bodyPr>
          <a:lstStyle/>
          <a:p>
            <a:pPr algn="ctr" defTabSz="315912">
              <a:defRPr sz="3200"/>
            </a:pPr>
            <a:r>
              <a:rPr dirty="0"/>
              <a:t>System Components </a:t>
            </a:r>
            <a:r>
              <a:rPr dirty="0" smtClean="0"/>
              <a:t>of </a:t>
            </a:r>
            <a:r>
              <a:rPr dirty="0"/>
              <a:t>a General Theory of Software Engineering </a:t>
            </a:r>
            <a:br>
              <a:rPr dirty="0"/>
            </a:br>
            <a:r>
              <a:rPr sz="1800" dirty="0" err="1"/>
              <a:t>Stoica</a:t>
            </a:r>
            <a:r>
              <a:rPr sz="1800" dirty="0"/>
              <a:t>, </a:t>
            </a:r>
            <a:r>
              <a:rPr sz="1800" dirty="0" err="1"/>
              <a:t>Pelckmans</a:t>
            </a:r>
            <a:r>
              <a:rPr sz="1800" dirty="0"/>
              <a:t>, Rowe - Science of Computer Programming 101,(2015) 42-65</a:t>
            </a:r>
          </a:p>
        </p:txBody>
      </p:sp>
      <p:pic>
        <p:nvPicPr>
          <p:cNvPr id="88" name="image.jpeg"/>
          <p:cNvPicPr>
            <a:picLocks noChangeAspect="1"/>
          </p:cNvPicPr>
          <p:nvPr/>
        </p:nvPicPr>
        <p:blipFill>
          <a:blip r:embed="rId2">
            <a:extLst/>
          </a:blip>
          <a:stretch>
            <a:fillRect/>
          </a:stretch>
        </p:blipFill>
        <p:spPr>
          <a:xfrm>
            <a:off x="1532731" y="2603500"/>
            <a:ext cx="5943601" cy="39846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body" idx="4294967295"/>
          </p:nvPr>
        </p:nvSpPr>
        <p:spPr>
          <a:xfrm>
            <a:off x="1187450" y="1811337"/>
            <a:ext cx="5284788" cy="5026175"/>
          </a:xfrm>
          <a:prstGeom prst="rect">
            <a:avLst/>
          </a:prstGeom>
        </p:spPr>
        <p:txBody>
          <a:bodyPr>
            <a:normAutofit/>
          </a:bodyPr>
          <a:lstStyle/>
          <a:p>
            <a:pPr marL="132588" indent="-132588" defTabSz="146399">
              <a:spcBef>
                <a:spcPts val="1000"/>
              </a:spcBef>
              <a:defRPr sz="870" b="1">
                <a:latin typeface="+mn-lt"/>
                <a:ea typeface="+mn-ea"/>
                <a:cs typeface="+mn-cs"/>
                <a:sym typeface="Helvetica"/>
              </a:defRPr>
            </a:pPr>
            <a:r>
              <a:rPr sz="1044" dirty="0"/>
              <a:t>Models</a:t>
            </a:r>
            <a:r>
              <a:rPr b="0" dirty="0">
                <a:latin typeface="Tahoma"/>
                <a:ea typeface="Tahoma"/>
                <a:cs typeface="Tahoma"/>
                <a:sym typeface="Tahoma"/>
              </a:rPr>
              <a:t>: an abstract description to </a:t>
            </a:r>
            <a:r>
              <a:rPr b="0" dirty="0" err="1">
                <a:latin typeface="Tahoma"/>
                <a:ea typeface="Tahoma"/>
                <a:cs typeface="Tahoma"/>
                <a:sym typeface="Tahoma"/>
              </a:rPr>
              <a:t>visualise</a:t>
            </a:r>
            <a:r>
              <a:rPr b="0" dirty="0">
                <a:latin typeface="Tahoma"/>
                <a:ea typeface="Tahoma"/>
                <a:cs typeface="Tahoma"/>
                <a:sym typeface="Tahoma"/>
              </a:rPr>
              <a:t> and reason about the system and its effects. </a:t>
            </a:r>
          </a:p>
          <a:p>
            <a:pPr marL="132588" indent="-132588" defTabSz="146399">
              <a:spcBef>
                <a:spcPts val="1000"/>
              </a:spcBef>
              <a:defRPr sz="870" b="1">
                <a:latin typeface="+mn-lt"/>
                <a:ea typeface="+mn-ea"/>
                <a:cs typeface="+mn-cs"/>
                <a:sym typeface="Helvetica"/>
              </a:defRPr>
            </a:pPr>
            <a:r>
              <a:rPr lang="en-US" sz="1044" dirty="0"/>
              <a:t>V</a:t>
            </a:r>
            <a:r>
              <a:rPr sz="1044" dirty="0" smtClean="0"/>
              <a:t>iews</a:t>
            </a:r>
            <a:r>
              <a:rPr dirty="0"/>
              <a:t>: </a:t>
            </a:r>
            <a:r>
              <a:rPr b="0" dirty="0">
                <a:latin typeface="Tahoma"/>
                <a:ea typeface="Tahoma"/>
                <a:cs typeface="Tahoma"/>
                <a:sym typeface="Tahoma"/>
              </a:rPr>
              <a:t>selected aspects needed to make informed decisions. </a:t>
            </a:r>
          </a:p>
          <a:p>
            <a:pPr marL="110489" indent="-110489" defTabSz="146399">
              <a:spcBef>
                <a:spcPts val="1000"/>
              </a:spcBef>
              <a:defRPr sz="870" b="1">
                <a:latin typeface="+mn-lt"/>
                <a:ea typeface="+mn-ea"/>
                <a:cs typeface="+mn-cs"/>
                <a:sym typeface="Helvetica"/>
              </a:defRPr>
            </a:pPr>
            <a:r>
              <a:rPr dirty="0">
                <a:latin typeface="Tahoma"/>
                <a:ea typeface="Tahoma"/>
                <a:cs typeface="Tahoma"/>
                <a:sym typeface="Tahoma"/>
              </a:rPr>
              <a:t>Model System</a:t>
            </a:r>
            <a:r>
              <a:rPr b="0" dirty="0">
                <a:latin typeface="Tahoma"/>
                <a:ea typeface="Tahoma"/>
                <a:cs typeface="Tahoma"/>
                <a:sym typeface="Tahoma"/>
              </a:rPr>
              <a:t>: Collection of interconnected and consistent components that work together for defining/developing/delivering a software system.</a:t>
            </a:r>
          </a:p>
          <a:p>
            <a:pPr marL="110489" indent="-110489" defTabSz="146399">
              <a:spcBef>
                <a:spcPts val="1000"/>
              </a:spcBef>
              <a:defRPr sz="870" b="1">
                <a:latin typeface="+mn-lt"/>
                <a:ea typeface="+mn-ea"/>
                <a:cs typeface="+mn-cs"/>
                <a:sym typeface="Helvetica"/>
              </a:defRPr>
            </a:pPr>
            <a:r>
              <a:rPr dirty="0"/>
              <a:t>Actors</a:t>
            </a:r>
            <a:r>
              <a:rPr b="0" dirty="0">
                <a:latin typeface="Tahoma"/>
                <a:ea typeface="Tahoma"/>
                <a:cs typeface="Tahoma"/>
                <a:sym typeface="Tahoma"/>
              </a:rPr>
              <a:t>: </a:t>
            </a:r>
          </a:p>
          <a:p>
            <a:pPr marL="222361" lvl="1" indent="-110489" defTabSz="146399">
              <a:spcBef>
                <a:spcPts val="1000"/>
              </a:spcBef>
              <a:buClr>
                <a:srgbClr val="FF0000"/>
              </a:buClr>
              <a:defRPr sz="870"/>
            </a:pPr>
            <a:r>
              <a:rPr dirty="0"/>
              <a:t>Stakeholders.</a:t>
            </a:r>
          </a:p>
          <a:p>
            <a:pPr marL="222361" lvl="1" indent="-110489" defTabSz="146399">
              <a:spcBef>
                <a:spcPts val="1000"/>
              </a:spcBef>
              <a:buClr>
                <a:srgbClr val="FF0000"/>
              </a:buClr>
              <a:defRPr sz="870"/>
            </a:pPr>
            <a:r>
              <a:rPr dirty="0"/>
              <a:t>Developers.</a:t>
            </a:r>
          </a:p>
          <a:p>
            <a:pPr marL="222361" lvl="1" indent="-110489" defTabSz="146399">
              <a:spcBef>
                <a:spcPts val="1000"/>
              </a:spcBef>
              <a:buClr>
                <a:srgbClr val="FF0000"/>
              </a:buClr>
              <a:defRPr sz="870"/>
            </a:pPr>
            <a:r>
              <a:rPr dirty="0"/>
              <a:t>Users. </a:t>
            </a:r>
          </a:p>
          <a:p>
            <a:pPr marL="110489" indent="-110489" defTabSz="146399">
              <a:spcBef>
                <a:spcPts val="1000"/>
              </a:spcBef>
              <a:defRPr sz="870" b="1">
                <a:latin typeface="+mn-lt"/>
                <a:ea typeface="+mn-ea"/>
                <a:cs typeface="+mn-cs"/>
                <a:sym typeface="Helvetica"/>
              </a:defRPr>
            </a:pPr>
            <a:r>
              <a:rPr dirty="0"/>
              <a:t>Product model</a:t>
            </a:r>
            <a:r>
              <a:rPr b="0" dirty="0">
                <a:latin typeface="Tahoma"/>
                <a:ea typeface="Tahoma"/>
                <a:cs typeface="Tahoma"/>
                <a:sym typeface="Tahoma"/>
              </a:rPr>
              <a:t>: </a:t>
            </a:r>
          </a:p>
          <a:p>
            <a:pPr marL="222361" lvl="1" indent="-110489" defTabSz="146399">
              <a:spcBef>
                <a:spcPts val="1000"/>
              </a:spcBef>
              <a:buClr>
                <a:srgbClr val="FF0000"/>
              </a:buClr>
              <a:defRPr sz="870"/>
            </a:pPr>
            <a:r>
              <a:rPr dirty="0"/>
              <a:t>Requirement view.</a:t>
            </a:r>
          </a:p>
          <a:p>
            <a:pPr marL="222361" lvl="1" indent="-110489" defTabSz="146399">
              <a:spcBef>
                <a:spcPts val="1000"/>
              </a:spcBef>
              <a:buClr>
                <a:srgbClr val="FF0000"/>
              </a:buClr>
              <a:defRPr sz="870"/>
            </a:pPr>
            <a:r>
              <a:rPr dirty="0"/>
              <a:t>Specification view.</a:t>
            </a:r>
          </a:p>
          <a:p>
            <a:pPr marL="222361" lvl="1" indent="-110489" defTabSz="146399">
              <a:spcBef>
                <a:spcPts val="1000"/>
              </a:spcBef>
              <a:buClr>
                <a:srgbClr val="FF0000"/>
              </a:buClr>
              <a:defRPr sz="870"/>
            </a:pPr>
            <a:r>
              <a:rPr dirty="0"/>
              <a:t>Design view.</a:t>
            </a:r>
          </a:p>
          <a:p>
            <a:pPr marL="222361" lvl="1" indent="-110489" defTabSz="146399">
              <a:spcBef>
                <a:spcPts val="1000"/>
              </a:spcBef>
              <a:buClr>
                <a:srgbClr val="FF0000"/>
              </a:buClr>
              <a:defRPr sz="870"/>
            </a:pPr>
            <a:r>
              <a:rPr dirty="0"/>
              <a:t>Architectural view.</a:t>
            </a:r>
          </a:p>
          <a:p>
            <a:pPr marL="222361" lvl="1" indent="-110489" defTabSz="146399">
              <a:spcBef>
                <a:spcPts val="1000"/>
              </a:spcBef>
              <a:buClr>
                <a:srgbClr val="FF0000"/>
              </a:buClr>
              <a:defRPr sz="870"/>
            </a:pPr>
            <a:r>
              <a:rPr dirty="0"/>
              <a:t>Real-time design view.</a:t>
            </a:r>
          </a:p>
          <a:p>
            <a:pPr marL="110489" indent="-110489" defTabSz="146399">
              <a:spcBef>
                <a:spcPts val="1000"/>
              </a:spcBef>
              <a:defRPr sz="870" b="1">
                <a:latin typeface="+mn-lt"/>
                <a:ea typeface="+mn-ea"/>
                <a:cs typeface="+mn-cs"/>
                <a:sym typeface="Helvetica"/>
              </a:defRPr>
            </a:pPr>
            <a:r>
              <a:rPr dirty="0"/>
              <a:t>Evaluation</a:t>
            </a:r>
            <a:r>
              <a:rPr b="0" dirty="0">
                <a:latin typeface="Tahoma"/>
                <a:ea typeface="Tahoma"/>
                <a:cs typeface="Tahoma"/>
                <a:sym typeface="Tahoma"/>
              </a:rPr>
              <a:t>: </a:t>
            </a:r>
          </a:p>
          <a:p>
            <a:pPr marL="222361" lvl="1" indent="-110489" defTabSz="146399">
              <a:spcBef>
                <a:spcPts val="1000"/>
              </a:spcBef>
              <a:buClr>
                <a:srgbClr val="FF0000"/>
              </a:buClr>
              <a:defRPr sz="870"/>
            </a:pPr>
            <a:r>
              <a:rPr dirty="0"/>
              <a:t>Success model.</a:t>
            </a:r>
          </a:p>
          <a:p>
            <a:pPr marL="222361" lvl="1" indent="-110489" defTabSz="146399">
              <a:spcBef>
                <a:spcPts val="1000"/>
              </a:spcBef>
              <a:buClr>
                <a:srgbClr val="FF0000"/>
              </a:buClr>
              <a:defRPr sz="870"/>
            </a:pPr>
            <a:r>
              <a:rPr dirty="0"/>
              <a:t>Property models.</a:t>
            </a:r>
          </a:p>
          <a:p>
            <a:pPr marL="222361" lvl="1" indent="-110489" defTabSz="146399">
              <a:spcBef>
                <a:spcPts val="1000"/>
              </a:spcBef>
              <a:buClr>
                <a:srgbClr val="FF0000"/>
              </a:buClr>
              <a:defRPr sz="870"/>
            </a:pPr>
            <a:r>
              <a:rPr dirty="0"/>
              <a:t>Environment model.</a:t>
            </a:r>
          </a:p>
          <a:p>
            <a:pPr marL="110489" indent="-110489" defTabSz="146399">
              <a:spcBef>
                <a:spcPts val="1000"/>
              </a:spcBef>
              <a:defRPr sz="870" b="1">
                <a:latin typeface="+mn-lt"/>
                <a:ea typeface="+mn-ea"/>
                <a:cs typeface="+mn-cs"/>
                <a:sym typeface="Helvetica"/>
              </a:defRPr>
            </a:pPr>
            <a:r>
              <a:rPr dirty="0"/>
              <a:t>Decision Framework</a:t>
            </a:r>
            <a:r>
              <a:rPr b="0" dirty="0">
                <a:latin typeface="Tahoma"/>
                <a:ea typeface="Tahoma"/>
                <a:cs typeface="Tahoma"/>
                <a:sym typeface="Tahoma"/>
              </a:rPr>
              <a:t>.</a:t>
            </a:r>
          </a:p>
        </p:txBody>
      </p:sp>
      <p:pic>
        <p:nvPicPr>
          <p:cNvPr id="91" name="image.jpeg"/>
          <p:cNvPicPr>
            <a:picLocks noChangeAspect="1"/>
          </p:cNvPicPr>
          <p:nvPr/>
        </p:nvPicPr>
        <p:blipFill>
          <a:blip r:embed="rId2">
            <a:extLst/>
          </a:blip>
          <a:stretch>
            <a:fillRect/>
          </a:stretch>
        </p:blipFill>
        <p:spPr>
          <a:xfrm>
            <a:off x="3285472" y="3082528"/>
            <a:ext cx="5900456" cy="3524647"/>
          </a:xfrm>
          <a:prstGeom prst="rect">
            <a:avLst/>
          </a:prstGeom>
          <a:ln w="12700">
            <a:miter lim="400000"/>
          </a:ln>
        </p:spPr>
      </p:pic>
      <p:sp>
        <p:nvSpPr>
          <p:cNvPr id="92" name="Shape 92"/>
          <p:cNvSpPr>
            <a:spLocks noGrp="1"/>
          </p:cNvSpPr>
          <p:nvPr>
            <p:ph type="title" idx="4294967295"/>
          </p:nvPr>
        </p:nvSpPr>
        <p:spPr>
          <a:xfrm>
            <a:off x="1258887" y="523875"/>
            <a:ext cx="7793038" cy="762249"/>
          </a:xfrm>
          <a:prstGeom prst="rect">
            <a:avLst/>
          </a:prstGeom>
        </p:spPr>
        <p:txBody>
          <a:bodyPr>
            <a:normAutofit/>
          </a:bodyPr>
          <a:lstStyle>
            <a:lvl1pPr algn="ctr">
              <a:defRPr sz="3600"/>
            </a:lvl1pPr>
          </a:lstStyle>
          <a:p>
            <a:pPr>
              <a:defRPr sz="1000" b="1">
                <a:latin typeface="+mn-lt"/>
                <a:ea typeface="+mn-ea"/>
                <a:cs typeface="+mn-cs"/>
                <a:sym typeface="Helvetica"/>
              </a:defRPr>
            </a:pPr>
            <a:r>
              <a:rPr sz="3600" b="0">
                <a:latin typeface="Tahoma"/>
                <a:ea typeface="Tahoma"/>
                <a:cs typeface="Tahoma"/>
                <a:sym typeface="Tahoma"/>
              </a:rPr>
              <a:t>Model System Concept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sldNum" sz="quarter" idx="2"/>
          </p:nvPr>
        </p:nvSpPr>
        <p:spPr>
          <a:xfrm>
            <a:off x="8745949" y="6393497"/>
            <a:ext cx="201201"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pic>
        <p:nvPicPr>
          <p:cNvPr id="95" name="fig0.png" descr="fig0"/>
          <p:cNvPicPr>
            <a:picLocks noChangeAspect="1"/>
          </p:cNvPicPr>
          <p:nvPr/>
        </p:nvPicPr>
        <p:blipFill>
          <a:blip r:embed="rId2">
            <a:extLst/>
          </a:blip>
          <a:stretch>
            <a:fillRect/>
          </a:stretch>
        </p:blipFill>
        <p:spPr>
          <a:xfrm>
            <a:off x="457200" y="1524000"/>
            <a:ext cx="8124825" cy="5184775"/>
          </a:xfrm>
          <a:prstGeom prst="rect">
            <a:avLst/>
          </a:prstGeom>
          <a:ln w="12700">
            <a:miter lim="400000"/>
          </a:ln>
        </p:spPr>
      </p:pic>
      <p:sp>
        <p:nvSpPr>
          <p:cNvPr id="96" name="Shape 96"/>
          <p:cNvSpPr/>
          <p:nvPr/>
        </p:nvSpPr>
        <p:spPr>
          <a:xfrm>
            <a:off x="2819400" y="457200"/>
            <a:ext cx="3733800" cy="469265"/>
          </a:xfrm>
          <a:prstGeom prst="rect">
            <a:avLst/>
          </a:prstGeom>
          <a:solidFill>
            <a:srgbClr val="FCFF91"/>
          </a:solidFill>
          <a:ln>
            <a:solidFill>
              <a:srgbClr val="000000"/>
            </a:solidFill>
          </a:ln>
          <a:effectLst>
            <a:outerShdw blurRad="63500" dist="107763" dir="2700000" rotWithShape="0">
              <a:srgbClr val="808080"/>
            </a:outerShdw>
          </a:effectLst>
          <a:extLst>
            <a:ext uri="{C572A759-6A51-4108-AA02-DFA0A04FC94B}">
              <ma14:wrappingTextBoxFlag xmlns="" xmlns:ma14="http://schemas.microsoft.com/office/mac/drawingml/2011/main" val="1"/>
            </a:ext>
          </a:extLst>
        </p:spPr>
        <p:txBody>
          <a:bodyPr lIns="45719" rIns="45719">
            <a:spAutoFit/>
          </a:bodyPr>
          <a:lstStyle>
            <a:lvl1pPr algn="ctr">
              <a:spcBef>
                <a:spcPts val="1400"/>
              </a:spcBef>
              <a:defRPr sz="2400" b="1"/>
            </a:lvl1pPr>
          </a:lstStyle>
          <a:p>
            <a:r>
              <a:t>Model System</a:t>
            </a:r>
          </a:p>
        </p:txBody>
      </p:sp>
      <p:sp>
        <p:nvSpPr>
          <p:cNvPr id="97" name="Shape 97"/>
          <p:cNvSpPr/>
          <p:nvPr/>
        </p:nvSpPr>
        <p:spPr>
          <a:xfrm>
            <a:off x="0" y="3429000"/>
            <a:ext cx="1524000" cy="608229"/>
          </a:xfrm>
          <a:prstGeom prst="rect">
            <a:avLst/>
          </a:prstGeom>
          <a:solidFill>
            <a:srgbClr val="FCFF91"/>
          </a:solidFill>
          <a:ln>
            <a:solidFill>
              <a:srgbClr val="000000"/>
            </a:solidFill>
          </a:ln>
          <a:effectLst>
            <a:outerShdw blurRad="63500" dist="107763" dir="2700000" rotWithShape="0">
              <a:srgbClr val="808080"/>
            </a:outerShdw>
          </a:effectLst>
          <a:extLst>
            <a:ext uri="{C572A759-6A51-4108-AA02-DFA0A04FC94B}">
              <ma14:wrappingTextBoxFlag xmlns="" xmlns:ma14="http://schemas.microsoft.com/office/mac/drawingml/2011/main" val="1"/>
            </a:ext>
          </a:extLst>
        </p:spPr>
        <p:txBody>
          <a:bodyPr lIns="45719" rIns="45719">
            <a:spAutoFit/>
          </a:bodyPr>
          <a:lstStyle/>
          <a:p>
            <a:pPr>
              <a:spcBef>
                <a:spcPts val="800"/>
              </a:spcBef>
              <a:defRPr sz="1400" b="1">
                <a:latin typeface="+mj-lt"/>
                <a:ea typeface="+mj-ea"/>
                <a:cs typeface="+mj-cs"/>
                <a:sym typeface="Arial"/>
              </a:defRPr>
            </a:pPr>
            <a:r>
              <a:t>Changing</a:t>
            </a:r>
          </a:p>
          <a:p>
            <a:pPr>
              <a:spcBef>
                <a:spcPts val="800"/>
              </a:spcBef>
              <a:defRPr sz="1400" b="1">
                <a:latin typeface="+mj-lt"/>
                <a:ea typeface="+mj-ea"/>
                <a:cs typeface="+mj-cs"/>
                <a:sym typeface="Arial"/>
              </a:defRPr>
            </a:pPr>
            <a:r>
              <a:t>Requirements</a:t>
            </a:r>
          </a:p>
        </p:txBody>
      </p:sp>
      <p:sp>
        <p:nvSpPr>
          <p:cNvPr id="98" name="Shape 98"/>
          <p:cNvSpPr/>
          <p:nvPr/>
        </p:nvSpPr>
        <p:spPr>
          <a:xfrm>
            <a:off x="7620000" y="3276600"/>
            <a:ext cx="1524000" cy="704749"/>
          </a:xfrm>
          <a:prstGeom prst="rect">
            <a:avLst/>
          </a:prstGeom>
          <a:solidFill>
            <a:srgbClr val="FCFF91"/>
          </a:solidFill>
          <a:ln>
            <a:solidFill>
              <a:srgbClr val="000000"/>
            </a:solidFill>
          </a:ln>
          <a:effectLst>
            <a:outerShdw blurRad="63500" dist="107763" dir="2700000" rotWithShape="0">
              <a:srgbClr val="808080"/>
            </a:outerShdw>
          </a:effectLst>
          <a:extLst>
            <a:ext uri="{C572A759-6A51-4108-AA02-DFA0A04FC94B}">
              <ma14:wrappingTextBoxFlag xmlns="" xmlns:ma14="http://schemas.microsoft.com/office/mac/drawingml/2011/main" val="1"/>
            </a:ext>
          </a:extLst>
        </p:spPr>
        <p:txBody>
          <a:bodyPr lIns="45719" rIns="45719">
            <a:spAutoFit/>
          </a:bodyPr>
          <a:lstStyle>
            <a:lvl1pPr>
              <a:spcBef>
                <a:spcPts val="800"/>
              </a:spcBef>
              <a:defRPr sz="1400" b="1">
                <a:latin typeface="+mj-lt"/>
                <a:ea typeface="+mj-ea"/>
                <a:cs typeface="+mj-cs"/>
                <a:sym typeface="Arial"/>
              </a:defRPr>
            </a:lvl1pPr>
          </a:lstStyle>
          <a:p>
            <a:r>
              <a:t>Delivered Software System</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28F6CE6-089A-44E9-964A-1B24C634EAF8}" type="slidenum">
              <a:rPr lang="en-US" altLang="en-US" sz="1400" smtClean="0"/>
              <a:pPr>
                <a:spcBef>
                  <a:spcPct val="0"/>
                </a:spcBef>
                <a:buClrTx/>
                <a:buSzTx/>
                <a:buFontTx/>
                <a:buNone/>
              </a:pPr>
              <a:t>6</a:t>
            </a:fld>
            <a:endParaRPr lang="en-US" altLang="en-US" sz="1400" smtClean="0"/>
          </a:p>
        </p:txBody>
      </p:sp>
      <p:sp>
        <p:nvSpPr>
          <p:cNvPr id="16387" name="Rectangle 2"/>
          <p:cNvSpPr>
            <a:spLocks noGrp="1" noChangeArrowheads="1"/>
          </p:cNvSpPr>
          <p:nvPr>
            <p:ph type="title"/>
          </p:nvPr>
        </p:nvSpPr>
        <p:spPr/>
        <p:txBody>
          <a:bodyPr/>
          <a:lstStyle/>
          <a:p>
            <a:pPr eaLnBrk="1" hangingPunct="1"/>
            <a:r>
              <a:rPr lang="en-US" altLang="en-US" smtClean="0"/>
              <a:t>Software Engineering Models</a:t>
            </a:r>
          </a:p>
        </p:txBody>
      </p:sp>
      <p:sp>
        <p:nvSpPr>
          <p:cNvPr id="16388" name="Rectangle 3"/>
          <p:cNvSpPr>
            <a:spLocks noGrp="1" noChangeArrowheads="1"/>
          </p:cNvSpPr>
          <p:nvPr>
            <p:ph type="body" idx="1"/>
          </p:nvPr>
        </p:nvSpPr>
        <p:spPr>
          <a:xfrm>
            <a:off x="568419" y="2336800"/>
            <a:ext cx="8229600" cy="5257800"/>
          </a:xfrm>
        </p:spPr>
        <p:txBody>
          <a:bodyPr/>
          <a:lstStyle/>
          <a:p>
            <a:pPr eaLnBrk="1" hangingPunct="1">
              <a:lnSpc>
                <a:spcPct val="90000"/>
              </a:lnSpc>
            </a:pPr>
            <a:r>
              <a:rPr lang="sv-SE" altLang="en-US" sz="2800" dirty="0" smtClean="0"/>
              <a:t>A </a:t>
            </a:r>
            <a:r>
              <a:rPr lang="sv-SE" altLang="en-US" dirty="0" smtClean="0">
                <a:solidFill>
                  <a:schemeClr val="hlink"/>
                </a:solidFill>
              </a:rPr>
              <a:t>model</a:t>
            </a:r>
            <a:r>
              <a:rPr lang="sv-SE" altLang="en-US" sz="2800" dirty="0" smtClean="0">
                <a:solidFill>
                  <a:schemeClr val="hlink"/>
                </a:solidFill>
              </a:rPr>
              <a:t> </a:t>
            </a:r>
            <a:r>
              <a:rPr lang="sv-SE" altLang="en-US" sz="2800" dirty="0" smtClean="0"/>
              <a:t>is a pattern of something to be made, a description or an analogy used to visualize and reason about the system to be developed and its likely effects</a:t>
            </a:r>
            <a:endParaRPr lang="en-US" altLang="en-US" sz="2800" dirty="0" smtClean="0"/>
          </a:p>
          <a:p>
            <a:pPr eaLnBrk="1" hangingPunct="1">
              <a:lnSpc>
                <a:spcPct val="90000"/>
              </a:lnSpc>
            </a:pPr>
            <a:endParaRPr lang="sv-SE" altLang="en-US" sz="2800" dirty="0" smtClean="0"/>
          </a:p>
          <a:p>
            <a:pPr eaLnBrk="1" hangingPunct="1">
              <a:lnSpc>
                <a:spcPct val="90000"/>
              </a:lnSpc>
            </a:pPr>
            <a:r>
              <a:rPr lang="sv-SE" altLang="en-US" sz="2800" dirty="0" smtClean="0"/>
              <a:t>Models are built to help focus on the appropriate set of questions that need answering in order to find the most reliable and cost-effective solutions and to qualify the system against its stakeholders’ views</a:t>
            </a:r>
          </a:p>
        </p:txBody>
      </p:sp>
    </p:spTree>
    <p:extLst>
      <p:ext uri="{BB962C8B-B14F-4D97-AF65-F5344CB8AC3E}">
        <p14:creationId xmlns:p14="http://schemas.microsoft.com/office/powerpoint/2010/main" val="1825387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sldNum" sz="quarter" idx="2"/>
          </p:nvPr>
        </p:nvSpPr>
        <p:spPr>
          <a:xfrm>
            <a:off x="8745949" y="6393497"/>
            <a:ext cx="201201"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101" name="Shape 101"/>
          <p:cNvSpPr>
            <a:spLocks noGrp="1"/>
          </p:cNvSpPr>
          <p:nvPr>
            <p:ph type="title" idx="4294967295"/>
          </p:nvPr>
        </p:nvSpPr>
        <p:spPr>
          <a:xfrm>
            <a:off x="1371600" y="0"/>
            <a:ext cx="7772400" cy="1447800"/>
          </a:xfrm>
          <a:prstGeom prst="rect">
            <a:avLst/>
          </a:prstGeom>
        </p:spPr>
        <p:txBody>
          <a:bodyPr>
            <a:normAutofit/>
          </a:bodyPr>
          <a:lstStyle/>
          <a:p>
            <a:r>
              <a:t>Model Systems</a:t>
            </a:r>
          </a:p>
        </p:txBody>
      </p:sp>
      <p:sp>
        <p:nvSpPr>
          <p:cNvPr id="102" name="Shape 102"/>
          <p:cNvSpPr>
            <a:spLocks noGrp="1"/>
          </p:cNvSpPr>
          <p:nvPr>
            <p:ph type="body" idx="4294967295"/>
          </p:nvPr>
        </p:nvSpPr>
        <p:spPr>
          <a:xfrm>
            <a:off x="684212" y="2205037"/>
            <a:ext cx="8459788" cy="5176838"/>
          </a:xfrm>
          <a:prstGeom prst="rect">
            <a:avLst/>
          </a:prstGeom>
        </p:spPr>
        <p:txBody>
          <a:bodyPr>
            <a:normAutofit/>
          </a:bodyPr>
          <a:lstStyle/>
          <a:p>
            <a:pPr>
              <a:spcBef>
                <a:spcPts val="400"/>
              </a:spcBef>
              <a:defRPr sz="2000" b="1"/>
            </a:pPr>
            <a:r>
              <a:t>Benefits</a:t>
            </a:r>
            <a:r>
              <a:rPr b="0"/>
              <a:t>: i) model the software development facets and are also used to build the software; ii) allow reasoning, optimization, and decision analysis</a:t>
            </a:r>
          </a:p>
          <a:p>
            <a:pPr>
              <a:spcBef>
                <a:spcPts val="400"/>
              </a:spcBef>
              <a:defRPr sz="2000" b="1"/>
            </a:pPr>
            <a:r>
              <a:t>Require</a:t>
            </a:r>
            <a:r>
              <a:rPr b="0"/>
              <a:t>: model clash analysis in order to validate model compatibility</a:t>
            </a:r>
          </a:p>
          <a:p>
            <a:pPr>
              <a:spcBef>
                <a:spcPts val="400"/>
              </a:spcBef>
              <a:defRPr sz="2000"/>
            </a:pPr>
            <a:r>
              <a:t>Please note the difference between “</a:t>
            </a:r>
            <a:r>
              <a:rPr b="1"/>
              <a:t>model systems</a:t>
            </a:r>
            <a:r>
              <a:t>” (an emergent concept) and </a:t>
            </a:r>
            <a:r>
              <a:rPr b="1"/>
              <a:t>“system models</a:t>
            </a:r>
            <a:r>
              <a:t>” (a traditional software engineering concept which essentially applies only to models of the system to be built, like e.g. behavioral, semantic data, or object models)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idx="4294967295"/>
          </p:nvPr>
        </p:nvSpPr>
        <p:spPr>
          <a:xfrm>
            <a:off x="1692275" y="-242888"/>
            <a:ext cx="7793038" cy="1462089"/>
          </a:xfrm>
          <a:prstGeom prst="rect">
            <a:avLst/>
          </a:prstGeom>
        </p:spPr>
        <p:txBody>
          <a:bodyPr>
            <a:normAutofit/>
          </a:bodyPr>
          <a:lstStyle>
            <a:lvl1pPr defTabSz="554037">
              <a:defRPr sz="4000"/>
            </a:lvl1pPr>
          </a:lstStyle>
          <a:p>
            <a:r>
              <a:rPr dirty="0"/>
              <a:t>Decision Framework </a:t>
            </a:r>
          </a:p>
        </p:txBody>
      </p:sp>
      <p:sp>
        <p:nvSpPr>
          <p:cNvPr id="105" name="Shape 105"/>
          <p:cNvSpPr>
            <a:spLocks noGrp="1"/>
          </p:cNvSpPr>
          <p:nvPr>
            <p:ph type="body" sz="half" idx="4294967295"/>
          </p:nvPr>
        </p:nvSpPr>
        <p:spPr>
          <a:xfrm>
            <a:off x="927099" y="2247900"/>
            <a:ext cx="3933826" cy="4500563"/>
          </a:xfrm>
          <a:prstGeom prst="rect">
            <a:avLst/>
          </a:prstGeom>
        </p:spPr>
        <p:txBody>
          <a:bodyPr>
            <a:normAutofit/>
          </a:bodyPr>
          <a:lstStyle/>
          <a:p>
            <a:pPr marL="239712" indent="-239712" defTabSz="315912">
              <a:lnSpc>
                <a:spcPct val="80000"/>
              </a:lnSpc>
              <a:spcBef>
                <a:spcPts val="2200"/>
              </a:spcBef>
              <a:defRPr sz="1900"/>
            </a:pPr>
            <a:r>
              <a:t>Decision-under-risk theoretic [von Neumann &amp; Morgenstern, 1944].</a:t>
            </a:r>
          </a:p>
          <a:p>
            <a:pPr marL="239712" indent="-239712" defTabSz="315912">
              <a:lnSpc>
                <a:spcPct val="80000"/>
              </a:lnSpc>
              <a:spcBef>
                <a:spcPts val="2200"/>
              </a:spcBef>
              <a:defRPr sz="1900"/>
            </a:pPr>
            <a:r>
              <a:t>Explicit  notion of </a:t>
            </a:r>
            <a:r>
              <a:rPr>
                <a:solidFill>
                  <a:srgbClr val="B0690F"/>
                </a:solidFill>
              </a:rPr>
              <a:t>time</a:t>
            </a:r>
            <a:r>
              <a:t> in the SE process.</a:t>
            </a:r>
          </a:p>
          <a:p>
            <a:pPr marL="239712" indent="-239712" defTabSz="315912">
              <a:lnSpc>
                <a:spcPct val="80000"/>
              </a:lnSpc>
              <a:spcBef>
                <a:spcPts val="2200"/>
              </a:spcBef>
              <a:defRPr sz="1900"/>
            </a:pPr>
            <a:r>
              <a:t>Explicit  notion of </a:t>
            </a:r>
            <a:r>
              <a:rPr>
                <a:solidFill>
                  <a:srgbClr val="C88C18"/>
                </a:solidFill>
              </a:rPr>
              <a:t>utility</a:t>
            </a:r>
            <a:r>
              <a:t> in the SE process.</a:t>
            </a:r>
          </a:p>
          <a:p>
            <a:pPr marL="239712" indent="-239712" defTabSz="315912">
              <a:lnSpc>
                <a:spcPct val="80000"/>
              </a:lnSpc>
              <a:spcBef>
                <a:spcPts val="2200"/>
              </a:spcBef>
              <a:defRPr sz="1900"/>
            </a:pPr>
            <a:r>
              <a:t>Explicit  factoring in of </a:t>
            </a:r>
            <a:r>
              <a:rPr>
                <a:solidFill>
                  <a:schemeClr val="accent6">
                    <a:satOff val="-35873"/>
                    <a:lumOff val="-12431"/>
                  </a:schemeClr>
                </a:solidFill>
              </a:rPr>
              <a:t>risks</a:t>
            </a:r>
            <a:r>
              <a:t> and </a:t>
            </a:r>
            <a:r>
              <a:rPr>
                <a:solidFill>
                  <a:srgbClr val="B0690F"/>
                </a:solidFill>
              </a:rPr>
              <a:t>uncertainties</a:t>
            </a:r>
            <a:r>
              <a:t> in the SE process.</a:t>
            </a:r>
          </a:p>
          <a:p>
            <a:pPr marL="239712" indent="-239712" defTabSz="315912">
              <a:lnSpc>
                <a:spcPct val="80000"/>
              </a:lnSpc>
              <a:spcBef>
                <a:spcPts val="2200"/>
              </a:spcBef>
              <a:defRPr sz="1900"/>
            </a:pPr>
            <a:r>
              <a:t>Represent the software decision-under-risk process as a discrete </a:t>
            </a:r>
            <a:r>
              <a:rPr>
                <a:solidFill>
                  <a:schemeClr val="accent6">
                    <a:satOff val="-35873"/>
                    <a:lumOff val="-12431"/>
                  </a:schemeClr>
                </a:solidFill>
              </a:rPr>
              <a:t>dynamic decision tree</a:t>
            </a:r>
            <a:r>
              <a:t> (DDT):</a:t>
            </a:r>
          </a:p>
        </p:txBody>
      </p:sp>
      <p:pic>
        <p:nvPicPr>
          <p:cNvPr id="106" name="image.jpeg"/>
          <p:cNvPicPr>
            <a:picLocks noChangeAspect="1"/>
          </p:cNvPicPr>
          <p:nvPr/>
        </p:nvPicPr>
        <p:blipFill>
          <a:blip r:embed="rId2">
            <a:extLst/>
          </a:blip>
          <a:stretch>
            <a:fillRect/>
          </a:stretch>
        </p:blipFill>
        <p:spPr>
          <a:xfrm>
            <a:off x="4781550" y="2057400"/>
            <a:ext cx="4003675" cy="45005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sldNum" sz="quarter" idx="2"/>
          </p:nvPr>
        </p:nvSpPr>
        <p:spPr>
          <a:xfrm>
            <a:off x="8745949" y="6393497"/>
            <a:ext cx="201201" cy="3073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
        <p:nvSpPr>
          <p:cNvPr id="109" name="Shape 109"/>
          <p:cNvSpPr>
            <a:spLocks noGrp="1"/>
          </p:cNvSpPr>
          <p:nvPr>
            <p:ph type="title" idx="4294967295"/>
          </p:nvPr>
        </p:nvSpPr>
        <p:spPr>
          <a:xfrm>
            <a:off x="1150937" y="214312"/>
            <a:ext cx="7793038" cy="1462089"/>
          </a:xfrm>
          <a:prstGeom prst="rect">
            <a:avLst/>
          </a:prstGeom>
        </p:spPr>
        <p:txBody>
          <a:bodyPr>
            <a:normAutofit/>
          </a:bodyPr>
          <a:lstStyle>
            <a:lvl1pPr algn="ctr"/>
          </a:lstStyle>
          <a:p>
            <a:r>
              <a:rPr dirty="0"/>
              <a:t>Decision </a:t>
            </a:r>
            <a:r>
              <a:rPr dirty="0" smtClean="0"/>
              <a:t>Framework</a:t>
            </a:r>
            <a:endParaRPr dirty="0"/>
          </a:p>
        </p:txBody>
      </p:sp>
      <p:sp>
        <p:nvSpPr>
          <p:cNvPr id="110" name="Shape 110"/>
          <p:cNvSpPr>
            <a:spLocks noGrp="1"/>
          </p:cNvSpPr>
          <p:nvPr>
            <p:ph type="body" idx="4294967295"/>
          </p:nvPr>
        </p:nvSpPr>
        <p:spPr>
          <a:xfrm>
            <a:off x="1182687" y="2017712"/>
            <a:ext cx="7772401" cy="4114801"/>
          </a:xfrm>
          <a:prstGeom prst="rect">
            <a:avLst/>
          </a:prstGeom>
        </p:spPr>
        <p:txBody>
          <a:bodyPr>
            <a:normAutofit/>
          </a:bodyPr>
          <a:lstStyle/>
          <a:p>
            <a:pPr marL="0" indent="0">
              <a:spcBef>
                <a:spcPts val="400"/>
              </a:spcBef>
              <a:buSzTx/>
              <a:buNone/>
              <a:defRPr sz="2000" b="1"/>
            </a:pPr>
            <a:r>
              <a:rPr dirty="0"/>
              <a:t>    </a:t>
            </a:r>
            <a:r>
              <a:rPr b="0" dirty="0"/>
              <a:t>Central governance component for a given software engineering </a:t>
            </a:r>
            <a:r>
              <a:rPr b="0" dirty="0" smtClean="0"/>
              <a:t>endeavor</a:t>
            </a:r>
            <a:endParaRPr b="0" dirty="0"/>
          </a:p>
          <a:p>
            <a:pPr marL="742950" lvl="1" indent="-285750">
              <a:spcBef>
                <a:spcPts val="0"/>
              </a:spcBef>
              <a:buClr>
                <a:srgbClr val="FF0000"/>
              </a:buClr>
              <a:defRPr sz="2000"/>
            </a:pPr>
            <a:r>
              <a:rPr dirty="0"/>
              <a:t>Effectively managing </a:t>
            </a:r>
            <a:r>
              <a:rPr b="1" dirty="0"/>
              <a:t>risks and </a:t>
            </a:r>
            <a:r>
              <a:rPr b="1" dirty="0" smtClean="0"/>
              <a:t>uncertain</a:t>
            </a:r>
            <a:r>
              <a:rPr lang="en-US" b="1" dirty="0" smtClean="0"/>
              <a:t>t</a:t>
            </a:r>
            <a:r>
              <a:rPr b="1" dirty="0" smtClean="0"/>
              <a:t>ies</a:t>
            </a:r>
            <a:r>
              <a:rPr dirty="0" smtClean="0"/>
              <a:t> </a:t>
            </a:r>
            <a:r>
              <a:rPr dirty="0"/>
              <a:t>related to project success in the building stage</a:t>
            </a:r>
          </a:p>
          <a:p>
            <a:pPr marL="742950" lvl="1" indent="-285750">
              <a:spcBef>
                <a:spcPts val="0"/>
              </a:spcBef>
              <a:buClr>
                <a:srgbClr val="FF0000"/>
              </a:buClr>
              <a:defRPr sz="2000"/>
            </a:pPr>
            <a:r>
              <a:rPr dirty="0"/>
              <a:t>Design process in an </a:t>
            </a:r>
            <a:r>
              <a:rPr b="1" dirty="0"/>
              <a:t>economic perspective</a:t>
            </a:r>
            <a:r>
              <a:rPr dirty="0"/>
              <a:t>: Value of Waiting (VOW) , Value of Information (VOI), and possible outcomes can be coped with explicitly</a:t>
            </a:r>
          </a:p>
          <a:p>
            <a:pPr marL="742950" lvl="1" indent="-285750">
              <a:spcBef>
                <a:spcPts val="0"/>
              </a:spcBef>
              <a:buClr>
                <a:srgbClr val="FF0000"/>
              </a:buClr>
              <a:defRPr sz="2000"/>
            </a:pPr>
            <a:r>
              <a:rPr b="1" dirty="0"/>
              <a:t>Optimal control</a:t>
            </a:r>
            <a:r>
              <a:rPr dirty="0"/>
              <a:t> of modern adaptive software development: dynamic programming; optimal sequence of decisions</a:t>
            </a:r>
          </a:p>
          <a:p>
            <a:pPr marL="0" indent="0">
              <a:spcBef>
                <a:spcPts val="400"/>
              </a:spcBef>
              <a:buSzTx/>
              <a:buNone/>
              <a:defRPr sz="2000"/>
            </a:pPr>
            <a:r>
              <a:rPr dirty="0"/>
              <a:t>    while developing an overall framework in which these techniques compatibly reinforce each other.</a:t>
            </a:r>
          </a:p>
        </p:txBody>
      </p:sp>
    </p:spTree>
  </p:cSld>
  <p:clrMapOvr>
    <a:masterClrMapping/>
  </p:clrMapOvr>
  <p:transition spd="slow"/>
</p:sld>
</file>

<file path=ppt/theme/theme1.xml><?xml version="1.0" encoding="utf-8"?>
<a:theme xmlns:a="http://schemas.openxmlformats.org/drawingml/2006/main" name="Blends">
  <a:themeElements>
    <a:clrScheme name="Blends">
      <a:dk1>
        <a:srgbClr val="000000"/>
      </a:dk1>
      <a:lt1>
        <a:srgbClr val="FFFFFF"/>
      </a:lt1>
      <a:dk2>
        <a:srgbClr val="A7A7A7"/>
      </a:dk2>
      <a:lt2>
        <a:srgbClr val="535353"/>
      </a:lt2>
      <a:accent1>
        <a:srgbClr val="00E4A8"/>
      </a:accent1>
      <a:accent2>
        <a:srgbClr val="FFCF01"/>
      </a:accent2>
      <a:accent3>
        <a:srgbClr val="9BBB59"/>
      </a:accent3>
      <a:accent4>
        <a:srgbClr val="8064A2"/>
      </a:accent4>
      <a:accent5>
        <a:srgbClr val="4BACC6"/>
      </a:accent5>
      <a:accent6>
        <a:srgbClr val="F79646"/>
      </a:accent6>
      <a:hlink>
        <a:srgbClr val="0000FF"/>
      </a:hlink>
      <a:folHlink>
        <a:srgbClr val="FF00FF"/>
      </a:folHlink>
    </a:clrScheme>
    <a:fontScheme name="Blends">
      <a:majorFont>
        <a:latin typeface="Arial"/>
        <a:ea typeface="Arial"/>
        <a:cs typeface="Arial"/>
      </a:majorFont>
      <a:minorFont>
        <a:latin typeface="Helvetica"/>
        <a:ea typeface="Helvetica"/>
        <a:cs typeface="Helvetica"/>
      </a:minorFont>
    </a:fontScheme>
    <a:fmtScheme name="Blend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53881" dir="13500000" rotWithShape="0">
              <a:srgbClr val="000000">
                <a:alpha val="50000"/>
              </a:srgbClr>
            </a:outerShdw>
          </a:effectLst>
        </a:effectStyle>
        <a:effectStyle>
          <a:effectLst>
            <a:outerShdw blurRad="63500" dist="53881" dir="13500000" rotWithShape="0">
              <a:srgbClr val="000000">
                <a:alpha val="50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53881" dir="13500000" rotWithShape="0">
            <a:srgbClr val="000000">
              <a:alpha val="50000"/>
            </a:srgbClr>
          </a:outerShdw>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ends">
  <a:themeElements>
    <a:clrScheme name="Blends">
      <a:dk1>
        <a:srgbClr val="000000"/>
      </a:dk1>
      <a:lt1>
        <a:srgbClr val="FFFFFF"/>
      </a:lt1>
      <a:dk2>
        <a:srgbClr val="A7A7A7"/>
      </a:dk2>
      <a:lt2>
        <a:srgbClr val="535353"/>
      </a:lt2>
      <a:accent1>
        <a:srgbClr val="00E4A8"/>
      </a:accent1>
      <a:accent2>
        <a:srgbClr val="FFCF01"/>
      </a:accent2>
      <a:accent3>
        <a:srgbClr val="9BBB59"/>
      </a:accent3>
      <a:accent4>
        <a:srgbClr val="8064A2"/>
      </a:accent4>
      <a:accent5>
        <a:srgbClr val="4BACC6"/>
      </a:accent5>
      <a:accent6>
        <a:srgbClr val="F79646"/>
      </a:accent6>
      <a:hlink>
        <a:srgbClr val="0000FF"/>
      </a:hlink>
      <a:folHlink>
        <a:srgbClr val="FF00FF"/>
      </a:folHlink>
    </a:clrScheme>
    <a:fontScheme name="Blends">
      <a:majorFont>
        <a:latin typeface="Arial"/>
        <a:ea typeface="Arial"/>
        <a:cs typeface="Arial"/>
      </a:majorFont>
      <a:minorFont>
        <a:latin typeface="Helvetica"/>
        <a:ea typeface="Helvetica"/>
        <a:cs typeface="Helvetica"/>
      </a:minorFont>
    </a:fontScheme>
    <a:fmtScheme name="Blend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53881" dir="13500000" rotWithShape="0">
              <a:srgbClr val="000000">
                <a:alpha val="50000"/>
              </a:srgbClr>
            </a:outerShdw>
          </a:effectLst>
        </a:effectStyle>
        <a:effectStyle>
          <a:effectLst>
            <a:outerShdw blurRad="63500" dist="53881" dir="13500000" rotWithShape="0">
              <a:srgbClr val="000000">
                <a:alpha val="50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53881" dir="13500000" rotWithShape="0">
            <a:srgbClr val="000000">
              <a:alpha val="50000"/>
            </a:srgbClr>
          </a:outerShdw>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490</TotalTime>
  <Words>2135</Words>
  <Application>Microsoft Office PowerPoint</Application>
  <PresentationFormat>On-screen Show (4:3)</PresentationFormat>
  <Paragraphs>383</Paragraphs>
  <Slides>25</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Arial Unicode MS</vt:lpstr>
      <vt:lpstr>宋体</vt:lpstr>
      <vt:lpstr>Arial</vt:lpstr>
      <vt:lpstr>Arial Black</vt:lpstr>
      <vt:lpstr>Courier New</vt:lpstr>
      <vt:lpstr>Helvetica</vt:lpstr>
      <vt:lpstr>Helvetica Light</vt:lpstr>
      <vt:lpstr>Tahoma</vt:lpstr>
      <vt:lpstr>Times New Roman</vt:lpstr>
      <vt:lpstr>Wingdings</vt:lpstr>
      <vt:lpstr>Blends</vt:lpstr>
      <vt:lpstr>Picture</vt:lpstr>
      <vt:lpstr>Dynamic Integration of System Components of a General Theory of Software Engineering in Practice Case Studies from Three Application Domains</vt:lpstr>
      <vt:lpstr>          Outline </vt:lpstr>
      <vt:lpstr>System Components of a General Theory of Software Engineering  Stoica, Pelckmans, Rowe - Science of Computer Programming 101,(2015) 42-65</vt:lpstr>
      <vt:lpstr>Model System Concept</vt:lpstr>
      <vt:lpstr>PowerPoint Presentation</vt:lpstr>
      <vt:lpstr>Software Engineering Models</vt:lpstr>
      <vt:lpstr>Model Systems</vt:lpstr>
      <vt:lpstr>Decision Framework </vt:lpstr>
      <vt:lpstr>Decision Framework</vt:lpstr>
      <vt:lpstr>          Outline </vt:lpstr>
      <vt:lpstr>Introduction to Case Studies</vt:lpstr>
      <vt:lpstr>PowerPoint Presentation</vt:lpstr>
      <vt:lpstr>Internal Organizer's Network - W-LAN</vt:lpstr>
      <vt:lpstr>System Life-Cycle Model for Uncertain and Turbulent Environments</vt:lpstr>
      <vt:lpstr>Proposed Mobile Operator supported W-LAN Architecture</vt:lpstr>
      <vt:lpstr>Case study A - conclusions </vt:lpstr>
      <vt:lpstr>PowerPoint Presentation</vt:lpstr>
      <vt:lpstr>  Project 1            Project 2</vt:lpstr>
      <vt:lpstr>Project 1  </vt:lpstr>
      <vt:lpstr>Project 2</vt:lpstr>
      <vt:lpstr>Value-Based Framework (VF)</vt:lpstr>
      <vt:lpstr>Case study B - Summary</vt:lpstr>
      <vt:lpstr>PowerPoint Presentation</vt:lpstr>
      <vt:lpstr>          Outline </vt:lpstr>
      <vt:lpstr>Conclusions and Quality Criteria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Integration of System Components of a General Theory of Software Engineering in Practice Case Studies from Three Application Domains</dc:title>
  <dc:creator>astoica</dc:creator>
  <cp:lastModifiedBy>astoica</cp:lastModifiedBy>
  <cp:revision>46</cp:revision>
  <dcterms:modified xsi:type="dcterms:W3CDTF">2016-05-13T13:21:09Z</dcterms:modified>
</cp:coreProperties>
</file>