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5" r:id="rId2"/>
  </p:sldMasterIdLst>
  <p:handoutMasterIdLst>
    <p:handoutMasterId r:id="rId19"/>
  </p:handoutMasterIdLst>
  <p:sldIdLst>
    <p:sldId id="317" r:id="rId3"/>
    <p:sldId id="418" r:id="rId4"/>
    <p:sldId id="419" r:id="rId5"/>
    <p:sldId id="420" r:id="rId6"/>
    <p:sldId id="421" r:id="rId7"/>
    <p:sldId id="422" r:id="rId8"/>
    <p:sldId id="423" r:id="rId9"/>
    <p:sldId id="425" r:id="rId10"/>
    <p:sldId id="424" r:id="rId11"/>
    <p:sldId id="427" r:id="rId12"/>
    <p:sldId id="428" r:id="rId13"/>
    <p:sldId id="426" r:id="rId14"/>
    <p:sldId id="429" r:id="rId15"/>
    <p:sldId id="430" r:id="rId16"/>
    <p:sldId id="416" r:id="rId17"/>
    <p:sldId id="417" r:id="rId1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" initials="d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FFCC66"/>
    <a:srgbClr val="FD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9" autoAdjust="0"/>
    <p:restoredTop sz="90812" autoAdjust="0"/>
  </p:normalViewPr>
  <p:slideViewPr>
    <p:cSldViewPr>
      <p:cViewPr varScale="1">
        <p:scale>
          <a:sx n="106" d="100"/>
          <a:sy n="106" d="100"/>
        </p:scale>
        <p:origin x="-10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DFFDFE9-F3F2-4CFC-88E6-D2F539FE4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4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212725" y="6537325"/>
            <a:ext cx="20304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latin typeface="Times New Roman" charset="0"/>
              </a:rPr>
              <a:t>© 2000-present, Dewayne E Perry</a:t>
            </a:r>
          </a:p>
        </p:txBody>
      </p:sp>
      <p:sp>
        <p:nvSpPr>
          <p:cNvPr id="4098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endParaRPr lang="en-GB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34400" y="6550025"/>
            <a:ext cx="387350" cy="517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fld id="{6B01B8D6-911D-42F9-8F8F-0A8382DEE355}" type="slidenum">
              <a:rPr lang="en-US" sz="1400" b="1">
                <a:solidFill>
                  <a:schemeClr val="tx2"/>
                </a:solidFill>
                <a:latin typeface="Garamond" pitchFamily="18" charset="0"/>
              </a:rPr>
              <a:pPr>
                <a:defRPr/>
              </a:pPr>
              <a:t>‹#›</a:t>
            </a:fld>
            <a:endParaRPr lang="en-US" sz="1400" dirty="0"/>
          </a:p>
        </p:txBody>
      </p:sp>
      <p:sp>
        <p:nvSpPr>
          <p:cNvPr id="8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>
            <a:lvl1pPr indent="-365760">
              <a:buFont typeface="Wingdings" pitchFamily="2" charset="2"/>
              <a:buChar char="v"/>
              <a:defRPr>
                <a:latin typeface="Comic Sans MS" pitchFamily="66" charset="0"/>
              </a:defRPr>
            </a:lvl1pPr>
            <a:lvl2pPr indent="-365760">
              <a:defRPr>
                <a:latin typeface="Comic Sans MS" pitchFamily="66" charset="0"/>
              </a:defRPr>
            </a:lvl2pPr>
            <a:lvl3pPr indent="-274320">
              <a:defRPr sz="1800">
                <a:latin typeface="Comic Sans MS" pitchFamily="66" charset="0"/>
              </a:defRPr>
            </a:lvl3pPr>
            <a:lvl4pPr indent="-274320">
              <a:defRPr>
                <a:latin typeface="Comic Sans MS" pitchFamily="66" charset="0"/>
              </a:defRPr>
            </a:lvl4pPr>
            <a:lvl5pPr marL="1645920" indent="-274320"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77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212725" y="6537325"/>
            <a:ext cx="20304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charset="0"/>
              </a:rPr>
              <a:t>© 2000-present, Dewayne E Perry</a:t>
            </a:r>
          </a:p>
        </p:txBody>
      </p:sp>
      <p:sp>
        <p:nvSpPr>
          <p:cNvPr id="4098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endParaRPr lang="en-GB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439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34400" y="6550025"/>
            <a:ext cx="387350" cy="517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fld id="{0DBF8BE1-D30D-4CA7-AF37-40E428B632DE}" type="slidenum">
              <a:rPr lang="en-US" sz="1400" b="1">
                <a:solidFill>
                  <a:srgbClr val="000000"/>
                </a:solidFill>
                <a:latin typeface="Garamond" pitchFamily="18" charset="0"/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8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34400" y="6550025"/>
            <a:ext cx="387350" cy="517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fld id="{6B01B8D6-911D-42F9-8F8F-0A8382DEE355}" type="slidenum">
              <a:rPr lang="en-US" sz="1400" b="1">
                <a:solidFill>
                  <a:srgbClr val="000000"/>
                </a:solidFill>
                <a:latin typeface="Garamond" pitchFamily="18" charset="0"/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>
            <a:lvl1pPr indent="-365760">
              <a:buFont typeface="Wingdings" pitchFamily="2" charset="2"/>
              <a:buChar char="v"/>
              <a:defRPr>
                <a:latin typeface="Comic Sans MS" pitchFamily="66" charset="0"/>
              </a:defRPr>
            </a:lvl1pPr>
            <a:lvl2pPr indent="-365760">
              <a:defRPr>
                <a:latin typeface="Comic Sans MS" pitchFamily="66" charset="0"/>
              </a:defRPr>
            </a:lvl2pPr>
            <a:lvl3pPr indent="-274320">
              <a:defRPr sz="1800">
                <a:latin typeface="Comic Sans MS" pitchFamily="66" charset="0"/>
              </a:defRPr>
            </a:lvl3pPr>
            <a:lvl4pPr indent="-274320">
              <a:defRPr>
                <a:latin typeface="Comic Sans MS" pitchFamily="66" charset="0"/>
              </a:defRPr>
            </a:lvl4pPr>
            <a:lvl5pPr marL="1645920" indent="-274320"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9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247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8534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4" name="Text Box 1030"/>
          <p:cNvSpPr txBox="1">
            <a:spLocks noChangeArrowheads="1"/>
          </p:cNvSpPr>
          <p:nvPr userDrawn="1"/>
        </p:nvSpPr>
        <p:spPr bwMode="auto">
          <a:xfrm>
            <a:off x="304800" y="152400"/>
            <a:ext cx="50292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Garamond" pitchFamily="18" charset="0"/>
              </a:rPr>
              <a:t>TOSE 2016</a:t>
            </a:r>
            <a:endParaRPr lang="en-US" sz="1800" b="1" dirty="0">
              <a:latin typeface="Garamond" pitchFamily="18" charset="0"/>
            </a:endParaRPr>
          </a:p>
        </p:txBody>
      </p:sp>
      <p:sp>
        <p:nvSpPr>
          <p:cNvPr id="5" name="Text Box 2056"/>
          <p:cNvSpPr txBox="1">
            <a:spLocks noChangeArrowheads="1"/>
          </p:cNvSpPr>
          <p:nvPr userDrawn="1"/>
        </p:nvSpPr>
        <p:spPr bwMode="auto">
          <a:xfrm>
            <a:off x="4267200" y="228600"/>
            <a:ext cx="457200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eaLnBrk="0" hangingPunct="0"/>
            <a:r>
              <a:rPr lang="en-US" sz="1400" b="1" dirty="0" smtClean="0">
                <a:solidFill>
                  <a:srgbClr val="000099"/>
                </a:solidFill>
                <a:latin typeface="Comic Sans MS" pitchFamily="66" charset="0"/>
              </a:rPr>
              <a:t>Theories, Theories Everywhere</a:t>
            </a:r>
            <a:endParaRPr lang="en-US" sz="1400" b="1" dirty="0">
              <a:latin typeface="Comic Sans MS" pitchFamily="66" charset="0"/>
            </a:endParaRPr>
          </a:p>
        </p:txBody>
      </p:sp>
      <p:sp>
        <p:nvSpPr>
          <p:cNvPr id="6" name="Rectangle 1028"/>
          <p:cNvSpPr>
            <a:spLocks noChangeArrowheads="1"/>
          </p:cNvSpPr>
          <p:nvPr userDrawn="1"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 Box 1032"/>
          <p:cNvSpPr txBox="1">
            <a:spLocks noChangeArrowheads="1"/>
          </p:cNvSpPr>
          <p:nvPr userDrawn="1"/>
        </p:nvSpPr>
        <p:spPr bwMode="auto">
          <a:xfrm>
            <a:off x="212725" y="6537325"/>
            <a:ext cx="20304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latin typeface="Times New Roman" charset="0"/>
              </a:rPr>
              <a:t>© 2000-present, Dewayne E Perry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534400" y="6550223"/>
            <a:ext cx="3866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AAC25A0-5DF8-41CB-AA72-B6DBC2DD3C7A}" type="slidenum">
              <a:rPr lang="en-US" sz="1400" b="1" baseline="0" smtClean="0">
                <a:solidFill>
                  <a:schemeClr val="tx2"/>
                </a:solidFill>
                <a:latin typeface="Garamond" pitchFamily="18" charset="0"/>
              </a:rPr>
              <a:pPr/>
              <a:t>‹#›</a:t>
            </a:fld>
            <a:endParaRPr lang="en-US" sz="1400" baseline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baseline="0">
          <a:solidFill>
            <a:schemeClr val="hlink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9pPr>
    </p:titleStyle>
    <p:bodyStyle>
      <a:lvl1pPr marL="320040" indent="-320040" algn="l" rtl="0" eaLnBrk="0" fontAlgn="base" hangingPunct="0">
        <a:spcBef>
          <a:spcPts val="3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2200" b="1" baseline="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85800" indent="-365125" algn="l" rtl="0" eaLnBrk="0" fontAlgn="base" hangingPunct="0">
        <a:lnSpc>
          <a:spcPct val="95000"/>
        </a:lnSpc>
        <a:spcBef>
          <a:spcPts val="300"/>
        </a:spcBef>
        <a:spcAft>
          <a:spcPct val="0"/>
        </a:spcAft>
        <a:buClr>
          <a:srgbClr val="0033CC"/>
        </a:buClr>
        <a:buSzPct val="100000"/>
        <a:buFont typeface="Wingdings" pitchFamily="2" charset="2"/>
        <a:buChar char=""/>
        <a:defRPr sz="2000" b="1" baseline="0">
          <a:solidFill>
            <a:srgbClr val="0033CC"/>
          </a:solidFill>
          <a:latin typeface="Comic Sans MS" pitchFamily="66" charset="0"/>
        </a:defRPr>
      </a:lvl2pPr>
      <a:lvl3pPr marL="1005840" indent="-273050" algn="l" rtl="0" eaLnBrk="0" fontAlgn="base" hangingPunct="0">
        <a:spcBef>
          <a:spcPts val="400"/>
        </a:spcBef>
        <a:spcAft>
          <a:spcPct val="0"/>
        </a:spcAft>
        <a:buClr>
          <a:srgbClr val="279C00"/>
        </a:buClr>
        <a:buSzPct val="100000"/>
        <a:buFont typeface="Wingdings" pitchFamily="2" charset="2"/>
        <a:buChar char="Ø"/>
        <a:defRPr b="1" baseline="0">
          <a:solidFill>
            <a:srgbClr val="279C00"/>
          </a:solidFill>
          <a:latin typeface="Comic Sans MS" pitchFamily="66" charset="0"/>
        </a:defRPr>
      </a:lvl3pPr>
      <a:lvl4pPr marL="1371600" indent="-27305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ü"/>
        <a:defRPr sz="1600" baseline="0">
          <a:solidFill>
            <a:schemeClr val="tx1"/>
          </a:solidFill>
          <a:latin typeface="Comic Sans MS" pitchFamily="66" charset="0"/>
        </a:defRPr>
      </a:lvl4pPr>
      <a:lvl5pPr marL="1554480" indent="-17145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har char="•"/>
        <a:defRPr sz="1400" baseline="0">
          <a:solidFill>
            <a:schemeClr val="tx2"/>
          </a:solidFill>
          <a:latin typeface="Comic Sans MS" pitchFamily="66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247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8534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4" name="Text Box 1030"/>
          <p:cNvSpPr txBox="1">
            <a:spLocks noChangeArrowheads="1"/>
          </p:cNvSpPr>
          <p:nvPr userDrawn="1"/>
        </p:nvSpPr>
        <p:spPr bwMode="auto">
          <a:xfrm>
            <a:off x="304800" y="152400"/>
            <a:ext cx="15240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b="1" dirty="0" smtClean="0">
                <a:solidFill>
                  <a:srgbClr val="000099"/>
                </a:solidFill>
                <a:latin typeface="Garamond" pitchFamily="18" charset="0"/>
              </a:rPr>
              <a:t>TOSE 2016</a:t>
            </a:r>
            <a:endParaRPr lang="en-US" sz="18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5" name="Text Box 2056"/>
          <p:cNvSpPr txBox="1">
            <a:spLocks noChangeArrowheads="1"/>
          </p:cNvSpPr>
          <p:nvPr userDrawn="1"/>
        </p:nvSpPr>
        <p:spPr bwMode="auto">
          <a:xfrm>
            <a:off x="4267200" y="228600"/>
            <a:ext cx="457200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eaLnBrk="0" hangingPunct="0"/>
            <a:r>
              <a:rPr lang="en-US" sz="1400" b="1" dirty="0" smtClean="0">
                <a:solidFill>
                  <a:srgbClr val="000099"/>
                </a:solidFill>
                <a:latin typeface="Comic Sans MS" pitchFamily="66" charset="0"/>
              </a:rPr>
              <a:t>Theories, Theories Everywhere</a:t>
            </a:r>
            <a:endParaRPr lang="en-US" sz="14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6" name="Rectangle 1028"/>
          <p:cNvSpPr>
            <a:spLocks noChangeArrowheads="1"/>
          </p:cNvSpPr>
          <p:nvPr userDrawn="1"/>
        </p:nvSpPr>
        <p:spPr bwMode="auto">
          <a:xfrm>
            <a:off x="234950" y="457200"/>
            <a:ext cx="8686800" cy="609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ext Box 1032"/>
          <p:cNvSpPr txBox="1">
            <a:spLocks noChangeArrowheads="1"/>
          </p:cNvSpPr>
          <p:nvPr userDrawn="1"/>
        </p:nvSpPr>
        <p:spPr bwMode="auto">
          <a:xfrm>
            <a:off x="212725" y="6537325"/>
            <a:ext cx="20304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solidFill>
                  <a:srgbClr val="000000"/>
                </a:solidFill>
                <a:latin typeface="Times New Roman" charset="0"/>
              </a:rPr>
              <a:t>© 2000-present, Dewayne E Perry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534400" y="6550223"/>
            <a:ext cx="3866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AAC25A0-5DF8-41CB-AA72-B6DBC2DD3C7A}" type="slidenum">
              <a:rPr lang="en-US" sz="1400" b="1" smtClean="0">
                <a:solidFill>
                  <a:srgbClr val="000000"/>
                </a:solidFill>
                <a:latin typeface="Garamond" pitchFamily="18" charset="0"/>
              </a:rPr>
              <a:pPr/>
              <a:t>‹#›</a:t>
            </a:fld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8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baseline="0">
          <a:solidFill>
            <a:schemeClr val="hlink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hlink"/>
          </a:solidFill>
          <a:latin typeface="Comic Sans MS" pitchFamily="66" charset="0"/>
        </a:defRPr>
      </a:lvl9pPr>
    </p:titleStyle>
    <p:bodyStyle>
      <a:lvl1pPr marL="320040" indent="-320040" algn="l" rtl="0" eaLnBrk="0" fontAlgn="base" hangingPunct="0">
        <a:spcBef>
          <a:spcPts val="3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2200" b="1" baseline="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685800" indent="-365125" algn="l" rtl="0" eaLnBrk="0" fontAlgn="base" hangingPunct="0">
        <a:lnSpc>
          <a:spcPct val="95000"/>
        </a:lnSpc>
        <a:spcBef>
          <a:spcPts val="300"/>
        </a:spcBef>
        <a:spcAft>
          <a:spcPct val="0"/>
        </a:spcAft>
        <a:buClr>
          <a:srgbClr val="0033CC"/>
        </a:buClr>
        <a:buSzPct val="100000"/>
        <a:buFont typeface="Wingdings" pitchFamily="2" charset="2"/>
        <a:buChar char=""/>
        <a:defRPr sz="2000" b="1" baseline="0">
          <a:solidFill>
            <a:srgbClr val="0033CC"/>
          </a:solidFill>
          <a:latin typeface="Comic Sans MS" pitchFamily="66" charset="0"/>
        </a:defRPr>
      </a:lvl2pPr>
      <a:lvl3pPr marL="1005840" indent="-273050" algn="l" rtl="0" eaLnBrk="0" fontAlgn="base" hangingPunct="0">
        <a:spcBef>
          <a:spcPts val="400"/>
        </a:spcBef>
        <a:spcAft>
          <a:spcPct val="0"/>
        </a:spcAft>
        <a:buClr>
          <a:srgbClr val="279C00"/>
        </a:buClr>
        <a:buSzPct val="100000"/>
        <a:buFont typeface="Wingdings" pitchFamily="2" charset="2"/>
        <a:buChar char="Ø"/>
        <a:defRPr b="1" baseline="0">
          <a:solidFill>
            <a:srgbClr val="279C00"/>
          </a:solidFill>
          <a:latin typeface="Comic Sans MS" pitchFamily="66" charset="0"/>
        </a:defRPr>
      </a:lvl3pPr>
      <a:lvl4pPr marL="1371600" indent="-27305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ü"/>
        <a:defRPr sz="1600" baseline="0">
          <a:solidFill>
            <a:schemeClr val="tx1"/>
          </a:solidFill>
          <a:latin typeface="Comic Sans MS" pitchFamily="66" charset="0"/>
        </a:defRPr>
      </a:lvl4pPr>
      <a:lvl5pPr marL="1554480" indent="-17145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har char="•"/>
        <a:defRPr sz="1400" baseline="0">
          <a:solidFill>
            <a:schemeClr val="tx2"/>
          </a:solidFill>
          <a:latin typeface="Comic Sans MS" pitchFamily="66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828800"/>
            <a:ext cx="8839200" cy="1295400"/>
          </a:xfrm>
        </p:spPr>
        <p:txBody>
          <a:bodyPr/>
          <a:lstStyle/>
          <a:p>
            <a:r>
              <a:rPr lang="en-US" dirty="0" smtClean="0"/>
              <a:t>Theories, Theories Everywhere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86200"/>
            <a:ext cx="8610600" cy="2514600"/>
          </a:xfrm>
        </p:spPr>
        <p:txBody>
          <a:bodyPr/>
          <a:lstStyle/>
          <a:p>
            <a:pPr>
              <a:buFont typeface="Monotype Sorts"/>
              <a:buNone/>
            </a:pPr>
            <a:r>
              <a:rPr lang="en-GB" dirty="0" smtClean="0"/>
              <a:t>Dewayne E Perry</a:t>
            </a:r>
          </a:p>
          <a:p>
            <a:pPr>
              <a:buFont typeface="Monotype Sorts"/>
              <a:buNone/>
            </a:pP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ARiSE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, ECE, UT Austin</a:t>
            </a:r>
          </a:p>
          <a:p>
            <a:pPr>
              <a:buFont typeface="Monotype Sorts"/>
              <a:buNone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perry@ece.utexas.edu</a:t>
            </a:r>
          </a:p>
          <a:p>
            <a:pPr>
              <a:buFont typeface="Monotype Sorts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376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E.T Theories for Evaluating D.T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baseline="-25000" dirty="0" smtClean="0"/>
              <a:t>T</a:t>
            </a:r>
            <a:r>
              <a:rPr lang="en-US" dirty="0" smtClean="0"/>
              <a:t> – evaluation theories about theory D.T</a:t>
            </a:r>
          </a:p>
          <a:p>
            <a:pPr lvl="1"/>
            <a:r>
              <a:rPr lang="en-US" dirty="0" smtClean="0"/>
              <a:t>A theory about theory sufficiency</a:t>
            </a:r>
          </a:p>
          <a:p>
            <a:pPr lvl="2"/>
            <a:r>
              <a:rPr lang="en-US" dirty="0" smtClean="0"/>
              <a:t>Whether D.T is sufficient to create a model D.M</a:t>
            </a:r>
          </a:p>
          <a:p>
            <a:pPr lvl="1"/>
            <a:r>
              <a:rPr lang="en-US" dirty="0" smtClean="0"/>
              <a:t>A theory about theory consistency</a:t>
            </a:r>
          </a:p>
          <a:p>
            <a:pPr lvl="2"/>
            <a:r>
              <a:rPr lang="en-US" dirty="0" smtClean="0"/>
              <a:t>Whether D.T is internally consistent</a:t>
            </a:r>
          </a:p>
          <a:p>
            <a:pPr lvl="2"/>
            <a:r>
              <a:rPr lang="en-US" dirty="0" smtClean="0"/>
              <a:t>Particularly important in the context of multiple viewpoints</a:t>
            </a:r>
          </a:p>
          <a:p>
            <a:pPr lvl="1"/>
            <a:r>
              <a:rPr lang="en-US" dirty="0" smtClean="0"/>
              <a:t>A theory about theory completeness</a:t>
            </a:r>
          </a:p>
          <a:p>
            <a:pPr lvl="2"/>
            <a:r>
              <a:rPr lang="en-US" dirty="0" smtClean="0"/>
              <a:t>Whether the theory contains all the needed behaviors and constraints</a:t>
            </a:r>
          </a:p>
          <a:p>
            <a:pPr lvl="1"/>
            <a:r>
              <a:rPr lang="en-US" dirty="0" smtClean="0"/>
              <a:t>A theory about theory feasibility</a:t>
            </a:r>
          </a:p>
          <a:p>
            <a:pPr lvl="2"/>
            <a:r>
              <a:rPr lang="en-US" dirty="0" smtClean="0"/>
              <a:t>Whether the theory is in fact feasible – </a:t>
            </a:r>
            <a:r>
              <a:rPr lang="en-US" dirty="0" err="1" smtClean="0"/>
              <a:t>ie</a:t>
            </a:r>
            <a:r>
              <a:rPr lang="en-US" dirty="0" smtClean="0"/>
              <a:t>, that a model can in fact be created to satisfy the theory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1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E.T Theories for D.M Reifying D.T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theories are probably the most well-understood</a:t>
            </a:r>
          </a:p>
          <a:p>
            <a:pPr lvl="1"/>
            <a:r>
              <a:rPr lang="en-US" dirty="0" smtClean="0"/>
              <a:t>Well-used in practice</a:t>
            </a:r>
          </a:p>
          <a:p>
            <a:pPr lvl="1"/>
            <a:r>
              <a:rPr lang="en-US" dirty="0" smtClean="0"/>
              <a:t>But less well-explicated and defined as evaluation theories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E</a:t>
            </a:r>
            <a:r>
              <a:rPr lang="en-US" dirty="0" smtClean="0"/>
              <a:t> - Standard evaluation theories for D.M reifying D.T</a:t>
            </a:r>
          </a:p>
          <a:p>
            <a:pPr lvl="1"/>
            <a:r>
              <a:rPr lang="en-US" dirty="0" smtClean="0"/>
              <a:t>Theories of prototyping</a:t>
            </a:r>
          </a:p>
          <a:p>
            <a:pPr lvl="1"/>
            <a:r>
              <a:rPr lang="en-US" dirty="0" smtClean="0"/>
              <a:t>Theories of peer reviews</a:t>
            </a:r>
          </a:p>
          <a:p>
            <a:pPr lvl="1"/>
            <a:r>
              <a:rPr lang="en-US" dirty="0" smtClean="0"/>
              <a:t>Theories of program analysis</a:t>
            </a:r>
          </a:p>
          <a:p>
            <a:pPr lvl="1"/>
            <a:r>
              <a:rPr lang="en-US" dirty="0" smtClean="0"/>
              <a:t>Theories of unit testing</a:t>
            </a:r>
          </a:p>
          <a:p>
            <a:pPr lvl="1"/>
            <a:r>
              <a:rPr lang="en-US" dirty="0" smtClean="0"/>
              <a:t>Theories of integration testing</a:t>
            </a:r>
          </a:p>
          <a:p>
            <a:pPr lvl="1"/>
            <a:r>
              <a:rPr lang="en-US" dirty="0" smtClean="0"/>
              <a:t>Theories of regression testing</a:t>
            </a:r>
          </a:p>
          <a:p>
            <a:pPr lvl="1"/>
            <a:r>
              <a:rPr lang="en-US" dirty="0" smtClean="0"/>
              <a:t>Theories of system testing</a:t>
            </a:r>
          </a:p>
          <a:p>
            <a:pPr lvl="1"/>
            <a:r>
              <a:rPr lang="en-US" dirty="0" smtClean="0"/>
              <a:t>Theories of load testing</a:t>
            </a:r>
          </a:p>
          <a:p>
            <a:pPr lvl="1"/>
            <a:r>
              <a:rPr lang="en-US" dirty="0" smtClean="0"/>
              <a:t>Theories of acceptance testing</a:t>
            </a:r>
          </a:p>
          <a:p>
            <a:r>
              <a:rPr lang="en-US" dirty="0" smtClean="0"/>
              <a:t>These theories use the various theories mentioned earlier about D.T and D.M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27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for Evaluating D.M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theories also indirectly evaluate D.T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U1</a:t>
            </a:r>
            <a:r>
              <a:rPr lang="en-US" dirty="0" smtClean="0"/>
              <a:t> – theories of </a:t>
            </a:r>
            <a:r>
              <a:rPr lang="en-US" dirty="0" err="1" smtClean="0"/>
              <a:t>useability</a:t>
            </a:r>
            <a:endParaRPr lang="en-US" dirty="0" smtClean="0"/>
          </a:p>
          <a:p>
            <a:pPr lvl="1"/>
            <a:r>
              <a:rPr lang="en-US" dirty="0" smtClean="0"/>
              <a:t>Used to evaluates the behavior, constraints, and interfaces of model D.M (and indirectly theory D.T)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U2</a:t>
            </a:r>
            <a:r>
              <a:rPr lang="en-US" dirty="0" smtClean="0"/>
              <a:t> – theories of usefulness</a:t>
            </a:r>
          </a:p>
          <a:p>
            <a:pPr lvl="1"/>
            <a:r>
              <a:rPr lang="en-US" dirty="0" smtClean="0"/>
              <a:t>These theories are constructs representing users and their expectations, or the actual expectations of the users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Q</a:t>
            </a:r>
            <a:r>
              <a:rPr lang="en-US" dirty="0" smtClean="0"/>
              <a:t> – theories about model qualities</a:t>
            </a:r>
          </a:p>
          <a:p>
            <a:pPr lvl="1"/>
            <a:r>
              <a:rPr lang="en-US" dirty="0" smtClean="0"/>
              <a:t>often referred to as non-functional requirements also</a:t>
            </a:r>
          </a:p>
          <a:p>
            <a:pPr lvl="1"/>
            <a:r>
              <a:rPr lang="en-US" dirty="0"/>
              <a:t>Theories of style conformance</a:t>
            </a:r>
          </a:p>
          <a:p>
            <a:pPr lvl="1"/>
            <a:r>
              <a:rPr lang="en-US" dirty="0" smtClean="0"/>
              <a:t>Theories of understandability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heories of maintainability</a:t>
            </a:r>
          </a:p>
          <a:p>
            <a:pPr lvl="1"/>
            <a:r>
              <a:rPr lang="en-US" dirty="0" smtClean="0"/>
              <a:t>Theories of changeability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082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C0128"/>
                </a:solidFill>
              </a:rPr>
              <a:t>Theories for Evaluating D.M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baseline="-25000" dirty="0" smtClean="0"/>
              <a:t>M</a:t>
            </a:r>
            <a:r>
              <a:rPr lang="en-US" dirty="0" smtClean="0"/>
              <a:t> - theories of model metrics</a:t>
            </a:r>
          </a:p>
          <a:p>
            <a:pPr lvl="2"/>
            <a:r>
              <a:rPr lang="en-US" dirty="0" smtClean="0"/>
              <a:t>Often used in evaluating the various model qualities mentioned above as well as support various forms of analysis</a:t>
            </a:r>
          </a:p>
          <a:p>
            <a:pPr lvl="1"/>
            <a:r>
              <a:rPr lang="en-US" dirty="0" smtClean="0"/>
              <a:t>Fault metrics</a:t>
            </a:r>
          </a:p>
          <a:p>
            <a:pPr lvl="1"/>
            <a:r>
              <a:rPr lang="en-US" dirty="0" smtClean="0"/>
              <a:t>Complexity metrics </a:t>
            </a:r>
          </a:p>
          <a:p>
            <a:pPr lvl="1"/>
            <a:r>
              <a:rPr lang="en-US" dirty="0" smtClean="0"/>
              <a:t>Cohesion metrics</a:t>
            </a:r>
          </a:p>
          <a:p>
            <a:pPr lvl="1"/>
            <a:r>
              <a:rPr lang="en-US" dirty="0" smtClean="0"/>
              <a:t>Coupling metrics</a:t>
            </a:r>
          </a:p>
          <a:p>
            <a:pPr lvl="1"/>
            <a:r>
              <a:rPr lang="en-US" dirty="0" smtClean="0"/>
              <a:t>Cloned code metrics</a:t>
            </a:r>
          </a:p>
          <a:p>
            <a:pPr lvl="1"/>
            <a:r>
              <a:rPr lang="en-US" dirty="0" smtClean="0"/>
              <a:t>Code coverage metrics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23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about Evaluating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also want to know how good our evaluations are – </a:t>
            </a:r>
            <a:r>
              <a:rPr lang="en-US" dirty="0" err="1" smtClean="0"/>
              <a:t>eg</a:t>
            </a:r>
            <a:r>
              <a:rPr lang="en-US" dirty="0" smtClean="0"/>
              <a:t>, apply evaluations E to E:D - giving us E</a:t>
            </a:r>
            <a:r>
              <a:rPr lang="en-US" dirty="0" smtClean="0">
                <a:sym typeface="Wingdings" panose="05000000000000000000" pitchFamily="2" charset="2"/>
              </a:rPr>
              <a:t>:(E:D)</a:t>
            </a:r>
          </a:p>
          <a:p>
            <a:r>
              <a:rPr lang="en-US" dirty="0"/>
              <a:t>T</a:t>
            </a:r>
            <a:r>
              <a:rPr lang="en-US" dirty="0" smtClean="0"/>
              <a:t>he evaluations mentioned above in evaluating theories apply also to the theories about evaluating evaluations.</a:t>
            </a:r>
          </a:p>
          <a:p>
            <a:r>
              <a:rPr lang="en-US" dirty="0" smtClean="0"/>
              <a:t>T</a:t>
            </a:r>
            <a:r>
              <a:rPr lang="en-US" baseline="-25000" dirty="0" smtClean="0"/>
              <a:t>V</a:t>
            </a:r>
            <a:r>
              <a:rPr lang="en-US" dirty="0" smtClean="0"/>
              <a:t> – additional theories about evaluating evaluations</a:t>
            </a:r>
          </a:p>
          <a:p>
            <a:pPr lvl="1"/>
            <a:r>
              <a:rPr lang="en-US" dirty="0" smtClean="0"/>
              <a:t>Theories about the construct validity of an evaluation</a:t>
            </a:r>
          </a:p>
          <a:p>
            <a:pPr lvl="1"/>
            <a:r>
              <a:rPr lang="en-US" dirty="0" smtClean="0"/>
              <a:t>Theories about the internal validity of an evaluation</a:t>
            </a:r>
          </a:p>
          <a:p>
            <a:pPr lvl="1"/>
            <a:r>
              <a:rPr lang="en-US" dirty="0" smtClean="0"/>
              <a:t>Theories about the statistical validity of an evaluation</a:t>
            </a:r>
          </a:p>
          <a:p>
            <a:pPr lvl="1"/>
            <a:r>
              <a:rPr lang="en-US" dirty="0" smtClean="0"/>
              <a:t>Theories about the external validity of an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9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only is the devil in the details in software engineering, the devil is also in the plethora and types of theories required: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describe the behaviors, constraints, and domains of D.T that are to be reified in the models </a:t>
            </a:r>
            <a:r>
              <a:rPr lang="en-US" dirty="0" smtClean="0"/>
              <a:t>D.M</a:t>
            </a:r>
          </a:p>
          <a:p>
            <a:pPr lvl="1"/>
            <a:r>
              <a:rPr lang="en-US" dirty="0"/>
              <a:t>To describe the structure and character of the models </a:t>
            </a:r>
            <a:r>
              <a:rPr lang="en-US" dirty="0" smtClean="0"/>
              <a:t>D.M</a:t>
            </a:r>
          </a:p>
          <a:p>
            <a:pPr lvl="1"/>
            <a:r>
              <a:rPr lang="en-US" dirty="0"/>
              <a:t>To describe the structure and character of </a:t>
            </a:r>
            <a:r>
              <a:rPr lang="en-US" dirty="0" smtClean="0"/>
              <a:t>mappings (</a:t>
            </a:r>
            <a:r>
              <a:rPr lang="en-US" smtClean="0"/>
              <a:t>transformations or processes</a:t>
            </a:r>
            <a:r>
              <a:rPr lang="en-US" dirty="0"/>
              <a:t>) in both D and </a:t>
            </a:r>
            <a:r>
              <a:rPr lang="en-US" dirty="0" smtClean="0"/>
              <a:t>E</a:t>
            </a:r>
          </a:p>
          <a:p>
            <a:pPr lvl="1"/>
            <a:r>
              <a:rPr lang="en-US" dirty="0"/>
              <a:t>To describe the theories about the aspects of evaluating </a:t>
            </a:r>
            <a:r>
              <a:rPr lang="en-US" dirty="0" smtClean="0"/>
              <a:t>evaluations</a:t>
            </a:r>
          </a:p>
          <a:p>
            <a:r>
              <a:rPr lang="en-US" dirty="0" smtClean="0"/>
              <a:t>Imagine the additional complexity of the software engineering research enterprise of designing design and evaluations and evaluating the designs of design and evaluations.</a:t>
            </a:r>
          </a:p>
          <a:p>
            <a:pPr lvl="1"/>
            <a:r>
              <a:rPr lang="en-US" dirty="0" smtClean="0"/>
              <a:t>D:D, D:E, E:(D:D), E:(D:E), E(E:D), 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23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Simple elegance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two </a:t>
            </a:r>
            <a:r>
              <a:rPr lang="en-US" dirty="0">
                <a:solidFill>
                  <a:srgbClr val="FF0000"/>
                </a:solidFill>
              </a:rPr>
              <a:t>basic elements can be used recursively to expand the full space of software </a:t>
            </a:r>
            <a:r>
              <a:rPr lang="en-US" dirty="0" smtClean="0">
                <a:solidFill>
                  <a:srgbClr val="FF0000"/>
                </a:solidFill>
              </a:rPr>
              <a:t>engineering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compositions of these two basic theories expose the inherent complexity of the technical aspects of software engineering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Centrality of Theory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the two elements of software engineering: design and evaluation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plethora of theories needed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fundamental importance and complexity of the empirical evaluation of both elements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11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Theories D &amp; E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begin with two simple theories:</a:t>
            </a:r>
          </a:p>
          <a:p>
            <a:pPr lvl="1"/>
            <a:r>
              <a:rPr lang="en-US" dirty="0" smtClean="0"/>
              <a:t>A theory about design – D</a:t>
            </a:r>
          </a:p>
          <a:p>
            <a:pPr lvl="1"/>
            <a:r>
              <a:rPr lang="en-US" dirty="0" smtClean="0"/>
              <a:t>A theory about empirical evaluation – E</a:t>
            </a:r>
          </a:p>
          <a:p>
            <a:r>
              <a:rPr lang="en-US" dirty="0" smtClean="0"/>
              <a:t>And a theory about how to model theories</a:t>
            </a:r>
          </a:p>
          <a:p>
            <a:r>
              <a:rPr lang="en-US" dirty="0" smtClean="0"/>
              <a:t>My theory of software engineering: </a:t>
            </a:r>
          </a:p>
          <a:p>
            <a:pPr lvl="1"/>
            <a:r>
              <a:rPr lang="en-US" dirty="0" smtClean="0"/>
              <a:t>Software engineering is composed of two things</a:t>
            </a:r>
          </a:p>
          <a:p>
            <a:pPr lvl="2"/>
            <a:r>
              <a:rPr lang="en-US" dirty="0" smtClean="0"/>
              <a:t>A design D</a:t>
            </a:r>
          </a:p>
          <a:p>
            <a:pPr lvl="2"/>
            <a:r>
              <a:rPr lang="en-US" dirty="0" smtClean="0"/>
              <a:t>And an evaluation of that design E:D</a:t>
            </a:r>
          </a:p>
          <a:p>
            <a:pPr lvl="2"/>
            <a:r>
              <a:rPr lang="en-US" dirty="0" smtClean="0"/>
              <a:t>SE = &lt; D, E:D &gt;</a:t>
            </a:r>
          </a:p>
        </p:txBody>
      </p:sp>
    </p:spTree>
    <p:extLst>
      <p:ext uri="{BB962C8B-B14F-4D97-AF65-F5344CB8AC3E}">
        <p14:creationId xmlns:p14="http://schemas.microsoft.com/office/powerpoint/2010/main" val="411770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D (simplified: no iteration)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029200" y="4114800"/>
            <a:ext cx="2514600" cy="1600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4516" name="Cloud"/>
          <p:cNvSpPr>
            <a:spLocks noChangeAspect="1" noEditPoints="1" noChangeArrowheads="1"/>
          </p:cNvSpPr>
          <p:nvPr/>
        </p:nvSpPr>
        <p:spPr bwMode="auto">
          <a:xfrm>
            <a:off x="762000" y="2357438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876800" y="1600200"/>
            <a:ext cx="2895600" cy="16764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505200" y="2362200"/>
            <a:ext cx="16764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057400" y="3505200"/>
            <a:ext cx="381000" cy="3048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2438400" y="3657600"/>
            <a:ext cx="25908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828800" y="2697163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00"/>
                </a:solidFill>
                <a:latin typeface="Comic Sans MS" pitchFamily="66" charset="0"/>
              </a:rPr>
              <a:t>W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19800" y="21336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019800" y="45720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0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6248400" y="32766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8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Model of D (simplified – no iteration)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W</a:t>
            </a:r>
            <a:r>
              <a:rPr lang="en-US" dirty="0" smtClean="0"/>
              <a:t>		The world - more specifically, the relevant 			part of the world – </a:t>
            </a:r>
            <a:r>
              <a:rPr lang="en-US" dirty="0" err="1" smtClean="0"/>
              <a:t>ie</a:t>
            </a:r>
            <a:r>
              <a:rPr lang="en-US" dirty="0" smtClean="0"/>
              <a:t>, the problem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		The theory initiated by observation and 			abstraction about the problem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M</a:t>
            </a:r>
            <a:r>
              <a:rPr lang="en-US" dirty="0" smtClean="0"/>
              <a:t>		A model that satisfies the theory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W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/>
              <a:t>Generate a theory: observe and abstract from 		the world (W) to create a theory (T)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M</a:t>
            </a: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/>
              <a:t>From theory (T) create a model (M)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M*W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W</a:t>
            </a: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/>
              <a:t>Inject the model (M) into the world (W) - 			Thereby changing the world</a:t>
            </a:r>
          </a:p>
          <a:p>
            <a:endParaRPr lang="en-US" dirty="0"/>
          </a:p>
          <a:p>
            <a:r>
              <a:rPr lang="en-US" dirty="0" smtClean="0"/>
              <a:t>Theory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is about behavior and constraints on behavior as we are designing dynamic systems</a:t>
            </a:r>
          </a:p>
          <a:p>
            <a:pPr lvl="2"/>
            <a:endParaRPr lang="en-US" sz="1300" dirty="0" smtClean="0"/>
          </a:p>
        </p:txBody>
      </p:sp>
    </p:spTree>
    <p:extLst>
      <p:ext uri="{BB962C8B-B14F-4D97-AF65-F5344CB8AC3E}">
        <p14:creationId xmlns:p14="http://schemas.microsoft.com/office/powerpoint/2010/main" val="175138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5791200" y="4876800"/>
            <a:ext cx="2590800" cy="1295400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E (basic)</a:t>
            </a:r>
          </a:p>
        </p:txBody>
      </p:sp>
      <p:sp>
        <p:nvSpPr>
          <p:cNvPr id="57349" name="Cloud"/>
          <p:cNvSpPr>
            <a:spLocks noChangeAspect="1" noEditPoints="1" noChangeArrowheads="1"/>
          </p:cNvSpPr>
          <p:nvPr/>
        </p:nvSpPr>
        <p:spPr bwMode="auto">
          <a:xfrm>
            <a:off x="762000" y="27432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69" name="AutoShape 6"/>
          <p:cNvSpPr>
            <a:spLocks noChangeArrowheads="1"/>
          </p:cNvSpPr>
          <p:nvPr/>
        </p:nvSpPr>
        <p:spPr bwMode="auto">
          <a:xfrm>
            <a:off x="5638800" y="1219200"/>
            <a:ext cx="2895600" cy="13716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270" name="AutoShape 7"/>
          <p:cNvCxnSpPr>
            <a:cxnSpLocks noChangeShapeType="1"/>
          </p:cNvCxnSpPr>
          <p:nvPr/>
        </p:nvCxnSpPr>
        <p:spPr bwMode="auto">
          <a:xfrm flipV="1">
            <a:off x="3282950" y="1981200"/>
            <a:ext cx="2576513" cy="10715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7010400" y="2590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H="1" flipV="1">
            <a:off x="3048000" y="4267200"/>
            <a:ext cx="27432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828800" y="33528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Comic Sans MS" pitchFamily="66" charset="0"/>
              </a:rPr>
              <a:t>W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6781800" y="16002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6781800" y="51816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1276" name="Rectangle 3"/>
          <p:cNvSpPr>
            <a:spLocks noChangeArrowheads="1"/>
          </p:cNvSpPr>
          <p:nvPr/>
        </p:nvSpPr>
        <p:spPr bwMode="auto">
          <a:xfrm>
            <a:off x="5791200" y="3048000"/>
            <a:ext cx="2590800" cy="1295400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6781800" y="3429000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11278" name="Line 8"/>
          <p:cNvSpPr>
            <a:spLocks noChangeShapeType="1"/>
          </p:cNvSpPr>
          <p:nvPr/>
        </p:nvSpPr>
        <p:spPr bwMode="auto">
          <a:xfrm>
            <a:off x="7086600" y="43434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7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E (basic)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1600"/>
          </a:xfrm>
        </p:spPr>
        <p:txBody>
          <a:bodyPr>
            <a:normAutofit lnSpcReduction="10000"/>
          </a:bodyPr>
          <a:lstStyle/>
          <a:p>
            <a:pPr indent="-365125"/>
            <a:r>
              <a:rPr lang="en-US" dirty="0" smtClean="0">
                <a:solidFill>
                  <a:srgbClr val="0033CC"/>
                </a:solidFill>
              </a:rPr>
              <a:t>W</a:t>
            </a:r>
            <a:r>
              <a:rPr lang="en-US" dirty="0" smtClean="0"/>
              <a:t>		   The world - more specifically, the relevant 		 	part of the world</a:t>
            </a:r>
          </a:p>
          <a:p>
            <a:pPr indent="-365125"/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		   The theory initiated by observation and 		</a:t>
            </a:r>
            <a:r>
              <a:rPr lang="en-US" dirty="0"/>
              <a:t>	</a:t>
            </a:r>
            <a:r>
              <a:rPr lang="en-US" dirty="0" smtClean="0"/>
              <a:t>	abstraction from the world</a:t>
            </a:r>
          </a:p>
          <a:p>
            <a:pPr indent="-365125"/>
            <a:r>
              <a:rPr lang="en-US" dirty="0" smtClean="0">
                <a:solidFill>
                  <a:srgbClr val="0033CC"/>
                </a:solidFill>
              </a:rPr>
              <a:t>H</a:t>
            </a:r>
            <a:r>
              <a:rPr lang="en-US" dirty="0" smtClean="0"/>
              <a:t>		   An hypothesis to test the theory</a:t>
            </a:r>
          </a:p>
          <a:p>
            <a:pPr indent="-365125"/>
            <a:r>
              <a:rPr lang="en-US" dirty="0" smtClean="0">
                <a:solidFill>
                  <a:srgbClr val="0033CC"/>
                </a:solidFill>
              </a:rPr>
              <a:t>R</a:t>
            </a:r>
            <a:r>
              <a:rPr lang="en-US" dirty="0" smtClean="0"/>
              <a:t>		   An regimen to test the hypothesis</a:t>
            </a:r>
          </a:p>
          <a:p>
            <a:pPr indent="-365125"/>
            <a:r>
              <a:rPr lang="en-US" dirty="0" smtClean="0">
                <a:solidFill>
                  <a:srgbClr val="0033CC"/>
                </a:solidFill>
              </a:rPr>
              <a:t>W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	   </a:t>
            </a:r>
            <a:r>
              <a:rPr lang="en-US" dirty="0" smtClean="0"/>
              <a:t>Generate a theory: observe and abstract 				from world (W) to create a theory (T)</a:t>
            </a:r>
          </a:p>
          <a:p>
            <a:pPr indent="-365125"/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H</a:t>
            </a:r>
            <a:r>
              <a:rPr lang="en-US" dirty="0" smtClean="0">
                <a:sym typeface="Wingdings" pitchFamily="2" charset="2"/>
              </a:rPr>
              <a:t>	   </a:t>
            </a:r>
            <a:r>
              <a:rPr lang="en-US" dirty="0" smtClean="0"/>
              <a:t>From theory (T) generate an hypothesis (H)</a:t>
            </a:r>
          </a:p>
          <a:p>
            <a:pPr indent="-365125"/>
            <a:r>
              <a:rPr lang="en-US" dirty="0" smtClean="0">
                <a:solidFill>
                  <a:srgbClr val="0033CC"/>
                </a:solidFill>
              </a:rPr>
              <a:t>H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R</a:t>
            </a:r>
            <a:r>
              <a:rPr lang="en-US" dirty="0" smtClean="0">
                <a:sym typeface="Wingdings" pitchFamily="2" charset="2"/>
              </a:rPr>
              <a:t>	   From hypothesis (H) generate an empirical 				(evaluation) regimen (R) to test it</a:t>
            </a:r>
          </a:p>
          <a:p>
            <a:pPr indent="-365125"/>
            <a:r>
              <a:rPr lang="en-US" dirty="0" smtClean="0">
                <a:solidFill>
                  <a:srgbClr val="0033CC"/>
                </a:solidFill>
              </a:rPr>
              <a:t>R*W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	   </a:t>
            </a:r>
            <a:r>
              <a:rPr lang="en-US" dirty="0" smtClean="0">
                <a:sym typeface="Wingdings" pitchFamily="2" charset="2"/>
              </a:rPr>
              <a:t>Apply R to W and reconcile T with reality</a:t>
            </a:r>
          </a:p>
          <a:p>
            <a:pPr indent="-365125"/>
            <a:endParaRPr lang="en-US" dirty="0">
              <a:sym typeface="Wingdings" pitchFamily="2" charset="2"/>
            </a:endParaRPr>
          </a:p>
          <a:p>
            <a:pPr indent="-365125"/>
            <a:r>
              <a:rPr lang="en-US" dirty="0" smtClean="0">
                <a:sym typeface="Wingdings" pitchFamily="2" charset="2"/>
              </a:rPr>
              <a:t>Theory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here is a theory of evaluation (of dynamic systems)</a:t>
            </a:r>
            <a:endParaRPr lang="en-US" dirty="0" smtClean="0"/>
          </a:p>
          <a:p>
            <a:pPr lvl="2" indent="-273050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65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two Theories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</a:t>
            </a:r>
            <a:r>
              <a:rPr lang="en-US" dirty="0" smtClean="0">
                <a:solidFill>
                  <a:srgbClr val="0070C0"/>
                </a:solidFill>
              </a:rPr>
              <a:t>T</a:t>
            </a:r>
            <a:r>
              <a:rPr lang="en-US" dirty="0" smtClean="0"/>
              <a:t> and E.</a:t>
            </a:r>
            <a:r>
              <a:rPr lang="en-US" dirty="0" smtClean="0">
                <a:solidFill>
                  <a:srgbClr val="00B050"/>
                </a:solidFill>
              </a:rPr>
              <a:t>T</a:t>
            </a:r>
          </a:p>
          <a:p>
            <a:pPr lvl="1"/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D.</a:t>
            </a:r>
            <a:r>
              <a:rPr lang="en-US" dirty="0" smtClean="0">
                <a:solidFill>
                  <a:srgbClr val="0070C0"/>
                </a:solidFill>
              </a:rPr>
              <a:t>T </a:t>
            </a:r>
            <a:r>
              <a:rPr lang="en-US" dirty="0" smtClean="0"/>
              <a:t>is about</a:t>
            </a:r>
          </a:p>
          <a:p>
            <a:pPr lvl="1"/>
            <a:r>
              <a:rPr lang="en-US" sz="1800" dirty="0" smtClean="0"/>
              <a:t>T</a:t>
            </a:r>
            <a:r>
              <a:rPr lang="en-US" sz="1800" baseline="-25000" dirty="0" smtClean="0"/>
              <a:t>B</a:t>
            </a:r>
            <a:r>
              <a:rPr lang="en-US" sz="1800" dirty="0" smtClean="0"/>
              <a:t> - Behavior</a:t>
            </a:r>
            <a:r>
              <a:rPr lang="en-US" dirty="0" smtClean="0"/>
              <a:t> (functional requirements)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C</a:t>
            </a:r>
            <a:r>
              <a:rPr lang="en-US" dirty="0" smtClean="0"/>
              <a:t> - Constraints on behavior (</a:t>
            </a:r>
            <a:r>
              <a:rPr lang="en-US" i="1" dirty="0" smtClean="0"/>
              <a:t>some</a:t>
            </a:r>
            <a:r>
              <a:rPr lang="en-US" dirty="0" smtClean="0"/>
              <a:t> non-functional requirements such as performance, fault tolerance, etc)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D</a:t>
            </a:r>
            <a:r>
              <a:rPr lang="en-US" dirty="0" smtClean="0"/>
              <a:t> – domain theories that underlie T</a:t>
            </a:r>
            <a:r>
              <a:rPr lang="en-US" baseline="-25000" dirty="0" smtClean="0"/>
              <a:t>B</a:t>
            </a:r>
            <a:r>
              <a:rPr lang="en-US" dirty="0" smtClean="0"/>
              <a:t> and T</a:t>
            </a:r>
            <a:r>
              <a:rPr lang="en-US" baseline="-25000" dirty="0" smtClean="0"/>
              <a:t>C</a:t>
            </a:r>
          </a:p>
          <a:p>
            <a:pPr lvl="1"/>
            <a:r>
              <a:rPr lang="en-US" dirty="0" smtClean="0"/>
              <a:t>The model D.M reifies D.T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E.</a:t>
            </a:r>
            <a:r>
              <a:rPr lang="en-US" dirty="0" smtClean="0">
                <a:solidFill>
                  <a:srgbClr val="00B050"/>
                </a:solidFill>
              </a:rPr>
              <a:t>T </a:t>
            </a:r>
            <a:r>
              <a:rPr lang="en-US" dirty="0" smtClean="0"/>
              <a:t>is about the criteria for evaluating various aspects of theory D and its elements</a:t>
            </a:r>
          </a:p>
          <a:p>
            <a:pPr lvl="1"/>
            <a:r>
              <a:rPr lang="en-US" dirty="0" smtClean="0"/>
              <a:t>Evaluating the elements: W, T, M</a:t>
            </a:r>
          </a:p>
          <a:p>
            <a:pPr lvl="1"/>
            <a:r>
              <a:rPr lang="en-US" dirty="0" smtClean="0"/>
              <a:t>Evaluating the mappings (processes)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of D.T and E.T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two theories have completely different </a:t>
            </a:r>
            <a:r>
              <a:rPr lang="en-US" i="1" dirty="0" smtClean="0"/>
              <a:t>intents</a:t>
            </a:r>
            <a:endParaRPr lang="en-US" dirty="0" smtClean="0"/>
          </a:p>
          <a:p>
            <a:pPr lvl="1"/>
            <a:r>
              <a:rPr lang="en-US" dirty="0" smtClean="0"/>
              <a:t>D.T is about</a:t>
            </a:r>
          </a:p>
          <a:p>
            <a:pPr lvl="2"/>
            <a:r>
              <a:rPr lang="en-US" dirty="0" smtClean="0"/>
              <a:t>Behavior (functional requirements)</a:t>
            </a:r>
          </a:p>
          <a:p>
            <a:pPr lvl="2"/>
            <a:r>
              <a:rPr lang="en-US" dirty="0" smtClean="0"/>
              <a:t>Constraints on behavior (some non-functional requirements, such as performance, fault tolerance, etc)</a:t>
            </a:r>
          </a:p>
          <a:p>
            <a:pPr lvl="1"/>
            <a:r>
              <a:rPr lang="en-US" dirty="0" smtClean="0"/>
              <a:t>E.T is about evaluation of</a:t>
            </a:r>
          </a:p>
          <a:p>
            <a:pPr lvl="2"/>
            <a:r>
              <a:rPr lang="en-US" dirty="0" smtClean="0"/>
              <a:t>The world W as the source of theory T and the recipient of model M</a:t>
            </a:r>
          </a:p>
          <a:p>
            <a:pPr lvl="2"/>
            <a:r>
              <a:rPr lang="en-US" dirty="0" smtClean="0"/>
              <a:t>The theory T, and </a:t>
            </a:r>
          </a:p>
          <a:p>
            <a:pPr lvl="2"/>
            <a:r>
              <a:rPr lang="en-US" dirty="0" smtClean="0"/>
              <a:t>Its reification in model M</a:t>
            </a:r>
          </a:p>
          <a:p>
            <a:pPr lvl="2"/>
            <a:r>
              <a:rPr lang="en-US" dirty="0" smtClean="0"/>
              <a:t>The mappings (processes) of D</a:t>
            </a:r>
          </a:p>
          <a:p>
            <a:r>
              <a:rPr lang="en-US" dirty="0" smtClean="0"/>
              <a:t>There is one form of evaluation in which D.T is included in E.T:</a:t>
            </a:r>
          </a:p>
          <a:p>
            <a:pPr lvl="1"/>
            <a:r>
              <a:rPr lang="en-US" dirty="0" smtClean="0"/>
              <a:t>Evaluating how well model D.M reifies theory D.T</a:t>
            </a:r>
          </a:p>
          <a:p>
            <a:pPr lvl="1"/>
            <a:r>
              <a:rPr lang="en-US" dirty="0" smtClean="0"/>
              <a:t>Verifying that the behavior and constraints in D.T are satisfied in model D.M</a:t>
            </a:r>
          </a:p>
          <a:p>
            <a:pPr lvl="1"/>
            <a:r>
              <a:rPr lang="en-US" dirty="0" smtClean="0"/>
              <a:t>IE, that D.M is indeed a model of D.T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9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about D.M are also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reifying theory </a:t>
            </a:r>
            <a:r>
              <a:rPr lang="en-US" dirty="0" smtClean="0"/>
              <a:t>D.T in D.M, </a:t>
            </a:r>
            <a:r>
              <a:rPr lang="en-US" dirty="0" smtClean="0"/>
              <a:t>we create several new theories about the model </a:t>
            </a:r>
            <a:r>
              <a:rPr lang="en-US" dirty="0" smtClean="0"/>
              <a:t>D.M that are useful to include in E.T for a variety of evaluations of D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A</a:t>
            </a:r>
            <a:r>
              <a:rPr lang="en-US" dirty="0"/>
              <a:t> – a theory about the architectural structure of </a:t>
            </a:r>
            <a:r>
              <a:rPr lang="en-US" dirty="0" smtClean="0"/>
              <a:t>D.M</a:t>
            </a:r>
          </a:p>
          <a:p>
            <a:pPr lvl="2"/>
            <a:r>
              <a:rPr lang="en-US" dirty="0" smtClean="0"/>
              <a:t>Includes the inter-element structure of the architecture</a:t>
            </a:r>
          </a:p>
          <a:p>
            <a:pPr lvl="2"/>
            <a:r>
              <a:rPr lang="en-US" dirty="0" smtClean="0"/>
              <a:t>Includes sub-architectures of architectural elements</a:t>
            </a:r>
            <a:endParaRPr lang="en-US" dirty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S</a:t>
            </a:r>
            <a:r>
              <a:rPr lang="en-US" dirty="0" smtClean="0"/>
              <a:t> – a theory about the design/implementation structure of D.M</a:t>
            </a:r>
          </a:p>
          <a:p>
            <a:pPr lvl="2"/>
            <a:r>
              <a:rPr lang="en-US" dirty="0" smtClean="0"/>
              <a:t>Includes the inter-component structure</a:t>
            </a:r>
          </a:p>
          <a:p>
            <a:pPr lvl="2"/>
            <a:r>
              <a:rPr lang="en-US" dirty="0" smtClean="0"/>
              <a:t>Includes the individual component structures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 – a theory about the (feature) interfaces of D.M</a:t>
            </a:r>
          </a:p>
          <a:p>
            <a:pPr lvl="2"/>
            <a:r>
              <a:rPr lang="en-US" dirty="0" smtClean="0"/>
              <a:t>Includes the feature inputs</a:t>
            </a:r>
          </a:p>
          <a:p>
            <a:pPr lvl="2"/>
            <a:r>
              <a:rPr lang="en-US" dirty="0" smtClean="0"/>
              <a:t>Includes the feature results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X</a:t>
            </a:r>
            <a:r>
              <a:rPr lang="en-US" dirty="0" smtClean="0"/>
              <a:t> – a theory of the external constraints on the model D.M</a:t>
            </a:r>
          </a:p>
          <a:p>
            <a:pPr lvl="2"/>
            <a:r>
              <a:rPr lang="en-US" dirty="0" smtClean="0"/>
              <a:t>Includes dependent external components/systems</a:t>
            </a:r>
          </a:p>
          <a:p>
            <a:pPr lvl="2"/>
            <a:r>
              <a:rPr lang="en-US" dirty="0" smtClean="0"/>
              <a:t>Includes dependent external protocols</a:t>
            </a:r>
          </a:p>
        </p:txBody>
      </p:sp>
    </p:spTree>
    <p:extLst>
      <p:ext uri="{BB962C8B-B14F-4D97-AF65-F5344CB8AC3E}">
        <p14:creationId xmlns:p14="http://schemas.microsoft.com/office/powerpoint/2010/main" val="2511639885"/>
      </p:ext>
    </p:extLst>
  </p:cSld>
  <p:clrMapOvr>
    <a:masterClrMapping/>
  </p:clrMapOvr>
</p:sld>
</file>

<file path=ppt/theme/theme1.xml><?xml version="1.0" encoding="utf-8"?>
<a:theme xmlns:a="http://schemas.openxmlformats.org/drawingml/2006/main" name="1_05-modeling-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05-modeling-gener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05-modeling-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5-modeling-gener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05-modeling-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05-modeling-gener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05-modeling-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5-modeling-gener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5-modeling-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HD:Users:sme:Documents:Teaching:CSC2106S - 2002:slides:05-modeling-general.ppt</Template>
  <TotalTime>23902</TotalTime>
  <Words>1003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1_05-modeling-general</vt:lpstr>
      <vt:lpstr>2_05-modeling-general</vt:lpstr>
      <vt:lpstr>Theories, Theories Everywhere</vt:lpstr>
      <vt:lpstr>Theories D &amp; E</vt:lpstr>
      <vt:lpstr>Theory D (simplified: no iteration)</vt:lpstr>
      <vt:lpstr>Model of D (simplified – no iteration)</vt:lpstr>
      <vt:lpstr>Theory E (basic)</vt:lpstr>
      <vt:lpstr>Model of E (basic)</vt:lpstr>
      <vt:lpstr>We have two Theories here</vt:lpstr>
      <vt:lpstr>Relation of D.T and E.T</vt:lpstr>
      <vt:lpstr>Theories about D.M are also needed</vt:lpstr>
      <vt:lpstr>E.T Theories for Evaluating D.T</vt:lpstr>
      <vt:lpstr>E.T Theories for D.M Reifying D.T</vt:lpstr>
      <vt:lpstr>Theories for Evaluating D.M</vt:lpstr>
      <vt:lpstr>Theories for Evaluating D.M</vt:lpstr>
      <vt:lpstr>Theories about Evaluating Evaluations</vt:lpstr>
      <vt:lpstr>Conclusions</vt:lpstr>
      <vt:lpstr>Summary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Easterbrook</dc:creator>
  <cp:lastModifiedBy>dep</cp:lastModifiedBy>
  <cp:revision>250</cp:revision>
  <cp:lastPrinted>2004-01-27T16:57:17Z</cp:lastPrinted>
  <dcterms:created xsi:type="dcterms:W3CDTF">2003-02-17T16:20:57Z</dcterms:created>
  <dcterms:modified xsi:type="dcterms:W3CDTF">2016-05-15T12:33:36Z</dcterms:modified>
</cp:coreProperties>
</file>