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9"/>
  </p:notesMasterIdLst>
  <p:sldIdLst>
    <p:sldId id="256" r:id="rId2"/>
    <p:sldId id="262" r:id="rId3"/>
    <p:sldId id="263" r:id="rId4"/>
    <p:sldId id="264" r:id="rId5"/>
    <p:sldId id="258" r:id="rId6"/>
    <p:sldId id="266" r:id="rId7"/>
    <p:sldId id="267" r:id="rId8"/>
    <p:sldId id="268" r:id="rId9"/>
    <p:sldId id="269" r:id="rId10"/>
    <p:sldId id="270" r:id="rId11"/>
    <p:sldId id="259" r:id="rId12"/>
    <p:sldId id="265" r:id="rId13"/>
    <p:sldId id="261" r:id="rId14"/>
    <p:sldId id="260" r:id="rId15"/>
    <p:sldId id="271" r:id="rId16"/>
    <p:sldId id="272" r:id="rId17"/>
    <p:sldId id="25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139" autoAdjust="0"/>
  </p:normalViewPr>
  <p:slideViewPr>
    <p:cSldViewPr snapToGrid="0" snapToObjects="1">
      <p:cViewPr varScale="1">
        <p:scale>
          <a:sx n="75" d="100"/>
          <a:sy n="75" d="100"/>
        </p:scale>
        <p:origin x="-18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B643AF-7CEA-4F49-BBD5-D8A9F3074F50}" type="datetimeFigureOut">
              <a:rPr lang="en-US" smtClean="0"/>
              <a:t>11/05/15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7B18BD-BE91-2D44-A673-9849EB7E96DF}" type="slidenum">
              <a:rPr lang="en-US" smtClean="0"/>
              <a:t>‹#›</a:t>
            </a:fld>
            <a:endParaRPr lang="en-US"/>
          </a:p>
        </p:txBody>
      </p:sp>
    </p:spTree>
    <p:extLst>
      <p:ext uri="{BB962C8B-B14F-4D97-AF65-F5344CB8AC3E}">
        <p14:creationId xmlns:p14="http://schemas.microsoft.com/office/powerpoint/2010/main" val="213330218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beginning there were</a:t>
            </a:r>
            <a:r>
              <a:rPr lang="en-US" baseline="0" dirty="0" smtClean="0"/>
              <a:t> many women who excelled at computer science and programming. Although it was uncommon for women to attend university in the 19</a:t>
            </a:r>
            <a:r>
              <a:rPr lang="en-US" baseline="30000" dirty="0" smtClean="0"/>
              <a:t>th</a:t>
            </a:r>
            <a:r>
              <a:rPr lang="en-US" baseline="0" dirty="0" smtClean="0"/>
              <a:t> Century those that did, like Ada, excelled in all areas of science and medicine.  </a:t>
            </a:r>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2</a:t>
            </a:fld>
            <a:endParaRPr lang="en-US"/>
          </a:p>
        </p:txBody>
      </p:sp>
    </p:spTree>
    <p:extLst>
      <p:ext uri="{BB962C8B-B14F-4D97-AF65-F5344CB8AC3E}">
        <p14:creationId xmlns:p14="http://schemas.microsoft.com/office/powerpoint/2010/main" val="1949090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many hours I spent reading articles and ABSTRACTS I stumbled upon a myriad of initiatives to encourage girls that are now in full swing at some schools</a:t>
            </a:r>
          </a:p>
          <a:p>
            <a:endParaRPr lang="en-US" dirty="0" smtClean="0"/>
          </a:p>
          <a:p>
            <a:r>
              <a:rPr lang="en-US" dirty="0" err="1" smtClean="0"/>
              <a:t>Jewelbots</a:t>
            </a:r>
            <a:r>
              <a:rPr lang="en-US" dirty="0" smtClean="0"/>
              <a:t> --- may seem like a trivialization of computer science simply to appeal</a:t>
            </a:r>
            <a:r>
              <a:rPr lang="en-US" baseline="0" dirty="0" smtClean="0"/>
              <a:t> to a demographic but then half the population probably think the same about chasing enemy armies around a screen </a:t>
            </a:r>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13</a:t>
            </a:fld>
            <a:endParaRPr lang="en-US"/>
          </a:p>
        </p:txBody>
      </p:sp>
    </p:spTree>
    <p:extLst>
      <p:ext uri="{BB962C8B-B14F-4D97-AF65-F5344CB8AC3E}">
        <p14:creationId xmlns:p14="http://schemas.microsoft.com/office/powerpoint/2010/main" val="2409600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15</a:t>
            </a:fld>
            <a:endParaRPr lang="en-US"/>
          </a:p>
        </p:txBody>
      </p:sp>
    </p:spTree>
    <p:extLst>
      <p:ext uri="{BB962C8B-B14F-4D97-AF65-F5344CB8AC3E}">
        <p14:creationId xmlns:p14="http://schemas.microsoft.com/office/powerpoint/2010/main" val="1803070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Full circle --- how can we persuade those girls who have gone the distance and </a:t>
            </a:r>
            <a:r>
              <a:rPr lang="en-US" dirty="0" err="1" smtClean="0"/>
              <a:t>PhDd</a:t>
            </a:r>
            <a:r>
              <a:rPr lang="en-US" dirty="0" smtClean="0"/>
              <a:t> themselves to go</a:t>
            </a:r>
            <a:r>
              <a:rPr lang="en-US" baseline="0" dirty="0" smtClean="0"/>
              <a:t> full circle and return to the classroom</a:t>
            </a:r>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16</a:t>
            </a:fld>
            <a:endParaRPr lang="en-US"/>
          </a:p>
        </p:txBody>
      </p:sp>
    </p:spTree>
    <p:extLst>
      <p:ext uri="{BB962C8B-B14F-4D97-AF65-F5344CB8AC3E}">
        <p14:creationId xmlns:p14="http://schemas.microsoft.com/office/powerpoint/2010/main" val="3830175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 offer no reason for the statistics and predict that in 2007 (ten years hence from the study) 58%</a:t>
            </a:r>
            <a:r>
              <a:rPr lang="en-US" baseline="0" dirty="0" smtClean="0"/>
              <a:t> of graduates would be women. </a:t>
            </a:r>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4</a:t>
            </a:fld>
            <a:endParaRPr lang="en-US"/>
          </a:p>
        </p:txBody>
      </p:sp>
    </p:spTree>
    <p:extLst>
      <p:ext uri="{BB962C8B-B14F-4D97-AF65-F5344CB8AC3E}">
        <p14:creationId xmlns:p14="http://schemas.microsoft.com/office/powerpoint/2010/main" val="817810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National Centre for Education Statistics shows the reality of women in CS</a:t>
            </a:r>
            <a:r>
              <a:rPr lang="en-US" baseline="0" dirty="0" smtClean="0"/>
              <a:t> dipping to 25% in 2004.</a:t>
            </a:r>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5</a:t>
            </a:fld>
            <a:endParaRPr lang="en-US"/>
          </a:p>
        </p:txBody>
      </p:sp>
    </p:spTree>
    <p:extLst>
      <p:ext uri="{BB962C8B-B14F-4D97-AF65-F5344CB8AC3E}">
        <p14:creationId xmlns:p14="http://schemas.microsoft.com/office/powerpoint/2010/main" val="726968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book has a clearly marked</a:t>
            </a:r>
            <a:r>
              <a:rPr lang="en-US" sz="1200" kern="1200" baseline="0" dirty="0" smtClean="0">
                <a:solidFill>
                  <a:schemeClr val="tx1"/>
                </a:solidFill>
                <a:effectLst/>
                <a:latin typeface="+mn-lt"/>
                <a:ea typeface="+mn-ea"/>
                <a:cs typeface="+mn-cs"/>
              </a:rPr>
              <a:t> section for Methodology where they describe in detail the study and how it was conducted --- </a:t>
            </a:r>
            <a:r>
              <a:rPr lang="en-US" sz="1200" kern="1200" dirty="0" smtClean="0">
                <a:solidFill>
                  <a:schemeClr val="tx1"/>
                </a:solidFill>
                <a:effectLst/>
                <a:latin typeface="+mn-lt"/>
                <a:ea typeface="+mn-ea"/>
                <a:cs typeface="+mn-cs"/>
              </a:rPr>
              <a:t>230 interviews conducted with over 100 male and female computer science students over four years (from 1995 to 1999) at Carnegie Mellon University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1. Computers are like magnets to boys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2. Games propel boys, at an early age, into the world of computing and reinforce a general belief that computing is a male activity. The</a:t>
            </a:r>
            <a:r>
              <a:rPr lang="en-US" sz="1200" kern="1200" baseline="0" dirty="0" smtClean="0">
                <a:solidFill>
                  <a:schemeClr val="tx1"/>
                </a:solidFill>
                <a:effectLst/>
                <a:latin typeface="+mn-lt"/>
                <a:ea typeface="+mn-ea"/>
                <a:cs typeface="+mn-cs"/>
              </a:rPr>
              <a:t> computers at school are surrounded by boys simply using the computer for using the computers sake. Girls are much more sociable beings who prefer to chat with friends</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3. Retention is reliant on programming having</a:t>
            </a:r>
            <a:r>
              <a:rPr lang="en-US" sz="1200" kern="1200" baseline="0" dirty="0" smtClean="0">
                <a:solidFill>
                  <a:schemeClr val="tx1"/>
                </a:solidFill>
                <a:effectLst/>
                <a:latin typeface="+mn-lt"/>
                <a:ea typeface="+mn-ea"/>
                <a:cs typeface="+mn-cs"/>
              </a:rPr>
              <a:t> a purpose – for the greater good </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4. Its not an</a:t>
            </a:r>
            <a:r>
              <a:rPr lang="en-US" sz="1200" kern="1200" baseline="0" dirty="0" smtClean="0">
                <a:solidFill>
                  <a:schemeClr val="tx1"/>
                </a:solidFill>
                <a:effectLst/>
                <a:latin typeface="+mn-lt"/>
                <a:ea typeface="+mn-ea"/>
                <a:cs typeface="+mn-cs"/>
              </a:rPr>
              <a:t> attractive image for a girl to have</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5. The</a:t>
            </a:r>
            <a:r>
              <a:rPr lang="en-US" sz="1200" kern="1200" baseline="0" dirty="0" smtClean="0">
                <a:solidFill>
                  <a:schemeClr val="tx1"/>
                </a:solidFill>
                <a:effectLst/>
                <a:latin typeface="+mn-lt"/>
                <a:ea typeface="+mn-ea"/>
                <a:cs typeface="+mn-cs"/>
              </a:rPr>
              <a:t> males on the course always seemed to know much more</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6. The reasons women gave for leaving and staying were varied and the authors were continually surprised</a:t>
            </a:r>
            <a:r>
              <a:rPr lang="en-US" sz="1200" kern="1200" baseline="0" dirty="0" smtClean="0">
                <a:solidFill>
                  <a:schemeClr val="tx1"/>
                </a:solidFill>
                <a:effectLst/>
                <a:latin typeface="+mn-lt"/>
                <a:ea typeface="+mn-ea"/>
                <a:cs typeface="+mn-cs"/>
              </a:rPr>
              <a:t> by events</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7. 240 high school</a:t>
            </a:r>
            <a:r>
              <a:rPr lang="en-US" sz="1200" kern="1200" baseline="0" dirty="0" smtClean="0">
                <a:solidFill>
                  <a:schemeClr val="tx1"/>
                </a:solidFill>
                <a:effectLst/>
                <a:latin typeface="+mn-lt"/>
                <a:ea typeface="+mn-ea"/>
                <a:cs typeface="+mn-cs"/>
              </a:rPr>
              <a:t> computer science teachers were invited to join a group to assist them in implementing a curriculum in their schools. They learned C++</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Careful observation shows that disinterest and disaffection are neither genetic nor accidental nor inherent to the field but are the bitter fruit of many external influences.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6</a:t>
            </a:fld>
            <a:endParaRPr lang="en-US"/>
          </a:p>
        </p:txBody>
      </p:sp>
    </p:spTree>
    <p:extLst>
      <p:ext uri="{BB962C8B-B14F-4D97-AF65-F5344CB8AC3E}">
        <p14:creationId xmlns:p14="http://schemas.microsoft.com/office/powerpoint/2010/main" val="1565986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7</a:t>
            </a:fld>
            <a:endParaRPr lang="en-US"/>
          </a:p>
        </p:txBody>
      </p:sp>
    </p:spTree>
    <p:extLst>
      <p:ext uri="{BB962C8B-B14F-4D97-AF65-F5344CB8AC3E}">
        <p14:creationId xmlns:p14="http://schemas.microsoft.com/office/powerpoint/2010/main" val="3234335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paper doesn't</a:t>
            </a:r>
            <a:r>
              <a:rPr lang="fr-FR" dirty="0" smtClean="0"/>
              <a:t>’</a:t>
            </a:r>
            <a:r>
              <a:rPr lang="en-US" dirty="0" smtClean="0"/>
              <a:t>t really come up with anything</a:t>
            </a:r>
            <a:r>
              <a:rPr lang="en-US" baseline="0" dirty="0" smtClean="0"/>
              <a:t> new. It looks at the initiatives of the Computer Science faculty and concludes that women do better in computer science when they have completed the universities introductory course.</a:t>
            </a:r>
          </a:p>
          <a:p>
            <a:endParaRPr lang="en-US" baseline="0" dirty="0" smtClean="0"/>
          </a:p>
          <a:p>
            <a:r>
              <a:rPr lang="en-US" baseline="0" dirty="0" smtClean="0"/>
              <a:t>The mere fact that it is introductory puts off the boys because they already think they are experts and therefore the women are on an even playing field.</a:t>
            </a:r>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8</a:t>
            </a:fld>
            <a:endParaRPr lang="en-US"/>
          </a:p>
        </p:txBody>
      </p:sp>
    </p:spTree>
    <p:extLst>
      <p:ext uri="{BB962C8B-B14F-4D97-AF65-F5344CB8AC3E}">
        <p14:creationId xmlns:p14="http://schemas.microsoft.com/office/powerpoint/2010/main" val="3222430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836 calculus and pre calculus in 9 schools</a:t>
            </a:r>
          </a:p>
          <a:p>
            <a:r>
              <a:rPr lang="en-US" dirty="0" smtClean="0"/>
              <a:t>423 female</a:t>
            </a:r>
          </a:p>
          <a:p>
            <a:r>
              <a:rPr lang="en-US" dirty="0" smtClean="0"/>
              <a:t>363 male</a:t>
            </a:r>
          </a:p>
          <a:p>
            <a:r>
              <a:rPr lang="en-US" dirty="0" smtClean="0"/>
              <a:t>50 declined to say a gender</a:t>
            </a:r>
          </a:p>
          <a:p>
            <a:r>
              <a:rPr lang="en-US" dirty="0" smtClean="0"/>
              <a:t>The result showed that the number 1 reason boys wanted to do CS was to create games and girls to use it in another field</a:t>
            </a:r>
          </a:p>
          <a:p>
            <a:r>
              <a:rPr lang="en-US" dirty="0" smtClean="0"/>
              <a:t>Conclusion – the majority of students in the survey did not want to do CS because they have</a:t>
            </a:r>
            <a:r>
              <a:rPr lang="en-US" baseline="0" dirty="0" smtClean="0"/>
              <a:t> a misconception of what a Computer Scientist does.</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9</a:t>
            </a:fld>
            <a:endParaRPr lang="en-US"/>
          </a:p>
        </p:txBody>
      </p:sp>
    </p:spTree>
    <p:extLst>
      <p:ext uri="{BB962C8B-B14F-4D97-AF65-F5344CB8AC3E}">
        <p14:creationId xmlns:p14="http://schemas.microsoft.com/office/powerpoint/2010/main" val="4132621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this stage I was beginning to doubt the validity of my choice of</a:t>
            </a:r>
            <a:r>
              <a:rPr lang="en-US" baseline="0" dirty="0" smtClean="0"/>
              <a:t> topic. So far from 1997 to 2006 nothing seems to have changed. The studies </a:t>
            </a:r>
            <a:r>
              <a:rPr lang="en-US" baseline="0" dirty="0" err="1" smtClean="0"/>
              <a:t>sugest</a:t>
            </a:r>
            <a:r>
              <a:rPr lang="en-US" baseline="0" dirty="0" smtClean="0"/>
              <a:t> that change needs to happen and yet I find myself reading a 2010 paper about the deficit of women in CS still!</a:t>
            </a:r>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10</a:t>
            </a:fld>
            <a:endParaRPr lang="en-US"/>
          </a:p>
        </p:txBody>
      </p:sp>
    </p:spTree>
    <p:extLst>
      <p:ext uri="{BB962C8B-B14F-4D97-AF65-F5344CB8AC3E}">
        <p14:creationId xmlns:p14="http://schemas.microsoft.com/office/powerpoint/2010/main" val="139238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Computing had</a:t>
            </a:r>
            <a:r>
              <a:rPr lang="en-US" baseline="0" dirty="0" smtClean="0"/>
              <a:t> to be fun. Everything about high school education had to be fun and as the pedagogy was dictated mainly by men that fun translated into game programming. </a:t>
            </a:r>
          </a:p>
          <a:p>
            <a:endParaRPr lang="en-US" baseline="0" dirty="0" smtClean="0"/>
          </a:p>
          <a:p>
            <a:r>
              <a:rPr lang="en-US" baseline="0" dirty="0" smtClean="0"/>
              <a:t>All the studies seem to agree that when games became big in the mid 80s boys began spending increasing amounts of time on the computer and the perception from the adults point of view was that they were an natural. For whatever reason girls did not share in this passion.</a:t>
            </a:r>
          </a:p>
          <a:p>
            <a:endParaRPr lang="en-US" baseline="0" dirty="0" smtClean="0"/>
          </a:p>
          <a:p>
            <a:r>
              <a:rPr lang="en-US" baseline="0" dirty="0" smtClean="0"/>
              <a:t>An interesting study that I have yet to find is why --- why did these games appeal so much to boys and not to girls. Why did the computer game market not try harder to hook in the female dollar.</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E7B18BD-BE91-2D44-A673-9849EB7E96DF}" type="slidenum">
              <a:rPr lang="en-US" smtClean="0"/>
              <a:t>12</a:t>
            </a:fld>
            <a:endParaRPr lang="en-US"/>
          </a:p>
        </p:txBody>
      </p:sp>
    </p:spTree>
    <p:extLst>
      <p:ext uri="{BB962C8B-B14F-4D97-AF65-F5344CB8AC3E}">
        <p14:creationId xmlns:p14="http://schemas.microsoft.com/office/powerpoint/2010/main" val="1805357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May 10, 2015</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May 10,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May 10,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May 10,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May 10,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May 10,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May 10,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May 10, 2015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May 10,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May 10, 2015</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May 10, 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May 10, 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ndex.php?title=Women_in_computing&amp;action=edit&amp;section=16" TargetMode="External"/><Relationship Id="rId4" Type="http://schemas.openxmlformats.org/officeDocument/2006/relationships/hyperlink" Target="http://en.wikipedia.org/wiki/Hedy_Lamarr"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47636" y="129559"/>
            <a:ext cx="3313355" cy="1942113"/>
          </a:xfrm>
        </p:spPr>
        <p:txBody>
          <a:bodyPr>
            <a:noAutofit/>
          </a:bodyPr>
          <a:lstStyle/>
          <a:p>
            <a:r>
              <a:rPr lang="en-GB" sz="2000" dirty="0"/>
              <a:t>What motivates students to study Computer Science? Are there any differences in the reasons what women give for studying Computer Science compared to men?</a:t>
            </a:r>
            <a:r>
              <a:rPr lang="en-NZ" sz="2000" dirty="0"/>
              <a:t> </a:t>
            </a:r>
            <a:endParaRPr lang="en-US" sz="2000" dirty="0"/>
          </a:p>
        </p:txBody>
      </p:sp>
      <p:sp>
        <p:nvSpPr>
          <p:cNvPr id="3" name="Subtitle 2"/>
          <p:cNvSpPr>
            <a:spLocks noGrp="1"/>
          </p:cNvSpPr>
          <p:nvPr>
            <p:ph type="subTitle" idx="1"/>
          </p:nvPr>
        </p:nvSpPr>
        <p:spPr>
          <a:xfrm>
            <a:off x="4747636" y="2811372"/>
            <a:ext cx="3309803" cy="1260629"/>
          </a:xfrm>
        </p:spPr>
        <p:txBody>
          <a:bodyPr/>
          <a:lstStyle/>
          <a:p>
            <a:r>
              <a:rPr lang="en-US" dirty="0" smtClean="0"/>
              <a:t>Sara Hampton</a:t>
            </a:r>
            <a:endParaRPr lang="en-US" dirty="0"/>
          </a:p>
        </p:txBody>
      </p:sp>
    </p:spTree>
    <p:extLst>
      <p:ext uri="{BB962C8B-B14F-4D97-AF65-F5344CB8AC3E}">
        <p14:creationId xmlns:p14="http://schemas.microsoft.com/office/powerpoint/2010/main" val="5410173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Doubt</a:t>
            </a:r>
            <a:endParaRPr lang="en-US" dirty="0"/>
          </a:p>
        </p:txBody>
      </p:sp>
    </p:spTree>
    <p:extLst>
      <p:ext uri="{BB962C8B-B14F-4D97-AF65-F5344CB8AC3E}">
        <p14:creationId xmlns:p14="http://schemas.microsoft.com/office/powerpoint/2010/main" val="76778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t="15247" b="15247"/>
          <a:stretch>
            <a:fillRect/>
          </a:stretch>
        </p:blipFill>
        <p:spPr bwMode="auto">
          <a:xfrm>
            <a:off x="1000685" y="1310558"/>
            <a:ext cx="6777317" cy="3508977"/>
          </a:xfrm>
          <a:prstGeom prst="rect">
            <a:avLst/>
          </a:prstGeom>
          <a:noFill/>
          <a:ln>
            <a:noFill/>
          </a:ln>
        </p:spPr>
      </p:pic>
      <p:sp>
        <p:nvSpPr>
          <p:cNvPr id="5" name="TextBox 4"/>
          <p:cNvSpPr txBox="1"/>
          <p:nvPr/>
        </p:nvSpPr>
        <p:spPr>
          <a:xfrm>
            <a:off x="1384265" y="5179618"/>
            <a:ext cx="6107893" cy="923330"/>
          </a:xfrm>
          <a:prstGeom prst="rect">
            <a:avLst/>
          </a:prstGeom>
          <a:noFill/>
        </p:spPr>
        <p:txBody>
          <a:bodyPr wrap="square" rtlCol="0">
            <a:spAutoFit/>
          </a:bodyPr>
          <a:lstStyle/>
          <a:p>
            <a:r>
              <a:rPr lang="en-US" dirty="0"/>
              <a:t>http://</a:t>
            </a:r>
            <a:r>
              <a:rPr lang="en-US" dirty="0" err="1"/>
              <a:t>www.npr.org</a:t>
            </a:r>
            <a:r>
              <a:rPr lang="en-US" dirty="0"/>
              <a:t>/blogs/money/2014/10/21/357629765/when-women-stopped-coding</a:t>
            </a:r>
            <a:endParaRPr lang="en-NZ" dirty="0"/>
          </a:p>
          <a:p>
            <a:endParaRPr lang="en-US" dirty="0"/>
          </a:p>
        </p:txBody>
      </p:sp>
    </p:spTree>
    <p:extLst>
      <p:ext uri="{BB962C8B-B14F-4D97-AF65-F5344CB8AC3E}">
        <p14:creationId xmlns:p14="http://schemas.microsoft.com/office/powerpoint/2010/main" val="2220257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happened in 1985? </a:t>
            </a:r>
            <a:endParaRPr lang="en-US" dirty="0"/>
          </a:p>
        </p:txBody>
      </p:sp>
      <p:sp>
        <p:nvSpPr>
          <p:cNvPr id="3" name="Content Placeholder 2"/>
          <p:cNvSpPr>
            <a:spLocks noGrp="1"/>
          </p:cNvSpPr>
          <p:nvPr>
            <p:ph idx="1"/>
          </p:nvPr>
        </p:nvSpPr>
        <p:spPr/>
        <p:txBody>
          <a:bodyPr/>
          <a:lstStyle/>
          <a:p>
            <a:r>
              <a:rPr lang="en-US" dirty="0" smtClean="0"/>
              <a:t>Games</a:t>
            </a:r>
          </a:p>
          <a:p>
            <a:r>
              <a:rPr lang="en-US" dirty="0" smtClean="0"/>
              <a:t>Games</a:t>
            </a:r>
          </a:p>
          <a:p>
            <a:r>
              <a:rPr lang="en-US" dirty="0" smtClean="0"/>
              <a:t>Games</a:t>
            </a:r>
          </a:p>
          <a:p>
            <a:r>
              <a:rPr lang="en-US" dirty="0" smtClean="0"/>
              <a:t>Games</a:t>
            </a:r>
          </a:p>
          <a:p>
            <a:r>
              <a:rPr lang="en-US" dirty="0" smtClean="0"/>
              <a:t>Games</a:t>
            </a:r>
          </a:p>
          <a:p>
            <a:r>
              <a:rPr lang="en-US" dirty="0" smtClean="0"/>
              <a:t>Games</a:t>
            </a:r>
          </a:p>
          <a:p>
            <a:r>
              <a:rPr lang="en-US" dirty="0" smtClean="0"/>
              <a:t>Games</a:t>
            </a:r>
          </a:p>
        </p:txBody>
      </p:sp>
    </p:spTree>
    <p:extLst>
      <p:ext uri="{BB962C8B-B14F-4D97-AF65-F5344CB8AC3E}">
        <p14:creationId xmlns:p14="http://schemas.microsoft.com/office/powerpoint/2010/main" val="35131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Innovations to encourage women to Computer Science</a:t>
            </a:r>
            <a:endParaRPr lang="en-US" dirty="0"/>
          </a:p>
        </p:txBody>
      </p:sp>
      <p:sp>
        <p:nvSpPr>
          <p:cNvPr id="3" name="Content Placeholder 2"/>
          <p:cNvSpPr>
            <a:spLocks noGrp="1"/>
          </p:cNvSpPr>
          <p:nvPr>
            <p:ph idx="1"/>
          </p:nvPr>
        </p:nvSpPr>
        <p:spPr>
          <a:xfrm>
            <a:off x="1043492" y="2609030"/>
            <a:ext cx="6777317" cy="3508977"/>
          </a:xfrm>
        </p:spPr>
        <p:txBody>
          <a:bodyPr>
            <a:normAutofit/>
          </a:bodyPr>
          <a:lstStyle/>
          <a:p>
            <a:r>
              <a:rPr lang="en-US" dirty="0" smtClean="0">
                <a:solidFill>
                  <a:srgbClr val="000000"/>
                </a:solidFill>
              </a:rPr>
              <a:t>Geek Girls started in 2006 by Leslie </a:t>
            </a:r>
            <a:r>
              <a:rPr lang="en-US" dirty="0" err="1" smtClean="0">
                <a:solidFill>
                  <a:srgbClr val="000000"/>
                </a:solidFill>
              </a:rPr>
              <a:t>Fishlock</a:t>
            </a:r>
            <a:endParaRPr lang="en-US" dirty="0" smtClean="0">
              <a:solidFill>
                <a:srgbClr val="000000"/>
              </a:solidFill>
            </a:endParaRPr>
          </a:p>
          <a:p>
            <a:r>
              <a:rPr lang="en-US" dirty="0" err="1" smtClean="0">
                <a:solidFill>
                  <a:srgbClr val="000000"/>
                </a:solidFill>
              </a:rPr>
              <a:t>CodeEd</a:t>
            </a:r>
            <a:r>
              <a:rPr lang="en-US" dirty="0" smtClean="0">
                <a:solidFill>
                  <a:srgbClr val="000000"/>
                </a:solidFill>
              </a:rPr>
              <a:t> is a non-profit </a:t>
            </a:r>
            <a:r>
              <a:rPr lang="en-US" dirty="0" err="1" smtClean="0">
                <a:solidFill>
                  <a:srgbClr val="000000"/>
                </a:solidFill>
              </a:rPr>
              <a:t>organisation</a:t>
            </a:r>
            <a:r>
              <a:rPr lang="en-US" dirty="0" smtClean="0">
                <a:solidFill>
                  <a:srgbClr val="000000"/>
                </a:solidFill>
              </a:rPr>
              <a:t> that focuses on teaching computer science to young girls</a:t>
            </a:r>
            <a:endParaRPr lang="en-US" dirty="0" smtClean="0"/>
          </a:p>
          <a:p>
            <a:r>
              <a:rPr lang="en-US" dirty="0" smtClean="0"/>
              <a:t>Canterbury University Code Club</a:t>
            </a:r>
          </a:p>
          <a:p>
            <a:r>
              <a:rPr lang="en-US" dirty="0" smtClean="0"/>
              <a:t>CS4G</a:t>
            </a:r>
          </a:p>
          <a:p>
            <a:r>
              <a:rPr lang="en-US" dirty="0" smtClean="0"/>
              <a:t>Alice programing</a:t>
            </a:r>
          </a:p>
          <a:p>
            <a:r>
              <a:rPr lang="en-US" dirty="0" err="1" smtClean="0"/>
              <a:t>Googles</a:t>
            </a:r>
            <a:r>
              <a:rPr lang="en-US" dirty="0" smtClean="0"/>
              <a:t> </a:t>
            </a:r>
            <a:r>
              <a:rPr lang="en-US" dirty="0"/>
              <a:t>Made With </a:t>
            </a:r>
            <a:r>
              <a:rPr lang="en-US" dirty="0" smtClean="0"/>
              <a:t>Code</a:t>
            </a:r>
          </a:p>
          <a:p>
            <a:r>
              <a:rPr lang="en-US" dirty="0" err="1" smtClean="0"/>
              <a:t>Jewelbots</a:t>
            </a:r>
            <a:r>
              <a:rPr lang="en-US" dirty="0" smtClean="0"/>
              <a:t> – the programmable friendship bracelet</a:t>
            </a:r>
          </a:p>
          <a:p>
            <a:endParaRPr lang="en-US" dirty="0" smtClean="0"/>
          </a:p>
          <a:p>
            <a:endParaRPr lang="en-US" dirty="0"/>
          </a:p>
        </p:txBody>
      </p:sp>
    </p:spTree>
    <p:extLst>
      <p:ext uri="{BB962C8B-B14F-4D97-AF65-F5344CB8AC3E}">
        <p14:creationId xmlns:p14="http://schemas.microsoft.com/office/powerpoint/2010/main" val="250855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7046" y="4012763"/>
            <a:ext cx="6436120" cy="1569660"/>
          </a:xfrm>
          <a:prstGeom prst="rect">
            <a:avLst/>
          </a:prstGeom>
          <a:noFill/>
        </p:spPr>
        <p:txBody>
          <a:bodyPr wrap="square" rtlCol="0">
            <a:spAutoFit/>
          </a:bodyPr>
          <a:lstStyle/>
          <a:p>
            <a:r>
              <a:rPr lang="en-US" sz="2400" dirty="0" smtClean="0"/>
              <a:t>My feeling is that the very title ‘introductory’ would attract those who have little or no experience of Computer Science which is likely </a:t>
            </a:r>
            <a:r>
              <a:rPr lang="en-US" sz="2400" b="1" dirty="0" smtClean="0"/>
              <a:t>not</a:t>
            </a:r>
            <a:r>
              <a:rPr lang="en-US" sz="2400" dirty="0" smtClean="0"/>
              <a:t> to be the average male freshman. </a:t>
            </a:r>
            <a:endParaRPr lang="en-US" sz="2400" dirty="0"/>
          </a:p>
        </p:txBody>
      </p:sp>
      <p:sp>
        <p:nvSpPr>
          <p:cNvPr id="5" name="TextBox 4"/>
          <p:cNvSpPr txBox="1"/>
          <p:nvPr/>
        </p:nvSpPr>
        <p:spPr>
          <a:xfrm>
            <a:off x="1207046" y="1194609"/>
            <a:ext cx="6751912" cy="2215991"/>
          </a:xfrm>
          <a:prstGeom prst="rect">
            <a:avLst/>
          </a:prstGeom>
          <a:noFill/>
        </p:spPr>
        <p:txBody>
          <a:bodyPr wrap="square" rtlCol="0">
            <a:spAutoFit/>
          </a:bodyPr>
          <a:lstStyle/>
          <a:p>
            <a:r>
              <a:rPr lang="en-US" sz="2400" dirty="0"/>
              <a:t>For the first time in its history, Berkeley </a:t>
            </a:r>
            <a:r>
              <a:rPr lang="en-US" sz="2400" dirty="0">
                <a:solidFill>
                  <a:srgbClr val="000000"/>
                </a:solidFill>
              </a:rPr>
              <a:t>saw an introductory computer science </a:t>
            </a:r>
            <a:r>
              <a:rPr lang="en-US" sz="2400" dirty="0" smtClean="0">
                <a:solidFill>
                  <a:srgbClr val="000000"/>
                </a:solidFill>
              </a:rPr>
              <a:t>course</a:t>
            </a:r>
            <a:r>
              <a:rPr lang="en-US" sz="2400" dirty="0">
                <a:solidFill>
                  <a:srgbClr val="000000"/>
                </a:solidFill>
              </a:rPr>
              <a:t> </a:t>
            </a:r>
            <a:r>
              <a:rPr lang="en-US" sz="2400" dirty="0" smtClean="0"/>
              <a:t>with </a:t>
            </a:r>
            <a:r>
              <a:rPr lang="en-US" sz="2400" dirty="0"/>
              <a:t>predominantly female students – 106 women vs. 104 men. This slight turnaround signals a promising trend in the male-dominated STEM world.</a:t>
            </a:r>
            <a:endParaRPr lang="en-NZ" sz="2400" dirty="0"/>
          </a:p>
          <a:p>
            <a:endParaRPr lang="en-US" dirty="0"/>
          </a:p>
        </p:txBody>
      </p:sp>
    </p:spTree>
    <p:extLst>
      <p:ext uri="{BB962C8B-B14F-4D97-AF65-F5344CB8AC3E}">
        <p14:creationId xmlns:p14="http://schemas.microsoft.com/office/powerpoint/2010/main" val="2878414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Heidi and Caitlin</a:t>
            </a:r>
            <a:endParaRPr lang="en-US" dirty="0"/>
          </a:p>
        </p:txBody>
      </p:sp>
      <p:sp>
        <p:nvSpPr>
          <p:cNvPr id="3" name="Content Placeholder 2"/>
          <p:cNvSpPr>
            <a:spLocks noGrp="1"/>
          </p:cNvSpPr>
          <p:nvPr>
            <p:ph idx="1"/>
          </p:nvPr>
        </p:nvSpPr>
        <p:spPr/>
        <p:txBody>
          <a:bodyPr/>
          <a:lstStyle/>
          <a:p>
            <a:r>
              <a:rPr lang="en-US" dirty="0" smtClean="0"/>
              <a:t>CS Field Guide</a:t>
            </a:r>
          </a:p>
          <a:p>
            <a:r>
              <a:rPr lang="en-US" dirty="0" smtClean="0"/>
              <a:t>CS externals</a:t>
            </a:r>
            <a:endParaRPr lang="en-US" dirty="0"/>
          </a:p>
        </p:txBody>
      </p:sp>
    </p:spTree>
    <p:extLst>
      <p:ext uri="{BB962C8B-B14F-4D97-AF65-F5344CB8AC3E}">
        <p14:creationId xmlns:p14="http://schemas.microsoft.com/office/powerpoint/2010/main" val="3641268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Unanswered questions</a:t>
            </a:r>
            <a:endParaRPr lang="en-US" dirty="0"/>
          </a:p>
        </p:txBody>
      </p:sp>
      <p:sp>
        <p:nvSpPr>
          <p:cNvPr id="3" name="Content Placeholder 2"/>
          <p:cNvSpPr>
            <a:spLocks noGrp="1"/>
          </p:cNvSpPr>
          <p:nvPr>
            <p:ph idx="1"/>
          </p:nvPr>
        </p:nvSpPr>
        <p:spPr/>
        <p:txBody>
          <a:bodyPr/>
          <a:lstStyle/>
          <a:p>
            <a:r>
              <a:rPr lang="en-US" dirty="0" smtClean="0"/>
              <a:t>Did the 80s game craze really have a detrimental effect on the way girls engaged with digital technology</a:t>
            </a:r>
          </a:p>
          <a:p>
            <a:r>
              <a:rPr lang="en-US" dirty="0" smtClean="0"/>
              <a:t>Have all these studies really made a difference to the recruitment and retention of girls</a:t>
            </a:r>
          </a:p>
          <a:p>
            <a:r>
              <a:rPr lang="en-US" dirty="0" smtClean="0"/>
              <a:t>Who are the teachers in high school</a:t>
            </a:r>
          </a:p>
          <a:p>
            <a:r>
              <a:rPr lang="en-US" dirty="0" smtClean="0"/>
              <a:t>Full circle</a:t>
            </a:r>
          </a:p>
        </p:txBody>
      </p:sp>
    </p:spTree>
    <p:extLst>
      <p:ext uri="{BB962C8B-B14F-4D97-AF65-F5344CB8AC3E}">
        <p14:creationId xmlns:p14="http://schemas.microsoft.com/office/powerpoint/2010/main" val="2507060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185" y="685208"/>
            <a:ext cx="7749032" cy="1143000"/>
          </a:xfrm>
        </p:spPr>
        <p:txBody>
          <a:bodyPr>
            <a:normAutofit/>
          </a:bodyPr>
          <a:lstStyle/>
          <a:p>
            <a:r>
              <a:rPr lang="en-US" sz="2800" dirty="0" smtClean="0">
                <a:solidFill>
                  <a:srgbClr val="3366FF"/>
                </a:solidFill>
              </a:rPr>
              <a:t>Percentage of American Freshmen Intending to Major in Computer Science</a:t>
            </a:r>
            <a:endParaRPr lang="en-US" sz="2800" dirty="0">
              <a:solidFill>
                <a:srgbClr val="3366FF"/>
              </a:solidFill>
            </a:endParaRPr>
          </a:p>
        </p:txBody>
      </p:sp>
      <p:pic>
        <p:nvPicPr>
          <p:cNvPr id="7" name="Picture 6" descr="Macintosh HD:Users:Home:Desktop:CS747 Women:Percentage of students studying CS-e3f08e26e60b66a78a30de5f4a7a4301.jpg"/>
          <p:cNvPicPr/>
          <p:nvPr/>
        </p:nvPicPr>
        <p:blipFill rotWithShape="1">
          <a:blip r:embed="rId2">
            <a:extLst>
              <a:ext uri="{28A0092B-C50C-407E-A947-70E740481C1C}">
                <a14:useLocalDpi xmlns:a14="http://schemas.microsoft.com/office/drawing/2010/main" val="0"/>
              </a:ext>
            </a:extLst>
          </a:blip>
          <a:srcRect t="16103"/>
          <a:stretch/>
        </p:blipFill>
        <p:spPr bwMode="auto">
          <a:xfrm>
            <a:off x="1869471" y="2211682"/>
            <a:ext cx="5180292" cy="3261543"/>
          </a:xfrm>
          <a:prstGeom prst="rect">
            <a:avLst/>
          </a:prstGeom>
          <a:noFill/>
          <a:ln>
            <a:noFill/>
          </a:ln>
        </p:spPr>
      </p:pic>
    </p:spTree>
    <p:extLst>
      <p:ext uri="{BB962C8B-B14F-4D97-AF65-F5344CB8AC3E}">
        <p14:creationId xmlns:p14="http://schemas.microsoft.com/office/powerpoint/2010/main" val="18699088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did it go wrong</a:t>
            </a:r>
            <a:endParaRPr lang="en-US" dirty="0"/>
          </a:p>
        </p:txBody>
      </p:sp>
      <p:sp>
        <p:nvSpPr>
          <p:cNvPr id="4" name="TextBox 3"/>
          <p:cNvSpPr txBox="1"/>
          <p:nvPr/>
        </p:nvSpPr>
        <p:spPr>
          <a:xfrm>
            <a:off x="1043490" y="2368641"/>
            <a:ext cx="7162206" cy="3416320"/>
          </a:xfrm>
          <a:prstGeom prst="rect">
            <a:avLst/>
          </a:prstGeom>
          <a:noFill/>
        </p:spPr>
        <p:txBody>
          <a:bodyPr wrap="square" rtlCol="0">
            <a:spAutoFit/>
          </a:bodyPr>
          <a:lstStyle/>
          <a:p>
            <a:r>
              <a:rPr lang="en-US" dirty="0" smtClean="0"/>
              <a:t>Wikipedia lists many women at the dawn of computing</a:t>
            </a:r>
            <a:endParaRPr lang="en-US" dirty="0">
              <a:hlinkClick r:id="rId3"/>
            </a:endParaRPr>
          </a:p>
          <a:p>
            <a:endParaRPr lang="en-US" dirty="0"/>
          </a:p>
          <a:p>
            <a:r>
              <a:rPr lang="en-US" dirty="0" smtClean="0">
                <a:solidFill>
                  <a:srgbClr val="000000"/>
                </a:solidFill>
              </a:rPr>
              <a:t>1842: Ada Lovelace</a:t>
            </a:r>
          </a:p>
          <a:p>
            <a:endParaRPr lang="en-US" dirty="0">
              <a:solidFill>
                <a:srgbClr val="000000"/>
              </a:solidFill>
            </a:endParaRPr>
          </a:p>
          <a:p>
            <a:r>
              <a:rPr lang="en-US" dirty="0" smtClean="0"/>
              <a:t>1893</a:t>
            </a:r>
            <a:r>
              <a:rPr lang="en-US" dirty="0"/>
              <a:t>:</a:t>
            </a:r>
            <a:r>
              <a:rPr lang="en-US" dirty="0" smtClean="0"/>
              <a:t> Henrietta Swan</a:t>
            </a:r>
          </a:p>
          <a:p>
            <a:endParaRPr lang="en-US" dirty="0" smtClean="0"/>
          </a:p>
          <a:p>
            <a:r>
              <a:rPr lang="en-US" dirty="0" smtClean="0"/>
              <a:t>1926</a:t>
            </a:r>
            <a:r>
              <a:rPr lang="en-US" dirty="0"/>
              <a:t>: </a:t>
            </a:r>
            <a:r>
              <a:rPr lang="en-US" dirty="0" smtClean="0"/>
              <a:t>Grete Hermann</a:t>
            </a:r>
          </a:p>
          <a:p>
            <a:endParaRPr lang="en-US" dirty="0" smtClean="0"/>
          </a:p>
          <a:p>
            <a:r>
              <a:rPr lang="en-US" dirty="0" smtClean="0"/>
              <a:t>1942</a:t>
            </a:r>
            <a:r>
              <a:rPr lang="en-US" dirty="0"/>
              <a:t>: </a:t>
            </a:r>
            <a:r>
              <a:rPr lang="en-US" dirty="0" err="1" smtClean="0"/>
              <a:t>Hedy</a:t>
            </a:r>
            <a:r>
              <a:rPr lang="en-US" dirty="0" smtClean="0"/>
              <a:t> </a:t>
            </a:r>
            <a:r>
              <a:rPr lang="en-US" dirty="0" err="1" smtClean="0"/>
              <a:t>Lamarr</a:t>
            </a:r>
            <a:endParaRPr lang="en-US" dirty="0" smtClean="0"/>
          </a:p>
          <a:p>
            <a:endParaRPr lang="en-US" dirty="0">
              <a:hlinkClick r:id="rId4"/>
            </a:endParaRPr>
          </a:p>
          <a:p>
            <a:r>
              <a:rPr lang="en-US" dirty="0" smtClean="0"/>
              <a:t>1943</a:t>
            </a:r>
            <a:r>
              <a:rPr lang="en-US" dirty="0"/>
              <a:t>: </a:t>
            </a:r>
            <a:r>
              <a:rPr lang="en-US" dirty="0" smtClean="0"/>
              <a:t>Gertrude Blanch</a:t>
            </a:r>
          </a:p>
          <a:p>
            <a:endParaRPr lang="en-US" dirty="0"/>
          </a:p>
        </p:txBody>
      </p:sp>
    </p:spTree>
    <p:extLst>
      <p:ext uri="{BB962C8B-B14F-4D97-AF65-F5344CB8AC3E}">
        <p14:creationId xmlns:p14="http://schemas.microsoft.com/office/powerpoint/2010/main" val="369269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1997 to 2014</a:t>
            </a:r>
            <a:endParaRPr lang="en-US" dirty="0"/>
          </a:p>
        </p:txBody>
      </p:sp>
      <p:sp>
        <p:nvSpPr>
          <p:cNvPr id="3" name="Content Placeholder 2"/>
          <p:cNvSpPr>
            <a:spLocks noGrp="1"/>
          </p:cNvSpPr>
          <p:nvPr>
            <p:ph idx="1"/>
          </p:nvPr>
        </p:nvSpPr>
        <p:spPr/>
        <p:txBody>
          <a:bodyPr/>
          <a:lstStyle/>
          <a:p>
            <a:pPr marL="68580" indent="0">
              <a:buNone/>
            </a:pPr>
            <a:r>
              <a:rPr lang="en-US" dirty="0" smtClean="0"/>
              <a:t>Despite the lack of women in computer science being highlighted as a problem many years ago things do not seem to have changed much. I focused on 8 reviews, articles and books over a spread of 17 years. </a:t>
            </a:r>
          </a:p>
          <a:p>
            <a:pPr marL="68580" indent="0">
              <a:buNone/>
            </a:pPr>
            <a:endParaRPr lang="en-US" dirty="0"/>
          </a:p>
          <a:p>
            <a:endParaRPr lang="en-US" dirty="0" smtClean="0"/>
          </a:p>
          <a:p>
            <a:pPr marL="68580" indent="0">
              <a:buNone/>
            </a:pPr>
            <a:endParaRPr lang="en-US" dirty="0"/>
          </a:p>
        </p:txBody>
      </p:sp>
    </p:spTree>
    <p:extLst>
      <p:ext uri="{BB962C8B-B14F-4D97-AF65-F5344CB8AC3E}">
        <p14:creationId xmlns:p14="http://schemas.microsoft.com/office/powerpoint/2010/main" val="1700952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incredible shrinking pipeline</a:t>
            </a:r>
            <a:endParaRPr lang="en-US" dirty="0"/>
          </a:p>
        </p:txBody>
      </p:sp>
      <p:sp>
        <p:nvSpPr>
          <p:cNvPr id="3" name="Content Placeholder 2"/>
          <p:cNvSpPr>
            <a:spLocks noGrp="1"/>
          </p:cNvSpPr>
          <p:nvPr>
            <p:ph idx="1"/>
          </p:nvPr>
        </p:nvSpPr>
        <p:spPr/>
        <p:txBody>
          <a:bodyPr/>
          <a:lstStyle/>
          <a:p>
            <a:r>
              <a:rPr lang="en-US" dirty="0" smtClean="0"/>
              <a:t>One of the most influential articles and the most cited of the works</a:t>
            </a:r>
          </a:p>
          <a:p>
            <a:pPr lvl="1"/>
            <a:r>
              <a:rPr lang="en-US" dirty="0" smtClean="0"/>
              <a:t>The authors performed statistical analysis on data from 1983 to 1994</a:t>
            </a:r>
          </a:p>
          <a:p>
            <a:pPr lvl="1"/>
            <a:r>
              <a:rPr lang="en-US" dirty="0" smtClean="0"/>
              <a:t>Their finding showed that in 1983 37% of BA/BS degrees were awarded to women</a:t>
            </a:r>
          </a:p>
          <a:p>
            <a:pPr lvl="1"/>
            <a:r>
              <a:rPr lang="en-US" dirty="0" smtClean="0"/>
              <a:t>1994 it had dropped to 29%</a:t>
            </a:r>
          </a:p>
          <a:p>
            <a:pPr lvl="1"/>
            <a:r>
              <a:rPr lang="en-US" dirty="0" smtClean="0"/>
              <a:t>Prediction of 58% female graduates of Computer Science in 2007 </a:t>
            </a:r>
            <a:endParaRPr lang="en-US" dirty="0"/>
          </a:p>
        </p:txBody>
      </p:sp>
    </p:spTree>
    <p:extLst>
      <p:ext uri="{BB962C8B-B14F-4D97-AF65-F5344CB8AC3E}">
        <p14:creationId xmlns:p14="http://schemas.microsoft.com/office/powerpoint/2010/main" val="1296169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642186" y="642101"/>
            <a:ext cx="7706218" cy="5807451"/>
          </a:xfrm>
          <a:prstGeom prst="rect">
            <a:avLst/>
          </a:prstGeom>
          <a:noFill/>
          <a:ln>
            <a:noFill/>
          </a:ln>
        </p:spPr>
      </p:pic>
    </p:spTree>
    <p:extLst>
      <p:ext uri="{BB962C8B-B14F-4D97-AF65-F5344CB8AC3E}">
        <p14:creationId xmlns:p14="http://schemas.microsoft.com/office/powerpoint/2010/main" val="2739246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Unlocking the clubhouse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Method</a:t>
            </a:r>
          </a:p>
          <a:p>
            <a:r>
              <a:rPr lang="en-US" dirty="0" smtClean="0"/>
              <a:t>The book is split into 8 chapters; each tackling an aspect the authors believe contributes to women’s disengagement</a:t>
            </a:r>
          </a:p>
          <a:p>
            <a:pPr marL="525780" indent="-457200">
              <a:buAutoNum type="arabicPeriod"/>
            </a:pPr>
            <a:r>
              <a:rPr lang="en-US" dirty="0" smtClean="0"/>
              <a:t>The magnetic attraction</a:t>
            </a:r>
          </a:p>
          <a:p>
            <a:pPr marL="525780" indent="-457200">
              <a:buAutoNum type="arabicPeriod"/>
            </a:pPr>
            <a:r>
              <a:rPr lang="en-US" dirty="0" smtClean="0"/>
              <a:t>Middle and High </a:t>
            </a:r>
            <a:r>
              <a:rPr lang="en-US" dirty="0" err="1" smtClean="0"/>
              <a:t>School:A</a:t>
            </a:r>
            <a:r>
              <a:rPr lang="en-US" dirty="0" smtClean="0"/>
              <a:t> room of His Own</a:t>
            </a:r>
            <a:endParaRPr lang="en-US" dirty="0"/>
          </a:p>
          <a:p>
            <a:pPr marL="525780" indent="-457200">
              <a:buAutoNum type="arabicPeriod"/>
            </a:pPr>
            <a:r>
              <a:rPr lang="en-US" dirty="0" smtClean="0"/>
              <a:t>Computing with a Purpose</a:t>
            </a:r>
            <a:endParaRPr lang="en-US" dirty="0"/>
          </a:p>
          <a:p>
            <a:pPr marL="525780" indent="-457200">
              <a:buAutoNum type="arabicPeriod"/>
            </a:pPr>
            <a:r>
              <a:rPr lang="en-US" dirty="0" smtClean="0"/>
              <a:t>Geek Mythology</a:t>
            </a:r>
            <a:endParaRPr lang="en-US" dirty="0"/>
          </a:p>
          <a:p>
            <a:pPr marL="525780" indent="-457200">
              <a:buAutoNum type="arabicPeriod"/>
            </a:pPr>
            <a:r>
              <a:rPr lang="en-US" dirty="0"/>
              <a:t>Living </a:t>
            </a:r>
            <a:r>
              <a:rPr lang="en-US" dirty="0"/>
              <a:t>among the Programming Gods: The Nexus of Confidence and </a:t>
            </a:r>
            <a:r>
              <a:rPr lang="en-US" dirty="0"/>
              <a:t>Interest</a:t>
            </a:r>
          </a:p>
          <a:p>
            <a:pPr marL="525780" indent="-457200">
              <a:buAutoNum type="arabicPeriod"/>
            </a:pPr>
            <a:r>
              <a:rPr lang="en-US" dirty="0" smtClean="0"/>
              <a:t>Persistence and Resistance: Staying in Computer Science</a:t>
            </a:r>
            <a:endParaRPr lang="en-US" dirty="0"/>
          </a:p>
          <a:p>
            <a:pPr marL="525780" indent="-457200">
              <a:buAutoNum type="arabicPeriod"/>
            </a:pPr>
            <a:r>
              <a:rPr lang="en-US" dirty="0" smtClean="0"/>
              <a:t>A Tale of 240 Teachers</a:t>
            </a:r>
            <a:endParaRPr lang="en-US" dirty="0"/>
          </a:p>
          <a:p>
            <a:pPr marL="525780" indent="-457200">
              <a:buAutoNum type="arabicPeriod"/>
            </a:pPr>
            <a:endParaRPr lang="en-US" dirty="0" smtClean="0"/>
          </a:p>
          <a:p>
            <a:pPr marL="68580" indent="0">
              <a:buNone/>
            </a:pPr>
            <a:endParaRPr lang="en-US" dirty="0" smtClean="0"/>
          </a:p>
          <a:p>
            <a:endParaRPr lang="en-US" dirty="0"/>
          </a:p>
        </p:txBody>
      </p:sp>
    </p:spTree>
    <p:extLst>
      <p:ext uri="{BB962C8B-B14F-4D97-AF65-F5344CB8AC3E}">
        <p14:creationId xmlns:p14="http://schemas.microsoft.com/office/powerpoint/2010/main" val="480585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dirty="0" smtClean="0"/>
              <a:t>8. The book concludes with insightful suggestions for the way that universities can change their CS image and attract and retain more women.</a:t>
            </a:r>
            <a:endParaRPr lang="en-US" sz="3200" dirty="0"/>
          </a:p>
          <a:p>
            <a:pPr marL="68580" indent="0">
              <a:buNone/>
            </a:pPr>
            <a:endParaRPr lang="en-US" dirty="0" smtClean="0"/>
          </a:p>
          <a:p>
            <a:endParaRPr lang="en-US" dirty="0"/>
          </a:p>
        </p:txBody>
      </p:sp>
    </p:spTree>
    <p:extLst>
      <p:ext uri="{BB962C8B-B14F-4D97-AF65-F5344CB8AC3E}">
        <p14:creationId xmlns:p14="http://schemas.microsoft.com/office/powerpoint/2010/main" val="3150156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Encouraging women in Computer Science</a:t>
            </a:r>
            <a:endParaRPr lang="en-US" dirty="0"/>
          </a:p>
        </p:txBody>
      </p:sp>
      <p:sp>
        <p:nvSpPr>
          <p:cNvPr id="3" name="Content Placeholder 2"/>
          <p:cNvSpPr>
            <a:spLocks noGrp="1"/>
          </p:cNvSpPr>
          <p:nvPr>
            <p:ph idx="1"/>
          </p:nvPr>
        </p:nvSpPr>
        <p:spPr/>
        <p:txBody>
          <a:bodyPr/>
          <a:lstStyle/>
          <a:p>
            <a:r>
              <a:rPr lang="en-US" dirty="0" smtClean="0"/>
              <a:t>This study shows that it is the gender stereotypes at a young age that has an effect on women’s decisions not to study CS</a:t>
            </a:r>
          </a:p>
          <a:p>
            <a:r>
              <a:rPr lang="en-US" dirty="0" smtClean="0"/>
              <a:t>Courses aimed at the interests of women </a:t>
            </a:r>
            <a:endParaRPr lang="en-US" dirty="0"/>
          </a:p>
        </p:txBody>
      </p:sp>
    </p:spTree>
    <p:extLst>
      <p:ext uri="{BB962C8B-B14F-4D97-AF65-F5344CB8AC3E}">
        <p14:creationId xmlns:p14="http://schemas.microsoft.com/office/powerpoint/2010/main" val="3366982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if you are good at computer science why don</a:t>
            </a:r>
            <a:r>
              <a:rPr lang="fr-FR" dirty="0" smtClean="0"/>
              <a:t>’</a:t>
            </a:r>
            <a:r>
              <a:rPr lang="en-US" dirty="0" smtClean="0"/>
              <a:t>t you take it </a:t>
            </a:r>
            <a:endParaRPr lang="en-US" dirty="0"/>
          </a:p>
        </p:txBody>
      </p:sp>
      <p:sp>
        <p:nvSpPr>
          <p:cNvPr id="3" name="Content Placeholder 2"/>
          <p:cNvSpPr>
            <a:spLocks noGrp="1"/>
          </p:cNvSpPr>
          <p:nvPr>
            <p:ph idx="1"/>
          </p:nvPr>
        </p:nvSpPr>
        <p:spPr/>
        <p:txBody>
          <a:bodyPr/>
          <a:lstStyle/>
          <a:p>
            <a:r>
              <a:rPr lang="en-US" dirty="0" smtClean="0"/>
              <a:t>Lori Carter 2006 study</a:t>
            </a:r>
          </a:p>
          <a:p>
            <a:r>
              <a:rPr lang="en-US" dirty="0" smtClean="0"/>
              <a:t>Method</a:t>
            </a:r>
          </a:p>
          <a:p>
            <a:r>
              <a:rPr lang="en-US" dirty="0" smtClean="0"/>
              <a:t>Results</a:t>
            </a:r>
          </a:p>
          <a:p>
            <a:r>
              <a:rPr lang="en-US" dirty="0" smtClean="0"/>
              <a:t>Conclusion</a:t>
            </a:r>
          </a:p>
          <a:p>
            <a:endParaRPr lang="en-US" dirty="0" smtClean="0"/>
          </a:p>
          <a:p>
            <a:endParaRPr lang="en-US" dirty="0"/>
          </a:p>
        </p:txBody>
      </p:sp>
    </p:spTree>
    <p:extLst>
      <p:ext uri="{BB962C8B-B14F-4D97-AF65-F5344CB8AC3E}">
        <p14:creationId xmlns:p14="http://schemas.microsoft.com/office/powerpoint/2010/main" val="15469836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526</TotalTime>
  <Words>1283</Words>
  <Application>Microsoft Macintosh PowerPoint</Application>
  <PresentationFormat>On-screen Show (4:3)</PresentationFormat>
  <Paragraphs>117</Paragraphs>
  <Slides>17</Slides>
  <Notes>12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What motivates students to study Computer Science? Are there any differences in the reasons what women give for studying Computer Science compared to men? </vt:lpstr>
      <vt:lpstr>Where did it go wrong</vt:lpstr>
      <vt:lpstr>1997 to 2014</vt:lpstr>
      <vt:lpstr>The incredible shrinking pipeline</vt:lpstr>
      <vt:lpstr>PowerPoint Presentation</vt:lpstr>
      <vt:lpstr>Unlocking the clubhouse</vt:lpstr>
      <vt:lpstr>PowerPoint Presentation</vt:lpstr>
      <vt:lpstr>Encouraging women in Computer Science</vt:lpstr>
      <vt:lpstr>So if you are good at computer science why don’t you take it </vt:lpstr>
      <vt:lpstr>Doubt</vt:lpstr>
      <vt:lpstr>PowerPoint Presentation</vt:lpstr>
      <vt:lpstr>So what happened in 1985? </vt:lpstr>
      <vt:lpstr>Innovations to encourage women to Computer Science</vt:lpstr>
      <vt:lpstr>PowerPoint Presentation</vt:lpstr>
      <vt:lpstr>Heidi and Caitlin</vt:lpstr>
      <vt:lpstr>Unanswered questions</vt:lpstr>
      <vt:lpstr>Percentage of American Freshmen Intending to Major in Computer Science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motivates students to study Computer Science? Are there any differences in the reasons what women give for studying Computer Science compared to men? </dc:title>
  <dc:creator>Sara Hampton</dc:creator>
  <cp:lastModifiedBy>Sara Hampton</cp:lastModifiedBy>
  <cp:revision>21</cp:revision>
  <dcterms:created xsi:type="dcterms:W3CDTF">2015-05-10T05:37:33Z</dcterms:created>
  <dcterms:modified xsi:type="dcterms:W3CDTF">2015-05-10T14:24:25Z</dcterms:modified>
</cp:coreProperties>
</file>