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8" r:id="rId12"/>
    <p:sldId id="267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62716" autoAdjust="0"/>
  </p:normalViewPr>
  <p:slideViewPr>
    <p:cSldViewPr snapToGrid="0">
      <p:cViewPr varScale="1">
        <p:scale>
          <a:sx n="59" d="100"/>
          <a:sy n="59" d="100"/>
        </p:scale>
        <p:origin x="7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E327A-80D3-4922-905B-2C22E9E30E9E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20FF-3FCE-42CC-B668-031F3DD9170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238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0539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0101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Open/red</a:t>
            </a:r>
            <a:r>
              <a:rPr lang="en-NZ" baseline="0" dirty="0" smtClean="0"/>
              <a:t> - </a:t>
            </a:r>
            <a:r>
              <a:rPr lang="en-NZ" dirty="0" smtClean="0"/>
              <a:t>Files as objects,</a:t>
            </a:r>
            <a:r>
              <a:rPr lang="en-NZ" baseline="0" dirty="0" smtClean="0"/>
              <a:t> and this understanding that you only read a file till has input – so you need to understand and use exceptions and iterating through the file, reading only the words– then assign it to a data structure which just has words – iterate through the data structure, nested loops to go through the string  - understand that it is a sequence of characters and check for equality</a:t>
            </a:r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5987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9520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3838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496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705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2989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02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767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4785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0544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26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363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571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720FF-3FCE-42CC-B668-031F3DD9170C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448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Berlin Sans FB" panose="020E0602020502020306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Bell MT" panose="020205030603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fld id="{F82F713A-5EB9-4B7A-B87D-F2B7940161AF}" type="datetimeFigureOut">
              <a:rPr lang="en-NZ" smtClean="0"/>
              <a:pPr/>
              <a:t>1/06/2015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fld id="{BF18C196-3ABE-43C0-9E5E-32D62974A7DC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28892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996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866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>
                <a:latin typeface="Berlin Sans FB" panose="020E0602020502020306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  <a:lvl2pPr>
              <a:defRPr sz="2600">
                <a:latin typeface="Berlin Sans FB" panose="020E0602020502020306" pitchFamily="34" charset="0"/>
              </a:defRPr>
            </a:lvl2pPr>
            <a:lvl3pPr>
              <a:defRPr>
                <a:latin typeface="Berlin Sans FB" panose="020E0602020502020306" pitchFamily="34" charset="0"/>
              </a:defRPr>
            </a:lvl3pPr>
            <a:lvl4pPr>
              <a:defRPr>
                <a:latin typeface="Berlin Sans FB" panose="020E0602020502020306" pitchFamily="34" charset="0"/>
              </a:defRPr>
            </a:lvl4pPr>
            <a:lvl5pPr>
              <a:defRPr>
                <a:latin typeface="Berlin Sans FB" panose="020E0602020502020306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fld id="{F82F713A-5EB9-4B7A-B87D-F2B7940161AF}" type="datetimeFigureOut">
              <a:rPr lang="en-NZ" smtClean="0"/>
              <a:pPr/>
              <a:t>1/06/2015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fld id="{BF18C196-3ABE-43C0-9E5E-32D62974A7DC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97207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016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  <a:lvl2pPr>
              <a:defRPr>
                <a:latin typeface="Berlin Sans FB" panose="020E0602020502020306" pitchFamily="34" charset="0"/>
              </a:defRPr>
            </a:lvl2pPr>
            <a:lvl3pPr>
              <a:defRPr>
                <a:latin typeface="Berlin Sans FB" panose="020E0602020502020306" pitchFamily="34" charset="0"/>
              </a:defRPr>
            </a:lvl3pPr>
            <a:lvl4pPr>
              <a:defRPr>
                <a:latin typeface="Berlin Sans FB" panose="020E0602020502020306" pitchFamily="34" charset="0"/>
              </a:defRPr>
            </a:lvl4pPr>
            <a:lvl5pPr>
              <a:defRPr>
                <a:latin typeface="Berlin Sans FB" panose="020E0602020502020306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Berlin Sans FB" panose="020E0602020502020306" pitchFamily="34" charset="0"/>
              </a:defRPr>
            </a:lvl1pPr>
            <a:lvl2pPr>
              <a:defRPr>
                <a:latin typeface="Berlin Sans FB" panose="020E0602020502020306" pitchFamily="34" charset="0"/>
              </a:defRPr>
            </a:lvl2pPr>
            <a:lvl3pPr>
              <a:defRPr>
                <a:latin typeface="Berlin Sans FB" panose="020E0602020502020306" pitchFamily="34" charset="0"/>
              </a:defRPr>
            </a:lvl3pPr>
            <a:lvl4pPr>
              <a:defRPr>
                <a:latin typeface="Berlin Sans FB" panose="020E0602020502020306" pitchFamily="34" charset="0"/>
              </a:defRPr>
            </a:lvl4pPr>
            <a:lvl5pPr>
              <a:defRPr>
                <a:latin typeface="Berlin Sans FB" panose="020E0602020502020306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2259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151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349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58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464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552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F713A-5EB9-4B7A-B87D-F2B7940161AF}" type="datetimeFigureOut">
              <a:rPr lang="en-NZ" smtClean="0"/>
              <a:t>1/06/2015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309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Investigate the degree to which programming concepts are interrelated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2195" y="4162211"/>
            <a:ext cx="9144000" cy="1655762"/>
          </a:xfrm>
        </p:spPr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Reshmi Ravi</a:t>
            </a:r>
            <a:endParaRPr lang="en-NZ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22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#1: File Processing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1651"/>
            <a:ext cx="10515600" cy="435133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Example: </a:t>
            </a:r>
            <a:r>
              <a:rPr lang="en-US" dirty="0" smtClean="0"/>
              <a:t>Read all the words in a file and create a file that contains all the words which are palindromes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5030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92350" y="14216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Variable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09950" y="28440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Expression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92350" y="42664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Assignment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83550" y="1989464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Function Call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8649" y="331418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Data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945466" y="1695223"/>
            <a:ext cx="3196218" cy="390894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112934" y="965200"/>
            <a:ext cx="1367418" cy="86248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Instruction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580083" y="545835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Sequence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796643" y="5460800"/>
            <a:ext cx="1588947" cy="128055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Opening, reading, closing and writing to a File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2028" y="342281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Lists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72972" y="4734849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If statements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95260" y="328126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Iteration and Loops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758282" y="4306679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Boolean Operators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484084" y="1190792"/>
            <a:ext cx="990600" cy="95296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024093" y="1231569"/>
            <a:ext cx="469852" cy="165324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6" idx="0"/>
          </p:cNvCxnSpPr>
          <p:nvPr/>
        </p:nvCxnSpPr>
        <p:spPr>
          <a:xfrm flipH="1">
            <a:off x="2688217" y="2558058"/>
            <a:ext cx="2094" cy="170837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23255" y="3981223"/>
            <a:ext cx="423332" cy="65091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953402" y="5580077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Statements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407874" y="5363378"/>
            <a:ext cx="469722" cy="44475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489302" y="5808133"/>
            <a:ext cx="469722" cy="34769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474684" y="6172762"/>
            <a:ext cx="2307341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1"/>
            <a:endCxn id="16" idx="3"/>
          </p:cNvCxnSpPr>
          <p:nvPr/>
        </p:nvCxnSpPr>
        <p:spPr>
          <a:xfrm flipH="1">
            <a:off x="6564706" y="4875273"/>
            <a:ext cx="1193576" cy="42817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008164" y="1828910"/>
            <a:ext cx="605709" cy="7390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9241415" y="1404733"/>
            <a:ext cx="1032935" cy="7390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6574415" y="1411115"/>
            <a:ext cx="3699935" cy="359286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2"/>
          </p:cNvCxnSpPr>
          <p:nvPr/>
        </p:nvCxnSpPr>
        <p:spPr>
          <a:xfrm flipH="1">
            <a:off x="7386995" y="1421635"/>
            <a:ext cx="2887356" cy="244515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0263345" y="1394498"/>
            <a:ext cx="3" cy="477826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4" idx="3"/>
          </p:cNvCxnSpPr>
          <p:nvPr/>
        </p:nvCxnSpPr>
        <p:spPr>
          <a:xfrm flipH="1" flipV="1">
            <a:off x="8385590" y="6101078"/>
            <a:ext cx="1877756" cy="7168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4237925" y="4272108"/>
            <a:ext cx="1582649" cy="133206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769510" y="4289041"/>
            <a:ext cx="147552" cy="37909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15" idx="2"/>
          </p:cNvCxnSpPr>
          <p:nvPr/>
        </p:nvCxnSpPr>
        <p:spPr>
          <a:xfrm flipH="1" flipV="1">
            <a:off x="1157895" y="1479469"/>
            <a:ext cx="5880512" cy="412469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loud 65"/>
          <p:cNvSpPr/>
          <p:nvPr/>
        </p:nvSpPr>
        <p:spPr>
          <a:xfrm>
            <a:off x="10301713" y="5682968"/>
            <a:ext cx="1890287" cy="1191965"/>
          </a:xfrm>
          <a:prstGeom prst="clou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Python</a:t>
            </a:r>
          </a:p>
          <a:p>
            <a:pPr algn="ctr"/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 flipV="1">
            <a:off x="6591127" y="4418453"/>
            <a:ext cx="447280" cy="122472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698782" y="1512576"/>
            <a:ext cx="69678" cy="5104528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768461" y="6717265"/>
            <a:ext cx="6046306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14" idx="1"/>
          </p:cNvCxnSpPr>
          <p:nvPr/>
        </p:nvCxnSpPr>
        <p:spPr>
          <a:xfrm>
            <a:off x="6480306" y="5847945"/>
            <a:ext cx="316337" cy="25313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0456934" y="2441193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Equality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41" name="Straight Arrow Connector 40"/>
          <p:cNvCxnSpPr>
            <a:endCxn id="61" idx="1"/>
          </p:cNvCxnSpPr>
          <p:nvPr/>
        </p:nvCxnSpPr>
        <p:spPr>
          <a:xfrm>
            <a:off x="7402132" y="4051246"/>
            <a:ext cx="3050250" cy="36720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1918621" y="662585"/>
            <a:ext cx="724114" cy="439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397106" y="308164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Data Structures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4534251" y="1411114"/>
            <a:ext cx="5730391" cy="497740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809307" y="2762627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Files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316450" y="3930313"/>
            <a:ext cx="587664" cy="54827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893248" y="1500106"/>
            <a:ext cx="1477879" cy="270434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523324" y="1859688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Object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2407874" y="2759858"/>
            <a:ext cx="2519447" cy="32481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10452382" y="3849859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String and String manipulation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63" name="Straight Arrow Connector 62"/>
          <p:cNvCxnSpPr>
            <a:endCxn id="61" idx="1"/>
          </p:cNvCxnSpPr>
          <p:nvPr/>
        </p:nvCxnSpPr>
        <p:spPr>
          <a:xfrm>
            <a:off x="3453430" y="1189575"/>
            <a:ext cx="6998952" cy="3228878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290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892350" y="14216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Variable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09950" y="28440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Expression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892350" y="426643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Assignment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83550" y="1989464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Function Call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07416" y="342281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Data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945466" y="1695223"/>
            <a:ext cx="3196218" cy="390894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112934" y="965200"/>
            <a:ext cx="1367418" cy="86248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Instruction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0083" y="545835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Sequence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796643" y="5604168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Opening, reading and writing to a File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2028" y="342281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Array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72972" y="4734849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If statements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795260" y="3281265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Iteration and Loops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758282" y="4306679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Boolean Operators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484084" y="1190792"/>
            <a:ext cx="990600" cy="95296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038649" y="1218742"/>
            <a:ext cx="469852" cy="165324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9" idx="0"/>
          </p:cNvCxnSpPr>
          <p:nvPr/>
        </p:nvCxnSpPr>
        <p:spPr>
          <a:xfrm flipH="1">
            <a:off x="2688217" y="2558058"/>
            <a:ext cx="2094" cy="170837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523255" y="3981223"/>
            <a:ext cx="423332" cy="65091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953402" y="5580077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Statements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407874" y="5363378"/>
            <a:ext cx="469722" cy="44475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489302" y="5808133"/>
            <a:ext cx="469722" cy="34769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474684" y="6172762"/>
            <a:ext cx="2307341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7433022" y="3967065"/>
            <a:ext cx="1170801" cy="30327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008164" y="1828910"/>
            <a:ext cx="605709" cy="7390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9241415" y="1404733"/>
            <a:ext cx="1032935" cy="7390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574415" y="1411115"/>
            <a:ext cx="3699935" cy="359286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2"/>
          </p:cNvCxnSpPr>
          <p:nvPr/>
        </p:nvCxnSpPr>
        <p:spPr>
          <a:xfrm flipH="1">
            <a:off x="7386995" y="1421635"/>
            <a:ext cx="2887356" cy="244515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10263345" y="1394498"/>
            <a:ext cx="3" cy="477826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7" idx="3"/>
          </p:cNvCxnSpPr>
          <p:nvPr/>
        </p:nvCxnSpPr>
        <p:spPr>
          <a:xfrm flipH="1">
            <a:off x="8385590" y="6172762"/>
            <a:ext cx="1877756" cy="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237925" y="4272108"/>
            <a:ext cx="1582649" cy="133206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769510" y="4289041"/>
            <a:ext cx="147552" cy="37909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8" idx="2"/>
          </p:cNvCxnSpPr>
          <p:nvPr/>
        </p:nvCxnSpPr>
        <p:spPr>
          <a:xfrm flipH="1" flipV="1">
            <a:off x="1157895" y="1479469"/>
            <a:ext cx="4610493" cy="279410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8" idx="3"/>
          </p:cNvCxnSpPr>
          <p:nvPr/>
        </p:nvCxnSpPr>
        <p:spPr>
          <a:xfrm flipH="1">
            <a:off x="1953762" y="859418"/>
            <a:ext cx="7662217" cy="5145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loud 50"/>
          <p:cNvSpPr/>
          <p:nvPr/>
        </p:nvSpPr>
        <p:spPr>
          <a:xfrm>
            <a:off x="10340132" y="5636609"/>
            <a:ext cx="1890287" cy="1191965"/>
          </a:xfrm>
          <a:prstGeom prst="clou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Java</a:t>
            </a:r>
            <a:endParaRPr lang="en-NZ" dirty="0">
              <a:latin typeface="Berlin Sans FB" panose="020E0602020502020306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0498929" y="4251688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Exceptions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53" name="Straight Arrow Connector 52"/>
          <p:cNvCxnSpPr>
            <a:endCxn id="27" idx="3"/>
          </p:cNvCxnSpPr>
          <p:nvPr/>
        </p:nvCxnSpPr>
        <p:spPr>
          <a:xfrm flipH="1">
            <a:off x="8385590" y="5013008"/>
            <a:ext cx="2169267" cy="115975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1"/>
          </p:cNvCxnSpPr>
          <p:nvPr/>
        </p:nvCxnSpPr>
        <p:spPr>
          <a:xfrm flipH="1">
            <a:off x="6537698" y="4875273"/>
            <a:ext cx="1220584" cy="24062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385589" y="5466147"/>
            <a:ext cx="469338" cy="54631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141684" y="4434621"/>
            <a:ext cx="280609" cy="118571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6030" y="3981223"/>
            <a:ext cx="1401543" cy="217460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945465" y="3663851"/>
            <a:ext cx="1791735" cy="31737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10490800" y="2812454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Equality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9241415" y="3281266"/>
            <a:ext cx="1215519" cy="102541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596283" y="5040317"/>
            <a:ext cx="3902646" cy="360218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99570" y="2607504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Data structures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913631" y="1479469"/>
            <a:ext cx="0" cy="112803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218503" y="3707587"/>
            <a:ext cx="1591734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Files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507088" y="4864212"/>
            <a:ext cx="448247" cy="30389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9103" y="5739304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Object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67" name="Straight Arrow Connector 66"/>
          <p:cNvCxnSpPr>
            <a:stCxn id="66" idx="0"/>
            <a:endCxn id="63" idx="2"/>
          </p:cNvCxnSpPr>
          <p:nvPr/>
        </p:nvCxnSpPr>
        <p:spPr>
          <a:xfrm flipV="1">
            <a:off x="903371" y="4844775"/>
            <a:ext cx="110999" cy="89452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578182" y="5644326"/>
            <a:ext cx="212673" cy="33450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521036" y="4864212"/>
            <a:ext cx="5308914" cy="175089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3516347" y="5081611"/>
            <a:ext cx="3262392" cy="125067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 flipV="1">
            <a:off x="892073" y="1528682"/>
            <a:ext cx="1602059" cy="2730614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10486836" y="1537301"/>
            <a:ext cx="1588947" cy="113718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Strings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7345066" y="2315587"/>
            <a:ext cx="3090738" cy="170717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794459" y="1218741"/>
            <a:ext cx="5662475" cy="614358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559533" y="1726902"/>
            <a:ext cx="1388535" cy="87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latin typeface="Berlin Sans FB" panose="020E0602020502020306" pitchFamily="34" charset="0"/>
              </a:rPr>
              <a:t>Data types</a:t>
            </a:r>
            <a:endParaRPr lang="en-NZ" dirty="0">
              <a:latin typeface="Berlin Sans FB" panose="020E0602020502020306" pitchFamily="34" charset="0"/>
            </a:endParaRPr>
          </a:p>
        </p:txBody>
      </p:sp>
      <p:cxnSp>
        <p:nvCxnSpPr>
          <p:cNvPr id="73" name="Straight Arrow Connector 72"/>
          <p:cNvCxnSpPr>
            <a:stCxn id="71" idx="1"/>
          </p:cNvCxnSpPr>
          <p:nvPr/>
        </p:nvCxnSpPr>
        <p:spPr>
          <a:xfrm flipH="1">
            <a:off x="3485066" y="2164802"/>
            <a:ext cx="1074467" cy="8859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1962400" y="1032391"/>
            <a:ext cx="2584918" cy="111988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207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Programming concepts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programming concepts that are needed to solve that problem for both the languages are very similar. </a:t>
            </a:r>
          </a:p>
          <a:p>
            <a:pPr lvl="1"/>
            <a:r>
              <a:rPr lang="en-NZ" dirty="0" smtClean="0"/>
              <a:t>Need to know about Exceptions for Java</a:t>
            </a:r>
          </a:p>
          <a:p>
            <a:pPr lvl="1"/>
            <a:r>
              <a:rPr lang="en-NZ" dirty="0" smtClean="0"/>
              <a:t>Need to understand the idea of reading a file, checking for palindromes and then writing to a file.</a:t>
            </a:r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15478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Language Related Elements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4000" b="1" dirty="0" smtClean="0">
                <a:solidFill>
                  <a:schemeClr val="accent4"/>
                </a:solidFill>
              </a:rPr>
              <a:t>Java</a:t>
            </a:r>
          </a:p>
          <a:p>
            <a:r>
              <a:rPr lang="en-NZ" sz="2000" dirty="0" smtClean="0"/>
              <a:t>Explicit type declaration</a:t>
            </a:r>
          </a:p>
          <a:p>
            <a:r>
              <a:rPr lang="en-NZ" sz="2000" dirty="0" smtClean="0"/>
              <a:t>Use of “;”</a:t>
            </a:r>
          </a:p>
          <a:p>
            <a:r>
              <a:rPr lang="en-NZ" sz="2000" dirty="0" smtClean="0"/>
              <a:t>Scanner object - testing before reading, loops to next token</a:t>
            </a:r>
          </a:p>
          <a:p>
            <a:r>
              <a:rPr lang="en-NZ" sz="2000" dirty="0" err="1" smtClean="0"/>
              <a:t>Printwriter</a:t>
            </a:r>
            <a:endParaRPr lang="en-NZ" sz="2000" dirty="0" smtClean="0"/>
          </a:p>
          <a:p>
            <a:r>
              <a:rPr lang="en-NZ" sz="2000" dirty="0" smtClean="0"/>
              <a:t>Exceptions</a:t>
            </a:r>
          </a:p>
          <a:p>
            <a:r>
              <a:rPr lang="en-NZ" sz="2000" dirty="0" smtClean="0"/>
              <a:t>Loops – iterator, Boolean condition, increment, decrement</a:t>
            </a:r>
          </a:p>
          <a:p>
            <a:r>
              <a:rPr lang="en-NZ" sz="2000" dirty="0" smtClean="0"/>
              <a:t>Nested loops</a:t>
            </a:r>
          </a:p>
          <a:p>
            <a:r>
              <a:rPr lang="en-NZ" sz="2000" dirty="0" smtClean="0"/>
              <a:t>Array</a:t>
            </a:r>
          </a:p>
          <a:p>
            <a:endParaRPr lang="en-NZ" sz="20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000" b="1" dirty="0" smtClean="0">
                <a:solidFill>
                  <a:schemeClr val="accent4"/>
                </a:solidFill>
              </a:rPr>
              <a:t>Python</a:t>
            </a:r>
          </a:p>
          <a:p>
            <a:r>
              <a:rPr lang="en-NZ" sz="2000" dirty="0" smtClean="0"/>
              <a:t>Indentation</a:t>
            </a:r>
          </a:p>
          <a:p>
            <a:r>
              <a:rPr lang="en-NZ" sz="2000" dirty="0"/>
              <a:t>Reading files - Open(),read(),split()</a:t>
            </a:r>
          </a:p>
          <a:p>
            <a:r>
              <a:rPr lang="en-NZ" sz="2000" dirty="0" smtClean="0"/>
              <a:t>List</a:t>
            </a:r>
          </a:p>
          <a:p>
            <a:r>
              <a:rPr lang="en-NZ" sz="2000" dirty="0" smtClean="0"/>
              <a:t>String manipulation - slice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4259535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Findings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The programming concepts to solve a problem are interrelated.</a:t>
            </a:r>
          </a:p>
          <a:p>
            <a:pPr lvl="1"/>
            <a:r>
              <a:rPr lang="en-NZ" dirty="0"/>
              <a:t>Reflect on preceding programming concepts</a:t>
            </a:r>
          </a:p>
          <a:p>
            <a:pPr lvl="1"/>
            <a:r>
              <a:rPr lang="en-NZ" dirty="0"/>
              <a:t>Integrate with new </a:t>
            </a:r>
            <a:r>
              <a:rPr lang="en-NZ" dirty="0" smtClean="0"/>
              <a:t>concepts</a:t>
            </a:r>
          </a:p>
          <a:p>
            <a:r>
              <a:rPr lang="en-NZ" dirty="0"/>
              <a:t>The programming concepts to solve a problem in Java and Python are very similar with few differences.</a:t>
            </a:r>
          </a:p>
          <a:p>
            <a:pPr lvl="1"/>
            <a:r>
              <a:rPr lang="en-NZ" dirty="0"/>
              <a:t>String slicing vs the use of nested loops</a:t>
            </a:r>
          </a:p>
          <a:p>
            <a:pPr lvl="1"/>
            <a:r>
              <a:rPr lang="en-NZ" dirty="0"/>
              <a:t>Open(),read(),split(), write() vs Scanner, </a:t>
            </a:r>
            <a:r>
              <a:rPr lang="en-NZ" dirty="0" err="1"/>
              <a:t>Printwriter</a:t>
            </a:r>
            <a:r>
              <a:rPr lang="en-NZ" dirty="0"/>
              <a:t> </a:t>
            </a:r>
            <a:r>
              <a:rPr lang="en-NZ" dirty="0" smtClean="0"/>
              <a:t>object</a:t>
            </a:r>
          </a:p>
          <a:p>
            <a:r>
              <a:rPr lang="en-NZ" dirty="0" smtClean="0"/>
              <a:t>These language related differences may increase </a:t>
            </a:r>
            <a:r>
              <a:rPr lang="en-NZ" smtClean="0"/>
              <a:t>the degree  </a:t>
            </a:r>
            <a:r>
              <a:rPr lang="en-NZ" dirty="0" smtClean="0"/>
              <a:t>where the student has to combine the syntax and concepts correctly; but they still have to have the essential understanding for each concept</a:t>
            </a:r>
          </a:p>
          <a:p>
            <a:pPr lvl="1"/>
            <a:endParaRPr lang="en-NZ" dirty="0" smtClean="0"/>
          </a:p>
          <a:p>
            <a:pPr marL="457200" lvl="1" indent="0">
              <a:buNone/>
            </a:pP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486337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Limitations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4814"/>
            <a:ext cx="10515600" cy="4351338"/>
          </a:xfrm>
        </p:spPr>
        <p:txBody>
          <a:bodyPr/>
          <a:lstStyle/>
          <a:p>
            <a:r>
              <a:rPr lang="en-NZ" dirty="0" smtClean="0"/>
              <a:t>The case study was picked from a laboratory exercise at the end of the course</a:t>
            </a:r>
          </a:p>
          <a:p>
            <a:pPr lvl="1"/>
            <a:r>
              <a:rPr lang="en-NZ" dirty="0" smtClean="0"/>
              <a:t>Challenging</a:t>
            </a:r>
          </a:p>
          <a:p>
            <a:pPr lvl="1"/>
            <a:r>
              <a:rPr lang="en-NZ" dirty="0" smtClean="0"/>
              <a:t>Will integrate preceding concepts</a:t>
            </a:r>
          </a:p>
          <a:p>
            <a:r>
              <a:rPr lang="en-NZ" dirty="0" smtClean="0"/>
              <a:t>Only one case study</a:t>
            </a:r>
          </a:p>
          <a:p>
            <a:pPr lvl="1"/>
            <a:r>
              <a:rPr lang="en-NZ" dirty="0" smtClean="0"/>
              <a:t>External Validity</a:t>
            </a:r>
          </a:p>
          <a:p>
            <a:pPr lvl="1"/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96836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Conclusion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Programming concepts are tightly interconnected as Robins claims.</a:t>
            </a:r>
          </a:p>
          <a:p>
            <a:r>
              <a:rPr lang="en-NZ" dirty="0" smtClean="0"/>
              <a:t>It is fair to say that some language related elements can increase the cognitive load.</a:t>
            </a:r>
          </a:p>
          <a:p>
            <a:r>
              <a:rPr lang="en-NZ" dirty="0" smtClean="0"/>
              <a:t>But if the courses are taught in a format which follows the tightly integrated order, why the grades?</a:t>
            </a:r>
          </a:p>
          <a:p>
            <a:pPr lvl="1"/>
            <a:r>
              <a:rPr lang="en-NZ" dirty="0" smtClean="0"/>
              <a:t>Is the graph really bimodal?</a:t>
            </a:r>
          </a:p>
          <a:p>
            <a:pPr lvl="2"/>
            <a:r>
              <a:rPr lang="en-NZ" dirty="0"/>
              <a:t>Expecting too much?</a:t>
            </a:r>
          </a:p>
          <a:p>
            <a:pPr marL="914400" lvl="2" indent="0">
              <a:buNone/>
            </a:pPr>
            <a:endParaRPr lang="en-NZ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262" y="3878468"/>
            <a:ext cx="3185024" cy="243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4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Edge Momentum:</a:t>
            </a:r>
          </a:p>
          <a:p>
            <a:pPr lvl="1"/>
            <a:r>
              <a:rPr lang="en-NZ" sz="2600" dirty="0"/>
              <a:t>Required to fit new material into the context of existing knowledge</a:t>
            </a:r>
          </a:p>
          <a:p>
            <a:pPr lvl="1"/>
            <a:r>
              <a:rPr lang="en-US" sz="2600" dirty="0"/>
              <a:t>Claims that programming concepts are </a:t>
            </a:r>
            <a:r>
              <a:rPr lang="en-US" sz="2600" dirty="0" smtClean="0"/>
              <a:t>interrelated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Investigate </a:t>
            </a:r>
            <a:r>
              <a:rPr lang="en-US" sz="2800" dirty="0"/>
              <a:t>if programming concepts are </a:t>
            </a:r>
            <a:r>
              <a:rPr lang="en-US" sz="2800" dirty="0" smtClean="0"/>
              <a:t>interrelated?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419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Cognitive Load Theory</a:t>
            </a:r>
          </a:p>
          <a:p>
            <a:pPr lvl="1"/>
            <a:r>
              <a:rPr lang="en-US" sz="2600" dirty="0"/>
              <a:t>High intrinsic load = </a:t>
            </a:r>
            <a:r>
              <a:rPr lang="en-NZ" sz="2600"/>
              <a:t>the student is often required to learn material by understanding its interrelatedness with other concepts and integrating it to learn </a:t>
            </a:r>
            <a:r>
              <a:rPr lang="en-NZ" sz="2600" smtClean="0"/>
              <a:t>it</a:t>
            </a:r>
            <a:endParaRPr lang="en-US" smtClean="0"/>
          </a:p>
          <a:p>
            <a:r>
              <a:rPr lang="en-US" dirty="0" smtClean="0"/>
              <a:t>Threshold Concepts</a:t>
            </a:r>
          </a:p>
          <a:p>
            <a:pPr lvl="1"/>
            <a:r>
              <a:rPr lang="en-US" sz="2600" dirty="0" smtClean="0"/>
              <a:t>Inform me about concepts that fit the criteria, but where to from here?</a:t>
            </a:r>
          </a:p>
          <a:p>
            <a:r>
              <a:rPr lang="en-US" dirty="0" smtClean="0"/>
              <a:t>Anchor Graphs</a:t>
            </a:r>
          </a:p>
          <a:p>
            <a:pPr lvl="1"/>
            <a:r>
              <a:rPr lang="en-US" sz="2600" dirty="0" smtClean="0"/>
              <a:t>Show a natural ordering amongst anchor concepts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923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Pre-Research Test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2796"/>
          </a:xfrm>
        </p:spPr>
        <p:txBody>
          <a:bodyPr/>
          <a:lstStyle/>
          <a:p>
            <a:r>
              <a:rPr lang="en-US" dirty="0" smtClean="0"/>
              <a:t>Go through the Course Structure and map out the order programming concepts are taught.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76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Pre-Research </a:t>
            </a:r>
            <a:r>
              <a:rPr lang="en-US" dirty="0" smtClean="0"/>
              <a:t>Test (</a:t>
            </a:r>
            <a:r>
              <a:rPr lang="en-US" dirty="0" err="1"/>
              <a:t>cont</a:t>
            </a:r>
            <a:r>
              <a:rPr lang="en-US" dirty="0" smtClean="0"/>
              <a:t>)</a:t>
            </a:r>
            <a:endParaRPr lang="en-NZ" dirty="0"/>
          </a:p>
        </p:txBody>
      </p:sp>
      <p:grpSp>
        <p:nvGrpSpPr>
          <p:cNvPr id="4" name="Group 3"/>
          <p:cNvGrpSpPr/>
          <p:nvPr/>
        </p:nvGrpSpPr>
        <p:grpSpPr>
          <a:xfrm>
            <a:off x="962526" y="1917026"/>
            <a:ext cx="10668001" cy="1772657"/>
            <a:chOff x="1315452" y="3489152"/>
            <a:chExt cx="10668001" cy="1772657"/>
          </a:xfrm>
        </p:grpSpPr>
        <p:sp>
          <p:nvSpPr>
            <p:cNvPr id="5" name="Rectangle 4"/>
            <p:cNvSpPr/>
            <p:nvPr/>
          </p:nvSpPr>
          <p:spPr>
            <a:xfrm>
              <a:off x="1315453" y="3513221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Variables and Expressions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49053" y="3513220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Strings and string manipulation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82653" y="348915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Functions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6253" y="3489152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Boolean expressions </a:t>
              </a:r>
              <a:r>
                <a:rPr lang="en-US" sz="1600" smtClean="0">
                  <a:latin typeface="Cambria" panose="02040503050406030204" pitchFamily="18" charset="0"/>
                </a:rPr>
                <a:t>and if statements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849853" y="3489152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While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849852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Lists and list manipulation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16252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File processing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82653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Data structures – tuples, dictionaries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49052" y="453991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Nested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15452" y="4491777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GUI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15" name="Straight Arrow Connector 14"/>
            <p:cNvCxnSpPr>
              <a:stCxn id="5" idx="3"/>
              <a:endCxn id="6" idx="1"/>
            </p:cNvCxnSpPr>
            <p:nvPr/>
          </p:nvCxnSpPr>
          <p:spPr>
            <a:xfrm flipV="1">
              <a:off x="3031958" y="3874168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5165555" y="3874166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7299157" y="385009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9432757" y="3858116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1566358" y="3890192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11983453" y="3890192"/>
              <a:ext cx="0" cy="1010669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10" idx="3"/>
            </p:cNvCxnSpPr>
            <p:nvPr/>
          </p:nvCxnSpPr>
          <p:spPr>
            <a:xfrm flipH="1">
              <a:off x="11566357" y="4852724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9432755" y="4844706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7299156" y="4844704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165554" y="484468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3031952" y="484468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742407" y="3882135"/>
            <a:ext cx="4396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ambria" panose="02040503050406030204" pitchFamily="18" charset="0"/>
              </a:rPr>
              <a:t>COMPSCI 101 (Python) – University of Auckland</a:t>
            </a:r>
            <a:endParaRPr lang="en-NZ" sz="1600">
              <a:latin typeface="Cambria" panose="020405030504060302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42407" y="6402298"/>
            <a:ext cx="4497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</a:rPr>
              <a:t>Programming for Everybody (Python) - </a:t>
            </a:r>
            <a:r>
              <a:rPr lang="en-US" sz="1600" dirty="0" err="1" smtClean="0">
                <a:latin typeface="Cambria" panose="02040503050406030204" pitchFamily="18" charset="0"/>
              </a:rPr>
              <a:t>Coursera</a:t>
            </a:r>
            <a:r>
              <a:rPr lang="en-US" sz="1600" dirty="0" smtClean="0">
                <a:latin typeface="Cambria" panose="02040503050406030204" pitchFamily="18" charset="0"/>
              </a:rPr>
              <a:t> </a:t>
            </a:r>
            <a:endParaRPr lang="en-NZ" sz="1600" dirty="0">
              <a:latin typeface="Cambria" panose="02040503050406030204" pitchFamily="18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962527" y="4453253"/>
            <a:ext cx="10668000" cy="1772657"/>
            <a:chOff x="962527" y="4453253"/>
            <a:chExt cx="10668000" cy="1772657"/>
          </a:xfrm>
        </p:grpSpPr>
        <p:sp>
          <p:nvSpPr>
            <p:cNvPr id="52" name="Rectangle 51"/>
            <p:cNvSpPr/>
            <p:nvPr/>
          </p:nvSpPr>
          <p:spPr>
            <a:xfrm>
              <a:off x="962527" y="4477322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Variables and Expressions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096127" y="4477321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Conditional Code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229727" y="4453256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Functions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363327" y="4453253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Loops and Iteration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496927" y="4453253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Strings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9496926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Files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363326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Lists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229727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Dictionaries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96126" y="5504015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Tuples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61" name="Straight Arrow Connector 60"/>
            <p:cNvCxnSpPr>
              <a:stCxn id="52" idx="3"/>
              <a:endCxn id="53" idx="1"/>
            </p:cNvCxnSpPr>
            <p:nvPr/>
          </p:nvCxnSpPr>
          <p:spPr>
            <a:xfrm flipV="1">
              <a:off x="2679032" y="4838269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4812629" y="483826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6946231" y="4814198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9079831" y="482221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11213432" y="4854293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11630527" y="4854293"/>
              <a:ext cx="0" cy="1010669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endCxn id="57" idx="3"/>
            </p:cNvCxnSpPr>
            <p:nvPr/>
          </p:nvCxnSpPr>
          <p:spPr>
            <a:xfrm flipH="1">
              <a:off x="11213431" y="5816825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9079829" y="580880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H="1">
              <a:off x="6946230" y="5808805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4812628" y="5808788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1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Pre-Research Test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cont</a:t>
            </a:r>
            <a:r>
              <a:rPr lang="en-US" dirty="0"/>
              <a:t>)</a:t>
            </a:r>
            <a:endParaRPr lang="en-NZ" dirty="0"/>
          </a:p>
        </p:txBody>
      </p:sp>
      <p:grpSp>
        <p:nvGrpSpPr>
          <p:cNvPr id="25" name="Group 24"/>
          <p:cNvGrpSpPr/>
          <p:nvPr/>
        </p:nvGrpSpPr>
        <p:grpSpPr>
          <a:xfrm>
            <a:off x="838200" y="1825625"/>
            <a:ext cx="10716796" cy="1679784"/>
            <a:chOff x="838200" y="1825625"/>
            <a:chExt cx="10716796" cy="1679784"/>
          </a:xfrm>
        </p:grpSpPr>
        <p:sp>
          <p:nvSpPr>
            <p:cNvPr id="5" name="Rectangle 4"/>
            <p:cNvSpPr/>
            <p:nvPr/>
          </p:nvSpPr>
          <p:spPr>
            <a:xfrm>
              <a:off x="838200" y="184969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Variables and Expressions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971800" y="1849693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Methods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105400" y="182562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Objects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39000" y="182562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Boolean expressions and if statements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372600" y="182562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While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421395" y="278351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User Input and </a:t>
              </a:r>
              <a:r>
                <a:rPr lang="en-US" sz="1600">
                  <a:latin typeface="Cambria" panose="02040503050406030204" pitchFamily="18" charset="0"/>
                </a:rPr>
                <a:t>File </a:t>
              </a:r>
              <a:r>
                <a:rPr lang="en-US" sz="1600" smtClean="0">
                  <a:latin typeface="Cambria" panose="02040503050406030204" pitchFamily="18" charset="0"/>
                </a:rPr>
                <a:t>processing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263396" y="2771479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Classes</a:t>
              </a:r>
              <a:r>
                <a:rPr lang="en-US" sz="1600" smtClean="0">
                  <a:latin typeface="Cambria" panose="02040503050406030204" pitchFamily="18" charset="0"/>
                </a:rPr>
                <a:t>, objects and Fields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05397" y="2771479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Data structures – Array lists, 2D arrays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71796" y="2771480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Interfaces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5" idx="3"/>
              <a:endCxn id="6" idx="1"/>
            </p:cNvCxnSpPr>
            <p:nvPr/>
          </p:nvCxnSpPr>
          <p:spPr>
            <a:xfrm flipV="1">
              <a:off x="2554705" y="2210641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4688302" y="2210639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821904" y="2186570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8955504" y="2194589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089105" y="2226665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1506200" y="2226665"/>
              <a:ext cx="0" cy="1010669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10" idx="3"/>
            </p:cNvCxnSpPr>
            <p:nvPr/>
          </p:nvCxnSpPr>
          <p:spPr>
            <a:xfrm flipH="1">
              <a:off x="11137900" y="3144460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8955502" y="3181179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6821903" y="3181177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4688301" y="3181160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765483" y="3566175"/>
            <a:ext cx="3929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</a:rPr>
              <a:t>COMP102 (Java) – University of Wellington</a:t>
            </a:r>
            <a:endParaRPr lang="en-NZ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7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37852" y="375609"/>
            <a:ext cx="10668001" cy="1772657"/>
            <a:chOff x="1315452" y="3489152"/>
            <a:chExt cx="10668001" cy="1772657"/>
          </a:xfrm>
        </p:grpSpPr>
        <p:sp>
          <p:nvSpPr>
            <p:cNvPr id="5" name="Rectangle 4"/>
            <p:cNvSpPr/>
            <p:nvPr/>
          </p:nvSpPr>
          <p:spPr>
            <a:xfrm>
              <a:off x="1315453" y="3513221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Variables and Expressions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49053" y="3513220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Strings and string manipulation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82653" y="348915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Functions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6253" y="3489152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Boolean expressions </a:t>
              </a:r>
              <a:r>
                <a:rPr lang="en-US" sz="1600" smtClean="0">
                  <a:latin typeface="Cambria" panose="02040503050406030204" pitchFamily="18" charset="0"/>
                </a:rPr>
                <a:t>and if statements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849853" y="3489152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While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849852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Lists and list manipulation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16252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File processing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82653" y="449177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Data structures – tuples, dictionaries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49052" y="453991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Nested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15452" y="4491777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GUI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15" name="Straight Arrow Connector 14"/>
            <p:cNvCxnSpPr>
              <a:stCxn id="5" idx="3"/>
              <a:endCxn id="6" idx="1"/>
            </p:cNvCxnSpPr>
            <p:nvPr/>
          </p:nvCxnSpPr>
          <p:spPr>
            <a:xfrm flipV="1">
              <a:off x="3031958" y="3874168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5165555" y="3874166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7299157" y="385009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9432757" y="3858116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1566358" y="3890192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11983453" y="3890192"/>
              <a:ext cx="0" cy="1010669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10" idx="3"/>
            </p:cNvCxnSpPr>
            <p:nvPr/>
          </p:nvCxnSpPr>
          <p:spPr>
            <a:xfrm flipH="1">
              <a:off x="11566357" y="4852724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9432755" y="4844706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7299156" y="4844704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165554" y="484468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3031952" y="484468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837852" y="2453038"/>
            <a:ext cx="10668000" cy="1772657"/>
            <a:chOff x="962527" y="4453253"/>
            <a:chExt cx="10668000" cy="1772657"/>
          </a:xfrm>
        </p:grpSpPr>
        <p:sp>
          <p:nvSpPr>
            <p:cNvPr id="27" name="Rectangle 26"/>
            <p:cNvSpPr/>
            <p:nvPr/>
          </p:nvSpPr>
          <p:spPr>
            <a:xfrm>
              <a:off x="962527" y="4477322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Variables and Expressions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096127" y="4477321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Conditional Code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29727" y="4453256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Functions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363327" y="4453253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Loops and Iteration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496927" y="4453253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Strings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9496926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Files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63326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Lists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229727" y="5455879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Dictionaries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96126" y="5504015"/>
              <a:ext cx="1716505" cy="72189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Tuples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36" name="Straight Arrow Connector 35"/>
            <p:cNvCxnSpPr>
              <a:stCxn id="27" idx="3"/>
              <a:endCxn id="28" idx="1"/>
            </p:cNvCxnSpPr>
            <p:nvPr/>
          </p:nvCxnSpPr>
          <p:spPr>
            <a:xfrm flipV="1">
              <a:off x="2679032" y="4838269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4812629" y="483826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6946231" y="4814198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9079831" y="4822217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11213432" y="4854293"/>
              <a:ext cx="417095" cy="1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1630527" y="4854293"/>
              <a:ext cx="0" cy="1010669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2" idx="3"/>
            </p:cNvCxnSpPr>
            <p:nvPr/>
          </p:nvCxnSpPr>
          <p:spPr>
            <a:xfrm flipH="1">
              <a:off x="11213431" y="5816825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9079829" y="5808807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6946230" y="5808805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4812628" y="5808788"/>
              <a:ext cx="417096" cy="2"/>
            </a:xfrm>
            <a:prstGeom prst="straightConnector1">
              <a:avLst/>
            </a:prstGeom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837852" y="4634300"/>
            <a:ext cx="10716796" cy="1679784"/>
            <a:chOff x="838200" y="1825625"/>
            <a:chExt cx="10716796" cy="1679784"/>
          </a:xfrm>
        </p:grpSpPr>
        <p:sp>
          <p:nvSpPr>
            <p:cNvPr id="47" name="Rectangle 46"/>
            <p:cNvSpPr/>
            <p:nvPr/>
          </p:nvSpPr>
          <p:spPr>
            <a:xfrm>
              <a:off x="838200" y="184969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Variables and Expressions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971800" y="1849693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Methods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105400" y="1825628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Objects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239000" y="182562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Boolean expressions and if statements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372600" y="1825625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While Loops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421395" y="2783514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User Input and </a:t>
              </a:r>
              <a:r>
                <a:rPr lang="en-US" sz="1600">
                  <a:latin typeface="Cambria" panose="02040503050406030204" pitchFamily="18" charset="0"/>
                </a:rPr>
                <a:t>File </a:t>
              </a:r>
              <a:r>
                <a:rPr lang="en-US" sz="1600" smtClean="0">
                  <a:latin typeface="Cambria" panose="02040503050406030204" pitchFamily="18" charset="0"/>
                </a:rPr>
                <a:t>processing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263396" y="2771479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Classes</a:t>
              </a:r>
              <a:r>
                <a:rPr lang="en-US" sz="1600" smtClean="0">
                  <a:latin typeface="Cambria" panose="02040503050406030204" pitchFamily="18" charset="0"/>
                </a:rPr>
                <a:t>, objects and Fields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105397" y="2771479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Cambria" panose="02040503050406030204" pitchFamily="18" charset="0"/>
                </a:rPr>
                <a:t>Data structures – Array lists, 2D arrays</a:t>
              </a:r>
              <a:endParaRPr lang="en-NZ" sz="1600" dirty="0">
                <a:latin typeface="Cambria" panose="02040503050406030204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971796" y="2771480"/>
              <a:ext cx="1716505" cy="72189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latin typeface="Cambria" panose="02040503050406030204" pitchFamily="18" charset="0"/>
                </a:rPr>
                <a:t>Interfaces</a:t>
              </a:r>
              <a:endParaRPr lang="en-NZ" sz="1600">
                <a:latin typeface="Cambria" panose="02040503050406030204" pitchFamily="18" charset="0"/>
              </a:endParaRPr>
            </a:p>
          </p:txBody>
        </p:sp>
        <p:cxnSp>
          <p:nvCxnSpPr>
            <p:cNvPr id="56" name="Straight Arrow Connector 55"/>
            <p:cNvCxnSpPr>
              <a:stCxn id="47" idx="3"/>
              <a:endCxn id="48" idx="1"/>
            </p:cNvCxnSpPr>
            <p:nvPr/>
          </p:nvCxnSpPr>
          <p:spPr>
            <a:xfrm flipV="1">
              <a:off x="2554705" y="2210641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88302" y="2210639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6821904" y="2186570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8955504" y="2194589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11089105" y="2226665"/>
              <a:ext cx="417095" cy="1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11506200" y="2226665"/>
              <a:ext cx="0" cy="1010669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52" idx="3"/>
            </p:cNvCxnSpPr>
            <p:nvPr/>
          </p:nvCxnSpPr>
          <p:spPr>
            <a:xfrm flipH="1">
              <a:off x="11137900" y="3144460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>
              <a:off x="8955502" y="3181179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6821903" y="3181177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4688301" y="3181160"/>
              <a:ext cx="417096" cy="2"/>
            </a:xfrm>
            <a:prstGeom prst="straightConnector1">
              <a:avLst/>
            </a:prstGeom>
            <a:solidFill>
              <a:schemeClr val="accent2"/>
            </a:solidFill>
            <a:ln w="285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3765138" y="2091680"/>
            <a:ext cx="4396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Cambria" panose="02040503050406030204" pitchFamily="18" charset="0"/>
              </a:rPr>
              <a:t>COMPSCI 101 (Python) – University of Auckland</a:t>
            </a:r>
            <a:endParaRPr lang="en-NZ" sz="1600">
              <a:latin typeface="Cambria" panose="020405030504060302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010668" y="6297752"/>
            <a:ext cx="3929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</a:rPr>
              <a:t>COMP102 (Java) – University of Wellington</a:t>
            </a:r>
            <a:endParaRPr lang="en-NZ" sz="1600" dirty="0">
              <a:latin typeface="Cambria" panose="020405030504060302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29700" y="4223039"/>
            <a:ext cx="4497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</a:rPr>
              <a:t>Programming for Everybody (Python) - </a:t>
            </a:r>
            <a:r>
              <a:rPr lang="en-US" sz="1600" dirty="0" err="1" smtClean="0">
                <a:latin typeface="Cambria" panose="02040503050406030204" pitchFamily="18" charset="0"/>
              </a:rPr>
              <a:t>Coursera</a:t>
            </a:r>
            <a:r>
              <a:rPr lang="en-US" sz="1600" dirty="0" smtClean="0">
                <a:latin typeface="Cambria" panose="02040503050406030204" pitchFamily="18" charset="0"/>
              </a:rPr>
              <a:t> </a:t>
            </a:r>
            <a:endParaRPr lang="en-NZ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01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Are certain programming concepts interrelated?</a:t>
            </a:r>
          </a:p>
          <a:p>
            <a:pPr lvl="1"/>
            <a:r>
              <a:rPr lang="en-US" dirty="0" smtClean="0"/>
              <a:t>File Processing</a:t>
            </a:r>
          </a:p>
          <a:p>
            <a:pPr marL="0" indent="0">
              <a:buNone/>
            </a:pPr>
            <a:r>
              <a:rPr lang="en-US" dirty="0" smtClean="0"/>
              <a:t>2. Is the degree of interrelatedness of programming concepts independent of the programming language used?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</a:t>
            </a:r>
            <a:r>
              <a:rPr lang="en-US" dirty="0" smtClean="0"/>
              <a:t>QUESTIONS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382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Go through assessments to see what programming concepts do students have to know, integrate to implement a successful solution for the problem for two programming languages</a:t>
            </a:r>
          </a:p>
          <a:p>
            <a:pPr lvl="1"/>
            <a:r>
              <a:rPr lang="en-NZ" dirty="0" smtClean="0"/>
              <a:t>Python and Java</a:t>
            </a:r>
          </a:p>
          <a:p>
            <a:pPr lvl="1"/>
            <a:r>
              <a:rPr lang="en-NZ" dirty="0"/>
              <a:t>Go through Lab Exercises in COMPSCI 101	</a:t>
            </a:r>
          </a:p>
          <a:p>
            <a:pPr lvl="2"/>
            <a:r>
              <a:rPr lang="en-NZ" dirty="0"/>
              <a:t>Choose one exercise from one laboratory exercises that meets the learning outcome specified for that laboratory. </a:t>
            </a:r>
          </a:p>
          <a:p>
            <a:pPr lvl="2"/>
            <a:r>
              <a:rPr lang="en-NZ" dirty="0"/>
              <a:t>Examine the programming concepts, and the syntax that the student needs to </a:t>
            </a:r>
            <a:r>
              <a:rPr lang="en-NZ" dirty="0" smtClean="0"/>
              <a:t>know</a:t>
            </a:r>
          </a:p>
          <a:p>
            <a:pPr lvl="1"/>
            <a:r>
              <a:rPr lang="en-NZ" dirty="0"/>
              <a:t>Develop a resultant anchor graph for Java and Python </a:t>
            </a:r>
          </a:p>
          <a:p>
            <a:pPr lvl="1"/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812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E3E123-A269-4C2C-B83D-CCF8CE8D6D2D}" vid="{616D8776-4612-40CB-A629-823BC9E388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1072</TotalTime>
  <Words>855</Words>
  <Application>Microsoft Office PowerPoint</Application>
  <PresentationFormat>Widescreen</PresentationFormat>
  <Paragraphs>189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Bell MT</vt:lpstr>
      <vt:lpstr>Berlin Sans FB</vt:lpstr>
      <vt:lpstr>Calibri</vt:lpstr>
      <vt:lpstr>Cambria</vt:lpstr>
      <vt:lpstr>Consolas</vt:lpstr>
      <vt:lpstr>Verdana</vt:lpstr>
      <vt:lpstr>Office Theme</vt:lpstr>
      <vt:lpstr>Investigate the degree to which programming concepts are interrelated</vt:lpstr>
      <vt:lpstr>Recap</vt:lpstr>
      <vt:lpstr>Related Work </vt:lpstr>
      <vt:lpstr>Pre-Research Test</vt:lpstr>
      <vt:lpstr>Pre-Research Test (cont)</vt:lpstr>
      <vt:lpstr>Pre-Research Test (cont)</vt:lpstr>
      <vt:lpstr>PowerPoint Presentation</vt:lpstr>
      <vt:lpstr>RESEARCH QUESTIONS</vt:lpstr>
      <vt:lpstr>Methodology</vt:lpstr>
      <vt:lpstr>Case study #1: File Processing</vt:lpstr>
      <vt:lpstr>PowerPoint Presentation</vt:lpstr>
      <vt:lpstr>PowerPoint Presentation</vt:lpstr>
      <vt:lpstr>Programming concepts</vt:lpstr>
      <vt:lpstr>Language Related Elements</vt:lpstr>
      <vt:lpstr>Findings</vt:lpstr>
      <vt:lpstr>Limitations</vt:lpstr>
      <vt:lpstr>Conclusion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Investigate the degree to which programming concepts are interrelated</dc:title>
  <dc:creator>Reshmi Ravichandran</dc:creator>
  <cp:lastModifiedBy>Reshmi Ravichandran</cp:lastModifiedBy>
  <cp:revision>107</cp:revision>
  <dcterms:created xsi:type="dcterms:W3CDTF">2015-05-27T22:52:02Z</dcterms:created>
  <dcterms:modified xsi:type="dcterms:W3CDTF">2015-06-01T17:39:14Z</dcterms:modified>
</cp:coreProperties>
</file>