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21"/>
  </p:notesMasterIdLst>
  <p:sldIdLst>
    <p:sldId id="256" r:id="rId2"/>
    <p:sldId id="272" r:id="rId3"/>
    <p:sldId id="258" r:id="rId4"/>
    <p:sldId id="269" r:id="rId5"/>
    <p:sldId id="279" r:id="rId6"/>
    <p:sldId id="280" r:id="rId7"/>
    <p:sldId id="259" r:id="rId8"/>
    <p:sldId id="278" r:id="rId9"/>
    <p:sldId id="270" r:id="rId10"/>
    <p:sldId id="271" r:id="rId11"/>
    <p:sldId id="260" r:id="rId12"/>
    <p:sldId id="261" r:id="rId13"/>
    <p:sldId id="282" r:id="rId14"/>
    <p:sldId id="285" r:id="rId15"/>
    <p:sldId id="262" r:id="rId16"/>
    <p:sldId id="281" r:id="rId17"/>
    <p:sldId id="284" r:id="rId18"/>
    <p:sldId id="283" r:id="rId19"/>
    <p:sldId id="277"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552" autoAdjust="0"/>
  </p:normalViewPr>
  <p:slideViewPr>
    <p:cSldViewPr>
      <p:cViewPr varScale="1">
        <p:scale>
          <a:sx n="86" d="100"/>
          <a:sy n="86" d="100"/>
        </p:scale>
        <p:origin x="-233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A77BD3-2C57-4B68-80DF-0E8CC1680DBD}" type="doc">
      <dgm:prSet loTypeId="urn:microsoft.com/office/officeart/2005/8/layout/radial6" loCatId="cycle" qsTypeId="urn:microsoft.com/office/officeart/2005/8/quickstyle/simple1" qsCatId="simple" csTypeId="urn:microsoft.com/office/officeart/2005/8/colors/colorful1#1" csCatId="colorful" phldr="1"/>
      <dgm:spPr/>
      <dgm:t>
        <a:bodyPr/>
        <a:lstStyle/>
        <a:p>
          <a:endParaRPr lang="en-NZ"/>
        </a:p>
      </dgm:t>
    </dgm:pt>
    <dgm:pt modelId="{3C47C593-BF0D-4A96-BEC1-2511DE7E1962}">
      <dgm:prSet phldrT="[Text]" custT="1"/>
      <dgm:spPr/>
      <dgm:t>
        <a:bodyPr/>
        <a:lstStyle/>
        <a:p>
          <a:r>
            <a:rPr lang="en-NZ" sz="3200" dirty="0" smtClean="0">
              <a:latin typeface="Calibri" panose="020F0502020204030204" pitchFamily="34" charset="0"/>
            </a:rPr>
            <a:t>-Web browsing</a:t>
          </a:r>
        </a:p>
        <a:p>
          <a:r>
            <a:rPr lang="en-NZ" sz="3200" dirty="0" smtClean="0">
              <a:latin typeface="Calibri" panose="020F0502020204030204" pitchFamily="34" charset="0"/>
            </a:rPr>
            <a:t>-Games</a:t>
          </a:r>
        </a:p>
        <a:p>
          <a:r>
            <a:rPr lang="en-NZ" sz="3200" dirty="0" smtClean="0">
              <a:latin typeface="Calibri" panose="020F0502020204030204" pitchFamily="34" charset="0"/>
            </a:rPr>
            <a:t>-Hacking</a:t>
          </a:r>
          <a:endParaRPr lang="en-NZ" sz="3200" dirty="0">
            <a:latin typeface="Calibri" panose="020F0502020204030204" pitchFamily="34" charset="0"/>
          </a:endParaRPr>
        </a:p>
      </dgm:t>
    </dgm:pt>
    <dgm:pt modelId="{076D30AC-89B5-4A95-845A-33B800B59736}" type="parTrans" cxnId="{34A9D1FE-70ED-4D78-81CE-25D3B36BD987}">
      <dgm:prSet/>
      <dgm:spPr/>
      <dgm:t>
        <a:bodyPr/>
        <a:lstStyle/>
        <a:p>
          <a:endParaRPr lang="en-NZ"/>
        </a:p>
      </dgm:t>
    </dgm:pt>
    <dgm:pt modelId="{0C9BE704-C329-49BF-BF10-97C32D90E579}" type="sibTrans" cxnId="{34A9D1FE-70ED-4D78-81CE-25D3B36BD987}">
      <dgm:prSet/>
      <dgm:spPr/>
      <dgm:t>
        <a:bodyPr/>
        <a:lstStyle/>
        <a:p>
          <a:endParaRPr lang="en-NZ"/>
        </a:p>
      </dgm:t>
    </dgm:pt>
    <dgm:pt modelId="{B56C93EC-38D4-4B37-A5CE-F7E2C52008A3}">
      <dgm:prSet phldrT="[Text]"/>
      <dgm:spPr/>
      <dgm:t>
        <a:bodyPr/>
        <a:lstStyle/>
        <a:p>
          <a:r>
            <a:rPr lang="en-NZ" dirty="0" smtClean="0">
              <a:latin typeface="Calibri" panose="020F0502020204030204" pitchFamily="34" charset="0"/>
            </a:rPr>
            <a:t>Boring</a:t>
          </a:r>
          <a:endParaRPr lang="en-NZ" dirty="0">
            <a:latin typeface="Calibri" panose="020F0502020204030204" pitchFamily="34" charset="0"/>
          </a:endParaRPr>
        </a:p>
      </dgm:t>
    </dgm:pt>
    <dgm:pt modelId="{13098D99-3464-4EA7-86B5-D11472998619}" type="parTrans" cxnId="{EA0F4AEF-3D4F-4F41-A3EA-58DF03ECD16A}">
      <dgm:prSet/>
      <dgm:spPr/>
      <dgm:t>
        <a:bodyPr/>
        <a:lstStyle/>
        <a:p>
          <a:endParaRPr lang="en-NZ"/>
        </a:p>
      </dgm:t>
    </dgm:pt>
    <dgm:pt modelId="{FFE1A654-FD67-40C5-BE99-C6A285E6DBAD}" type="sibTrans" cxnId="{EA0F4AEF-3D4F-4F41-A3EA-58DF03ECD16A}">
      <dgm:prSet/>
      <dgm:spPr/>
      <dgm:t>
        <a:bodyPr/>
        <a:lstStyle/>
        <a:p>
          <a:endParaRPr lang="en-NZ"/>
        </a:p>
      </dgm:t>
    </dgm:pt>
    <dgm:pt modelId="{A81DD3DA-C096-43DB-8AAF-B6CE94ECC4B9}">
      <dgm:prSet phldrT="[Text]"/>
      <dgm:spPr/>
      <dgm:t>
        <a:bodyPr/>
        <a:lstStyle/>
        <a:p>
          <a:r>
            <a:rPr lang="en-NZ" dirty="0" smtClean="0">
              <a:latin typeface="Calibri" panose="020F0502020204030204" pitchFamily="34" charset="0"/>
            </a:rPr>
            <a:t>Irrelevant</a:t>
          </a:r>
          <a:endParaRPr lang="en-NZ" dirty="0">
            <a:latin typeface="Calibri" panose="020F0502020204030204" pitchFamily="34" charset="0"/>
          </a:endParaRPr>
        </a:p>
      </dgm:t>
    </dgm:pt>
    <dgm:pt modelId="{863954A2-60CB-4BF1-A0C2-8CFB9134BBE1}" type="parTrans" cxnId="{84C54383-3FA5-4088-B539-7C1F5F58673D}">
      <dgm:prSet/>
      <dgm:spPr/>
      <dgm:t>
        <a:bodyPr/>
        <a:lstStyle/>
        <a:p>
          <a:endParaRPr lang="en-NZ"/>
        </a:p>
      </dgm:t>
    </dgm:pt>
    <dgm:pt modelId="{50FF80B0-01AA-4D30-A4D2-99F06BCCC42D}" type="sibTrans" cxnId="{84C54383-3FA5-4088-B539-7C1F5F58673D}">
      <dgm:prSet/>
      <dgm:spPr/>
      <dgm:t>
        <a:bodyPr/>
        <a:lstStyle/>
        <a:p>
          <a:endParaRPr lang="en-NZ"/>
        </a:p>
      </dgm:t>
    </dgm:pt>
    <dgm:pt modelId="{DE3D268D-2E9B-4481-A565-AE28C9453606}">
      <dgm:prSet phldrT="[Text]"/>
      <dgm:spPr/>
      <dgm:t>
        <a:bodyPr/>
        <a:lstStyle/>
        <a:p>
          <a:r>
            <a:rPr lang="en-NZ" dirty="0" smtClean="0">
              <a:latin typeface="Calibri" panose="020F0502020204030204" pitchFamily="34" charset="0"/>
            </a:rPr>
            <a:t>Solitary</a:t>
          </a:r>
          <a:endParaRPr lang="en-NZ" dirty="0">
            <a:latin typeface="Calibri" panose="020F0502020204030204" pitchFamily="34" charset="0"/>
          </a:endParaRPr>
        </a:p>
      </dgm:t>
    </dgm:pt>
    <dgm:pt modelId="{E421522A-E670-445C-8A50-96EA31E60052}" type="parTrans" cxnId="{9A754E4B-20A1-446D-B031-FC4A8AB8EBFD}">
      <dgm:prSet/>
      <dgm:spPr/>
      <dgm:t>
        <a:bodyPr/>
        <a:lstStyle/>
        <a:p>
          <a:endParaRPr lang="en-NZ"/>
        </a:p>
      </dgm:t>
    </dgm:pt>
    <dgm:pt modelId="{C16517B6-FCDF-44D0-B3F2-8093B978B24F}" type="sibTrans" cxnId="{9A754E4B-20A1-446D-B031-FC4A8AB8EBFD}">
      <dgm:prSet/>
      <dgm:spPr/>
      <dgm:t>
        <a:bodyPr/>
        <a:lstStyle/>
        <a:p>
          <a:endParaRPr lang="en-NZ"/>
        </a:p>
      </dgm:t>
    </dgm:pt>
    <dgm:pt modelId="{C2352071-DBFA-4413-8E9A-138F766733D1}">
      <dgm:prSet phldrT="[Text]"/>
      <dgm:spPr/>
      <dgm:t>
        <a:bodyPr/>
        <a:lstStyle/>
        <a:p>
          <a:r>
            <a:rPr lang="en-NZ" dirty="0" smtClean="0">
              <a:latin typeface="Calibri" panose="020F0502020204030204" pitchFamily="34" charset="0"/>
            </a:rPr>
            <a:t>Mindless button pushing</a:t>
          </a:r>
          <a:endParaRPr lang="en-NZ" dirty="0">
            <a:latin typeface="Calibri" panose="020F0502020204030204" pitchFamily="34" charset="0"/>
          </a:endParaRPr>
        </a:p>
      </dgm:t>
    </dgm:pt>
    <dgm:pt modelId="{82D3646B-754B-4AAF-8577-71C66ACEF524}" type="parTrans" cxnId="{84BE0748-1A94-4381-93C5-4ABC0951B210}">
      <dgm:prSet/>
      <dgm:spPr/>
      <dgm:t>
        <a:bodyPr/>
        <a:lstStyle/>
        <a:p>
          <a:endParaRPr lang="en-NZ"/>
        </a:p>
      </dgm:t>
    </dgm:pt>
    <dgm:pt modelId="{5DEDFA3A-3273-43D8-BE7A-085E51E72FF1}" type="sibTrans" cxnId="{84BE0748-1A94-4381-93C5-4ABC0951B210}">
      <dgm:prSet/>
      <dgm:spPr/>
      <dgm:t>
        <a:bodyPr/>
        <a:lstStyle/>
        <a:p>
          <a:endParaRPr lang="en-NZ"/>
        </a:p>
      </dgm:t>
    </dgm:pt>
    <dgm:pt modelId="{F5764EF5-028C-4B44-A8D8-1604D2272154}">
      <dgm:prSet phldrT="[Text]"/>
      <dgm:spPr/>
      <dgm:t>
        <a:bodyPr/>
        <a:lstStyle/>
        <a:p>
          <a:r>
            <a:rPr lang="en-NZ" dirty="0" smtClean="0">
              <a:latin typeface="Calibri" panose="020F0502020204030204" pitchFamily="34" charset="0"/>
            </a:rPr>
            <a:t>Male Dominated</a:t>
          </a:r>
          <a:endParaRPr lang="en-NZ" dirty="0">
            <a:latin typeface="Calibri" panose="020F0502020204030204" pitchFamily="34" charset="0"/>
          </a:endParaRPr>
        </a:p>
      </dgm:t>
    </dgm:pt>
    <dgm:pt modelId="{21DC0714-44CF-4122-9BF3-0D8EAEE107E5}" type="parTrans" cxnId="{9F34B125-D75B-4CAD-87C3-98432D141E20}">
      <dgm:prSet/>
      <dgm:spPr/>
      <dgm:t>
        <a:bodyPr/>
        <a:lstStyle/>
        <a:p>
          <a:endParaRPr lang="en-NZ"/>
        </a:p>
      </dgm:t>
    </dgm:pt>
    <dgm:pt modelId="{7FFA3AEE-509C-411B-B39C-A1217D5E40B3}" type="sibTrans" cxnId="{9F34B125-D75B-4CAD-87C3-98432D141E20}">
      <dgm:prSet/>
      <dgm:spPr/>
      <dgm:t>
        <a:bodyPr/>
        <a:lstStyle/>
        <a:p>
          <a:endParaRPr lang="en-NZ"/>
        </a:p>
      </dgm:t>
    </dgm:pt>
    <dgm:pt modelId="{A4969552-35C6-41F2-92DE-8691A073A541}" type="pres">
      <dgm:prSet presAssocID="{E7A77BD3-2C57-4B68-80DF-0E8CC1680DBD}" presName="Name0" presStyleCnt="0">
        <dgm:presLayoutVars>
          <dgm:chMax val="1"/>
          <dgm:dir/>
          <dgm:animLvl val="ctr"/>
          <dgm:resizeHandles val="exact"/>
        </dgm:presLayoutVars>
      </dgm:prSet>
      <dgm:spPr/>
      <dgm:t>
        <a:bodyPr/>
        <a:lstStyle/>
        <a:p>
          <a:endParaRPr lang="en-NZ"/>
        </a:p>
      </dgm:t>
    </dgm:pt>
    <dgm:pt modelId="{79F7E38D-F279-4556-9A91-9FD4BCB5A2E9}" type="pres">
      <dgm:prSet presAssocID="{3C47C593-BF0D-4A96-BEC1-2511DE7E1962}" presName="centerShape" presStyleLbl="node0" presStyleIdx="0" presStyleCnt="1" custScaleX="164315" custScaleY="189595" custLinFactNeighborY="-255"/>
      <dgm:spPr/>
      <dgm:t>
        <a:bodyPr/>
        <a:lstStyle/>
        <a:p>
          <a:endParaRPr lang="en-NZ"/>
        </a:p>
      </dgm:t>
    </dgm:pt>
    <dgm:pt modelId="{2B93B363-148E-48FB-84AE-A7EBB1CC5F79}" type="pres">
      <dgm:prSet presAssocID="{B56C93EC-38D4-4B37-A5CE-F7E2C52008A3}" presName="node" presStyleLbl="node1" presStyleIdx="0" presStyleCnt="5">
        <dgm:presLayoutVars>
          <dgm:bulletEnabled val="1"/>
        </dgm:presLayoutVars>
      </dgm:prSet>
      <dgm:spPr/>
      <dgm:t>
        <a:bodyPr/>
        <a:lstStyle/>
        <a:p>
          <a:endParaRPr lang="en-NZ"/>
        </a:p>
      </dgm:t>
    </dgm:pt>
    <dgm:pt modelId="{E3D5BBFD-BB34-4D18-8AD7-20C3897762DF}" type="pres">
      <dgm:prSet presAssocID="{B56C93EC-38D4-4B37-A5CE-F7E2C52008A3}" presName="dummy" presStyleCnt="0"/>
      <dgm:spPr/>
    </dgm:pt>
    <dgm:pt modelId="{F1A8E52F-542F-44AF-8031-55C643AF6703}" type="pres">
      <dgm:prSet presAssocID="{FFE1A654-FD67-40C5-BE99-C6A285E6DBAD}" presName="sibTrans" presStyleLbl="sibTrans2D1" presStyleIdx="0" presStyleCnt="5"/>
      <dgm:spPr/>
      <dgm:t>
        <a:bodyPr/>
        <a:lstStyle/>
        <a:p>
          <a:endParaRPr lang="en-NZ"/>
        </a:p>
      </dgm:t>
    </dgm:pt>
    <dgm:pt modelId="{1C7BED24-BA68-4948-89D7-1A6F2B4026C8}" type="pres">
      <dgm:prSet presAssocID="{A81DD3DA-C096-43DB-8AAF-B6CE94ECC4B9}" presName="node" presStyleLbl="node1" presStyleIdx="1" presStyleCnt="5">
        <dgm:presLayoutVars>
          <dgm:bulletEnabled val="1"/>
        </dgm:presLayoutVars>
      </dgm:prSet>
      <dgm:spPr/>
      <dgm:t>
        <a:bodyPr/>
        <a:lstStyle/>
        <a:p>
          <a:endParaRPr lang="en-NZ"/>
        </a:p>
      </dgm:t>
    </dgm:pt>
    <dgm:pt modelId="{7C821699-653A-4054-96B0-95223E74D4DD}" type="pres">
      <dgm:prSet presAssocID="{A81DD3DA-C096-43DB-8AAF-B6CE94ECC4B9}" presName="dummy" presStyleCnt="0"/>
      <dgm:spPr/>
    </dgm:pt>
    <dgm:pt modelId="{6B2EC615-665F-4C08-84D1-102AAE731D9C}" type="pres">
      <dgm:prSet presAssocID="{50FF80B0-01AA-4D30-A4D2-99F06BCCC42D}" presName="sibTrans" presStyleLbl="sibTrans2D1" presStyleIdx="1" presStyleCnt="5"/>
      <dgm:spPr/>
      <dgm:t>
        <a:bodyPr/>
        <a:lstStyle/>
        <a:p>
          <a:endParaRPr lang="en-NZ"/>
        </a:p>
      </dgm:t>
    </dgm:pt>
    <dgm:pt modelId="{76E95173-66ED-46AC-9098-54D1B775E61A}" type="pres">
      <dgm:prSet presAssocID="{DE3D268D-2E9B-4481-A565-AE28C9453606}" presName="node" presStyleLbl="node1" presStyleIdx="2" presStyleCnt="5">
        <dgm:presLayoutVars>
          <dgm:bulletEnabled val="1"/>
        </dgm:presLayoutVars>
      </dgm:prSet>
      <dgm:spPr/>
      <dgm:t>
        <a:bodyPr/>
        <a:lstStyle/>
        <a:p>
          <a:endParaRPr lang="en-NZ"/>
        </a:p>
      </dgm:t>
    </dgm:pt>
    <dgm:pt modelId="{419F753F-5048-40D4-AC2C-CAA45C3DA4BD}" type="pres">
      <dgm:prSet presAssocID="{DE3D268D-2E9B-4481-A565-AE28C9453606}" presName="dummy" presStyleCnt="0"/>
      <dgm:spPr/>
    </dgm:pt>
    <dgm:pt modelId="{03D64625-22AF-4FCC-9BEF-3B0BE4D9E043}" type="pres">
      <dgm:prSet presAssocID="{C16517B6-FCDF-44D0-B3F2-8093B978B24F}" presName="sibTrans" presStyleLbl="sibTrans2D1" presStyleIdx="2" presStyleCnt="5"/>
      <dgm:spPr/>
      <dgm:t>
        <a:bodyPr/>
        <a:lstStyle/>
        <a:p>
          <a:endParaRPr lang="en-NZ"/>
        </a:p>
      </dgm:t>
    </dgm:pt>
    <dgm:pt modelId="{D4FDA96B-A659-4CCB-866C-E798F7BB91C2}" type="pres">
      <dgm:prSet presAssocID="{C2352071-DBFA-4413-8E9A-138F766733D1}" presName="node" presStyleLbl="node1" presStyleIdx="3" presStyleCnt="5">
        <dgm:presLayoutVars>
          <dgm:bulletEnabled val="1"/>
        </dgm:presLayoutVars>
      </dgm:prSet>
      <dgm:spPr/>
      <dgm:t>
        <a:bodyPr/>
        <a:lstStyle/>
        <a:p>
          <a:endParaRPr lang="en-NZ"/>
        </a:p>
      </dgm:t>
    </dgm:pt>
    <dgm:pt modelId="{6FFACD42-6292-40C8-BB78-5FF1068011E5}" type="pres">
      <dgm:prSet presAssocID="{C2352071-DBFA-4413-8E9A-138F766733D1}" presName="dummy" presStyleCnt="0"/>
      <dgm:spPr/>
    </dgm:pt>
    <dgm:pt modelId="{882E1AAE-54D6-44F1-8E1B-611853A7AC55}" type="pres">
      <dgm:prSet presAssocID="{5DEDFA3A-3273-43D8-BE7A-085E51E72FF1}" presName="sibTrans" presStyleLbl="sibTrans2D1" presStyleIdx="3" presStyleCnt="5"/>
      <dgm:spPr/>
      <dgm:t>
        <a:bodyPr/>
        <a:lstStyle/>
        <a:p>
          <a:endParaRPr lang="en-NZ"/>
        </a:p>
      </dgm:t>
    </dgm:pt>
    <dgm:pt modelId="{64FDE828-7756-48A2-9DF8-4B1B68B6A784}" type="pres">
      <dgm:prSet presAssocID="{F5764EF5-028C-4B44-A8D8-1604D2272154}" presName="node" presStyleLbl="node1" presStyleIdx="4" presStyleCnt="5">
        <dgm:presLayoutVars>
          <dgm:bulletEnabled val="1"/>
        </dgm:presLayoutVars>
      </dgm:prSet>
      <dgm:spPr/>
      <dgm:t>
        <a:bodyPr/>
        <a:lstStyle/>
        <a:p>
          <a:endParaRPr lang="en-NZ"/>
        </a:p>
      </dgm:t>
    </dgm:pt>
    <dgm:pt modelId="{483FB9BF-3E52-49F3-AC59-162521DFE61C}" type="pres">
      <dgm:prSet presAssocID="{F5764EF5-028C-4B44-A8D8-1604D2272154}" presName="dummy" presStyleCnt="0"/>
      <dgm:spPr/>
    </dgm:pt>
    <dgm:pt modelId="{BD147149-4BA5-4475-AD46-27B3FED7C7DE}" type="pres">
      <dgm:prSet presAssocID="{7FFA3AEE-509C-411B-B39C-A1217D5E40B3}" presName="sibTrans" presStyleLbl="sibTrans2D1" presStyleIdx="4" presStyleCnt="5"/>
      <dgm:spPr/>
      <dgm:t>
        <a:bodyPr/>
        <a:lstStyle/>
        <a:p>
          <a:endParaRPr lang="en-NZ"/>
        </a:p>
      </dgm:t>
    </dgm:pt>
  </dgm:ptLst>
  <dgm:cxnLst>
    <dgm:cxn modelId="{689A0082-6997-4FE3-91B5-0012D72217D9}" type="presOf" srcId="{C2352071-DBFA-4413-8E9A-138F766733D1}" destId="{D4FDA96B-A659-4CCB-866C-E798F7BB91C2}" srcOrd="0" destOrd="0" presId="urn:microsoft.com/office/officeart/2005/8/layout/radial6"/>
    <dgm:cxn modelId="{0D119247-F3AB-404F-BA0F-D9FF2E68F7AA}" type="presOf" srcId="{50FF80B0-01AA-4D30-A4D2-99F06BCCC42D}" destId="{6B2EC615-665F-4C08-84D1-102AAE731D9C}" srcOrd="0" destOrd="0" presId="urn:microsoft.com/office/officeart/2005/8/layout/radial6"/>
    <dgm:cxn modelId="{E125F44F-45A6-4D1B-9675-5A5DA512BBD8}" type="presOf" srcId="{3C47C593-BF0D-4A96-BEC1-2511DE7E1962}" destId="{79F7E38D-F279-4556-9A91-9FD4BCB5A2E9}" srcOrd="0" destOrd="0" presId="urn:microsoft.com/office/officeart/2005/8/layout/radial6"/>
    <dgm:cxn modelId="{42FD80F9-68FC-4F82-BE2E-DACF7E4B5609}" type="presOf" srcId="{DE3D268D-2E9B-4481-A565-AE28C9453606}" destId="{76E95173-66ED-46AC-9098-54D1B775E61A}" srcOrd="0" destOrd="0" presId="urn:microsoft.com/office/officeart/2005/8/layout/radial6"/>
    <dgm:cxn modelId="{428A66B8-CCD8-48B4-A772-7AD744D37016}" type="presOf" srcId="{C16517B6-FCDF-44D0-B3F2-8093B978B24F}" destId="{03D64625-22AF-4FCC-9BEF-3B0BE4D9E043}" srcOrd="0" destOrd="0" presId="urn:microsoft.com/office/officeart/2005/8/layout/radial6"/>
    <dgm:cxn modelId="{BC481E4C-8AE6-4502-9C66-98B916715735}" type="presOf" srcId="{A81DD3DA-C096-43DB-8AAF-B6CE94ECC4B9}" destId="{1C7BED24-BA68-4948-89D7-1A6F2B4026C8}" srcOrd="0" destOrd="0" presId="urn:microsoft.com/office/officeart/2005/8/layout/radial6"/>
    <dgm:cxn modelId="{34A9D1FE-70ED-4D78-81CE-25D3B36BD987}" srcId="{E7A77BD3-2C57-4B68-80DF-0E8CC1680DBD}" destId="{3C47C593-BF0D-4A96-BEC1-2511DE7E1962}" srcOrd="0" destOrd="0" parTransId="{076D30AC-89B5-4A95-845A-33B800B59736}" sibTransId="{0C9BE704-C329-49BF-BF10-97C32D90E579}"/>
    <dgm:cxn modelId="{C8DFABC8-B98D-4CA3-BB98-7FC1328791ED}" type="presOf" srcId="{F5764EF5-028C-4B44-A8D8-1604D2272154}" destId="{64FDE828-7756-48A2-9DF8-4B1B68B6A784}" srcOrd="0" destOrd="0" presId="urn:microsoft.com/office/officeart/2005/8/layout/radial6"/>
    <dgm:cxn modelId="{9A754E4B-20A1-446D-B031-FC4A8AB8EBFD}" srcId="{3C47C593-BF0D-4A96-BEC1-2511DE7E1962}" destId="{DE3D268D-2E9B-4481-A565-AE28C9453606}" srcOrd="2" destOrd="0" parTransId="{E421522A-E670-445C-8A50-96EA31E60052}" sibTransId="{C16517B6-FCDF-44D0-B3F2-8093B978B24F}"/>
    <dgm:cxn modelId="{6738E7AE-2FA5-462D-83E1-CFFF9C4D2322}" type="presOf" srcId="{FFE1A654-FD67-40C5-BE99-C6A285E6DBAD}" destId="{F1A8E52F-542F-44AF-8031-55C643AF6703}" srcOrd="0" destOrd="0" presId="urn:microsoft.com/office/officeart/2005/8/layout/radial6"/>
    <dgm:cxn modelId="{E32E77FC-53E5-4B42-8B3F-EEAF383D0A22}" type="presOf" srcId="{7FFA3AEE-509C-411B-B39C-A1217D5E40B3}" destId="{BD147149-4BA5-4475-AD46-27B3FED7C7DE}" srcOrd="0" destOrd="0" presId="urn:microsoft.com/office/officeart/2005/8/layout/radial6"/>
    <dgm:cxn modelId="{84BE0748-1A94-4381-93C5-4ABC0951B210}" srcId="{3C47C593-BF0D-4A96-BEC1-2511DE7E1962}" destId="{C2352071-DBFA-4413-8E9A-138F766733D1}" srcOrd="3" destOrd="0" parTransId="{82D3646B-754B-4AAF-8577-71C66ACEF524}" sibTransId="{5DEDFA3A-3273-43D8-BE7A-085E51E72FF1}"/>
    <dgm:cxn modelId="{84C54383-3FA5-4088-B539-7C1F5F58673D}" srcId="{3C47C593-BF0D-4A96-BEC1-2511DE7E1962}" destId="{A81DD3DA-C096-43DB-8AAF-B6CE94ECC4B9}" srcOrd="1" destOrd="0" parTransId="{863954A2-60CB-4BF1-A0C2-8CFB9134BBE1}" sibTransId="{50FF80B0-01AA-4D30-A4D2-99F06BCCC42D}"/>
    <dgm:cxn modelId="{F6CE14E6-6EFD-4AD9-A331-BD67BC73D2B4}" type="presOf" srcId="{E7A77BD3-2C57-4B68-80DF-0E8CC1680DBD}" destId="{A4969552-35C6-41F2-92DE-8691A073A541}" srcOrd="0" destOrd="0" presId="urn:microsoft.com/office/officeart/2005/8/layout/radial6"/>
    <dgm:cxn modelId="{D1536778-7C59-4242-A3B7-CCD8D42AD93B}" type="presOf" srcId="{B56C93EC-38D4-4B37-A5CE-F7E2C52008A3}" destId="{2B93B363-148E-48FB-84AE-A7EBB1CC5F79}" srcOrd="0" destOrd="0" presId="urn:microsoft.com/office/officeart/2005/8/layout/radial6"/>
    <dgm:cxn modelId="{BD1E8BCB-F36F-4DE6-9374-99182B5CACD2}" type="presOf" srcId="{5DEDFA3A-3273-43D8-BE7A-085E51E72FF1}" destId="{882E1AAE-54D6-44F1-8E1B-611853A7AC55}" srcOrd="0" destOrd="0" presId="urn:microsoft.com/office/officeart/2005/8/layout/radial6"/>
    <dgm:cxn modelId="{9F34B125-D75B-4CAD-87C3-98432D141E20}" srcId="{3C47C593-BF0D-4A96-BEC1-2511DE7E1962}" destId="{F5764EF5-028C-4B44-A8D8-1604D2272154}" srcOrd="4" destOrd="0" parTransId="{21DC0714-44CF-4122-9BF3-0D8EAEE107E5}" sibTransId="{7FFA3AEE-509C-411B-B39C-A1217D5E40B3}"/>
    <dgm:cxn modelId="{EA0F4AEF-3D4F-4F41-A3EA-58DF03ECD16A}" srcId="{3C47C593-BF0D-4A96-BEC1-2511DE7E1962}" destId="{B56C93EC-38D4-4B37-A5CE-F7E2C52008A3}" srcOrd="0" destOrd="0" parTransId="{13098D99-3464-4EA7-86B5-D11472998619}" sibTransId="{FFE1A654-FD67-40C5-BE99-C6A285E6DBAD}"/>
    <dgm:cxn modelId="{7BC0CF44-0583-4685-AC54-C5EFB2C38760}" type="presParOf" srcId="{A4969552-35C6-41F2-92DE-8691A073A541}" destId="{79F7E38D-F279-4556-9A91-9FD4BCB5A2E9}" srcOrd="0" destOrd="0" presId="urn:microsoft.com/office/officeart/2005/8/layout/radial6"/>
    <dgm:cxn modelId="{F4DBFCCA-C997-4CA7-B6D9-FF7A26E250A1}" type="presParOf" srcId="{A4969552-35C6-41F2-92DE-8691A073A541}" destId="{2B93B363-148E-48FB-84AE-A7EBB1CC5F79}" srcOrd="1" destOrd="0" presId="urn:microsoft.com/office/officeart/2005/8/layout/radial6"/>
    <dgm:cxn modelId="{0CCA5C4B-745B-4A5D-B414-EC8584908C46}" type="presParOf" srcId="{A4969552-35C6-41F2-92DE-8691A073A541}" destId="{E3D5BBFD-BB34-4D18-8AD7-20C3897762DF}" srcOrd="2" destOrd="0" presId="urn:microsoft.com/office/officeart/2005/8/layout/radial6"/>
    <dgm:cxn modelId="{F65A7C5F-32B6-4BE2-91CA-203B49C3ABAD}" type="presParOf" srcId="{A4969552-35C6-41F2-92DE-8691A073A541}" destId="{F1A8E52F-542F-44AF-8031-55C643AF6703}" srcOrd="3" destOrd="0" presId="urn:microsoft.com/office/officeart/2005/8/layout/radial6"/>
    <dgm:cxn modelId="{460DF131-F134-4366-8E18-7D795079C11B}" type="presParOf" srcId="{A4969552-35C6-41F2-92DE-8691A073A541}" destId="{1C7BED24-BA68-4948-89D7-1A6F2B4026C8}" srcOrd="4" destOrd="0" presId="urn:microsoft.com/office/officeart/2005/8/layout/radial6"/>
    <dgm:cxn modelId="{D989B995-2D33-4792-B357-A2453F6963EF}" type="presParOf" srcId="{A4969552-35C6-41F2-92DE-8691A073A541}" destId="{7C821699-653A-4054-96B0-95223E74D4DD}" srcOrd="5" destOrd="0" presId="urn:microsoft.com/office/officeart/2005/8/layout/radial6"/>
    <dgm:cxn modelId="{6EECFB3D-2661-4846-98B6-ACEB74763B32}" type="presParOf" srcId="{A4969552-35C6-41F2-92DE-8691A073A541}" destId="{6B2EC615-665F-4C08-84D1-102AAE731D9C}" srcOrd="6" destOrd="0" presId="urn:microsoft.com/office/officeart/2005/8/layout/radial6"/>
    <dgm:cxn modelId="{21B99FE4-4A1D-4CAC-A232-10DC68BCBB05}" type="presParOf" srcId="{A4969552-35C6-41F2-92DE-8691A073A541}" destId="{76E95173-66ED-46AC-9098-54D1B775E61A}" srcOrd="7" destOrd="0" presId="urn:microsoft.com/office/officeart/2005/8/layout/radial6"/>
    <dgm:cxn modelId="{0E78D480-6EA9-4934-AC9D-B22FA63587C3}" type="presParOf" srcId="{A4969552-35C6-41F2-92DE-8691A073A541}" destId="{419F753F-5048-40D4-AC2C-CAA45C3DA4BD}" srcOrd="8" destOrd="0" presId="urn:microsoft.com/office/officeart/2005/8/layout/radial6"/>
    <dgm:cxn modelId="{968A4B09-4540-49D4-8073-AC9BAD5E6142}" type="presParOf" srcId="{A4969552-35C6-41F2-92DE-8691A073A541}" destId="{03D64625-22AF-4FCC-9BEF-3B0BE4D9E043}" srcOrd="9" destOrd="0" presId="urn:microsoft.com/office/officeart/2005/8/layout/radial6"/>
    <dgm:cxn modelId="{291F6329-ED7A-4E79-BF4D-58F539BD1CBA}" type="presParOf" srcId="{A4969552-35C6-41F2-92DE-8691A073A541}" destId="{D4FDA96B-A659-4CCB-866C-E798F7BB91C2}" srcOrd="10" destOrd="0" presId="urn:microsoft.com/office/officeart/2005/8/layout/radial6"/>
    <dgm:cxn modelId="{03D28545-2CBC-4452-B421-31FF4122A4F3}" type="presParOf" srcId="{A4969552-35C6-41F2-92DE-8691A073A541}" destId="{6FFACD42-6292-40C8-BB78-5FF1068011E5}" srcOrd="11" destOrd="0" presId="urn:microsoft.com/office/officeart/2005/8/layout/radial6"/>
    <dgm:cxn modelId="{4FA91E25-36BC-44AD-86EB-0E688F0F2BD9}" type="presParOf" srcId="{A4969552-35C6-41F2-92DE-8691A073A541}" destId="{882E1AAE-54D6-44F1-8E1B-611853A7AC55}" srcOrd="12" destOrd="0" presId="urn:microsoft.com/office/officeart/2005/8/layout/radial6"/>
    <dgm:cxn modelId="{06696EA5-04E4-479F-94A7-F75D5E69CE72}" type="presParOf" srcId="{A4969552-35C6-41F2-92DE-8691A073A541}" destId="{64FDE828-7756-48A2-9DF8-4B1B68B6A784}" srcOrd="13" destOrd="0" presId="urn:microsoft.com/office/officeart/2005/8/layout/radial6"/>
    <dgm:cxn modelId="{099D7D15-6B23-47A0-980A-3F2F08E70E04}" type="presParOf" srcId="{A4969552-35C6-41F2-92DE-8691A073A541}" destId="{483FB9BF-3E52-49F3-AC59-162521DFE61C}" srcOrd="14" destOrd="0" presId="urn:microsoft.com/office/officeart/2005/8/layout/radial6"/>
    <dgm:cxn modelId="{E94EBA7D-4287-4EAE-A2F2-1B7F8A1CB2DB}" type="presParOf" srcId="{A4969552-35C6-41F2-92DE-8691A073A541}" destId="{BD147149-4BA5-4475-AD46-27B3FED7C7DE}"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147149-4BA5-4475-AD46-27B3FED7C7DE}">
      <dsp:nvSpPr>
        <dsp:cNvPr id="0" name=""/>
        <dsp:cNvSpPr/>
      </dsp:nvSpPr>
      <dsp:spPr>
        <a:xfrm>
          <a:off x="2005025" y="653417"/>
          <a:ext cx="4348194" cy="4348194"/>
        </a:xfrm>
        <a:prstGeom prst="blockArc">
          <a:avLst>
            <a:gd name="adj1" fmla="val 11880000"/>
            <a:gd name="adj2" fmla="val 16200000"/>
            <a:gd name="adj3" fmla="val 4641"/>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2E1AAE-54D6-44F1-8E1B-611853A7AC55}">
      <dsp:nvSpPr>
        <dsp:cNvPr id="0" name=""/>
        <dsp:cNvSpPr/>
      </dsp:nvSpPr>
      <dsp:spPr>
        <a:xfrm>
          <a:off x="2005025" y="653417"/>
          <a:ext cx="4348194" cy="4348194"/>
        </a:xfrm>
        <a:prstGeom prst="blockArc">
          <a:avLst>
            <a:gd name="adj1" fmla="val 7560000"/>
            <a:gd name="adj2" fmla="val 11880000"/>
            <a:gd name="adj3" fmla="val 4641"/>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D64625-22AF-4FCC-9BEF-3B0BE4D9E043}">
      <dsp:nvSpPr>
        <dsp:cNvPr id="0" name=""/>
        <dsp:cNvSpPr/>
      </dsp:nvSpPr>
      <dsp:spPr>
        <a:xfrm>
          <a:off x="2005025" y="653417"/>
          <a:ext cx="4348194" cy="4348194"/>
        </a:xfrm>
        <a:prstGeom prst="blockArc">
          <a:avLst>
            <a:gd name="adj1" fmla="val 3240000"/>
            <a:gd name="adj2" fmla="val 7560000"/>
            <a:gd name="adj3" fmla="val 464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2EC615-665F-4C08-84D1-102AAE731D9C}">
      <dsp:nvSpPr>
        <dsp:cNvPr id="0" name=""/>
        <dsp:cNvSpPr/>
      </dsp:nvSpPr>
      <dsp:spPr>
        <a:xfrm>
          <a:off x="2005025" y="653417"/>
          <a:ext cx="4348194" cy="4348194"/>
        </a:xfrm>
        <a:prstGeom prst="blockArc">
          <a:avLst>
            <a:gd name="adj1" fmla="val 20520000"/>
            <a:gd name="adj2" fmla="val 3240000"/>
            <a:gd name="adj3" fmla="val 464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A8E52F-542F-44AF-8031-55C643AF6703}">
      <dsp:nvSpPr>
        <dsp:cNvPr id="0" name=""/>
        <dsp:cNvSpPr/>
      </dsp:nvSpPr>
      <dsp:spPr>
        <a:xfrm>
          <a:off x="2005025" y="653417"/>
          <a:ext cx="4348194" cy="4348194"/>
        </a:xfrm>
        <a:prstGeom prst="blockArc">
          <a:avLst>
            <a:gd name="adj1" fmla="val 16200000"/>
            <a:gd name="adj2" fmla="val 20520000"/>
            <a:gd name="adj3" fmla="val 464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F7E38D-F279-4556-9A91-9FD4BCB5A2E9}">
      <dsp:nvSpPr>
        <dsp:cNvPr id="0" name=""/>
        <dsp:cNvSpPr/>
      </dsp:nvSpPr>
      <dsp:spPr>
        <a:xfrm>
          <a:off x="2534480" y="919012"/>
          <a:ext cx="3289284" cy="3795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NZ" sz="3200" kern="1200" dirty="0" smtClean="0">
              <a:latin typeface="Calibri" panose="020F0502020204030204" pitchFamily="34" charset="0"/>
            </a:rPr>
            <a:t>-Web browsing</a:t>
          </a:r>
        </a:p>
        <a:p>
          <a:pPr lvl="0" algn="ctr" defTabSz="1422400">
            <a:lnSpc>
              <a:spcPct val="90000"/>
            </a:lnSpc>
            <a:spcBef>
              <a:spcPct val="0"/>
            </a:spcBef>
            <a:spcAft>
              <a:spcPct val="35000"/>
            </a:spcAft>
          </a:pPr>
          <a:r>
            <a:rPr lang="en-NZ" sz="3200" kern="1200" dirty="0" smtClean="0">
              <a:latin typeface="Calibri" panose="020F0502020204030204" pitchFamily="34" charset="0"/>
            </a:rPr>
            <a:t>-Games</a:t>
          </a:r>
        </a:p>
        <a:p>
          <a:pPr lvl="0" algn="ctr" defTabSz="1422400">
            <a:lnSpc>
              <a:spcPct val="90000"/>
            </a:lnSpc>
            <a:spcBef>
              <a:spcPct val="0"/>
            </a:spcBef>
            <a:spcAft>
              <a:spcPct val="35000"/>
            </a:spcAft>
          </a:pPr>
          <a:r>
            <a:rPr lang="en-NZ" sz="3200" kern="1200" dirty="0" smtClean="0">
              <a:latin typeface="Calibri" panose="020F0502020204030204" pitchFamily="34" charset="0"/>
            </a:rPr>
            <a:t>-Hacking</a:t>
          </a:r>
          <a:endParaRPr lang="en-NZ" sz="3200" kern="1200" dirty="0">
            <a:latin typeface="Calibri" panose="020F0502020204030204" pitchFamily="34" charset="0"/>
          </a:endParaRPr>
        </a:p>
      </dsp:txBody>
      <dsp:txXfrm>
        <a:off x="3016184" y="1474827"/>
        <a:ext cx="2325876" cy="2683713"/>
      </dsp:txXfrm>
    </dsp:sp>
    <dsp:sp modelId="{2B93B363-148E-48FB-84AE-A7EBB1CC5F79}">
      <dsp:nvSpPr>
        <dsp:cNvPr id="0" name=""/>
        <dsp:cNvSpPr/>
      </dsp:nvSpPr>
      <dsp:spPr>
        <a:xfrm>
          <a:off x="3478487" y="3227"/>
          <a:ext cx="1401271" cy="1401271"/>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NZ" sz="1600" kern="1200" dirty="0" smtClean="0">
              <a:latin typeface="Calibri" panose="020F0502020204030204" pitchFamily="34" charset="0"/>
            </a:rPr>
            <a:t>Boring</a:t>
          </a:r>
          <a:endParaRPr lang="en-NZ" sz="1600" kern="1200" dirty="0">
            <a:latin typeface="Calibri" panose="020F0502020204030204" pitchFamily="34" charset="0"/>
          </a:endParaRPr>
        </a:p>
      </dsp:txBody>
      <dsp:txXfrm>
        <a:off x="3683698" y="208438"/>
        <a:ext cx="990849" cy="990849"/>
      </dsp:txXfrm>
    </dsp:sp>
    <dsp:sp modelId="{1C7BED24-BA68-4948-89D7-1A6F2B4026C8}">
      <dsp:nvSpPr>
        <dsp:cNvPr id="0" name=""/>
        <dsp:cNvSpPr/>
      </dsp:nvSpPr>
      <dsp:spPr>
        <a:xfrm>
          <a:off x="5498199" y="1470634"/>
          <a:ext cx="1401271" cy="1401271"/>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NZ" sz="1600" kern="1200" dirty="0" smtClean="0">
              <a:latin typeface="Calibri" panose="020F0502020204030204" pitchFamily="34" charset="0"/>
            </a:rPr>
            <a:t>Irrelevant</a:t>
          </a:r>
          <a:endParaRPr lang="en-NZ" sz="1600" kern="1200" dirty="0">
            <a:latin typeface="Calibri" panose="020F0502020204030204" pitchFamily="34" charset="0"/>
          </a:endParaRPr>
        </a:p>
      </dsp:txBody>
      <dsp:txXfrm>
        <a:off x="5703410" y="1675845"/>
        <a:ext cx="990849" cy="990849"/>
      </dsp:txXfrm>
    </dsp:sp>
    <dsp:sp modelId="{76E95173-66ED-46AC-9098-54D1B775E61A}">
      <dsp:nvSpPr>
        <dsp:cNvPr id="0" name=""/>
        <dsp:cNvSpPr/>
      </dsp:nvSpPr>
      <dsp:spPr>
        <a:xfrm>
          <a:off x="4726738" y="3844949"/>
          <a:ext cx="1401271" cy="1401271"/>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NZ" sz="1600" kern="1200" dirty="0" smtClean="0">
              <a:latin typeface="Calibri" panose="020F0502020204030204" pitchFamily="34" charset="0"/>
            </a:rPr>
            <a:t>Solitary</a:t>
          </a:r>
          <a:endParaRPr lang="en-NZ" sz="1600" kern="1200" dirty="0">
            <a:latin typeface="Calibri" panose="020F0502020204030204" pitchFamily="34" charset="0"/>
          </a:endParaRPr>
        </a:p>
      </dsp:txBody>
      <dsp:txXfrm>
        <a:off x="4931949" y="4050160"/>
        <a:ext cx="990849" cy="990849"/>
      </dsp:txXfrm>
    </dsp:sp>
    <dsp:sp modelId="{D4FDA96B-A659-4CCB-866C-E798F7BB91C2}">
      <dsp:nvSpPr>
        <dsp:cNvPr id="0" name=""/>
        <dsp:cNvSpPr/>
      </dsp:nvSpPr>
      <dsp:spPr>
        <a:xfrm>
          <a:off x="2230236" y="3844949"/>
          <a:ext cx="1401271" cy="1401271"/>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NZ" sz="1600" kern="1200" dirty="0" smtClean="0">
              <a:latin typeface="Calibri" panose="020F0502020204030204" pitchFamily="34" charset="0"/>
            </a:rPr>
            <a:t>Mindless button pushing</a:t>
          </a:r>
          <a:endParaRPr lang="en-NZ" sz="1600" kern="1200" dirty="0">
            <a:latin typeface="Calibri" panose="020F0502020204030204" pitchFamily="34" charset="0"/>
          </a:endParaRPr>
        </a:p>
      </dsp:txBody>
      <dsp:txXfrm>
        <a:off x="2435447" y="4050160"/>
        <a:ext cx="990849" cy="990849"/>
      </dsp:txXfrm>
    </dsp:sp>
    <dsp:sp modelId="{64FDE828-7756-48A2-9DF8-4B1B68B6A784}">
      <dsp:nvSpPr>
        <dsp:cNvPr id="0" name=""/>
        <dsp:cNvSpPr/>
      </dsp:nvSpPr>
      <dsp:spPr>
        <a:xfrm>
          <a:off x="1458774" y="1470634"/>
          <a:ext cx="1401271" cy="1401271"/>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NZ" sz="1600" kern="1200" dirty="0" smtClean="0">
              <a:latin typeface="Calibri" panose="020F0502020204030204" pitchFamily="34" charset="0"/>
            </a:rPr>
            <a:t>Male Dominated</a:t>
          </a:r>
          <a:endParaRPr lang="en-NZ" sz="1600" kern="1200" dirty="0">
            <a:latin typeface="Calibri" panose="020F0502020204030204" pitchFamily="34" charset="0"/>
          </a:endParaRPr>
        </a:p>
      </dsp:txBody>
      <dsp:txXfrm>
        <a:off x="1663985" y="1675845"/>
        <a:ext cx="990849" cy="99084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F537A5C-90E0-4B47-A115-52CE715E94B2}" type="datetimeFigureOut">
              <a:rPr lang="en-US" smtClean="0"/>
              <a:pPr/>
              <a:t>5/20/2015</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D2CDAA7-EFB5-469D-BC26-22CA74FA1537}" type="slidenum">
              <a:rPr lang="en-NZ" smtClean="0"/>
              <a:pPr/>
              <a:t>‹#›</a:t>
            </a:fld>
            <a:endParaRPr lang="en-NZ"/>
          </a:p>
        </p:txBody>
      </p:sp>
    </p:spTree>
    <p:extLst>
      <p:ext uri="{BB962C8B-B14F-4D97-AF65-F5344CB8AC3E}">
        <p14:creationId xmlns:p14="http://schemas.microsoft.com/office/powerpoint/2010/main" val="27377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1</a:t>
            </a:fld>
            <a:endParaRPr lang="en-NZ"/>
          </a:p>
        </p:txBody>
      </p:sp>
    </p:spTree>
    <p:extLst>
      <p:ext uri="{BB962C8B-B14F-4D97-AF65-F5344CB8AC3E}">
        <p14:creationId xmlns:p14="http://schemas.microsoft.com/office/powerpoint/2010/main" val="511435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D2CDAA7-EFB5-469D-BC26-22CA74FA1537}" type="slidenum">
              <a:rPr lang="en-NZ" smtClean="0"/>
              <a:pPr/>
              <a:t>10</a:t>
            </a:fld>
            <a:endParaRPr lang="en-NZ"/>
          </a:p>
        </p:txBody>
      </p:sp>
    </p:spTree>
    <p:extLst>
      <p:ext uri="{BB962C8B-B14F-4D97-AF65-F5344CB8AC3E}">
        <p14:creationId xmlns:p14="http://schemas.microsoft.com/office/powerpoint/2010/main" val="954211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Context computing refers</a:t>
            </a:r>
            <a:r>
              <a:rPr lang="en-NZ" baseline="0" dirty="0" smtClean="0"/>
              <a:t> to relating computing to a familiar context that helps students understand it more effectively. </a:t>
            </a:r>
            <a:r>
              <a:rPr lang="en-NZ" sz="1200" kern="1200" baseline="0" dirty="0" smtClean="0">
                <a:solidFill>
                  <a:schemeClr val="tx1"/>
                </a:solidFill>
                <a:latin typeface="+mn-lt"/>
                <a:ea typeface="+mn-ea"/>
                <a:cs typeface="+mn-cs"/>
              </a:rPr>
              <a:t>These contexts provide a relationship to the concept being studied with the outer world. They are seen as the surrounding pieces to an individual puzzle piece in order to complete the puzzle. </a:t>
            </a:r>
            <a:endParaRPr lang="en-NZ" baseline="0" dirty="0" smtClean="0"/>
          </a:p>
          <a:p>
            <a:endParaRPr lang="en-NZ" baseline="0" dirty="0" smtClean="0"/>
          </a:p>
          <a:p>
            <a:r>
              <a:rPr lang="en-NZ" baseline="0" dirty="0" err="1" smtClean="0"/>
              <a:t>Guzdial</a:t>
            </a:r>
            <a:r>
              <a:rPr lang="en-NZ" baseline="0" dirty="0" smtClean="0"/>
              <a:t> (2006)</a:t>
            </a:r>
          </a:p>
          <a:p>
            <a:r>
              <a:rPr lang="en-NZ" sz="1200" kern="1200" baseline="0" dirty="0" smtClean="0">
                <a:solidFill>
                  <a:schemeClr val="tx1"/>
                </a:solidFill>
                <a:latin typeface="+mn-lt"/>
                <a:ea typeface="+mn-ea"/>
                <a:cs typeface="+mn-cs"/>
              </a:rPr>
              <a:t>Observed success rates above 80% in the MATLAB and media courses, which shows how implementing context-based computing attracted and retained a diverse range of students. </a:t>
            </a:r>
            <a:endParaRPr lang="en-NZ" baseline="0" dirty="0" smtClean="0"/>
          </a:p>
          <a:p>
            <a:endParaRPr lang="en-NZ" baseline="0" dirty="0" smtClean="0"/>
          </a:p>
          <a:p>
            <a:r>
              <a:rPr lang="en-NZ" baseline="0" dirty="0" smtClean="0"/>
              <a:t>Google (2014)  identifies the top four influencing factors for women to choose and stay in the field of CS: </a:t>
            </a:r>
          </a:p>
          <a:p>
            <a:pPr>
              <a:buFont typeface="Arial" pitchFamily="34" charset="0"/>
              <a:buChar char="•"/>
            </a:pPr>
            <a:r>
              <a:rPr lang="en-NZ" baseline="0" dirty="0" smtClean="0"/>
              <a:t>Social encouragement – positive reinforcement of CS pursuits from family and peers</a:t>
            </a:r>
          </a:p>
          <a:p>
            <a:pPr>
              <a:buFont typeface="Arial" pitchFamily="34" charset="0"/>
              <a:buChar char="•"/>
            </a:pPr>
            <a:r>
              <a:rPr lang="en-NZ" baseline="0" dirty="0" smtClean="0"/>
              <a:t>Self perception – an interest in puzzles and problem solving and a belief that those skills can be translated to a successful career</a:t>
            </a:r>
          </a:p>
          <a:p>
            <a:pPr>
              <a:buFont typeface="Arial" pitchFamily="34" charset="0"/>
              <a:buChar char="•"/>
            </a:pPr>
            <a:r>
              <a:rPr lang="en-NZ" baseline="0" dirty="0" smtClean="0"/>
              <a:t>Academic exposure – the availability of and opportunity to participate in CS coursework</a:t>
            </a:r>
          </a:p>
          <a:p>
            <a:pPr>
              <a:buFont typeface="Arial" pitchFamily="34" charset="0"/>
              <a:buChar char="•"/>
            </a:pPr>
            <a:r>
              <a:rPr lang="en-NZ" baseline="0" dirty="0" smtClean="0"/>
              <a:t>Career perception – the familiarity with and perception of CS as a career with diverse applications and a broad potential for positive societal impact</a:t>
            </a:r>
          </a:p>
          <a:p>
            <a:r>
              <a:rPr lang="en-NZ" baseline="0" dirty="0" smtClean="0"/>
              <a:t>These results are somewhat similar to </a:t>
            </a:r>
            <a:r>
              <a:rPr lang="en-NZ" b="0" dirty="0" err="1" smtClean="0"/>
              <a:t>Papastegiou’s</a:t>
            </a:r>
            <a:r>
              <a:rPr lang="en-NZ" b="0" dirty="0" smtClean="0"/>
              <a:t> study. </a:t>
            </a:r>
            <a:endParaRPr lang="en-NZ" b="0" baseline="0" dirty="0" smtClean="0"/>
          </a:p>
        </p:txBody>
      </p:sp>
      <p:sp>
        <p:nvSpPr>
          <p:cNvPr id="4" name="Slide Number Placeholder 3"/>
          <p:cNvSpPr>
            <a:spLocks noGrp="1"/>
          </p:cNvSpPr>
          <p:nvPr>
            <p:ph type="sldNum" sz="quarter" idx="10"/>
          </p:nvPr>
        </p:nvSpPr>
        <p:spPr/>
        <p:txBody>
          <a:bodyPr/>
          <a:lstStyle/>
          <a:p>
            <a:fld id="{AD2CDAA7-EFB5-469D-BC26-22CA74FA1537}" type="slidenum">
              <a:rPr lang="en-NZ" smtClean="0"/>
              <a:pPr/>
              <a:t>11</a:t>
            </a:fld>
            <a:endParaRPr lang="en-NZ"/>
          </a:p>
        </p:txBody>
      </p:sp>
    </p:spTree>
    <p:extLst>
      <p:ext uri="{BB962C8B-B14F-4D97-AF65-F5344CB8AC3E}">
        <p14:creationId xmlns:p14="http://schemas.microsoft.com/office/powerpoint/2010/main" val="2417220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Schneiderman</a:t>
            </a:r>
            <a:r>
              <a:rPr lang="en-NZ" baseline="0" dirty="0" smtClean="0"/>
              <a:t> </a:t>
            </a:r>
          </a:p>
          <a:p>
            <a:pPr>
              <a:buFont typeface="Arial" pitchFamily="34" charset="0"/>
              <a:buChar char="•"/>
            </a:pPr>
            <a:r>
              <a:rPr lang="en-NZ" baseline="0" dirty="0" smtClean="0"/>
              <a:t>Began a new course ‘Applications’ at State University of New York where students were asked to individually select a project in an application field that they found interesting</a:t>
            </a:r>
          </a:p>
          <a:p>
            <a:pPr>
              <a:buFont typeface="Arial" pitchFamily="34" charset="0"/>
              <a:buChar char="•"/>
            </a:pPr>
            <a:r>
              <a:rPr lang="en-NZ" baseline="0" dirty="0" smtClean="0"/>
              <a:t>Students became deeply involved in their projects and felt that they were working on something that was their own. This caused them to be highly motivated and worked hard. </a:t>
            </a:r>
          </a:p>
          <a:p>
            <a:pPr>
              <a:buFont typeface="Arial" pitchFamily="34" charset="0"/>
              <a:buChar char="•"/>
            </a:pPr>
            <a:r>
              <a:rPr lang="en-NZ" baseline="0" dirty="0" smtClean="0"/>
              <a:t>Students recognized the complexity of the real world as there was no solution to the problems, only ways to help improve the situation. </a:t>
            </a:r>
          </a:p>
          <a:p>
            <a:pPr>
              <a:buFontTx/>
              <a:buChar char="-"/>
            </a:pPr>
            <a:endParaRPr lang="en-NZ" baseline="0" dirty="0" smtClean="0"/>
          </a:p>
          <a:p>
            <a:pPr>
              <a:buFontTx/>
              <a:buNone/>
            </a:pPr>
            <a:r>
              <a:rPr lang="en-NZ" dirty="0" smtClean="0"/>
              <a:t>Socially</a:t>
            </a:r>
            <a:r>
              <a:rPr lang="en-NZ" baseline="0" dirty="0" smtClean="0"/>
              <a:t> relevant computing</a:t>
            </a:r>
          </a:p>
          <a:p>
            <a:pPr>
              <a:buFont typeface="Arial" pitchFamily="34" charset="0"/>
              <a:buChar char="•"/>
            </a:pPr>
            <a:r>
              <a:rPr lang="en-NZ" dirty="0" smtClean="0"/>
              <a:t>Buckley et al. </a:t>
            </a:r>
            <a:r>
              <a:rPr lang="en-NZ" sz="1200" kern="1200" baseline="0" dirty="0" smtClean="0">
                <a:solidFill>
                  <a:schemeClr val="tx1"/>
                </a:solidFill>
                <a:latin typeface="+mn-lt"/>
                <a:ea typeface="+mn-ea"/>
                <a:cs typeface="+mn-cs"/>
              </a:rPr>
              <a:t>suggest that students can see the discipline as a means of using technology to solve problems of personal interest and problems that are significant to communities at large. </a:t>
            </a:r>
          </a:p>
          <a:p>
            <a:pPr>
              <a:buFont typeface="Arial" pitchFamily="34" charset="0"/>
              <a:buChar char="•"/>
            </a:pPr>
            <a:r>
              <a:rPr lang="en-NZ" sz="1200" kern="1200" baseline="0" dirty="0" smtClean="0">
                <a:solidFill>
                  <a:schemeClr val="tx1"/>
                </a:solidFill>
                <a:latin typeface="+mn-lt"/>
                <a:ea typeface="+mn-ea"/>
                <a:cs typeface="+mn-cs"/>
              </a:rPr>
              <a:t>Real-life problems are too compound to be solved by an individual, but the desire to make a difference is enough of an encouragement. </a:t>
            </a:r>
          </a:p>
          <a:p>
            <a:pPr>
              <a:buFontTx/>
              <a:buNone/>
            </a:pPr>
            <a:endParaRPr lang="en-NZ" sz="1200" kern="1200" baseline="0" dirty="0" smtClean="0">
              <a:solidFill>
                <a:schemeClr val="tx1"/>
              </a:solidFill>
              <a:latin typeface="+mn-lt"/>
              <a:ea typeface="+mn-ea"/>
              <a:cs typeface="+mn-cs"/>
            </a:endParaRPr>
          </a:p>
          <a:p>
            <a:pPr>
              <a:buFontTx/>
              <a:buNone/>
            </a:pPr>
            <a:endParaRPr lang="en-NZ" dirty="0" smtClean="0"/>
          </a:p>
        </p:txBody>
      </p:sp>
      <p:sp>
        <p:nvSpPr>
          <p:cNvPr id="4" name="Slide Number Placeholder 3"/>
          <p:cNvSpPr>
            <a:spLocks noGrp="1"/>
          </p:cNvSpPr>
          <p:nvPr>
            <p:ph type="sldNum" sz="quarter" idx="10"/>
          </p:nvPr>
        </p:nvSpPr>
        <p:spPr/>
        <p:txBody>
          <a:bodyPr/>
          <a:lstStyle/>
          <a:p>
            <a:fld id="{AD2CDAA7-EFB5-469D-BC26-22CA74FA1537}" type="slidenum">
              <a:rPr lang="en-NZ" smtClean="0"/>
              <a:pPr/>
              <a:t>12</a:t>
            </a:fld>
            <a:endParaRPr lang="en-NZ"/>
          </a:p>
        </p:txBody>
      </p:sp>
    </p:spTree>
    <p:extLst>
      <p:ext uri="{BB962C8B-B14F-4D97-AF65-F5344CB8AC3E}">
        <p14:creationId xmlns:p14="http://schemas.microsoft.com/office/powerpoint/2010/main" val="941126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r>
              <a:rPr lang="en-NZ" sz="1200" kern="1200" baseline="0" dirty="0" smtClean="0">
                <a:solidFill>
                  <a:schemeClr val="tx1"/>
                </a:solidFill>
                <a:latin typeface="+mn-lt"/>
                <a:ea typeface="+mn-ea"/>
                <a:cs typeface="+mn-cs"/>
              </a:rPr>
              <a:t>CSG</a:t>
            </a:r>
          </a:p>
          <a:p>
            <a:pPr>
              <a:buFont typeface="Arial" pitchFamily="34" charset="0"/>
              <a:buChar char="•"/>
            </a:pPr>
            <a:r>
              <a:rPr lang="en-NZ" sz="1200" kern="1200" baseline="0" dirty="0" smtClean="0">
                <a:solidFill>
                  <a:schemeClr val="tx1"/>
                </a:solidFill>
                <a:latin typeface="+mn-lt"/>
                <a:ea typeface="+mn-ea"/>
                <a:cs typeface="+mn-cs"/>
              </a:rPr>
              <a:t>Computer science can be the vehicle carrying passengers towards a certain, important destination. </a:t>
            </a:r>
          </a:p>
          <a:p>
            <a:pPr>
              <a:buFont typeface="Arial" pitchFamily="34" charset="0"/>
              <a:buChar char="•"/>
            </a:pPr>
            <a:r>
              <a:rPr lang="en-NZ" sz="1200" kern="1200" baseline="0" dirty="0" smtClean="0">
                <a:solidFill>
                  <a:schemeClr val="tx1"/>
                </a:solidFill>
                <a:latin typeface="+mn-lt"/>
                <a:ea typeface="+mn-ea"/>
                <a:cs typeface="+mn-cs"/>
              </a:rPr>
              <a:t>Students in medicine work towards finding a cure for cancer or AIDS or other diseases. The CS curriculum needs to inspire such foreseen goals within students that give them a long-term purpose. </a:t>
            </a:r>
          </a:p>
          <a:p>
            <a:pPr>
              <a:buFont typeface="Arial" pitchFamily="34" charset="0"/>
              <a:buChar char="•"/>
            </a:pPr>
            <a:r>
              <a:rPr lang="en-NZ" sz="1200" kern="1200" baseline="0" dirty="0" smtClean="0">
                <a:solidFill>
                  <a:schemeClr val="tx1"/>
                </a:solidFill>
                <a:latin typeface="+mn-lt"/>
                <a:ea typeface="+mn-ea"/>
                <a:cs typeface="+mn-cs"/>
              </a:rPr>
              <a:t>A crucial problem is to satisfy students with different goals, values and learning styles. Technical as well as social aspects. </a:t>
            </a:r>
          </a:p>
          <a:p>
            <a:pPr>
              <a:buFont typeface="Arial" pitchFamily="34" charset="0"/>
              <a:buChar char="•"/>
            </a:pPr>
            <a:r>
              <a:rPr lang="en-NZ" sz="1200" kern="1200" baseline="0" dirty="0" smtClean="0">
                <a:solidFill>
                  <a:schemeClr val="tx1"/>
                </a:solidFill>
                <a:latin typeface="+mn-lt"/>
                <a:ea typeface="+mn-ea"/>
                <a:cs typeface="+mn-cs"/>
              </a:rPr>
              <a:t>Another problem is the delay in including CSG concepts only later on in the curriculum at some institutions, mainly in third year courses. This doesn’t allow first year entrants to experience the social side to computing. </a:t>
            </a:r>
          </a:p>
          <a:p>
            <a:endParaRPr lang="en-NZ" b="1"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13</a:t>
            </a:fld>
            <a:endParaRPr lang="en-NZ"/>
          </a:p>
        </p:txBody>
      </p:sp>
    </p:spTree>
    <p:extLst>
      <p:ext uri="{BB962C8B-B14F-4D97-AF65-F5344CB8AC3E}">
        <p14:creationId xmlns:p14="http://schemas.microsoft.com/office/powerpoint/2010/main" val="3862200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NZ" sz="1200" kern="1200" baseline="0" dirty="0" smtClean="0">
                <a:solidFill>
                  <a:schemeClr val="tx1"/>
                </a:solidFill>
                <a:latin typeface="+mn-lt"/>
                <a:ea typeface="+mn-ea"/>
                <a:cs typeface="+mn-cs"/>
              </a:rPr>
              <a:t>It is important to clarify misconceptions about the field in the first class itself so the students have an unambiguous viewpoint of what the discipline is about, what will be expected of them and how they can have societal impact in the world. </a:t>
            </a:r>
          </a:p>
          <a:p>
            <a:pPr>
              <a:buFont typeface="Arial" pitchFamily="34" charset="0"/>
              <a:buChar char="•"/>
            </a:pPr>
            <a:endParaRPr lang="en-NZ" sz="1200" kern="1200" baseline="0" dirty="0" smtClean="0">
              <a:solidFill>
                <a:schemeClr val="tx1"/>
              </a:solidFill>
              <a:latin typeface="+mn-lt"/>
              <a:ea typeface="+mn-ea"/>
              <a:cs typeface="+mn-cs"/>
            </a:endParaRPr>
          </a:p>
          <a:p>
            <a:pPr>
              <a:buFont typeface="Arial" pitchFamily="34" charset="0"/>
              <a:buChar char="•"/>
            </a:pPr>
            <a:r>
              <a:rPr lang="en-NZ" sz="1200" kern="1200" baseline="0" dirty="0" smtClean="0">
                <a:solidFill>
                  <a:schemeClr val="tx1"/>
                </a:solidFill>
                <a:latin typeface="+mn-lt"/>
                <a:ea typeface="+mn-ea"/>
                <a:cs typeface="+mn-cs"/>
              </a:rPr>
              <a:t>An example where students in groups of 3-4 are asked to think about a natural disaster and devise a protocol for workers to reunite families. </a:t>
            </a:r>
          </a:p>
          <a:p>
            <a:pPr>
              <a:buFont typeface="Arial" pitchFamily="34" charset="0"/>
              <a:buChar char="•"/>
            </a:pPr>
            <a:r>
              <a:rPr lang="en-NZ" sz="1200" kern="1200" baseline="0" dirty="0" smtClean="0">
                <a:solidFill>
                  <a:schemeClr val="tx1"/>
                </a:solidFill>
                <a:latin typeface="+mn-lt"/>
                <a:ea typeface="+mn-ea"/>
                <a:cs typeface="+mn-cs"/>
              </a:rPr>
              <a:t>Helps them learn algorithm design, repetition, selection and problem simplification while interacting with the problem at a practical level. </a:t>
            </a:r>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14</a:t>
            </a:fld>
            <a:endParaRPr lang="en-NZ"/>
          </a:p>
        </p:txBody>
      </p:sp>
    </p:spTree>
    <p:extLst>
      <p:ext uri="{BB962C8B-B14F-4D97-AF65-F5344CB8AC3E}">
        <p14:creationId xmlns:p14="http://schemas.microsoft.com/office/powerpoint/2010/main" val="3651602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NZ" sz="1200" kern="1200" baseline="0" dirty="0" smtClean="0">
                <a:solidFill>
                  <a:schemeClr val="tx1"/>
                </a:solidFill>
                <a:latin typeface="+mn-lt"/>
                <a:ea typeface="+mn-ea"/>
                <a:cs typeface="+mn-cs"/>
              </a:rPr>
              <a:t>All of these projects resulted in vast changes in the self-perception of students, by participating in the community and being able to help others, they were able to see themselves as good citizens. </a:t>
            </a:r>
          </a:p>
          <a:p>
            <a:pPr>
              <a:buFont typeface="Arial" pitchFamily="34" charset="0"/>
              <a:buChar char="•"/>
            </a:pPr>
            <a:r>
              <a:rPr lang="en-NZ" sz="1200" kern="1200" baseline="0" dirty="0" smtClean="0">
                <a:solidFill>
                  <a:schemeClr val="tx1"/>
                </a:solidFill>
                <a:latin typeface="+mn-lt"/>
                <a:ea typeface="+mn-ea"/>
                <a:cs typeface="+mn-cs"/>
              </a:rPr>
              <a:t>Furthermore, students are able to see the work they have done as important and suddenly, developing something and delivering it to a client is not irrelevant and small anymore </a:t>
            </a:r>
          </a:p>
          <a:p>
            <a:pPr>
              <a:buFont typeface="Arial" pitchFamily="34" charset="0"/>
              <a:buChar char="•"/>
            </a:pPr>
            <a:r>
              <a:rPr lang="en-NZ" sz="1200" kern="1200" baseline="0" dirty="0" smtClean="0">
                <a:solidFill>
                  <a:schemeClr val="tx1"/>
                </a:solidFill>
                <a:latin typeface="+mn-lt"/>
                <a:ea typeface="+mn-ea"/>
                <a:cs typeface="+mn-cs"/>
              </a:rPr>
              <a:t>Additionally, with a real client being involved in the scenario, students are compelled to understand their requirements and develop a plan and high-level design before they implement anything </a:t>
            </a:r>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15</a:t>
            </a:fld>
            <a:endParaRPr lang="en-NZ"/>
          </a:p>
        </p:txBody>
      </p:sp>
    </p:spTree>
    <p:extLst>
      <p:ext uri="{BB962C8B-B14F-4D97-AF65-F5344CB8AC3E}">
        <p14:creationId xmlns:p14="http://schemas.microsoft.com/office/powerpoint/2010/main" val="3127876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NZ" dirty="0" smtClean="0"/>
              <a:t>Assignments are quite key</a:t>
            </a:r>
            <a:r>
              <a:rPr lang="en-NZ" baseline="0" dirty="0" smtClean="0"/>
              <a:t> in establishing the image of a course </a:t>
            </a:r>
            <a:r>
              <a:rPr lang="en-NZ" sz="1200" kern="1200" baseline="0" dirty="0" smtClean="0">
                <a:solidFill>
                  <a:schemeClr val="tx1"/>
                </a:solidFill>
                <a:latin typeface="+mn-lt"/>
                <a:ea typeface="+mn-ea"/>
                <a:cs typeface="+mn-cs"/>
              </a:rPr>
              <a:t>since students spend hours on assignments, constructing strong opinions about the course. </a:t>
            </a:r>
          </a:p>
          <a:p>
            <a:pPr>
              <a:buFont typeface="Arial" pitchFamily="34" charset="0"/>
              <a:buChar char="•"/>
            </a:pPr>
            <a:r>
              <a:rPr lang="en-NZ" sz="1200" kern="1200" baseline="0" dirty="0" smtClean="0">
                <a:solidFill>
                  <a:schemeClr val="tx1"/>
                </a:solidFill>
                <a:latin typeface="+mn-lt"/>
                <a:ea typeface="+mn-ea"/>
                <a:cs typeface="+mn-cs"/>
              </a:rPr>
              <a:t>Even more important than lectures, some may say? </a:t>
            </a:r>
          </a:p>
          <a:p>
            <a:pPr>
              <a:buFont typeface="Arial" pitchFamily="34" charset="0"/>
              <a:buChar char="•"/>
            </a:pPr>
            <a:endParaRPr lang="en-NZ" sz="1200" kern="1200" baseline="0" dirty="0" smtClean="0">
              <a:solidFill>
                <a:schemeClr val="tx1"/>
              </a:solidFill>
              <a:latin typeface="+mn-lt"/>
              <a:ea typeface="+mn-ea"/>
              <a:cs typeface="+mn-cs"/>
            </a:endParaRPr>
          </a:p>
          <a:p>
            <a:pPr>
              <a:buFont typeface="Arial" pitchFamily="34" charset="0"/>
              <a:buChar char="•"/>
            </a:pPr>
            <a:r>
              <a:rPr lang="en-NZ" dirty="0" smtClean="0"/>
              <a:t>I</a:t>
            </a:r>
            <a:r>
              <a:rPr lang="en-NZ" sz="1200" kern="1200" baseline="0" dirty="0" smtClean="0">
                <a:solidFill>
                  <a:schemeClr val="tx1"/>
                </a:solidFill>
                <a:latin typeface="+mn-lt"/>
                <a:ea typeface="+mn-ea"/>
                <a:cs typeface="+mn-cs"/>
              </a:rPr>
              <a:t>deally, the difficulty level of meaningful assignments should be at the same level as traditional assignments</a:t>
            </a:r>
          </a:p>
          <a:p>
            <a:pPr>
              <a:buFont typeface="Arial" pitchFamily="34" charset="0"/>
              <a:buChar char="•"/>
            </a:pPr>
            <a:r>
              <a:rPr lang="en-NZ" sz="1200" kern="1200" baseline="0" dirty="0" smtClean="0">
                <a:solidFill>
                  <a:schemeClr val="tx1"/>
                </a:solidFill>
                <a:latin typeface="+mn-lt"/>
                <a:ea typeface="+mn-ea"/>
                <a:cs typeface="+mn-cs"/>
              </a:rPr>
              <a:t>But simplifying the context may cause the socially relevant problem to become unrealistic </a:t>
            </a:r>
          </a:p>
          <a:p>
            <a:pPr>
              <a:buFont typeface="Arial" pitchFamily="34" charset="0"/>
              <a:buChar char="•"/>
            </a:pPr>
            <a:r>
              <a:rPr lang="en-NZ" sz="1200" kern="1200" baseline="0" dirty="0" smtClean="0">
                <a:solidFill>
                  <a:schemeClr val="tx1"/>
                </a:solidFill>
                <a:latin typeface="+mn-lt"/>
                <a:ea typeface="+mn-ea"/>
                <a:cs typeface="+mn-cs"/>
              </a:rPr>
              <a:t>Balance is required between both these measures</a:t>
            </a:r>
          </a:p>
          <a:p>
            <a:pPr>
              <a:buFont typeface="Arial" pitchFamily="34" charset="0"/>
              <a:buChar char="•"/>
            </a:pPr>
            <a:endParaRPr lang="en-NZ" sz="1200" kern="1200" baseline="0" dirty="0" smtClean="0">
              <a:solidFill>
                <a:schemeClr val="tx1"/>
              </a:solidFill>
              <a:latin typeface="+mn-lt"/>
              <a:ea typeface="+mn-ea"/>
              <a:cs typeface="+mn-cs"/>
            </a:endParaRPr>
          </a:p>
          <a:p>
            <a:pPr>
              <a:buFont typeface="Arial" pitchFamily="34" charset="0"/>
              <a:buChar char="•"/>
            </a:pPr>
            <a:r>
              <a:rPr lang="en-NZ" sz="1200" kern="1200" baseline="0" dirty="0" smtClean="0">
                <a:solidFill>
                  <a:schemeClr val="tx1"/>
                </a:solidFill>
                <a:latin typeface="+mn-lt"/>
                <a:ea typeface="+mn-ea"/>
                <a:cs typeface="+mn-cs"/>
              </a:rPr>
              <a:t>Researchers have discussed that integration of CSG can be done without introducing new levels of complexity or extra cognitive load, only with a little creativity </a:t>
            </a:r>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16</a:t>
            </a:fld>
            <a:endParaRPr lang="en-NZ"/>
          </a:p>
        </p:txBody>
      </p:sp>
    </p:spTree>
    <p:extLst>
      <p:ext uri="{BB962C8B-B14F-4D97-AF65-F5344CB8AC3E}">
        <p14:creationId xmlns:p14="http://schemas.microsoft.com/office/powerpoint/2010/main" val="1399856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baseline="0" dirty="0" smtClean="0">
                <a:solidFill>
                  <a:schemeClr val="tx1"/>
                </a:solidFill>
                <a:latin typeface="+mn-lt"/>
                <a:ea typeface="+mn-ea"/>
                <a:cs typeface="+mn-cs"/>
              </a:rPr>
              <a:t>Introduced humanitarian projects into CS1 and SE course and surveyed students about their preferences and experience with the projects.</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The difference in opinion between genders exists despite getting positive responses from almost all students when surveyed about their interest in socially-beneficial projects: </a:t>
            </a:r>
          </a:p>
          <a:p>
            <a:pPr>
              <a:buFont typeface="Arial" pitchFamily="34" charset="0"/>
              <a:buChar char="•"/>
            </a:pPr>
            <a:r>
              <a:rPr lang="en-NZ" sz="1200" kern="1200" baseline="0" dirty="0" smtClean="0">
                <a:solidFill>
                  <a:schemeClr val="tx1"/>
                </a:solidFill>
                <a:latin typeface="+mn-lt"/>
                <a:ea typeface="+mn-ea"/>
                <a:cs typeface="+mn-cs"/>
              </a:rPr>
              <a:t>79% CS1 students responded affirmatively</a:t>
            </a:r>
          </a:p>
          <a:p>
            <a:pPr>
              <a:buFont typeface="Arial" pitchFamily="34" charset="0"/>
              <a:buChar char="•"/>
            </a:pPr>
            <a:r>
              <a:rPr lang="en-NZ" sz="1200" kern="1200" baseline="0" dirty="0" smtClean="0">
                <a:solidFill>
                  <a:schemeClr val="tx1"/>
                </a:solidFill>
                <a:latin typeface="+mn-lt"/>
                <a:ea typeface="+mn-ea"/>
                <a:cs typeface="+mn-cs"/>
              </a:rPr>
              <a:t>88% of SE Search and Rescue project students </a:t>
            </a:r>
          </a:p>
          <a:p>
            <a:pPr>
              <a:buFont typeface="Arial" pitchFamily="34" charset="0"/>
              <a:buChar char="•"/>
            </a:pPr>
            <a:r>
              <a:rPr lang="en-NZ" sz="1200" kern="1200" baseline="0" dirty="0" smtClean="0">
                <a:solidFill>
                  <a:schemeClr val="tx1"/>
                </a:solidFill>
                <a:latin typeface="+mn-lt"/>
                <a:ea typeface="+mn-ea"/>
                <a:cs typeface="+mn-cs"/>
              </a:rPr>
              <a:t>93% of SE Disaster Management project students. </a:t>
            </a:r>
          </a:p>
          <a:p>
            <a:pPr>
              <a:buFont typeface="Arial" pitchFamily="34" charset="0"/>
              <a:buNone/>
            </a:pPr>
            <a:r>
              <a:rPr lang="en-NZ" sz="1200" kern="1200" baseline="0" dirty="0" smtClean="0">
                <a:solidFill>
                  <a:schemeClr val="tx1"/>
                </a:solidFill>
                <a:latin typeface="+mn-lt"/>
                <a:ea typeface="+mn-ea"/>
                <a:cs typeface="+mn-cs"/>
              </a:rPr>
              <a:t>CS1 students found the nature of open-ended projects being complex to understand </a:t>
            </a:r>
          </a:p>
          <a:p>
            <a:pPr>
              <a:buFont typeface="Arial" pitchFamily="34" charset="0"/>
              <a:buNone/>
            </a:pPr>
            <a:endParaRPr lang="en-NZ" sz="1200" kern="1200" baseline="0" dirty="0" smtClean="0">
              <a:solidFill>
                <a:schemeClr val="tx1"/>
              </a:solidFill>
              <a:latin typeface="+mn-lt"/>
              <a:ea typeface="+mn-ea"/>
              <a:cs typeface="+mn-cs"/>
            </a:endParaRPr>
          </a:p>
          <a:p>
            <a:pPr>
              <a:buFont typeface="Arial" pitchFamily="34" charset="0"/>
              <a:buNone/>
            </a:pPr>
            <a:r>
              <a:rPr lang="en-NZ" sz="1200" kern="1200" baseline="0" dirty="0" smtClean="0">
                <a:solidFill>
                  <a:schemeClr val="tx1"/>
                </a:solidFill>
                <a:latin typeface="+mn-lt"/>
                <a:ea typeface="+mn-ea"/>
                <a:cs typeface="+mn-cs"/>
              </a:rPr>
              <a:t>Internal validity: </a:t>
            </a:r>
          </a:p>
          <a:p>
            <a:pPr>
              <a:buFont typeface="Arial" pitchFamily="34" charset="0"/>
              <a:buNone/>
            </a:pPr>
            <a:r>
              <a:rPr lang="en-NZ" sz="1200" kern="1200" baseline="0" dirty="0" smtClean="0">
                <a:solidFill>
                  <a:schemeClr val="tx1"/>
                </a:solidFill>
                <a:latin typeface="+mn-lt"/>
                <a:ea typeface="+mn-ea"/>
                <a:cs typeface="+mn-cs"/>
              </a:rPr>
              <a:t>Lack of female participation</a:t>
            </a:r>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17</a:t>
            </a:fld>
            <a:endParaRPr lang="en-NZ"/>
          </a:p>
        </p:txBody>
      </p:sp>
    </p:spTree>
    <p:extLst>
      <p:ext uri="{BB962C8B-B14F-4D97-AF65-F5344CB8AC3E}">
        <p14:creationId xmlns:p14="http://schemas.microsoft.com/office/powerpoint/2010/main" val="19160045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D2CDAA7-EFB5-469D-BC26-22CA74FA1537}" type="slidenum">
              <a:rPr lang="en-NZ" smtClean="0"/>
              <a:pPr/>
              <a:t>19</a:t>
            </a:fld>
            <a:endParaRPr lang="en-NZ"/>
          </a:p>
        </p:txBody>
      </p:sp>
    </p:spTree>
    <p:extLst>
      <p:ext uri="{BB962C8B-B14F-4D97-AF65-F5344CB8AC3E}">
        <p14:creationId xmlns:p14="http://schemas.microsoft.com/office/powerpoint/2010/main" val="768783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D2CDAA7-EFB5-469D-BC26-22CA74FA1537}" type="slidenum">
              <a:rPr lang="en-NZ" smtClean="0"/>
              <a:pPr/>
              <a:t>2</a:t>
            </a:fld>
            <a:endParaRPr lang="en-NZ"/>
          </a:p>
        </p:txBody>
      </p:sp>
    </p:spTree>
    <p:extLst>
      <p:ext uri="{BB962C8B-B14F-4D97-AF65-F5344CB8AC3E}">
        <p14:creationId xmlns:p14="http://schemas.microsoft.com/office/powerpoint/2010/main" val="2889694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Buckley,</a:t>
            </a:r>
            <a:r>
              <a:rPr lang="en-NZ" baseline="0" dirty="0" smtClean="0"/>
              <a:t> Goldweber, </a:t>
            </a:r>
            <a:r>
              <a:rPr lang="en-NZ" baseline="0" dirty="0" err="1" smtClean="0"/>
              <a:t>Guzdial</a:t>
            </a:r>
            <a:r>
              <a:rPr lang="en-NZ" baseline="0" dirty="0" smtClean="0"/>
              <a:t>, Walker</a:t>
            </a:r>
          </a:p>
          <a:p>
            <a:endParaRPr lang="en-NZ" dirty="0" smtClean="0"/>
          </a:p>
          <a:p>
            <a:r>
              <a:rPr lang="en-NZ" dirty="0" smtClean="0"/>
              <a:t>These</a:t>
            </a:r>
            <a:r>
              <a:rPr lang="en-NZ" baseline="0" dirty="0" smtClean="0"/>
              <a:t> studies just state these viewpoints of CS, without any proof behind it.</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A study by </a:t>
            </a:r>
            <a:r>
              <a:rPr lang="en-NZ" sz="1200" kern="1200" baseline="0" dirty="0" err="1" smtClean="0">
                <a:solidFill>
                  <a:schemeClr val="tx1"/>
                </a:solidFill>
                <a:latin typeface="+mn-lt"/>
                <a:ea typeface="+mn-ea"/>
                <a:cs typeface="+mn-cs"/>
              </a:rPr>
              <a:t>Galpin</a:t>
            </a:r>
            <a:r>
              <a:rPr lang="en-NZ" sz="1200" kern="1200" baseline="0" dirty="0" smtClean="0">
                <a:solidFill>
                  <a:schemeClr val="tx1"/>
                </a:solidFill>
                <a:latin typeface="+mn-lt"/>
                <a:ea typeface="+mn-ea"/>
                <a:cs typeface="+mn-cs"/>
              </a:rPr>
              <a:t> and Sanders about the perceptions of computer science at a South African university contradicts such statements. </a:t>
            </a:r>
          </a:p>
          <a:p>
            <a:r>
              <a:rPr lang="en-NZ" sz="1200" kern="1200" baseline="0" dirty="0" smtClean="0">
                <a:solidFill>
                  <a:schemeClr val="tx1"/>
                </a:solidFill>
                <a:latin typeface="+mn-lt"/>
                <a:ea typeface="+mn-ea"/>
                <a:cs typeface="+mn-cs"/>
              </a:rPr>
              <a:t>The study investigated students’ attitudes at the beginning and towards the end of first year courses.</a:t>
            </a:r>
          </a:p>
          <a:p>
            <a:r>
              <a:rPr lang="en-NZ" sz="1200" kern="1200" baseline="0" dirty="0" smtClean="0">
                <a:solidFill>
                  <a:schemeClr val="tx1"/>
                </a:solidFill>
                <a:latin typeface="+mn-lt"/>
                <a:ea typeface="+mn-ea"/>
                <a:cs typeface="+mn-cs"/>
              </a:rPr>
              <a:t>Sample consisted of 46 students (31 male students and 15 female students).</a:t>
            </a:r>
          </a:p>
          <a:p>
            <a:r>
              <a:rPr lang="en-NZ" sz="1200" kern="1200" baseline="0" dirty="0" smtClean="0">
                <a:solidFill>
                  <a:schemeClr val="tx1"/>
                </a:solidFill>
                <a:latin typeface="+mn-lt"/>
                <a:ea typeface="+mn-ea"/>
                <a:cs typeface="+mn-cs"/>
              </a:rPr>
              <a:t> They show results which conclude that only 8 students found the course </a:t>
            </a:r>
            <a:r>
              <a:rPr lang="en-NZ" sz="1200" kern="1200" baseline="0" dirty="0" err="1" smtClean="0">
                <a:solidFill>
                  <a:schemeClr val="tx1"/>
                </a:solidFill>
                <a:latin typeface="+mn-lt"/>
                <a:ea typeface="+mn-ea"/>
                <a:cs typeface="+mn-cs"/>
              </a:rPr>
              <a:t>unenjoyable</a:t>
            </a:r>
            <a:r>
              <a:rPr lang="en-NZ" sz="1200" kern="1200" baseline="0" dirty="0" smtClean="0">
                <a:solidFill>
                  <a:schemeClr val="tx1"/>
                </a:solidFill>
                <a:latin typeface="+mn-lt"/>
                <a:ea typeface="+mn-ea"/>
                <a:cs typeface="+mn-cs"/>
              </a:rPr>
              <a:t>. A majority of students responded with positive replies regarding the courses. </a:t>
            </a:r>
          </a:p>
          <a:p>
            <a:r>
              <a:rPr lang="en-NZ" sz="1200" kern="1200" baseline="0" dirty="0" smtClean="0">
                <a:solidFill>
                  <a:schemeClr val="tx1"/>
                </a:solidFill>
                <a:latin typeface="+mn-lt"/>
                <a:ea typeface="+mn-ea"/>
                <a:cs typeface="+mn-cs"/>
              </a:rPr>
              <a:t>Majority of the students thought of programming as the leading topic for course content as well as job opportunities. Researchers suggest that a breadth first approach may be better in providing an overall view of the CS discipline. </a:t>
            </a:r>
          </a:p>
          <a:p>
            <a:r>
              <a:rPr lang="en-NZ" sz="1200" kern="1200" baseline="0" dirty="0" smtClean="0">
                <a:solidFill>
                  <a:schemeClr val="tx1"/>
                </a:solidFill>
                <a:latin typeface="+mn-lt"/>
                <a:ea typeface="+mn-ea"/>
                <a:cs typeface="+mn-cs"/>
              </a:rPr>
              <a:t>Female students showed a significant change in their assessment of their own understanding of CS.</a:t>
            </a:r>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3</a:t>
            </a:fld>
            <a:endParaRPr lang="en-NZ"/>
          </a:p>
        </p:txBody>
      </p:sp>
    </p:spTree>
    <p:extLst>
      <p:ext uri="{BB962C8B-B14F-4D97-AF65-F5344CB8AC3E}">
        <p14:creationId xmlns:p14="http://schemas.microsoft.com/office/powerpoint/2010/main" val="2176237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They aimed</a:t>
            </a:r>
            <a:r>
              <a:rPr lang="en-NZ" baseline="0" dirty="0" smtClean="0"/>
              <a:t> to investigate:</a:t>
            </a:r>
          </a:p>
          <a:p>
            <a:pPr>
              <a:buFont typeface="Arial" pitchFamily="34" charset="0"/>
              <a:buChar char="•"/>
            </a:pPr>
            <a:r>
              <a:rPr lang="en-NZ" baseline="0" dirty="0" smtClean="0"/>
              <a:t>If there is a difference between the portrayal of male and female IT experts on television?</a:t>
            </a:r>
          </a:p>
          <a:p>
            <a:pPr>
              <a:buFont typeface="Arial" pitchFamily="34" charset="0"/>
              <a:buChar char="•"/>
            </a:pPr>
            <a:r>
              <a:rPr lang="en-NZ" baseline="0" dirty="0" smtClean="0"/>
              <a:t>If this provides an insight into why the percentage of females in IT is falling?</a:t>
            </a:r>
          </a:p>
          <a:p>
            <a:pPr>
              <a:buFont typeface="Arial" pitchFamily="34" charset="0"/>
              <a:buChar char="•"/>
            </a:pPr>
            <a:endParaRPr lang="en-NZ" baseline="0" dirty="0" smtClean="0"/>
          </a:p>
          <a:p>
            <a:pPr>
              <a:buFont typeface="Arial" pitchFamily="34" charset="0"/>
              <a:buNone/>
            </a:pPr>
            <a:r>
              <a:rPr lang="en-NZ" baseline="0" dirty="0" smtClean="0"/>
              <a:t>Television has a wide reach in the community. There is evidence from previous research studies that media does have an influence on career and subject choices for students.</a:t>
            </a:r>
          </a:p>
          <a:p>
            <a:pPr>
              <a:buFont typeface="Arial" pitchFamily="34" charset="0"/>
              <a:buNone/>
            </a:pPr>
            <a:endParaRPr lang="en-NZ" baseline="0" dirty="0" smtClean="0"/>
          </a:p>
          <a:p>
            <a:pPr>
              <a:buFont typeface="Arial" pitchFamily="34" charset="0"/>
              <a:buNone/>
            </a:pPr>
            <a:r>
              <a:rPr lang="en-NZ" baseline="0" dirty="0" smtClean="0"/>
              <a:t>Study included:</a:t>
            </a:r>
          </a:p>
          <a:p>
            <a:pPr>
              <a:buFont typeface="Arial" pitchFamily="34" charset="0"/>
              <a:buNone/>
            </a:pPr>
            <a:r>
              <a:rPr lang="en-NZ" baseline="0" dirty="0" smtClean="0"/>
              <a:t>Review of 5 television shows shown on Australian television (NCIS, Criminal minds, Bones, The IT Crowd, Leverage</a:t>
            </a:r>
          </a:p>
          <a:p>
            <a:pPr>
              <a:buFont typeface="Arial" pitchFamily="34" charset="0"/>
              <a:buNone/>
            </a:pPr>
            <a:endParaRPr lang="en-NZ" baseline="0" dirty="0" smtClean="0"/>
          </a:p>
          <a:p>
            <a:pPr>
              <a:buFont typeface="Arial" pitchFamily="34" charset="0"/>
              <a:buNone/>
            </a:pPr>
            <a:r>
              <a:rPr lang="en-NZ" dirty="0" smtClean="0"/>
              <a:t>Results:</a:t>
            </a:r>
          </a:p>
          <a:p>
            <a:pPr>
              <a:buFont typeface="Arial" pitchFamily="34" charset="0"/>
              <a:buNone/>
            </a:pPr>
            <a:r>
              <a:rPr lang="en-NZ" dirty="0" smtClean="0"/>
              <a:t>Media did not stereotype women in IT as heavily</a:t>
            </a:r>
            <a:r>
              <a:rPr lang="en-NZ" baseline="0" dirty="0" smtClean="0"/>
              <a:t> as males.</a:t>
            </a:r>
            <a:endParaRPr lang="en-NZ" dirty="0" smtClean="0"/>
          </a:p>
          <a:p>
            <a:pPr>
              <a:buFont typeface="Arial" pitchFamily="34" charset="0"/>
              <a:buNone/>
            </a:pPr>
            <a:r>
              <a:rPr lang="en-NZ" dirty="0" smtClean="0"/>
              <a:t>Male experts were shown outside</a:t>
            </a:r>
            <a:r>
              <a:rPr lang="en-NZ" baseline="0" dirty="0" smtClean="0"/>
              <a:t> their offices more than females (having a social life)</a:t>
            </a:r>
          </a:p>
          <a:p>
            <a:pPr>
              <a:buFont typeface="Arial" pitchFamily="34" charset="0"/>
              <a:buNone/>
            </a:pPr>
            <a:r>
              <a:rPr lang="en-NZ" baseline="0" dirty="0" smtClean="0"/>
              <a:t>Common themes were technical speech, consumption of junk food, being single, and dark/basement labs</a:t>
            </a:r>
          </a:p>
          <a:p>
            <a:pPr>
              <a:buFont typeface="Arial" pitchFamily="34" charset="0"/>
              <a:buNone/>
            </a:pPr>
            <a:r>
              <a:rPr lang="en-NZ" baseline="0" dirty="0" smtClean="0"/>
              <a:t>Majority of the respondents could not identify these IT characters, illustrating that the profession itself is not highly recognizable (confused them with science)</a:t>
            </a:r>
          </a:p>
          <a:p>
            <a:pPr>
              <a:buFont typeface="Arial" pitchFamily="34" charset="0"/>
              <a:buNone/>
            </a:pPr>
            <a:endParaRPr lang="en-NZ" baseline="0" dirty="0" smtClean="0"/>
          </a:p>
          <a:p>
            <a:pPr>
              <a:buFont typeface="Arial" pitchFamily="34" charset="0"/>
              <a:buNone/>
            </a:pPr>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4</a:t>
            </a:fld>
            <a:endParaRPr lang="en-NZ"/>
          </a:p>
        </p:txBody>
      </p:sp>
    </p:spTree>
    <p:extLst>
      <p:ext uri="{BB962C8B-B14F-4D97-AF65-F5344CB8AC3E}">
        <p14:creationId xmlns:p14="http://schemas.microsoft.com/office/powerpoint/2010/main" val="4187097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5</a:t>
            </a:fld>
            <a:endParaRPr lang="en-NZ"/>
          </a:p>
        </p:txBody>
      </p:sp>
    </p:spTree>
    <p:extLst>
      <p:ext uri="{BB962C8B-B14F-4D97-AF65-F5344CB8AC3E}">
        <p14:creationId xmlns:p14="http://schemas.microsoft.com/office/powerpoint/2010/main" val="935899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latin typeface="+mn-lt"/>
                <a:ea typeface="+mn-ea"/>
                <a:cs typeface="+mn-cs"/>
              </a:rPr>
              <a:t>These are percentages of women in CS courses by year and level, but aggregated across all courses *</a:t>
            </a:r>
            <a:r>
              <a:rPr lang="en-NZ" sz="1200" b="1" kern="1200" dirty="0" smtClean="0">
                <a:solidFill>
                  <a:schemeClr val="tx1"/>
                </a:solidFill>
                <a:latin typeface="+mn-lt"/>
                <a:ea typeface="+mn-ea"/>
                <a:cs typeface="+mn-cs"/>
              </a:rPr>
              <a:t>excluding</a:t>
            </a:r>
            <a:r>
              <a:rPr lang="en-NZ" sz="1200" kern="1200" dirty="0" smtClean="0">
                <a:solidFill>
                  <a:schemeClr val="tx1"/>
                </a:solidFill>
                <a:latin typeface="+mn-lt"/>
                <a:ea typeface="+mn-ea"/>
                <a:cs typeface="+mn-cs"/>
              </a:rPr>
              <a:t>* 111. </a:t>
            </a:r>
          </a:p>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latin typeface="+mn-lt"/>
                <a:ea typeface="+mn-ea"/>
                <a:cs typeface="+mn-cs"/>
              </a:rPr>
              <a:t>Total number of female</a:t>
            </a:r>
            <a:r>
              <a:rPr lang="en-NZ" sz="1200" kern="1200" baseline="0" dirty="0" smtClean="0">
                <a:solidFill>
                  <a:schemeClr val="tx1"/>
                </a:solidFill>
                <a:latin typeface="+mn-lt"/>
                <a:ea typeface="+mn-ea"/>
                <a:cs typeface="+mn-cs"/>
              </a:rPr>
              <a:t> students </a:t>
            </a:r>
            <a:r>
              <a:rPr lang="en-NZ" sz="1200" kern="1200" dirty="0" smtClean="0">
                <a:solidFill>
                  <a:schemeClr val="tx1"/>
                </a:solidFill>
                <a:latin typeface="+mn-lt"/>
                <a:ea typeface="+mn-ea"/>
                <a:cs typeface="+mn-cs"/>
              </a:rPr>
              <a:t>in CS department. </a:t>
            </a:r>
            <a:endParaRPr lang="en-NZ" dirty="0" smtClean="0"/>
          </a:p>
          <a:p>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6</a:t>
            </a:fld>
            <a:endParaRPr lang="en-NZ"/>
          </a:p>
        </p:txBody>
      </p:sp>
    </p:spTree>
    <p:extLst>
      <p:ext uri="{BB962C8B-B14F-4D97-AF65-F5344CB8AC3E}">
        <p14:creationId xmlns:p14="http://schemas.microsoft.com/office/powerpoint/2010/main" val="3440414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Selby</a:t>
            </a:r>
            <a:r>
              <a:rPr lang="en-NZ" baseline="0" dirty="0" smtClean="0"/>
              <a:t> et.al have conducted a study in NZ including staff and students at University of Waikato and students from Hamilton Girls High school.</a:t>
            </a:r>
          </a:p>
          <a:p>
            <a:r>
              <a:rPr lang="en-NZ" baseline="0" dirty="0" smtClean="0"/>
              <a:t>Gender gap is built due to the following factors:</a:t>
            </a:r>
          </a:p>
          <a:p>
            <a:pPr>
              <a:buFont typeface="Arial" pitchFamily="34" charset="0"/>
              <a:buChar char="•"/>
            </a:pPr>
            <a:r>
              <a:rPr lang="en-NZ" baseline="0" dirty="0" smtClean="0"/>
              <a:t>General lack of knowledge by high school girls about career prospects in computer industry</a:t>
            </a:r>
          </a:p>
          <a:p>
            <a:pPr>
              <a:buFont typeface="Arial" pitchFamily="34" charset="0"/>
              <a:buChar char="•"/>
            </a:pPr>
            <a:r>
              <a:rPr lang="en-NZ" baseline="0" dirty="0" smtClean="0"/>
              <a:t>Incorrect image of CS illustrated</a:t>
            </a:r>
          </a:p>
          <a:p>
            <a:pPr>
              <a:buFont typeface="Arial" pitchFamily="34" charset="0"/>
              <a:buChar char="•"/>
            </a:pPr>
            <a:r>
              <a:rPr lang="en-NZ" baseline="0" dirty="0" smtClean="0"/>
              <a:t>Perceived lack of confidence amongst female students despite their obvious abilities and successes</a:t>
            </a:r>
          </a:p>
          <a:p>
            <a:pPr>
              <a:buFont typeface="Arial" pitchFamily="34" charset="0"/>
              <a:buChar char="•"/>
            </a:pPr>
            <a:r>
              <a:rPr lang="en-NZ" baseline="0" dirty="0" smtClean="0"/>
              <a:t>Lack of women lecturers</a:t>
            </a:r>
          </a:p>
          <a:p>
            <a:pPr>
              <a:buFont typeface="Arial" pitchFamily="34" charset="0"/>
              <a:buChar char="•"/>
            </a:pPr>
            <a:r>
              <a:rPr lang="en-NZ" baseline="0" dirty="0" smtClean="0"/>
              <a:t>Seeing computing as a male domain</a:t>
            </a:r>
          </a:p>
          <a:p>
            <a:pPr>
              <a:buFont typeface="Arial" pitchFamily="34" charset="0"/>
              <a:buNone/>
            </a:pPr>
            <a:r>
              <a:rPr lang="en-NZ" baseline="0" dirty="0" smtClean="0"/>
              <a:t>Internal validity is not strong because they wanted to measure what works for current </a:t>
            </a:r>
            <a:r>
              <a:rPr lang="en-NZ" baseline="0" dirty="0" err="1" smtClean="0"/>
              <a:t>Compsci</a:t>
            </a:r>
            <a:r>
              <a:rPr lang="en-NZ" baseline="0" dirty="0" smtClean="0"/>
              <a:t> students but instead they ended up finding problems and making recommendations for improvement.</a:t>
            </a:r>
          </a:p>
          <a:p>
            <a:endParaRPr lang="en-NZ" baseline="0" dirty="0" smtClean="0"/>
          </a:p>
          <a:p>
            <a:r>
              <a:rPr lang="en-NZ" baseline="0" dirty="0" smtClean="0"/>
              <a:t>Peckham et al. suggest:</a:t>
            </a:r>
          </a:p>
          <a:p>
            <a:pPr>
              <a:buFont typeface="Arial" pitchFamily="34" charset="0"/>
              <a:buChar char="•"/>
            </a:pPr>
            <a:r>
              <a:rPr lang="en-NZ" baseline="0" dirty="0" smtClean="0"/>
              <a:t>Interdisciplinary studies in problem domains of clear benefit to society, as a path to introduce computer science to a broader range of students. They help circumvent the stereotypical thinking many students have about computer science. </a:t>
            </a:r>
          </a:p>
          <a:p>
            <a:pPr>
              <a:buFont typeface="Arial" pitchFamily="34" charset="0"/>
              <a:buChar char="•"/>
            </a:pPr>
            <a:r>
              <a:rPr lang="en-NZ" baseline="0" dirty="0" smtClean="0"/>
              <a:t>It is very important to take into account the different goals, values and learning styles of the target population of students.</a:t>
            </a:r>
          </a:p>
        </p:txBody>
      </p:sp>
      <p:sp>
        <p:nvSpPr>
          <p:cNvPr id="4" name="Slide Number Placeholder 3"/>
          <p:cNvSpPr>
            <a:spLocks noGrp="1"/>
          </p:cNvSpPr>
          <p:nvPr>
            <p:ph type="sldNum" sz="quarter" idx="10"/>
          </p:nvPr>
        </p:nvSpPr>
        <p:spPr/>
        <p:txBody>
          <a:bodyPr/>
          <a:lstStyle/>
          <a:p>
            <a:fld id="{AD2CDAA7-EFB5-469D-BC26-22CA74FA1537}" type="slidenum">
              <a:rPr lang="en-NZ" smtClean="0"/>
              <a:pPr/>
              <a:t>7</a:t>
            </a:fld>
            <a:endParaRPr lang="en-NZ"/>
          </a:p>
        </p:txBody>
      </p:sp>
    </p:spTree>
    <p:extLst>
      <p:ext uri="{BB962C8B-B14F-4D97-AF65-F5344CB8AC3E}">
        <p14:creationId xmlns:p14="http://schemas.microsoft.com/office/powerpoint/2010/main" val="2331185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baseline="0" dirty="0" smtClean="0">
                <a:solidFill>
                  <a:schemeClr val="tx1"/>
                </a:solidFill>
                <a:latin typeface="+mn-lt"/>
                <a:ea typeface="+mn-ea"/>
                <a:cs typeface="+mn-cs"/>
              </a:rPr>
              <a:t>At the turn of the century, women are surfing the web in equal proportion to men, and women make up a majority of Internet consumers.</a:t>
            </a:r>
          </a:p>
          <a:p>
            <a:r>
              <a:rPr lang="en-NZ" sz="1200" kern="1200" baseline="0" dirty="0" smtClean="0">
                <a:solidFill>
                  <a:schemeClr val="tx1"/>
                </a:solidFill>
                <a:latin typeface="+mn-lt"/>
                <a:ea typeface="+mn-ea"/>
                <a:cs typeface="+mn-cs"/>
              </a:rPr>
              <a:t>Yet few women are learning how to invent, create, and design computer technology.</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Conducted more than 230 interviews with over 100 male and female students over four years at Carnegie Mellon University.</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At each step from early childhood through college, computing is both actively claimed as “guy stuff” by boys and men and passively ceded by girls and women.</a:t>
            </a:r>
          </a:p>
          <a:p>
            <a:endParaRPr lang="en-NZ" sz="1200" kern="1200" baseline="0" dirty="0" smtClean="0">
              <a:solidFill>
                <a:schemeClr val="tx1"/>
              </a:solidFill>
              <a:latin typeface="+mn-lt"/>
              <a:ea typeface="+mn-ea"/>
              <a:cs typeface="+mn-cs"/>
            </a:endParaRPr>
          </a:p>
          <a:p>
            <a:r>
              <a:rPr lang="en-NZ" sz="1200" kern="1200" baseline="0" dirty="0" smtClean="0">
                <a:solidFill>
                  <a:schemeClr val="tx1"/>
                </a:solidFill>
                <a:latin typeface="+mn-lt"/>
                <a:ea typeface="+mn-ea"/>
                <a:cs typeface="+mn-cs"/>
              </a:rPr>
              <a:t>For most women students, the technical aspects of computing are interesting, but the study of computer science is made meaningful by its connections to</a:t>
            </a:r>
          </a:p>
          <a:p>
            <a:r>
              <a:rPr lang="en-NZ" sz="1200" kern="1200" baseline="0" dirty="0" smtClean="0">
                <a:solidFill>
                  <a:schemeClr val="tx1"/>
                </a:solidFill>
                <a:latin typeface="+mn-lt"/>
                <a:ea typeface="+mn-ea"/>
                <a:cs typeface="+mn-cs"/>
              </a:rPr>
              <a:t>other fields.</a:t>
            </a:r>
          </a:p>
          <a:p>
            <a:r>
              <a:rPr lang="en-NZ" sz="1200" kern="1200" baseline="0" dirty="0" smtClean="0">
                <a:solidFill>
                  <a:schemeClr val="tx1"/>
                </a:solidFill>
                <a:latin typeface="+mn-lt"/>
                <a:ea typeface="+mn-ea"/>
                <a:cs typeface="+mn-cs"/>
              </a:rPr>
              <a:t>Connecting computing to other fields and working within its human and social contexts make the study of computer science compelling and meaningful for them.</a:t>
            </a:r>
            <a:endParaRPr lang="en-NZ" b="1"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8</a:t>
            </a:fld>
            <a:endParaRPr lang="en-NZ"/>
          </a:p>
        </p:txBody>
      </p:sp>
    </p:spTree>
    <p:extLst>
      <p:ext uri="{BB962C8B-B14F-4D97-AF65-F5344CB8AC3E}">
        <p14:creationId xmlns:p14="http://schemas.microsoft.com/office/powerpoint/2010/main" val="250070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Technicalities</a:t>
            </a:r>
          </a:p>
          <a:p>
            <a:pPr>
              <a:buFont typeface="Arial" pitchFamily="34" charset="0"/>
              <a:buChar char="•"/>
            </a:pPr>
            <a:r>
              <a:rPr lang="en-NZ" dirty="0" smtClean="0"/>
              <a:t>Quite a big</a:t>
            </a:r>
            <a:r>
              <a:rPr lang="en-NZ" baseline="0" dirty="0" smtClean="0"/>
              <a:t> problem</a:t>
            </a:r>
          </a:p>
          <a:p>
            <a:pPr>
              <a:buFont typeface="Arial" pitchFamily="34" charset="0"/>
              <a:buChar char="•"/>
            </a:pPr>
            <a:r>
              <a:rPr lang="en-NZ" sz="1200" kern="1200" baseline="0" dirty="0" smtClean="0">
                <a:solidFill>
                  <a:schemeClr val="tx1"/>
                </a:solidFill>
                <a:latin typeface="+mn-lt"/>
                <a:ea typeface="+mn-ea"/>
                <a:cs typeface="+mn-cs"/>
              </a:rPr>
              <a:t>During the first few classes, students should ideally encounter the flood of opportunities to tackle world issues using a combination of programming, algorithmic and problem solving skills. </a:t>
            </a:r>
          </a:p>
          <a:p>
            <a:pPr>
              <a:buFont typeface="Arial" pitchFamily="34" charset="0"/>
              <a:buChar char="•"/>
            </a:pPr>
            <a:r>
              <a:rPr lang="en-NZ" sz="1200" kern="1200" baseline="0" dirty="0" smtClean="0">
                <a:solidFill>
                  <a:schemeClr val="tx1"/>
                </a:solidFill>
                <a:latin typeface="+mn-lt"/>
                <a:ea typeface="+mn-ea"/>
                <a:cs typeface="+mn-cs"/>
              </a:rPr>
              <a:t>Course content either challenges the stereotypical myths about the discipline or reconstructs it in an even stronger way. </a:t>
            </a:r>
          </a:p>
          <a:p>
            <a:pPr>
              <a:buFont typeface="Arial" pitchFamily="34" charset="0"/>
              <a:buChar char="•"/>
            </a:pPr>
            <a:r>
              <a:rPr lang="en-NZ" sz="1200" kern="1200" baseline="0" dirty="0" smtClean="0">
                <a:solidFill>
                  <a:schemeClr val="tx1"/>
                </a:solidFill>
                <a:latin typeface="+mn-lt"/>
                <a:ea typeface="+mn-ea"/>
                <a:cs typeface="+mn-cs"/>
              </a:rPr>
              <a:t>Goldweber argues about the importance of first day activities for setting the tone for an introductory course.</a:t>
            </a:r>
          </a:p>
          <a:p>
            <a:pPr>
              <a:buFont typeface="Arial" pitchFamily="34" charset="0"/>
              <a:buNone/>
            </a:pPr>
            <a:endParaRPr lang="en-NZ" sz="1200" kern="1200" baseline="0" dirty="0" smtClean="0">
              <a:solidFill>
                <a:schemeClr val="tx1"/>
              </a:solidFill>
              <a:latin typeface="+mn-lt"/>
              <a:ea typeface="+mn-ea"/>
              <a:cs typeface="+mn-cs"/>
            </a:endParaRPr>
          </a:p>
          <a:p>
            <a:pPr>
              <a:buFont typeface="Arial" pitchFamily="34" charset="0"/>
              <a:buNone/>
            </a:pPr>
            <a:r>
              <a:rPr lang="en-NZ" sz="1200" kern="1200" baseline="0" dirty="0" smtClean="0">
                <a:solidFill>
                  <a:schemeClr val="tx1"/>
                </a:solidFill>
                <a:latin typeface="+mn-lt"/>
                <a:ea typeface="+mn-ea"/>
                <a:cs typeface="+mn-cs"/>
              </a:rPr>
              <a:t>Textbooks</a:t>
            </a:r>
          </a:p>
          <a:p>
            <a:pPr>
              <a:buFont typeface="Arial" pitchFamily="34" charset="0"/>
              <a:buChar char="•"/>
            </a:pPr>
            <a:r>
              <a:rPr lang="en-NZ" sz="1200" kern="1200" baseline="0" dirty="0" smtClean="0">
                <a:solidFill>
                  <a:schemeClr val="tx1"/>
                </a:solidFill>
                <a:latin typeface="+mn-lt"/>
                <a:ea typeface="+mn-ea"/>
                <a:cs typeface="+mn-cs"/>
              </a:rPr>
              <a:t>There is an obsession with games like Tetris, food and animals – according to Buckley et al (2008).</a:t>
            </a:r>
          </a:p>
          <a:p>
            <a:pPr>
              <a:buFont typeface="Arial" pitchFamily="34" charset="0"/>
              <a:buChar char="•"/>
            </a:pPr>
            <a:r>
              <a:rPr lang="en-NZ" sz="1200" kern="1200" baseline="0" dirty="0" smtClean="0">
                <a:solidFill>
                  <a:schemeClr val="tx1"/>
                </a:solidFill>
                <a:latin typeface="+mn-lt"/>
                <a:ea typeface="+mn-ea"/>
                <a:cs typeface="+mn-cs"/>
              </a:rPr>
              <a:t>Depicts the lack of context and social relevance </a:t>
            </a:r>
          </a:p>
          <a:p>
            <a:pPr>
              <a:buFont typeface="Arial" pitchFamily="34" charset="0"/>
              <a:buChar char="•"/>
            </a:pPr>
            <a:r>
              <a:rPr lang="en-NZ" sz="1200" kern="1200" baseline="0" dirty="0" smtClean="0">
                <a:solidFill>
                  <a:schemeClr val="tx1"/>
                </a:solidFill>
                <a:latin typeface="+mn-lt"/>
                <a:ea typeface="+mn-ea"/>
                <a:cs typeface="+mn-cs"/>
              </a:rPr>
              <a:t>Illustrates a need for customized resources</a:t>
            </a:r>
          </a:p>
          <a:p>
            <a:pPr>
              <a:buFont typeface="Arial" pitchFamily="34" charset="0"/>
              <a:buChar char="•"/>
            </a:pPr>
            <a:r>
              <a:rPr lang="en-NZ" sz="1200" kern="1200" baseline="0" dirty="0" err="1" smtClean="0">
                <a:solidFill>
                  <a:schemeClr val="tx1"/>
                </a:solidFill>
                <a:latin typeface="+mn-lt"/>
                <a:ea typeface="+mn-ea"/>
                <a:cs typeface="+mn-cs"/>
              </a:rPr>
              <a:t>Guzdial</a:t>
            </a:r>
            <a:r>
              <a:rPr lang="en-NZ" sz="1200" kern="1200" baseline="0" dirty="0" smtClean="0">
                <a:solidFill>
                  <a:schemeClr val="tx1"/>
                </a:solidFill>
                <a:latin typeface="+mn-lt"/>
                <a:ea typeface="+mn-ea"/>
                <a:cs typeface="+mn-cs"/>
              </a:rPr>
              <a:t> states that developing resources from the scratch is quite challenging, but the results can be shared between institutions. </a:t>
            </a:r>
          </a:p>
          <a:p>
            <a:pPr>
              <a:buFont typeface="Arial" pitchFamily="34" charset="0"/>
              <a:buChar char="•"/>
            </a:pPr>
            <a:endParaRPr lang="en-NZ" sz="1200" kern="1200" baseline="0" dirty="0" smtClean="0">
              <a:solidFill>
                <a:schemeClr val="tx1"/>
              </a:solidFill>
              <a:latin typeface="+mn-lt"/>
              <a:ea typeface="+mn-ea"/>
              <a:cs typeface="+mn-cs"/>
            </a:endParaRPr>
          </a:p>
          <a:p>
            <a:pPr>
              <a:buFont typeface="Arial" pitchFamily="34" charset="0"/>
              <a:buNone/>
            </a:pPr>
            <a:r>
              <a:rPr lang="en-NZ" sz="1200" kern="1200" baseline="0" dirty="0" smtClean="0">
                <a:solidFill>
                  <a:schemeClr val="tx1"/>
                </a:solidFill>
                <a:latin typeface="+mn-lt"/>
                <a:ea typeface="+mn-ea"/>
                <a:cs typeface="+mn-cs"/>
              </a:rPr>
              <a:t>Domain knowledge</a:t>
            </a:r>
          </a:p>
          <a:p>
            <a:pPr>
              <a:buFont typeface="Arial" pitchFamily="34" charset="0"/>
              <a:buChar char="•"/>
            </a:pPr>
            <a:r>
              <a:rPr lang="en-NZ" sz="1200" kern="1200" baseline="0" dirty="0" smtClean="0">
                <a:solidFill>
                  <a:schemeClr val="tx1"/>
                </a:solidFill>
                <a:latin typeface="+mn-lt"/>
                <a:ea typeface="+mn-ea"/>
                <a:cs typeface="+mn-cs"/>
              </a:rPr>
              <a:t>Instructors would need to be aware of interdisciplinary information or get help from other faculties in order to create resources</a:t>
            </a:r>
          </a:p>
          <a:p>
            <a:pPr>
              <a:buFont typeface="Arial" pitchFamily="34" charset="0"/>
              <a:buChar char="•"/>
            </a:pPr>
            <a:r>
              <a:rPr lang="en-NZ" sz="1200" kern="1200" baseline="0" dirty="0" smtClean="0">
                <a:solidFill>
                  <a:schemeClr val="tx1"/>
                </a:solidFill>
                <a:latin typeface="+mn-lt"/>
                <a:ea typeface="+mn-ea"/>
                <a:cs typeface="+mn-cs"/>
              </a:rPr>
              <a:t>Possibility of increase pressure and workload for them trying to integrate social aspects into technical concepts.</a:t>
            </a:r>
            <a:endParaRPr lang="en-NZ" dirty="0"/>
          </a:p>
        </p:txBody>
      </p:sp>
      <p:sp>
        <p:nvSpPr>
          <p:cNvPr id="4" name="Slide Number Placeholder 3"/>
          <p:cNvSpPr>
            <a:spLocks noGrp="1"/>
          </p:cNvSpPr>
          <p:nvPr>
            <p:ph type="sldNum" sz="quarter" idx="10"/>
          </p:nvPr>
        </p:nvSpPr>
        <p:spPr/>
        <p:txBody>
          <a:bodyPr/>
          <a:lstStyle/>
          <a:p>
            <a:fld id="{AD2CDAA7-EFB5-469D-BC26-22CA74FA1537}" type="slidenum">
              <a:rPr lang="en-NZ" smtClean="0"/>
              <a:pPr/>
              <a:t>9</a:t>
            </a:fld>
            <a:endParaRPr lang="en-NZ"/>
          </a:p>
        </p:txBody>
      </p:sp>
    </p:spTree>
    <p:extLst>
      <p:ext uri="{BB962C8B-B14F-4D97-AF65-F5344CB8AC3E}">
        <p14:creationId xmlns:p14="http://schemas.microsoft.com/office/powerpoint/2010/main" val="2475515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991778E-012C-4FCE-ACEB-D19CE360C54B}" type="datetime1">
              <a:rPr lang="en-US" smtClean="0"/>
              <a:pPr/>
              <a:t>5/20/2015</a:t>
            </a:fld>
            <a:endParaRPr lang="en-NZ"/>
          </a:p>
        </p:txBody>
      </p:sp>
      <p:sp>
        <p:nvSpPr>
          <p:cNvPr id="17" name="Footer Placeholder 16"/>
          <p:cNvSpPr>
            <a:spLocks noGrp="1"/>
          </p:cNvSpPr>
          <p:nvPr>
            <p:ph type="ftr" sz="quarter" idx="11"/>
          </p:nvPr>
        </p:nvSpPr>
        <p:spPr/>
        <p:txBody>
          <a:bodyPr/>
          <a:lstStyle/>
          <a:p>
            <a:endParaRPr lang="en-NZ"/>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FEC8A76-6928-4114-8868-265B370CF723}" type="slidenum">
              <a:rPr lang="en-NZ" smtClean="0"/>
              <a:pPr/>
              <a:t>‹#›</a:t>
            </a:fld>
            <a:endParaRPr lang="en-NZ"/>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4D18A2-7A01-4A6D-978F-2020E1D07BAD}" type="datetime1">
              <a:rPr lang="en-US" smtClean="0"/>
              <a:pPr/>
              <a:t>5/20/2015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FEC8A76-6928-4114-8868-265B370CF723}"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14CB79-5F90-4B0A-B016-B94108263D5C}" type="datetime1">
              <a:rPr lang="en-US" smtClean="0"/>
              <a:pPr/>
              <a:t>5/20/2015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FEC8A76-6928-4114-8868-265B370CF723}"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291BD6C-84BA-4739-957F-BF30FB023B47}" type="datetime1">
              <a:rPr lang="en-US" smtClean="0"/>
              <a:pPr/>
              <a:t>5/20/2015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FEC8A76-6928-4114-8868-265B370CF723}" type="slidenum">
              <a:rPr lang="en-NZ" smtClean="0"/>
              <a:pPr/>
              <a:t>‹#›</a:t>
            </a:fld>
            <a:endParaRPr lang="en-NZ"/>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D39961-1849-42EE-9164-5E02C60086F4}" type="datetime1">
              <a:rPr lang="en-US" smtClean="0"/>
              <a:pPr/>
              <a:t>5/20/2015</a:t>
            </a:fld>
            <a:endParaRPr lang="en-NZ"/>
          </a:p>
        </p:txBody>
      </p:sp>
      <p:sp>
        <p:nvSpPr>
          <p:cNvPr id="5" name="Footer Placeholder 4"/>
          <p:cNvSpPr>
            <a:spLocks noGrp="1"/>
          </p:cNvSpPr>
          <p:nvPr>
            <p:ph type="ftr" sz="quarter" idx="11"/>
          </p:nvPr>
        </p:nvSpPr>
        <p:spPr>
          <a:xfrm>
            <a:off x="800100" y="6172200"/>
            <a:ext cx="4000500" cy="457200"/>
          </a:xfrm>
        </p:spPr>
        <p:txBody>
          <a:bodyPr/>
          <a:lstStyle/>
          <a:p>
            <a:endParaRPr lang="en-NZ"/>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FEC8A76-6928-4114-8868-265B370CF723}" type="slidenum">
              <a:rPr lang="en-NZ" smtClean="0"/>
              <a:pPr/>
              <a:t>‹#›</a:t>
            </a:fld>
            <a:endParaRPr lang="en-N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227EFC6-7076-4587-83A5-BE90158226DF}" type="datetime1">
              <a:rPr lang="en-US" smtClean="0"/>
              <a:pPr/>
              <a:t>5/20/2015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FEC8A76-6928-4114-8868-265B370CF723}" type="slidenum">
              <a:rPr lang="en-NZ" smtClean="0"/>
              <a:pPr/>
              <a:t>‹#›</a:t>
            </a:fld>
            <a:endParaRPr lang="en-NZ"/>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1328133-77E0-44FC-933D-8D5D953EE9C9}" type="datetime1">
              <a:rPr lang="en-US" smtClean="0"/>
              <a:pPr/>
              <a:t>5/20/2015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FFEC8A76-6928-4114-8868-265B370CF723}" type="slidenum">
              <a:rPr lang="en-NZ" smtClean="0"/>
              <a:pPr/>
              <a:t>‹#›</a:t>
            </a:fld>
            <a:endParaRPr lang="en-NZ"/>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1BE5607-074D-4822-ABE5-FDE5409A53E2}" type="datetime1">
              <a:rPr lang="en-US" smtClean="0"/>
              <a:pPr/>
              <a:t>5/20/2015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FFEC8A76-6928-4114-8868-265B370CF723}"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149ADF-106F-4B6A-9FBD-84D18CA3D9ED}" type="datetime1">
              <a:rPr lang="en-US" smtClean="0"/>
              <a:pPr/>
              <a:t>5/20/2015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FFEC8A76-6928-4114-8868-265B370CF723}"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80CC32-B8ED-4356-A789-39C7B149F96D}" type="datetime1">
              <a:rPr lang="en-US" smtClean="0"/>
              <a:pPr/>
              <a:t>5/20/2015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FEC8A76-6928-4114-8868-265B370CF723}" type="slidenum">
              <a:rPr lang="en-NZ" smtClean="0"/>
              <a:pPr/>
              <a:t>‹#›</a:t>
            </a:fld>
            <a:endParaRPr lang="en-NZ"/>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8735CBD-C510-4E44-8854-EC8873DD600F}" type="datetime1">
              <a:rPr lang="en-US" smtClean="0"/>
              <a:pPr/>
              <a:t>5/20/2015</a:t>
            </a:fld>
            <a:endParaRPr lang="en-NZ"/>
          </a:p>
        </p:txBody>
      </p:sp>
      <p:sp>
        <p:nvSpPr>
          <p:cNvPr id="6" name="Footer Placeholder 5"/>
          <p:cNvSpPr>
            <a:spLocks noGrp="1"/>
          </p:cNvSpPr>
          <p:nvPr>
            <p:ph type="ftr" sz="quarter" idx="11"/>
          </p:nvPr>
        </p:nvSpPr>
        <p:spPr>
          <a:xfrm>
            <a:off x="914400" y="6172200"/>
            <a:ext cx="3886200" cy="457200"/>
          </a:xfrm>
        </p:spPr>
        <p:txBody>
          <a:bodyPr/>
          <a:lstStyle/>
          <a:p>
            <a:endParaRPr lang="en-NZ"/>
          </a:p>
        </p:txBody>
      </p:sp>
      <p:sp>
        <p:nvSpPr>
          <p:cNvPr id="7" name="Slide Number Placeholder 6"/>
          <p:cNvSpPr>
            <a:spLocks noGrp="1"/>
          </p:cNvSpPr>
          <p:nvPr>
            <p:ph type="sldNum" sz="quarter" idx="12"/>
          </p:nvPr>
        </p:nvSpPr>
        <p:spPr>
          <a:xfrm>
            <a:off x="146304" y="6208776"/>
            <a:ext cx="457200" cy="457200"/>
          </a:xfrm>
        </p:spPr>
        <p:txBody>
          <a:bodyPr/>
          <a:lstStyle/>
          <a:p>
            <a:fld id="{FFEC8A76-6928-4114-8868-265B370CF723}" type="slidenum">
              <a:rPr lang="en-NZ" smtClean="0"/>
              <a:pPr/>
              <a:t>‹#›</a:t>
            </a:fld>
            <a:endParaRPr lang="en-NZ"/>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64F9BE6-CE75-429C-A344-F05C2937231B}" type="datetime1">
              <a:rPr lang="en-US" smtClean="0"/>
              <a:pPr/>
              <a:t>5/20/2015</a:t>
            </a:fld>
            <a:endParaRPr lang="en-NZ"/>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NZ"/>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FEC8A76-6928-4114-8868-265B370CF723}"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gigaom.com/2014/08/21/eight-charts-that-put-tech-companies-diversity-stats-into-perspective/" TargetMode="External"/><Relationship Id="rId5" Type="http://schemas.openxmlformats.org/officeDocument/2006/relationships/hyperlink" Target="http://techcrunch.com/2014/02/21/women-outnumber-men-for-the-first-time-in-berkeleys-intro-to-computer-science-course/" TargetMode="Externa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290" y="6143644"/>
            <a:ext cx="6400800" cy="714356"/>
          </a:xfrm>
        </p:spPr>
        <p:txBody>
          <a:bodyPr/>
          <a:lstStyle/>
          <a:p>
            <a:r>
              <a:rPr lang="en-NZ" dirty="0" smtClean="0">
                <a:latin typeface="Calibri" panose="020F0502020204030204" pitchFamily="34" charset="0"/>
              </a:rPr>
              <a:t>Presented by:  </a:t>
            </a:r>
            <a:r>
              <a:rPr lang="en-NZ" dirty="0" err="1" smtClean="0">
                <a:latin typeface="Calibri" panose="020F0502020204030204" pitchFamily="34" charset="0"/>
              </a:rPr>
              <a:t>Nazish</a:t>
            </a:r>
            <a:r>
              <a:rPr lang="en-NZ" dirty="0" smtClean="0">
                <a:latin typeface="Calibri" panose="020F0502020204030204" pitchFamily="34" charset="0"/>
              </a:rPr>
              <a:t> Khan</a:t>
            </a:r>
            <a:endParaRPr lang="en-NZ" dirty="0">
              <a:latin typeface="Calibri" panose="020F0502020204030204" pitchFamily="34" charset="0"/>
            </a:endParaRPr>
          </a:p>
        </p:txBody>
      </p:sp>
      <p:sp>
        <p:nvSpPr>
          <p:cNvPr id="2" name="Title 1"/>
          <p:cNvSpPr>
            <a:spLocks noGrp="1"/>
          </p:cNvSpPr>
          <p:nvPr>
            <p:ph type="ctrTitle"/>
          </p:nvPr>
        </p:nvSpPr>
        <p:spPr/>
        <p:txBody>
          <a:bodyPr>
            <a:normAutofit fontScale="90000"/>
          </a:bodyPr>
          <a:lstStyle/>
          <a:p>
            <a:r>
              <a:rPr lang="en-NZ" dirty="0" smtClean="0"/>
              <a:t>Is </a:t>
            </a:r>
            <a:r>
              <a:rPr lang="en-NZ" b="1" dirty="0" smtClean="0"/>
              <a:t>Computing for Social Good </a:t>
            </a:r>
            <a:r>
              <a:rPr lang="en-NZ" dirty="0" smtClean="0"/>
              <a:t>the Solution to Changing Misinformed Perceptions?</a:t>
            </a:r>
            <a:endParaRPr lang="en-NZ" dirty="0"/>
          </a:p>
        </p:txBody>
      </p:sp>
      <p:sp>
        <p:nvSpPr>
          <p:cNvPr id="4" name="TextBox 3"/>
          <p:cNvSpPr txBox="1"/>
          <p:nvPr/>
        </p:nvSpPr>
        <p:spPr>
          <a:xfrm>
            <a:off x="3500430" y="191136"/>
            <a:ext cx="2357454" cy="523220"/>
          </a:xfrm>
          <a:prstGeom prst="rect">
            <a:avLst/>
          </a:prstGeom>
          <a:noFill/>
        </p:spPr>
        <p:txBody>
          <a:bodyPr wrap="square" rtlCol="0">
            <a:spAutoFit/>
          </a:bodyPr>
          <a:lstStyle/>
          <a:p>
            <a:r>
              <a:rPr lang="en-NZ" sz="2800" dirty="0" err="1" smtClean="0">
                <a:solidFill>
                  <a:schemeClr val="bg1">
                    <a:lumMod val="50000"/>
                  </a:schemeClr>
                </a:solidFill>
                <a:latin typeface="Bernard MT Condensed" pitchFamily="18" charset="0"/>
              </a:rPr>
              <a:t>Compsci</a:t>
            </a:r>
            <a:r>
              <a:rPr lang="en-NZ" sz="2800" dirty="0" smtClean="0">
                <a:solidFill>
                  <a:schemeClr val="bg1">
                    <a:lumMod val="50000"/>
                  </a:schemeClr>
                </a:solidFill>
                <a:latin typeface="Bernard MT Condensed" pitchFamily="18" charset="0"/>
              </a:rPr>
              <a:t> 747</a:t>
            </a:r>
            <a:endParaRPr lang="en-NZ" sz="2800" dirty="0">
              <a:solidFill>
                <a:schemeClr val="bg1">
                  <a:lumMod val="50000"/>
                </a:schemeClr>
              </a:solidFill>
              <a:latin typeface="Bernard MT Condensed" pitchFamily="18" charset="0"/>
            </a:endParaRPr>
          </a:p>
        </p:txBody>
      </p:sp>
      <p:pic>
        <p:nvPicPr>
          <p:cNvPr id="24578" name="Picture 2" descr="http://images.atelier.net/sites/default/files/imagecache/scale_crop_587_310/articles/424226/atelier-innovation-sociale.jpg"/>
          <p:cNvPicPr>
            <a:picLocks noChangeAspect="1" noChangeArrowheads="1"/>
          </p:cNvPicPr>
          <p:nvPr/>
        </p:nvPicPr>
        <p:blipFill>
          <a:blip r:embed="rId3"/>
          <a:srcRect/>
          <a:stretch>
            <a:fillRect/>
          </a:stretch>
        </p:blipFill>
        <p:spPr bwMode="auto">
          <a:xfrm>
            <a:off x="1857356" y="3214687"/>
            <a:ext cx="5500726" cy="290498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3000372"/>
            <a:ext cx="7772400" cy="1143000"/>
          </a:xfrm>
        </p:spPr>
        <p:txBody>
          <a:bodyPr>
            <a:noAutofit/>
          </a:bodyPr>
          <a:lstStyle/>
          <a:p>
            <a:pPr algn="ctr"/>
            <a:r>
              <a:rPr lang="en-NZ" sz="6600" dirty="0" smtClean="0"/>
              <a:t>So What Can Be Done?</a:t>
            </a:r>
            <a:endParaRPr lang="en-NZ" sz="6600" dirty="0"/>
          </a:p>
        </p:txBody>
      </p:sp>
      <p:sp>
        <p:nvSpPr>
          <p:cNvPr id="3" name="Slide Number Placeholder 2"/>
          <p:cNvSpPr>
            <a:spLocks noGrp="1"/>
          </p:cNvSpPr>
          <p:nvPr>
            <p:ph type="sldNum" sz="quarter" idx="12"/>
          </p:nvPr>
        </p:nvSpPr>
        <p:spPr/>
        <p:txBody>
          <a:bodyPr/>
          <a:lstStyle/>
          <a:p>
            <a:fld id="{FFEC8A76-6928-4114-8868-265B370CF723}" type="slidenum">
              <a:rPr lang="en-NZ" smtClean="0"/>
              <a:pPr/>
              <a:t>10</a:t>
            </a:fld>
            <a:endParaRPr lang="en-N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Context Computing</a:t>
            </a:r>
            <a:endParaRPr lang="en-NZ" b="1" dirty="0"/>
          </a:p>
        </p:txBody>
      </p:sp>
      <p:sp>
        <p:nvSpPr>
          <p:cNvPr id="3" name="Content Placeholder 2"/>
          <p:cNvSpPr>
            <a:spLocks noGrp="1"/>
          </p:cNvSpPr>
          <p:nvPr>
            <p:ph sz="quarter" idx="1"/>
          </p:nvPr>
        </p:nvSpPr>
        <p:spPr/>
        <p:txBody>
          <a:bodyPr/>
          <a:lstStyle/>
          <a:p>
            <a:r>
              <a:rPr lang="en-NZ" b="1" dirty="0" err="1" smtClean="0">
                <a:latin typeface="Calibri" pitchFamily="34" charset="0"/>
                <a:cs typeface="Calibri" pitchFamily="34" charset="0"/>
              </a:rPr>
              <a:t>Guzdial</a:t>
            </a:r>
            <a:r>
              <a:rPr lang="en-NZ" b="1" dirty="0" smtClean="0">
                <a:latin typeface="Calibri" pitchFamily="34" charset="0"/>
                <a:cs typeface="Calibri" pitchFamily="34" charset="0"/>
              </a:rPr>
              <a:t> (2006) </a:t>
            </a:r>
            <a:r>
              <a:rPr lang="en-NZ" dirty="0" smtClean="0">
                <a:latin typeface="Calibri" pitchFamily="34" charset="0"/>
                <a:cs typeface="Calibri" pitchFamily="34" charset="0"/>
              </a:rPr>
              <a:t>discusses development of contextualized computing education at Georgia Institute of Technology</a:t>
            </a:r>
          </a:p>
          <a:p>
            <a:pPr lvl="1"/>
            <a:r>
              <a:rPr lang="en-NZ" dirty="0" smtClean="0">
                <a:latin typeface="Calibri" pitchFamily="34" charset="0"/>
                <a:cs typeface="Calibri" pitchFamily="34" charset="0"/>
              </a:rPr>
              <a:t>Computing and Science majors</a:t>
            </a:r>
          </a:p>
          <a:p>
            <a:pPr lvl="1"/>
            <a:r>
              <a:rPr lang="en-NZ" dirty="0" smtClean="0">
                <a:latin typeface="Calibri" pitchFamily="34" charset="0"/>
                <a:cs typeface="Calibri" pitchFamily="34" charset="0"/>
              </a:rPr>
              <a:t>Engineering students (using MATLAB)</a:t>
            </a:r>
          </a:p>
          <a:p>
            <a:pPr lvl="1"/>
            <a:r>
              <a:rPr lang="en-NZ" dirty="0" smtClean="0">
                <a:latin typeface="Calibri" pitchFamily="34" charset="0"/>
                <a:cs typeface="Calibri" pitchFamily="34" charset="0"/>
              </a:rPr>
              <a:t>Liberal arts/Architecture/Management students (using media computation)</a:t>
            </a:r>
          </a:p>
          <a:p>
            <a:pPr>
              <a:buNone/>
            </a:pPr>
            <a:endParaRPr lang="en-NZ" dirty="0" smtClean="0">
              <a:latin typeface="Calibri" pitchFamily="34" charset="0"/>
              <a:cs typeface="Calibri" pitchFamily="34" charset="0"/>
            </a:endParaRPr>
          </a:p>
          <a:p>
            <a:r>
              <a:rPr lang="en-NZ" b="1" dirty="0" smtClean="0">
                <a:latin typeface="Calibri" pitchFamily="34" charset="0"/>
                <a:cs typeface="Calibri" pitchFamily="34" charset="0"/>
              </a:rPr>
              <a:t>Google’s (2014) </a:t>
            </a:r>
            <a:r>
              <a:rPr lang="en-NZ" dirty="0" smtClean="0">
                <a:latin typeface="Calibri" pitchFamily="34" charset="0"/>
                <a:cs typeface="Calibri" pitchFamily="34" charset="0"/>
              </a:rPr>
              <a:t>study examines what really matters for women who choose Computer Science</a:t>
            </a:r>
            <a:endParaRPr lang="en-NZ"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FFEC8A76-6928-4114-8868-265B370CF723}" type="slidenum">
              <a:rPr lang="en-NZ" smtClean="0"/>
              <a:pPr/>
              <a:t>11</a:t>
            </a:fld>
            <a:endParaRPr lang="en-N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Evolution of Social Relevance</a:t>
            </a:r>
            <a:endParaRPr lang="en-NZ" b="1" dirty="0"/>
          </a:p>
        </p:txBody>
      </p:sp>
      <p:sp>
        <p:nvSpPr>
          <p:cNvPr id="3" name="Content Placeholder 2"/>
          <p:cNvSpPr>
            <a:spLocks noGrp="1"/>
          </p:cNvSpPr>
          <p:nvPr>
            <p:ph sz="quarter" idx="1"/>
          </p:nvPr>
        </p:nvSpPr>
        <p:spPr/>
        <p:txBody>
          <a:bodyPr>
            <a:normAutofit/>
          </a:bodyPr>
          <a:lstStyle/>
          <a:p>
            <a:r>
              <a:rPr lang="en-NZ" dirty="0" smtClean="0">
                <a:latin typeface="Calibri" pitchFamily="34" charset="0"/>
                <a:cs typeface="Calibri" pitchFamily="34" charset="0"/>
              </a:rPr>
              <a:t>Not a new concept</a:t>
            </a:r>
          </a:p>
          <a:p>
            <a:pPr lvl="1"/>
            <a:r>
              <a:rPr lang="en-NZ" b="1" dirty="0" smtClean="0">
                <a:latin typeface="Calibri" pitchFamily="34" charset="0"/>
                <a:cs typeface="Calibri" pitchFamily="34" charset="0"/>
              </a:rPr>
              <a:t>Schneiderman (1971) </a:t>
            </a:r>
            <a:r>
              <a:rPr lang="en-NZ" dirty="0" smtClean="0">
                <a:latin typeface="Calibri" pitchFamily="34" charset="0"/>
                <a:cs typeface="Calibri" pitchFamily="34" charset="0"/>
              </a:rPr>
              <a:t>argued that CS should include social relevance and implications to the field </a:t>
            </a:r>
          </a:p>
          <a:p>
            <a:pPr marL="320040" lvl="1" indent="0">
              <a:buNone/>
            </a:pPr>
            <a:endParaRPr lang="en-NZ" dirty="0">
              <a:latin typeface="Calibri" pitchFamily="34" charset="0"/>
              <a:cs typeface="Calibri" pitchFamily="34" charset="0"/>
            </a:endParaRPr>
          </a:p>
          <a:p>
            <a:pPr marL="320040" lvl="1" indent="0">
              <a:buNone/>
            </a:pPr>
            <a:endParaRPr lang="en-NZ" dirty="0" smtClean="0">
              <a:latin typeface="Calibri" pitchFamily="34" charset="0"/>
              <a:cs typeface="Calibri" pitchFamily="34" charset="0"/>
            </a:endParaRPr>
          </a:p>
          <a:p>
            <a:r>
              <a:rPr lang="en-NZ" dirty="0" smtClean="0">
                <a:latin typeface="Calibri" pitchFamily="34" charset="0"/>
                <a:cs typeface="Calibri" pitchFamily="34" charset="0"/>
              </a:rPr>
              <a:t>Socially Relevant Computing</a:t>
            </a:r>
          </a:p>
          <a:p>
            <a:pPr lvl="1"/>
            <a:r>
              <a:rPr lang="en-NZ" b="1" dirty="0" smtClean="0">
                <a:latin typeface="Calibri" pitchFamily="34" charset="0"/>
                <a:cs typeface="Calibri" pitchFamily="34" charset="0"/>
              </a:rPr>
              <a:t>Buckley (2004, 2008, 2009) </a:t>
            </a:r>
            <a:r>
              <a:rPr lang="en-NZ" dirty="0" smtClean="0">
                <a:latin typeface="Calibri" pitchFamily="34" charset="0"/>
                <a:cs typeface="Calibri" pitchFamily="34" charset="0"/>
              </a:rPr>
              <a:t>discusses this concept in numerous papers </a:t>
            </a:r>
          </a:p>
        </p:txBody>
      </p:sp>
      <p:sp>
        <p:nvSpPr>
          <p:cNvPr id="4" name="Slide Number Placeholder 3"/>
          <p:cNvSpPr>
            <a:spLocks noGrp="1"/>
          </p:cNvSpPr>
          <p:nvPr>
            <p:ph type="sldNum" sz="quarter" idx="12"/>
          </p:nvPr>
        </p:nvSpPr>
        <p:spPr/>
        <p:txBody>
          <a:bodyPr/>
          <a:lstStyle/>
          <a:p>
            <a:fld id="{FFEC8A76-6928-4114-8868-265B370CF723}" type="slidenum">
              <a:rPr lang="en-NZ" smtClean="0"/>
              <a:pPr/>
              <a:t>12</a:t>
            </a:fld>
            <a:endParaRPr lang="en-N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Computing for Social Good</a:t>
            </a:r>
            <a:endParaRPr lang="en-NZ" b="1" dirty="0"/>
          </a:p>
        </p:txBody>
      </p:sp>
      <p:sp>
        <p:nvSpPr>
          <p:cNvPr id="3" name="Slide Number Placeholder 2"/>
          <p:cNvSpPr>
            <a:spLocks noGrp="1"/>
          </p:cNvSpPr>
          <p:nvPr>
            <p:ph type="sldNum" sz="quarter" idx="12"/>
          </p:nvPr>
        </p:nvSpPr>
        <p:spPr/>
        <p:txBody>
          <a:bodyPr/>
          <a:lstStyle/>
          <a:p>
            <a:fld id="{FFEC8A76-6928-4114-8868-265B370CF723}" type="slidenum">
              <a:rPr lang="en-NZ" smtClean="0"/>
              <a:pPr/>
              <a:t>13</a:t>
            </a:fld>
            <a:endParaRPr lang="en-NZ"/>
          </a:p>
        </p:txBody>
      </p:sp>
      <p:sp>
        <p:nvSpPr>
          <p:cNvPr id="4" name="Content Placeholder 3"/>
          <p:cNvSpPr>
            <a:spLocks noGrp="1"/>
          </p:cNvSpPr>
          <p:nvPr>
            <p:ph sz="quarter" idx="1"/>
          </p:nvPr>
        </p:nvSpPr>
        <p:spPr/>
        <p:txBody>
          <a:bodyPr>
            <a:normAutofit lnSpcReduction="10000"/>
          </a:bodyPr>
          <a:lstStyle/>
          <a:p>
            <a:r>
              <a:rPr lang="en-NZ" dirty="0">
                <a:latin typeface="Calibri" pitchFamily="34" charset="0"/>
                <a:cs typeface="Calibri" pitchFamily="34" charset="0"/>
              </a:rPr>
              <a:t>CSG-Ed</a:t>
            </a:r>
          </a:p>
          <a:p>
            <a:pPr lvl="1"/>
            <a:r>
              <a:rPr lang="en-NZ" b="1" dirty="0" err="1">
                <a:latin typeface="Calibri" pitchFamily="34" charset="0"/>
                <a:cs typeface="Calibri" pitchFamily="34" charset="0"/>
              </a:rPr>
              <a:t>Goldweber</a:t>
            </a:r>
            <a:r>
              <a:rPr lang="en-NZ" b="1" dirty="0">
                <a:latin typeface="Calibri" pitchFamily="34" charset="0"/>
                <a:cs typeface="Calibri" pitchFamily="34" charset="0"/>
              </a:rPr>
              <a:t> (2013) </a:t>
            </a:r>
            <a:r>
              <a:rPr lang="en-NZ" dirty="0">
                <a:latin typeface="Calibri" pitchFamily="34" charset="0"/>
                <a:cs typeface="Calibri" pitchFamily="34" charset="0"/>
              </a:rPr>
              <a:t>defines CSG as ““an umbrella term meant to incorporate any educational activity, from small to large, that endeavours to convey and reinforce computing social relevance and potential for positive societal impact” </a:t>
            </a:r>
          </a:p>
          <a:p>
            <a:r>
              <a:rPr lang="en-NZ" sz="2200" dirty="0" smtClean="0">
                <a:latin typeface="Calibri" panose="020F0502020204030204" pitchFamily="34" charset="0"/>
              </a:rPr>
              <a:t>Radioactive Mice</a:t>
            </a:r>
          </a:p>
          <a:p>
            <a:r>
              <a:rPr lang="en-NZ" sz="2200" dirty="0" smtClean="0">
                <a:latin typeface="Calibri" panose="020F0502020204030204" pitchFamily="34" charset="0"/>
              </a:rPr>
              <a:t>Red Cross Disaster Relief</a:t>
            </a:r>
          </a:p>
          <a:p>
            <a:r>
              <a:rPr lang="en-NZ" sz="2200" dirty="0" smtClean="0">
                <a:latin typeface="Calibri" panose="020F0502020204030204" pitchFamily="34" charset="0"/>
              </a:rPr>
              <a:t>Use of Nuclear Power</a:t>
            </a:r>
          </a:p>
          <a:p>
            <a:r>
              <a:rPr lang="en-NZ" sz="2200" dirty="0" smtClean="0">
                <a:latin typeface="Calibri" panose="020F0502020204030204" pitchFamily="34" charset="0"/>
              </a:rPr>
              <a:t>Water Pollution</a:t>
            </a:r>
          </a:p>
          <a:p>
            <a:r>
              <a:rPr lang="en-NZ" sz="2200" dirty="0" smtClean="0">
                <a:latin typeface="Calibri" panose="020F0502020204030204" pitchFamily="34" charset="0"/>
              </a:rPr>
              <a:t>Ad hoc emergency Wi-Fi networking</a:t>
            </a:r>
          </a:p>
          <a:p>
            <a:r>
              <a:rPr lang="en-NZ" sz="2200" dirty="0" smtClean="0">
                <a:latin typeface="Calibri" panose="020F0502020204030204" pitchFamily="34" charset="0"/>
              </a:rPr>
              <a:t>Voting simulation</a:t>
            </a:r>
            <a:endParaRPr lang="en-NZ" sz="2200" dirty="0">
              <a:latin typeface="Calibri" panose="020F0502020204030204" pitchFamily="34" charset="0"/>
            </a:endParaRPr>
          </a:p>
        </p:txBody>
      </p:sp>
    </p:spTree>
    <p:extLst>
      <p:ext uri="{BB962C8B-B14F-4D97-AF65-F5344CB8AC3E}">
        <p14:creationId xmlns:p14="http://schemas.microsoft.com/office/powerpoint/2010/main" val="98021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First Day Activities</a:t>
            </a:r>
            <a:endParaRPr lang="en-NZ" b="1" dirty="0"/>
          </a:p>
        </p:txBody>
      </p:sp>
      <p:sp>
        <p:nvSpPr>
          <p:cNvPr id="3" name="Content Placeholder 2"/>
          <p:cNvSpPr>
            <a:spLocks noGrp="1"/>
          </p:cNvSpPr>
          <p:nvPr>
            <p:ph sz="quarter" idx="1"/>
          </p:nvPr>
        </p:nvSpPr>
        <p:spPr/>
        <p:txBody>
          <a:bodyPr/>
          <a:lstStyle/>
          <a:p>
            <a:r>
              <a:rPr lang="en-NZ" dirty="0" smtClean="0">
                <a:latin typeface="Calibri" pitchFamily="34" charset="0"/>
                <a:cs typeface="Calibri" pitchFamily="34" charset="0"/>
              </a:rPr>
              <a:t>Is the discipline reiterating myths or reinventing the image about CS?</a:t>
            </a:r>
          </a:p>
          <a:p>
            <a:r>
              <a:rPr lang="en-NZ" dirty="0" smtClean="0">
                <a:latin typeface="Calibri" pitchFamily="34" charset="0"/>
                <a:cs typeface="Calibri" pitchFamily="34" charset="0"/>
              </a:rPr>
              <a:t>Integrating social problems into class activities </a:t>
            </a:r>
          </a:p>
          <a:p>
            <a:endParaRPr lang="en-NZ" dirty="0" smtClean="0">
              <a:latin typeface="Calibri" pitchFamily="34" charset="0"/>
              <a:cs typeface="Calibri" pitchFamily="34" charset="0"/>
            </a:endParaRPr>
          </a:p>
          <a:p>
            <a:r>
              <a:rPr lang="en-NZ" dirty="0" smtClean="0">
                <a:latin typeface="Calibri" pitchFamily="34" charset="0"/>
                <a:cs typeface="Calibri" pitchFamily="34" charset="0"/>
              </a:rPr>
              <a:t>Reuniting Families </a:t>
            </a:r>
            <a:r>
              <a:rPr lang="en-NZ" b="1" dirty="0" smtClean="0">
                <a:latin typeface="Calibri" pitchFamily="34" charset="0"/>
                <a:cs typeface="Calibri" pitchFamily="34" charset="0"/>
              </a:rPr>
              <a:t>Problem (Goldweber, 2012)</a:t>
            </a:r>
          </a:p>
          <a:p>
            <a:pPr lvl="1"/>
            <a:r>
              <a:rPr lang="en-NZ" dirty="0" smtClean="0">
                <a:latin typeface="Calibri" pitchFamily="34" charset="0"/>
                <a:cs typeface="Calibri" pitchFamily="34" charset="0"/>
              </a:rPr>
              <a:t>No formal assessment of this study</a:t>
            </a:r>
            <a:endParaRPr lang="en-NZ"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FFEC8A76-6928-4114-8868-265B370CF723}" type="slidenum">
              <a:rPr lang="en-NZ" smtClean="0"/>
              <a:pPr/>
              <a:t>14</a:t>
            </a:fld>
            <a:endParaRPr lang="en-NZ"/>
          </a:p>
        </p:txBody>
      </p:sp>
      <p:pic>
        <p:nvPicPr>
          <p:cNvPr id="4098" name="Picture 2" descr="http://ztscompany.com/Assets/images/cur2.jpg"/>
          <p:cNvPicPr>
            <a:picLocks noChangeAspect="1" noChangeArrowheads="1"/>
          </p:cNvPicPr>
          <p:nvPr/>
        </p:nvPicPr>
        <p:blipFill>
          <a:blip r:embed="rId3"/>
          <a:srcRect/>
          <a:stretch>
            <a:fillRect/>
          </a:stretch>
        </p:blipFill>
        <p:spPr bwMode="auto">
          <a:xfrm>
            <a:off x="6064732" y="3929066"/>
            <a:ext cx="2650672" cy="2030415"/>
          </a:xfrm>
          <a:prstGeom prst="rect">
            <a:avLst/>
          </a:prstGeom>
          <a:noFill/>
        </p:spPr>
      </p:pic>
    </p:spTree>
    <p:extLst>
      <p:ext uri="{BB962C8B-B14F-4D97-AF65-F5344CB8AC3E}">
        <p14:creationId xmlns:p14="http://schemas.microsoft.com/office/powerpoint/2010/main" val="3173398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Humanitarian Projects</a:t>
            </a:r>
            <a:endParaRPr lang="en-NZ" b="1" dirty="0"/>
          </a:p>
        </p:txBody>
      </p:sp>
      <p:sp>
        <p:nvSpPr>
          <p:cNvPr id="3" name="Content Placeholder 2"/>
          <p:cNvSpPr>
            <a:spLocks noGrp="1"/>
          </p:cNvSpPr>
          <p:nvPr>
            <p:ph sz="quarter" idx="1"/>
          </p:nvPr>
        </p:nvSpPr>
        <p:spPr/>
        <p:txBody>
          <a:bodyPr>
            <a:normAutofit lnSpcReduction="10000"/>
          </a:bodyPr>
          <a:lstStyle/>
          <a:p>
            <a:r>
              <a:rPr lang="en-NZ" dirty="0" smtClean="0">
                <a:latin typeface="Calibri" pitchFamily="34" charset="0"/>
                <a:cs typeface="Calibri" pitchFamily="34" charset="0"/>
              </a:rPr>
              <a:t>Capstone course at University of Buffalo </a:t>
            </a:r>
            <a:r>
              <a:rPr lang="en-NZ" b="1" dirty="0" smtClean="0">
                <a:latin typeface="Calibri" pitchFamily="34" charset="0"/>
                <a:cs typeface="Calibri" pitchFamily="34" charset="0"/>
              </a:rPr>
              <a:t>(Buckley et al., 2004)</a:t>
            </a:r>
          </a:p>
          <a:p>
            <a:pPr lvl="1"/>
            <a:r>
              <a:rPr lang="en-NZ" dirty="0" smtClean="0">
                <a:latin typeface="Calibri" pitchFamily="34" charset="0"/>
                <a:cs typeface="Calibri" pitchFamily="34" charset="0"/>
              </a:rPr>
              <a:t>Communications device for David</a:t>
            </a:r>
          </a:p>
          <a:p>
            <a:pPr lvl="1"/>
            <a:r>
              <a:rPr lang="en-NZ" dirty="0" smtClean="0">
                <a:latin typeface="Calibri" pitchFamily="34" charset="0"/>
                <a:cs typeface="Calibri" pitchFamily="34" charset="0"/>
              </a:rPr>
              <a:t>Child-</a:t>
            </a:r>
            <a:r>
              <a:rPr lang="en-NZ" dirty="0" err="1" smtClean="0">
                <a:latin typeface="Calibri" pitchFamily="34" charset="0"/>
                <a:cs typeface="Calibri" pitchFamily="34" charset="0"/>
              </a:rPr>
              <a:t>centered</a:t>
            </a:r>
            <a:r>
              <a:rPr lang="en-NZ" dirty="0" smtClean="0">
                <a:latin typeface="Calibri" pitchFamily="34" charset="0"/>
                <a:cs typeface="Calibri" pitchFamily="34" charset="0"/>
              </a:rPr>
              <a:t> version of communications device (focusing on audio feedback and graphics)</a:t>
            </a:r>
          </a:p>
          <a:p>
            <a:pPr lvl="1"/>
            <a:r>
              <a:rPr lang="en-NZ" dirty="0" smtClean="0">
                <a:latin typeface="Calibri" pitchFamily="34" charset="0"/>
                <a:cs typeface="Calibri" pitchFamily="34" charset="0"/>
              </a:rPr>
              <a:t>DISCO – choice making environment (using light, music and sound)</a:t>
            </a:r>
          </a:p>
          <a:p>
            <a:pPr lvl="1"/>
            <a:endParaRPr lang="en-NZ" dirty="0" smtClean="0">
              <a:latin typeface="Calibri" pitchFamily="34" charset="0"/>
              <a:cs typeface="Calibri" pitchFamily="34" charset="0"/>
            </a:endParaRPr>
          </a:p>
          <a:p>
            <a:r>
              <a:rPr lang="en-NZ" dirty="0" smtClean="0">
                <a:latin typeface="Calibri" pitchFamily="34" charset="0"/>
                <a:cs typeface="Calibri" pitchFamily="34" charset="0"/>
              </a:rPr>
              <a:t>Difficulty level? </a:t>
            </a:r>
          </a:p>
          <a:p>
            <a:r>
              <a:rPr lang="en-NZ" dirty="0" smtClean="0">
                <a:latin typeface="Calibri" pitchFamily="34" charset="0"/>
                <a:cs typeface="Calibri" pitchFamily="34" charset="0"/>
              </a:rPr>
              <a:t>Student experience?</a:t>
            </a:r>
          </a:p>
          <a:p>
            <a:r>
              <a:rPr lang="en-NZ" dirty="0" smtClean="0">
                <a:latin typeface="Calibri" pitchFamily="34" charset="0"/>
                <a:cs typeface="Calibri" pitchFamily="34" charset="0"/>
              </a:rPr>
              <a:t>Large classes?</a:t>
            </a:r>
          </a:p>
          <a:p>
            <a:pPr lvl="1">
              <a:buNone/>
            </a:pPr>
            <a:endParaRPr lang="en-NZ" dirty="0" smtClean="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FFEC8A76-6928-4114-8868-265B370CF723}" type="slidenum">
              <a:rPr lang="en-NZ" smtClean="0"/>
              <a:pPr/>
              <a:t>15</a:t>
            </a:fld>
            <a:endParaRPr lang="en-NZ"/>
          </a:p>
        </p:txBody>
      </p:sp>
      <p:pic>
        <p:nvPicPr>
          <p:cNvPr id="6146" name="Picture 2" descr="http://api.ning.com/files/zdZZ1q7QAGn01Il*9*VVO3jD*WQHwsyH9RTA504bZJbAxMD90HwcfTKccCadOWDfTpz3EsYnIr47YZiShcdSYv4-8nnjegLg/skillspace.jpg"/>
          <p:cNvPicPr>
            <a:picLocks noChangeAspect="1" noChangeArrowheads="1"/>
          </p:cNvPicPr>
          <p:nvPr/>
        </p:nvPicPr>
        <p:blipFill>
          <a:blip r:embed="rId3"/>
          <a:srcRect/>
          <a:stretch>
            <a:fillRect/>
          </a:stretch>
        </p:blipFill>
        <p:spPr bwMode="auto">
          <a:xfrm>
            <a:off x="5286380" y="3782619"/>
            <a:ext cx="2786082" cy="2646777"/>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Meaningful Assignments</a:t>
            </a:r>
            <a:endParaRPr lang="en-NZ" b="1" dirty="0"/>
          </a:p>
        </p:txBody>
      </p:sp>
      <p:sp>
        <p:nvSpPr>
          <p:cNvPr id="3" name="Content Placeholder 2"/>
          <p:cNvSpPr>
            <a:spLocks noGrp="1"/>
          </p:cNvSpPr>
          <p:nvPr>
            <p:ph sz="quarter" idx="1"/>
          </p:nvPr>
        </p:nvSpPr>
        <p:spPr/>
        <p:txBody>
          <a:bodyPr/>
          <a:lstStyle/>
          <a:p>
            <a:r>
              <a:rPr lang="en-NZ" b="1" dirty="0" smtClean="0">
                <a:latin typeface="Calibri" pitchFamily="34" charset="0"/>
                <a:cs typeface="Calibri" pitchFamily="34" charset="0"/>
              </a:rPr>
              <a:t>Layman et al. (2007) </a:t>
            </a:r>
            <a:r>
              <a:rPr lang="en-NZ" dirty="0" smtClean="0">
                <a:latin typeface="Calibri" pitchFamily="34" charset="0"/>
                <a:cs typeface="Calibri" pitchFamily="34" charset="0"/>
              </a:rPr>
              <a:t>state that meaningful assignments  “seeks to engage the student by appealing to their practical nature and/or their desire to help society”. </a:t>
            </a:r>
          </a:p>
          <a:p>
            <a:pPr lvl="1"/>
            <a:r>
              <a:rPr lang="en-NZ" dirty="0" smtClean="0">
                <a:latin typeface="Calibri" pitchFamily="34" charset="0"/>
                <a:cs typeface="Calibri" pitchFamily="34" charset="0"/>
              </a:rPr>
              <a:t>Introducing real-world relevance into assignments</a:t>
            </a:r>
          </a:p>
          <a:p>
            <a:pPr lvl="1">
              <a:buNone/>
            </a:pPr>
            <a:endParaRPr lang="en-NZ" dirty="0" smtClean="0">
              <a:latin typeface="Calibri" pitchFamily="34" charset="0"/>
              <a:cs typeface="Calibri" pitchFamily="34" charset="0"/>
            </a:endParaRPr>
          </a:p>
          <a:p>
            <a:r>
              <a:rPr lang="en-NZ" dirty="0" smtClean="0">
                <a:latin typeface="Calibri" pitchFamily="34" charset="0"/>
                <a:cs typeface="Calibri" pitchFamily="34" charset="0"/>
              </a:rPr>
              <a:t>Issues</a:t>
            </a:r>
          </a:p>
          <a:p>
            <a:pPr lvl="1"/>
            <a:r>
              <a:rPr lang="en-NZ" dirty="0" smtClean="0">
                <a:latin typeface="Calibri" pitchFamily="34" charset="0"/>
                <a:cs typeface="Calibri" pitchFamily="34" charset="0"/>
              </a:rPr>
              <a:t>Assignment difficulty level?</a:t>
            </a:r>
          </a:p>
          <a:p>
            <a:pPr lvl="1"/>
            <a:r>
              <a:rPr lang="en-NZ" dirty="0" smtClean="0">
                <a:latin typeface="Calibri" pitchFamily="34" charset="0"/>
                <a:cs typeface="Calibri" pitchFamily="34" charset="0"/>
              </a:rPr>
              <a:t>Realistic portrayal of social issues?</a:t>
            </a:r>
          </a:p>
          <a:p>
            <a:endParaRPr lang="en-NZ"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FFEC8A76-6928-4114-8868-265B370CF723}" type="slidenum">
              <a:rPr lang="en-NZ" smtClean="0"/>
              <a:pPr/>
              <a:t>16</a:t>
            </a:fld>
            <a:endParaRPr lang="en-NZ"/>
          </a:p>
        </p:txBody>
      </p:sp>
    </p:spTree>
    <p:extLst>
      <p:ext uri="{BB962C8B-B14F-4D97-AF65-F5344CB8AC3E}">
        <p14:creationId xmlns:p14="http://schemas.microsoft.com/office/powerpoint/2010/main" val="2687651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Do CSG-Ed Projects Work?</a:t>
            </a:r>
            <a:endParaRPr lang="en-NZ" b="1" dirty="0"/>
          </a:p>
        </p:txBody>
      </p:sp>
      <p:sp>
        <p:nvSpPr>
          <p:cNvPr id="3" name="Slide Number Placeholder 2"/>
          <p:cNvSpPr>
            <a:spLocks noGrp="1"/>
          </p:cNvSpPr>
          <p:nvPr>
            <p:ph type="sldNum" sz="quarter" idx="12"/>
          </p:nvPr>
        </p:nvSpPr>
        <p:spPr/>
        <p:txBody>
          <a:bodyPr/>
          <a:lstStyle/>
          <a:p>
            <a:fld id="{FFEC8A76-6928-4114-8868-265B370CF723}" type="slidenum">
              <a:rPr lang="en-NZ" smtClean="0"/>
              <a:pPr/>
              <a:t>17</a:t>
            </a:fld>
            <a:endParaRPr lang="en-NZ"/>
          </a:p>
        </p:txBody>
      </p:sp>
      <p:sp>
        <p:nvSpPr>
          <p:cNvPr id="4" name="Content Placeholder 3"/>
          <p:cNvSpPr>
            <a:spLocks noGrp="1"/>
          </p:cNvSpPr>
          <p:nvPr>
            <p:ph sz="quarter" idx="1"/>
          </p:nvPr>
        </p:nvSpPr>
        <p:spPr/>
        <p:txBody>
          <a:bodyPr/>
          <a:lstStyle/>
          <a:p>
            <a:r>
              <a:rPr lang="en-NZ" dirty="0" smtClean="0">
                <a:latin typeface="Calibri" pitchFamily="34" charset="0"/>
                <a:cs typeface="Calibri" pitchFamily="34" charset="0"/>
              </a:rPr>
              <a:t>Limited literature</a:t>
            </a:r>
          </a:p>
          <a:p>
            <a:r>
              <a:rPr lang="en-NZ" dirty="0" smtClean="0">
                <a:latin typeface="Calibri" pitchFamily="34" charset="0"/>
                <a:cs typeface="Calibri" pitchFamily="34" charset="0"/>
              </a:rPr>
              <a:t>One study that examines if students are actually interested in socially relevant problems? </a:t>
            </a:r>
            <a:r>
              <a:rPr lang="en-NZ" b="1" dirty="0" smtClean="0">
                <a:latin typeface="Calibri" pitchFamily="34" charset="0"/>
                <a:cs typeface="Calibri" pitchFamily="34" charset="0"/>
              </a:rPr>
              <a:t>Rader et al. (2011) </a:t>
            </a:r>
          </a:p>
          <a:p>
            <a:pPr lvl="1"/>
            <a:r>
              <a:rPr lang="en-NZ" dirty="0" smtClean="0">
                <a:latin typeface="Calibri" pitchFamily="34" charset="0"/>
                <a:cs typeface="Calibri" pitchFamily="34" charset="0"/>
              </a:rPr>
              <a:t>CSG based projects not preferred especially against game-based projects</a:t>
            </a:r>
          </a:p>
          <a:p>
            <a:pPr lvl="1"/>
            <a:r>
              <a:rPr lang="en-NZ" dirty="0" smtClean="0">
                <a:latin typeface="Calibri" pitchFamily="34" charset="0"/>
                <a:cs typeface="Calibri" pitchFamily="34" charset="0"/>
              </a:rPr>
              <a:t>However, females ranked humanitarian projects positively overall</a:t>
            </a:r>
          </a:p>
          <a:p>
            <a:pPr lvl="1"/>
            <a:r>
              <a:rPr lang="en-NZ" dirty="0" smtClean="0">
                <a:latin typeface="Calibri" pitchFamily="34" charset="0"/>
                <a:cs typeface="Calibri" pitchFamily="34" charset="0"/>
              </a:rPr>
              <a:t>Interest in socially-relevant projects seemed to be high</a:t>
            </a:r>
          </a:p>
          <a:p>
            <a:pPr lvl="1"/>
            <a:r>
              <a:rPr lang="en-NZ" dirty="0" smtClean="0">
                <a:latin typeface="Calibri" pitchFamily="34" charset="0"/>
                <a:cs typeface="Calibri" pitchFamily="34" charset="0"/>
              </a:rPr>
              <a:t>Internal validity? </a:t>
            </a:r>
            <a:endParaRPr lang="en-NZ" dirty="0">
              <a:latin typeface="Calibri" pitchFamily="34" charset="0"/>
              <a:cs typeface="Calibri" pitchFamily="34" charset="0"/>
            </a:endParaRPr>
          </a:p>
        </p:txBody>
      </p:sp>
    </p:spTree>
    <p:extLst>
      <p:ext uri="{BB962C8B-B14F-4D97-AF65-F5344CB8AC3E}">
        <p14:creationId xmlns:p14="http://schemas.microsoft.com/office/powerpoint/2010/main" val="3515489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Summary</a:t>
            </a:r>
            <a:endParaRPr lang="en-NZ" b="1" dirty="0"/>
          </a:p>
        </p:txBody>
      </p:sp>
      <p:sp>
        <p:nvSpPr>
          <p:cNvPr id="3" name="Slide Number Placeholder 2"/>
          <p:cNvSpPr>
            <a:spLocks noGrp="1"/>
          </p:cNvSpPr>
          <p:nvPr>
            <p:ph type="sldNum" sz="quarter" idx="12"/>
          </p:nvPr>
        </p:nvSpPr>
        <p:spPr/>
        <p:txBody>
          <a:bodyPr/>
          <a:lstStyle/>
          <a:p>
            <a:fld id="{FFEC8A76-6928-4114-8868-265B370CF723}" type="slidenum">
              <a:rPr lang="en-NZ" smtClean="0"/>
              <a:pPr/>
              <a:t>18</a:t>
            </a:fld>
            <a:endParaRPr lang="en-NZ"/>
          </a:p>
        </p:txBody>
      </p:sp>
      <p:sp>
        <p:nvSpPr>
          <p:cNvPr id="4" name="Content Placeholder 3"/>
          <p:cNvSpPr>
            <a:spLocks noGrp="1"/>
          </p:cNvSpPr>
          <p:nvPr>
            <p:ph sz="quarter" idx="1"/>
          </p:nvPr>
        </p:nvSpPr>
        <p:spPr/>
        <p:txBody>
          <a:bodyPr/>
          <a:lstStyle/>
          <a:p>
            <a:pPr marL="0" indent="0">
              <a:buNone/>
            </a:pPr>
            <a:endParaRPr lang="en-NZ" dirty="0" smtClean="0">
              <a:latin typeface="Calibri" panose="020F0502020204030204" pitchFamily="34" charset="0"/>
            </a:endParaRPr>
          </a:p>
          <a:p>
            <a:r>
              <a:rPr lang="en-NZ" dirty="0" smtClean="0">
                <a:latin typeface="Calibri" panose="020F0502020204030204" pitchFamily="34" charset="0"/>
              </a:rPr>
              <a:t>Image of computing</a:t>
            </a:r>
          </a:p>
          <a:p>
            <a:endParaRPr lang="en-NZ" dirty="0">
              <a:latin typeface="Calibri" panose="020F0502020204030204" pitchFamily="34" charset="0"/>
            </a:endParaRPr>
          </a:p>
          <a:p>
            <a:r>
              <a:rPr lang="en-NZ" dirty="0" smtClean="0">
                <a:latin typeface="Calibri" panose="020F0502020204030204" pitchFamily="34" charset="0"/>
              </a:rPr>
              <a:t>Attracting and retaining students</a:t>
            </a:r>
          </a:p>
          <a:p>
            <a:endParaRPr lang="en-NZ" dirty="0">
              <a:latin typeface="Calibri" panose="020F0502020204030204" pitchFamily="34" charset="0"/>
            </a:endParaRPr>
          </a:p>
          <a:p>
            <a:r>
              <a:rPr lang="en-NZ" dirty="0" smtClean="0">
                <a:latin typeface="Calibri" panose="020F0502020204030204" pitchFamily="34" charset="0"/>
              </a:rPr>
              <a:t>Literature Gap</a:t>
            </a:r>
            <a:endParaRPr lang="en-NZ" dirty="0">
              <a:latin typeface="Calibri" panose="020F0502020204030204" pitchFamily="34" charset="0"/>
            </a:endParaRPr>
          </a:p>
        </p:txBody>
      </p:sp>
    </p:spTree>
    <p:extLst>
      <p:ext uri="{BB962C8B-B14F-4D97-AF65-F5344CB8AC3E}">
        <p14:creationId xmlns:p14="http://schemas.microsoft.com/office/powerpoint/2010/main" val="15395262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FEC8A76-6928-4114-8868-265B370CF723}" type="slidenum">
              <a:rPr lang="en-NZ" smtClean="0"/>
              <a:pPr/>
              <a:t>19</a:t>
            </a:fld>
            <a:endParaRPr lang="en-NZ"/>
          </a:p>
        </p:txBody>
      </p:sp>
      <p:sp>
        <p:nvSpPr>
          <p:cNvPr id="5" name="Title 1"/>
          <p:cNvSpPr>
            <a:spLocks noGrp="1"/>
          </p:cNvSpPr>
          <p:nvPr>
            <p:ph type="title"/>
          </p:nvPr>
        </p:nvSpPr>
        <p:spPr>
          <a:xfrm>
            <a:off x="785786" y="3000372"/>
            <a:ext cx="7772400" cy="1143000"/>
          </a:xfrm>
        </p:spPr>
        <p:txBody>
          <a:bodyPr>
            <a:noAutofit/>
          </a:bodyPr>
          <a:lstStyle/>
          <a:p>
            <a:pPr algn="ctr"/>
            <a:r>
              <a:rPr lang="en-NZ" sz="6600" dirty="0" smtClean="0"/>
              <a:t>Questions?</a:t>
            </a:r>
            <a:endParaRPr lang="en-NZ" sz="6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FEC8A76-6928-4114-8868-265B370CF723}" type="slidenum">
              <a:rPr lang="en-NZ" smtClean="0"/>
              <a:pPr/>
              <a:t>2</a:t>
            </a:fld>
            <a:endParaRPr lang="en-NZ"/>
          </a:p>
        </p:txBody>
      </p:sp>
      <p:sp>
        <p:nvSpPr>
          <p:cNvPr id="5" name="Title 1"/>
          <p:cNvSpPr txBox="1">
            <a:spLocks/>
          </p:cNvSpPr>
          <p:nvPr/>
        </p:nvSpPr>
        <p:spPr>
          <a:xfrm>
            <a:off x="785786" y="3000372"/>
            <a:ext cx="7772400" cy="1143000"/>
          </a:xfrm>
          <a:prstGeom prst="rect">
            <a:avLst/>
          </a:prstGeom>
        </p:spPr>
        <p:txBody>
          <a:bodyPr bIns="9144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NZ" sz="6600" b="0" i="0" u="none" strike="noStrike" kern="1200" cap="none" spc="0" normalizeH="0" baseline="0" noProof="0" dirty="0" smtClean="0">
                <a:ln>
                  <a:noFill/>
                </a:ln>
                <a:solidFill>
                  <a:schemeClr val="tx2"/>
                </a:solidFill>
                <a:effectLst/>
                <a:uLnTx/>
                <a:uFillTx/>
                <a:latin typeface="+mj-lt"/>
                <a:ea typeface="+mj-ea"/>
                <a:cs typeface="+mj-cs"/>
              </a:rPr>
              <a:t>What is The Problem?</a:t>
            </a:r>
            <a:endParaRPr kumimoji="0" lang="en-NZ" sz="66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Common Perceptions</a:t>
            </a:r>
            <a:endParaRPr lang="en-NZ" b="1" dirty="0"/>
          </a:p>
        </p:txBody>
      </p:sp>
      <p:sp>
        <p:nvSpPr>
          <p:cNvPr id="3" name="Content Placeholder 2"/>
          <p:cNvSpPr>
            <a:spLocks noGrp="1"/>
          </p:cNvSpPr>
          <p:nvPr>
            <p:ph sz="quarter" idx="1"/>
          </p:nvPr>
        </p:nvSpPr>
        <p:spPr/>
        <p:txBody>
          <a:bodyPr/>
          <a:lstStyle/>
          <a:p>
            <a:endParaRPr lang="en-NZ" dirty="0" smtClean="0"/>
          </a:p>
          <a:p>
            <a:endParaRPr lang="en-NZ" dirty="0" smtClean="0"/>
          </a:p>
          <a:p>
            <a:endParaRPr lang="en-NZ" dirty="0"/>
          </a:p>
        </p:txBody>
      </p:sp>
      <p:graphicFrame>
        <p:nvGraphicFramePr>
          <p:cNvPr id="6" name="Diagram 5"/>
          <p:cNvGraphicFramePr/>
          <p:nvPr>
            <p:extLst>
              <p:ext uri="{D42A27DB-BD31-4B8C-83A1-F6EECF244321}">
                <p14:modId xmlns:p14="http://schemas.microsoft.com/office/powerpoint/2010/main" val="3858769701"/>
              </p:ext>
            </p:extLst>
          </p:nvPr>
        </p:nvGraphicFramePr>
        <p:xfrm>
          <a:off x="357158" y="1428736"/>
          <a:ext cx="8358246" cy="5286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FFEC8A76-6928-4114-8868-265B370CF723}" type="slidenum">
              <a:rPr lang="en-NZ" smtClean="0"/>
              <a:pPr/>
              <a:t>3</a:t>
            </a:fld>
            <a:endParaRPr lang="en-N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80" name="Picture 8" descr="http://s.sidereel.com/tv_shows/15719/giant_2x/TheITCrowd-ShowcardVertical.jpg"/>
          <p:cNvPicPr>
            <a:picLocks noChangeAspect="1" noChangeArrowheads="1"/>
          </p:cNvPicPr>
          <p:nvPr/>
        </p:nvPicPr>
        <p:blipFill>
          <a:blip r:embed="rId3"/>
          <a:srcRect/>
          <a:stretch>
            <a:fillRect/>
          </a:stretch>
        </p:blipFill>
        <p:spPr bwMode="auto">
          <a:xfrm>
            <a:off x="3571868" y="2357430"/>
            <a:ext cx="1857387" cy="2704041"/>
          </a:xfrm>
          <a:prstGeom prst="rect">
            <a:avLst/>
          </a:prstGeom>
          <a:noFill/>
        </p:spPr>
      </p:pic>
      <p:sp>
        <p:nvSpPr>
          <p:cNvPr id="2" name="Title 1"/>
          <p:cNvSpPr>
            <a:spLocks noGrp="1"/>
          </p:cNvSpPr>
          <p:nvPr>
            <p:ph type="title"/>
          </p:nvPr>
        </p:nvSpPr>
        <p:spPr/>
        <p:txBody>
          <a:bodyPr/>
          <a:lstStyle/>
          <a:p>
            <a:r>
              <a:rPr lang="en-NZ" b="1" dirty="0" smtClean="0"/>
              <a:t>Media Influence</a:t>
            </a:r>
            <a:endParaRPr lang="en-NZ" b="1" dirty="0"/>
          </a:p>
        </p:txBody>
      </p:sp>
      <p:sp>
        <p:nvSpPr>
          <p:cNvPr id="3" name="Content Placeholder 2"/>
          <p:cNvSpPr>
            <a:spLocks noGrp="1"/>
          </p:cNvSpPr>
          <p:nvPr>
            <p:ph sz="quarter" idx="1"/>
          </p:nvPr>
        </p:nvSpPr>
        <p:spPr/>
        <p:txBody>
          <a:bodyPr/>
          <a:lstStyle/>
          <a:p>
            <a:r>
              <a:rPr lang="en-NZ" b="1" dirty="0" smtClean="0">
                <a:latin typeface="Calibri" pitchFamily="34" charset="0"/>
                <a:cs typeface="Calibri" pitchFamily="34" charset="0"/>
              </a:rPr>
              <a:t>McLeod and Lang (2013) </a:t>
            </a:r>
            <a:r>
              <a:rPr lang="en-NZ" dirty="0" smtClean="0">
                <a:latin typeface="Calibri" pitchFamily="34" charset="0"/>
                <a:cs typeface="Calibri" pitchFamily="34" charset="0"/>
              </a:rPr>
              <a:t>discuss the existence of IT stereotypes in television shows</a:t>
            </a:r>
            <a:endParaRPr lang="en-NZ" dirty="0">
              <a:latin typeface="Calibri" pitchFamily="34" charset="0"/>
              <a:cs typeface="Calibri" pitchFamily="34" charset="0"/>
            </a:endParaRPr>
          </a:p>
        </p:txBody>
      </p:sp>
      <p:pic>
        <p:nvPicPr>
          <p:cNvPr id="28678" name="Picture 6" descr="http://pmcdeadline2.files.wordpress.com/2011/04/bones-stars2_20110415222943.jpg"/>
          <p:cNvPicPr>
            <a:picLocks noChangeAspect="1" noChangeArrowheads="1"/>
          </p:cNvPicPr>
          <p:nvPr/>
        </p:nvPicPr>
        <p:blipFill>
          <a:blip r:embed="rId4"/>
          <a:srcRect/>
          <a:stretch>
            <a:fillRect/>
          </a:stretch>
        </p:blipFill>
        <p:spPr bwMode="auto">
          <a:xfrm>
            <a:off x="1785918" y="2357430"/>
            <a:ext cx="1825310" cy="2357454"/>
          </a:xfrm>
          <a:prstGeom prst="rect">
            <a:avLst/>
          </a:prstGeom>
          <a:noFill/>
        </p:spPr>
      </p:pic>
      <p:pic>
        <p:nvPicPr>
          <p:cNvPr id="28684" name="Picture 12" descr="http://simoncantan.com/wp-content/uploads/2013/11/Leverage.jpg"/>
          <p:cNvPicPr>
            <a:picLocks noChangeAspect="1" noChangeArrowheads="1"/>
          </p:cNvPicPr>
          <p:nvPr/>
        </p:nvPicPr>
        <p:blipFill>
          <a:blip r:embed="rId5"/>
          <a:srcRect/>
          <a:stretch>
            <a:fillRect/>
          </a:stretch>
        </p:blipFill>
        <p:spPr bwMode="auto">
          <a:xfrm>
            <a:off x="3643306" y="4714884"/>
            <a:ext cx="3071834" cy="1850082"/>
          </a:xfrm>
          <a:prstGeom prst="rect">
            <a:avLst/>
          </a:prstGeom>
          <a:noFill/>
        </p:spPr>
      </p:pic>
      <p:pic>
        <p:nvPicPr>
          <p:cNvPr id="28674" name="Picture 2" descr="http://ia.media-imdb.com/images/M/MV5BMTYyMTQ0MTU1OF5BMl5BanBnXkFtZTcwMjI0Njg4Ng@@._V1_SX640_SY720_.jpg"/>
          <p:cNvPicPr>
            <a:picLocks noChangeAspect="1" noChangeArrowheads="1"/>
          </p:cNvPicPr>
          <p:nvPr/>
        </p:nvPicPr>
        <p:blipFill>
          <a:blip r:embed="rId6"/>
          <a:srcRect/>
          <a:stretch>
            <a:fillRect/>
          </a:stretch>
        </p:blipFill>
        <p:spPr bwMode="auto">
          <a:xfrm>
            <a:off x="1928794" y="4143380"/>
            <a:ext cx="1714512" cy="2410850"/>
          </a:xfrm>
          <a:prstGeom prst="rect">
            <a:avLst/>
          </a:prstGeom>
          <a:noFill/>
        </p:spPr>
      </p:pic>
      <p:pic>
        <p:nvPicPr>
          <p:cNvPr id="28676" name="Picture 4" descr="http://ia.media-imdb.com/images/M/MV5BMTQyMzExMzAzMl5BMl5BanBnXkFtZTcwMDEzNzk1OQ@@._V1_SX640_SY720_.jpg"/>
          <p:cNvPicPr>
            <a:picLocks noChangeAspect="1" noChangeArrowheads="1"/>
          </p:cNvPicPr>
          <p:nvPr/>
        </p:nvPicPr>
        <p:blipFill>
          <a:blip r:embed="rId7"/>
          <a:srcRect/>
          <a:stretch>
            <a:fillRect/>
          </a:stretch>
        </p:blipFill>
        <p:spPr bwMode="auto">
          <a:xfrm>
            <a:off x="5429256" y="2357430"/>
            <a:ext cx="1714512" cy="2522782"/>
          </a:xfrm>
          <a:prstGeom prst="rect">
            <a:avLst/>
          </a:prstGeom>
          <a:noFill/>
        </p:spPr>
      </p:pic>
      <p:sp>
        <p:nvSpPr>
          <p:cNvPr id="10" name="Slide Number Placeholder 9"/>
          <p:cNvSpPr>
            <a:spLocks noGrp="1"/>
          </p:cNvSpPr>
          <p:nvPr>
            <p:ph type="sldNum" sz="quarter" idx="12"/>
          </p:nvPr>
        </p:nvSpPr>
        <p:spPr/>
        <p:txBody>
          <a:bodyPr/>
          <a:lstStyle/>
          <a:p>
            <a:fld id="{FFEC8A76-6928-4114-8868-265B370CF723}" type="slidenum">
              <a:rPr lang="en-NZ" smtClean="0"/>
              <a:pPr/>
              <a:t>4</a:t>
            </a:fld>
            <a:endParaRPr lang="en-N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Uneven Gender Population</a:t>
            </a:r>
            <a:endParaRPr lang="en-NZ" b="1" dirty="0"/>
          </a:p>
        </p:txBody>
      </p:sp>
      <p:pic>
        <p:nvPicPr>
          <p:cNvPr id="4" name="Picture 2" descr="gender-comp-sci"/>
          <p:cNvPicPr>
            <a:picLocks noGrp="1" noChangeAspect="1" noChangeArrowheads="1"/>
          </p:cNvPicPr>
          <p:nvPr>
            <p:ph sz="quarter" idx="1"/>
          </p:nvPr>
        </p:nvPicPr>
        <p:blipFill>
          <a:blip r:embed="rId3"/>
          <a:srcRect/>
          <a:stretch>
            <a:fillRect/>
          </a:stretch>
        </p:blipFill>
        <p:spPr bwMode="auto">
          <a:xfrm>
            <a:off x="285720" y="1785926"/>
            <a:ext cx="2614631" cy="4357719"/>
          </a:xfrm>
          <a:prstGeom prst="rect">
            <a:avLst/>
          </a:prstGeom>
          <a:noFill/>
        </p:spPr>
      </p:pic>
      <p:pic>
        <p:nvPicPr>
          <p:cNvPr id="26626" name="Picture 2" descr="computersciencegender"/>
          <p:cNvPicPr>
            <a:picLocks noChangeAspect="1" noChangeArrowheads="1"/>
          </p:cNvPicPr>
          <p:nvPr/>
        </p:nvPicPr>
        <p:blipFill>
          <a:blip r:embed="rId4"/>
          <a:srcRect/>
          <a:stretch>
            <a:fillRect/>
          </a:stretch>
        </p:blipFill>
        <p:spPr bwMode="auto">
          <a:xfrm>
            <a:off x="3286116" y="1807586"/>
            <a:ext cx="5538780" cy="4357718"/>
          </a:xfrm>
          <a:prstGeom prst="rect">
            <a:avLst/>
          </a:prstGeom>
          <a:noFill/>
        </p:spPr>
      </p:pic>
      <p:sp>
        <p:nvSpPr>
          <p:cNvPr id="6" name="Slide Number Placeholder 5"/>
          <p:cNvSpPr>
            <a:spLocks noGrp="1"/>
          </p:cNvSpPr>
          <p:nvPr>
            <p:ph type="sldNum" sz="quarter" idx="12"/>
          </p:nvPr>
        </p:nvSpPr>
        <p:spPr/>
        <p:txBody>
          <a:bodyPr/>
          <a:lstStyle/>
          <a:p>
            <a:fld id="{FFEC8A76-6928-4114-8868-265B370CF723}" type="slidenum">
              <a:rPr lang="en-NZ" smtClean="0"/>
              <a:pPr/>
              <a:t>5</a:t>
            </a:fld>
            <a:endParaRPr lang="en-NZ"/>
          </a:p>
        </p:txBody>
      </p:sp>
      <p:sp>
        <p:nvSpPr>
          <p:cNvPr id="7" name="TextBox 6"/>
          <p:cNvSpPr txBox="1"/>
          <p:nvPr/>
        </p:nvSpPr>
        <p:spPr>
          <a:xfrm>
            <a:off x="3929058" y="6215082"/>
            <a:ext cx="5072098" cy="400110"/>
          </a:xfrm>
          <a:prstGeom prst="rect">
            <a:avLst/>
          </a:prstGeom>
          <a:noFill/>
        </p:spPr>
        <p:txBody>
          <a:bodyPr wrap="square" rtlCol="0">
            <a:spAutoFit/>
          </a:bodyPr>
          <a:lstStyle/>
          <a:p>
            <a:r>
              <a:rPr lang="en-NZ" sz="1000" dirty="0" smtClean="0">
                <a:latin typeface="Calibri" panose="020F0502020204030204" pitchFamily="34" charset="0"/>
              </a:rPr>
              <a:t>Source: </a:t>
            </a:r>
            <a:r>
              <a:rPr lang="en-NZ" sz="1000" dirty="0" smtClean="0">
                <a:latin typeface="Calibri" panose="020F0502020204030204" pitchFamily="34" charset="0"/>
                <a:hlinkClick r:id="rId5"/>
              </a:rPr>
              <a:t>http://techcrunch.com/2014/02/21/women-outnumber-men-for-the-first-time-in-berkeleys-intro-to-computer-science-course/</a:t>
            </a:r>
            <a:r>
              <a:rPr lang="en-NZ" sz="1000" dirty="0" smtClean="0">
                <a:latin typeface="Calibri" panose="020F0502020204030204" pitchFamily="34" charset="0"/>
              </a:rPr>
              <a:t> </a:t>
            </a:r>
            <a:endParaRPr lang="en-NZ" sz="1000" dirty="0">
              <a:latin typeface="Calibri" panose="020F0502020204030204" pitchFamily="34" charset="0"/>
            </a:endParaRPr>
          </a:p>
        </p:txBody>
      </p:sp>
      <p:sp>
        <p:nvSpPr>
          <p:cNvPr id="8" name="TextBox 7"/>
          <p:cNvSpPr txBox="1"/>
          <p:nvPr/>
        </p:nvSpPr>
        <p:spPr>
          <a:xfrm>
            <a:off x="714348" y="6143644"/>
            <a:ext cx="3000396" cy="553998"/>
          </a:xfrm>
          <a:prstGeom prst="rect">
            <a:avLst/>
          </a:prstGeom>
          <a:noFill/>
        </p:spPr>
        <p:txBody>
          <a:bodyPr wrap="square" rtlCol="0">
            <a:spAutoFit/>
          </a:bodyPr>
          <a:lstStyle/>
          <a:p>
            <a:r>
              <a:rPr lang="en-NZ" sz="1000" dirty="0" smtClean="0">
                <a:latin typeface="Calibri" panose="020F0502020204030204" pitchFamily="34" charset="0"/>
              </a:rPr>
              <a:t>Source: </a:t>
            </a:r>
            <a:r>
              <a:rPr lang="en-NZ" sz="1000" dirty="0" smtClean="0">
                <a:solidFill>
                  <a:srgbClr val="00B0F0"/>
                </a:solidFill>
                <a:latin typeface="Calibri" panose="020F0502020204030204" pitchFamily="34" charset="0"/>
                <a:hlinkClick r:id="rId6"/>
              </a:rPr>
              <a:t>https://gigaom.com/2014/08/21/eight-charts-that-put-tech-companies-diversity-stats-into-perspective/</a:t>
            </a:r>
            <a:r>
              <a:rPr lang="en-NZ" sz="1000" dirty="0" smtClean="0">
                <a:solidFill>
                  <a:srgbClr val="00B0F0"/>
                </a:solidFill>
                <a:latin typeface="Calibri" panose="020F0502020204030204" pitchFamily="34" charset="0"/>
              </a:rPr>
              <a:t> </a:t>
            </a:r>
            <a:endParaRPr lang="en-NZ" sz="1000" dirty="0">
              <a:solidFill>
                <a:srgbClr val="00B0F0"/>
              </a:solidFill>
              <a:latin typeface="Calibri" panose="020F0502020204030204" pitchFamily="34" charset="0"/>
            </a:endParaRPr>
          </a:p>
        </p:txBody>
      </p:sp>
    </p:spTree>
    <p:extLst>
      <p:ext uri="{BB962C8B-B14F-4D97-AF65-F5344CB8AC3E}">
        <p14:creationId xmlns:p14="http://schemas.microsoft.com/office/powerpoint/2010/main" val="74186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CS in </a:t>
            </a:r>
            <a:r>
              <a:rPr lang="en-NZ" b="1" dirty="0" err="1" smtClean="0"/>
              <a:t>UoA</a:t>
            </a:r>
            <a:r>
              <a:rPr lang="en-NZ" b="1" dirty="0" smtClean="0"/>
              <a:t>? </a:t>
            </a:r>
            <a:endParaRPr lang="en-NZ" b="1" dirty="0"/>
          </a:p>
        </p:txBody>
      </p:sp>
      <p:sp>
        <p:nvSpPr>
          <p:cNvPr id="3" name="Slide Number Placeholder 2"/>
          <p:cNvSpPr>
            <a:spLocks noGrp="1"/>
          </p:cNvSpPr>
          <p:nvPr>
            <p:ph type="sldNum" sz="quarter" idx="12"/>
          </p:nvPr>
        </p:nvSpPr>
        <p:spPr/>
        <p:txBody>
          <a:bodyPr/>
          <a:lstStyle/>
          <a:p>
            <a:fld id="{FFEC8A76-6928-4114-8868-265B370CF723}" type="slidenum">
              <a:rPr lang="en-NZ" smtClean="0"/>
              <a:pPr/>
              <a:t>6</a:t>
            </a:fld>
            <a:endParaRPr lang="en-NZ"/>
          </a:p>
        </p:txBody>
      </p:sp>
      <p:pic>
        <p:nvPicPr>
          <p:cNvPr id="1026" name="Picture 2"/>
          <p:cNvPicPr>
            <a:picLocks noChangeAspect="1" noChangeArrowheads="1"/>
          </p:cNvPicPr>
          <p:nvPr/>
        </p:nvPicPr>
        <p:blipFill>
          <a:blip r:embed="rId3"/>
          <a:srcRect/>
          <a:stretch>
            <a:fillRect/>
          </a:stretch>
        </p:blipFill>
        <p:spPr bwMode="auto">
          <a:xfrm>
            <a:off x="785786" y="1714488"/>
            <a:ext cx="7693502" cy="4429156"/>
          </a:xfrm>
          <a:prstGeom prst="rect">
            <a:avLst/>
          </a:prstGeom>
          <a:noFill/>
          <a:ln w="9525">
            <a:noFill/>
            <a:miter lim="800000"/>
            <a:headEnd/>
            <a:tailEnd/>
          </a:ln>
          <a:effectLst/>
        </p:spPr>
      </p:pic>
    </p:spTree>
    <p:extLst>
      <p:ext uri="{BB962C8B-B14F-4D97-AF65-F5344CB8AC3E}">
        <p14:creationId xmlns:p14="http://schemas.microsoft.com/office/powerpoint/2010/main" val="924148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Gender Gap</a:t>
            </a:r>
            <a:endParaRPr lang="en-NZ" b="1" dirty="0"/>
          </a:p>
        </p:txBody>
      </p:sp>
      <p:sp>
        <p:nvSpPr>
          <p:cNvPr id="3" name="Content Placeholder 2"/>
          <p:cNvSpPr>
            <a:spLocks noGrp="1"/>
          </p:cNvSpPr>
          <p:nvPr>
            <p:ph sz="quarter" idx="1"/>
          </p:nvPr>
        </p:nvSpPr>
        <p:spPr/>
        <p:txBody>
          <a:bodyPr/>
          <a:lstStyle/>
          <a:p>
            <a:r>
              <a:rPr lang="en-NZ" b="1" dirty="0" smtClean="0">
                <a:latin typeface="Calibri" pitchFamily="34" charset="0"/>
                <a:cs typeface="Calibri" pitchFamily="34" charset="0"/>
              </a:rPr>
              <a:t>Selby et al. (1997) </a:t>
            </a:r>
            <a:r>
              <a:rPr lang="en-NZ" dirty="0" smtClean="0">
                <a:latin typeface="Calibri" pitchFamily="34" charset="0"/>
                <a:cs typeface="Calibri" pitchFamily="34" charset="0"/>
              </a:rPr>
              <a:t>state: </a:t>
            </a:r>
          </a:p>
          <a:p>
            <a:pPr lvl="1"/>
            <a:r>
              <a:rPr lang="en-NZ" dirty="0" smtClean="0">
                <a:latin typeface="Calibri" pitchFamily="34" charset="0"/>
                <a:cs typeface="Calibri" pitchFamily="34" charset="0"/>
              </a:rPr>
              <a:t>Current problems in CS discipline</a:t>
            </a:r>
          </a:p>
          <a:p>
            <a:pPr lvl="1"/>
            <a:r>
              <a:rPr lang="en-NZ" dirty="0" smtClean="0">
                <a:latin typeface="Calibri" pitchFamily="34" charset="0"/>
                <a:cs typeface="Calibri" pitchFamily="34" charset="0"/>
              </a:rPr>
              <a:t>BUT construct validity? </a:t>
            </a:r>
          </a:p>
          <a:p>
            <a:pPr lvl="1">
              <a:buNone/>
            </a:pPr>
            <a:endParaRPr lang="en-NZ" dirty="0" smtClean="0">
              <a:latin typeface="Calibri" pitchFamily="34" charset="0"/>
              <a:cs typeface="Calibri" pitchFamily="34" charset="0"/>
            </a:endParaRPr>
          </a:p>
          <a:p>
            <a:r>
              <a:rPr lang="en-NZ" b="1" dirty="0" smtClean="0">
                <a:latin typeface="Calibri" pitchFamily="34" charset="0"/>
                <a:cs typeface="Calibri" pitchFamily="34" charset="0"/>
              </a:rPr>
              <a:t>Peckham et al. (2007) </a:t>
            </a:r>
            <a:r>
              <a:rPr lang="en-NZ" dirty="0" smtClean="0">
                <a:latin typeface="Calibri" pitchFamily="34" charset="0"/>
                <a:cs typeface="Calibri" pitchFamily="34" charset="0"/>
              </a:rPr>
              <a:t>claim:</a:t>
            </a:r>
          </a:p>
          <a:p>
            <a:pPr lvl="1"/>
            <a:r>
              <a:rPr lang="en-NZ" dirty="0" smtClean="0">
                <a:latin typeface="Calibri" pitchFamily="34" charset="0"/>
                <a:cs typeface="Calibri" pitchFamily="34" charset="0"/>
              </a:rPr>
              <a:t>CS is a male-oriented discipline</a:t>
            </a:r>
          </a:p>
          <a:p>
            <a:pPr lvl="1"/>
            <a:r>
              <a:rPr lang="en-NZ" dirty="0" smtClean="0">
                <a:latin typeface="Calibri" pitchFamily="34" charset="0"/>
                <a:cs typeface="Calibri" pitchFamily="34" charset="0"/>
              </a:rPr>
              <a:t>Underrepresented groups such as women and non-white population are judged against</a:t>
            </a:r>
          </a:p>
          <a:p>
            <a:pPr lvl="1"/>
            <a:r>
              <a:rPr lang="en-NZ" dirty="0" smtClean="0">
                <a:latin typeface="Calibri" pitchFamily="34" charset="0"/>
                <a:cs typeface="Calibri" pitchFamily="34" charset="0"/>
              </a:rPr>
              <a:t>No proof?</a:t>
            </a:r>
          </a:p>
        </p:txBody>
      </p:sp>
      <p:sp>
        <p:nvSpPr>
          <p:cNvPr id="4" name="Slide Number Placeholder 3"/>
          <p:cNvSpPr>
            <a:spLocks noGrp="1"/>
          </p:cNvSpPr>
          <p:nvPr>
            <p:ph type="sldNum" sz="quarter" idx="12"/>
          </p:nvPr>
        </p:nvSpPr>
        <p:spPr/>
        <p:txBody>
          <a:bodyPr/>
          <a:lstStyle/>
          <a:p>
            <a:fld id="{FFEC8A76-6928-4114-8868-265B370CF723}" type="slidenum">
              <a:rPr lang="en-NZ" smtClean="0"/>
              <a:pPr/>
              <a:t>7</a:t>
            </a:fld>
            <a:endParaRPr lang="en-N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Unlocking the Clubhouse</a:t>
            </a:r>
            <a:endParaRPr lang="en-NZ" b="1" dirty="0"/>
          </a:p>
        </p:txBody>
      </p:sp>
      <p:sp>
        <p:nvSpPr>
          <p:cNvPr id="3" name="Slide Number Placeholder 2"/>
          <p:cNvSpPr>
            <a:spLocks noGrp="1"/>
          </p:cNvSpPr>
          <p:nvPr>
            <p:ph type="sldNum" sz="quarter" idx="12"/>
          </p:nvPr>
        </p:nvSpPr>
        <p:spPr/>
        <p:txBody>
          <a:bodyPr/>
          <a:lstStyle/>
          <a:p>
            <a:fld id="{FFEC8A76-6928-4114-8868-265B370CF723}" type="slidenum">
              <a:rPr lang="en-NZ" smtClean="0"/>
              <a:pPr/>
              <a:t>8</a:t>
            </a:fld>
            <a:endParaRPr lang="en-NZ"/>
          </a:p>
        </p:txBody>
      </p:sp>
      <p:sp>
        <p:nvSpPr>
          <p:cNvPr id="4" name="Content Placeholder 3"/>
          <p:cNvSpPr>
            <a:spLocks noGrp="1"/>
          </p:cNvSpPr>
          <p:nvPr>
            <p:ph sz="quarter" idx="1"/>
          </p:nvPr>
        </p:nvSpPr>
        <p:spPr/>
        <p:txBody>
          <a:bodyPr/>
          <a:lstStyle/>
          <a:p>
            <a:r>
              <a:rPr lang="en-NZ" b="1" dirty="0" smtClean="0">
                <a:latin typeface="Calibri" pitchFamily="34" charset="0"/>
                <a:cs typeface="Calibri" pitchFamily="34" charset="0"/>
              </a:rPr>
              <a:t>Study by Margolis and Fisher (2002)</a:t>
            </a:r>
          </a:p>
          <a:p>
            <a:r>
              <a:rPr lang="en-NZ" dirty="0" smtClean="0">
                <a:latin typeface="Calibri" pitchFamily="34" charset="0"/>
                <a:cs typeface="Calibri" pitchFamily="34" charset="0"/>
              </a:rPr>
              <a:t>1994-1997</a:t>
            </a:r>
          </a:p>
          <a:p>
            <a:r>
              <a:rPr lang="en-NZ" dirty="0" smtClean="0">
                <a:latin typeface="Calibri" pitchFamily="34" charset="0"/>
                <a:cs typeface="Calibri" pitchFamily="34" charset="0"/>
              </a:rPr>
              <a:t>Multiyear project to understand and improve situation of women in CSE</a:t>
            </a:r>
          </a:p>
          <a:p>
            <a:pPr lvl="1"/>
            <a:r>
              <a:rPr lang="en-NZ" b="1" i="1" dirty="0" smtClean="0">
                <a:latin typeface="Calibri" pitchFamily="34" charset="0"/>
                <a:cs typeface="Calibri" pitchFamily="34" charset="0"/>
              </a:rPr>
              <a:t>Boys Invent Things, and Girls Use Things Boys Invent</a:t>
            </a:r>
          </a:p>
          <a:p>
            <a:pPr lvl="1">
              <a:buNone/>
            </a:pPr>
            <a:endParaRPr lang="en-NZ" i="1" dirty="0" smtClean="0">
              <a:latin typeface="Calibri" pitchFamily="34" charset="0"/>
              <a:cs typeface="Calibri" pitchFamily="34" charset="0"/>
            </a:endParaRPr>
          </a:p>
          <a:p>
            <a:r>
              <a:rPr lang="en-NZ" dirty="0" smtClean="0">
                <a:latin typeface="Calibri" pitchFamily="34" charset="0"/>
                <a:cs typeface="Calibri" pitchFamily="34" charset="0"/>
              </a:rPr>
              <a:t>Computing with a Purpose</a:t>
            </a:r>
          </a:p>
          <a:p>
            <a:pPr lvl="1"/>
            <a:r>
              <a:rPr lang="en-NZ" dirty="0" smtClean="0">
                <a:latin typeface="Calibri" pitchFamily="34" charset="0"/>
                <a:cs typeface="Calibri" pitchFamily="34" charset="0"/>
              </a:rPr>
              <a:t>Can a creative person, a “people person,” care about the world and people and be happy in computer science?</a:t>
            </a:r>
          </a:p>
          <a:p>
            <a:pPr lvl="1">
              <a:buNone/>
            </a:pPr>
            <a:endParaRPr lang="en-NZ"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smtClean="0"/>
              <a:t>Limited Resources</a:t>
            </a:r>
            <a:endParaRPr lang="en-NZ" b="1" dirty="0"/>
          </a:p>
        </p:txBody>
      </p:sp>
      <p:sp>
        <p:nvSpPr>
          <p:cNvPr id="3" name="Slide Number Placeholder 2"/>
          <p:cNvSpPr>
            <a:spLocks noGrp="1"/>
          </p:cNvSpPr>
          <p:nvPr>
            <p:ph type="sldNum" sz="quarter" idx="12"/>
          </p:nvPr>
        </p:nvSpPr>
        <p:spPr/>
        <p:txBody>
          <a:bodyPr/>
          <a:lstStyle/>
          <a:p>
            <a:fld id="{FFEC8A76-6928-4114-8868-265B370CF723}" type="slidenum">
              <a:rPr lang="en-NZ" smtClean="0"/>
              <a:pPr/>
              <a:t>9</a:t>
            </a:fld>
            <a:endParaRPr lang="en-NZ"/>
          </a:p>
        </p:txBody>
      </p:sp>
      <p:sp>
        <p:nvSpPr>
          <p:cNvPr id="4" name="Content Placeholder 3"/>
          <p:cNvSpPr>
            <a:spLocks noGrp="1"/>
          </p:cNvSpPr>
          <p:nvPr>
            <p:ph sz="quarter" idx="1"/>
          </p:nvPr>
        </p:nvSpPr>
        <p:spPr/>
        <p:txBody>
          <a:bodyPr/>
          <a:lstStyle/>
          <a:p>
            <a:r>
              <a:rPr lang="en-NZ" dirty="0" smtClean="0">
                <a:latin typeface="Calibri" pitchFamily="34" charset="0"/>
                <a:cs typeface="Calibri" pitchFamily="34" charset="0"/>
              </a:rPr>
              <a:t>Focus on technicalities in introductory courses</a:t>
            </a:r>
          </a:p>
          <a:p>
            <a:pPr lvl="1"/>
            <a:r>
              <a:rPr lang="en-NZ" dirty="0" smtClean="0">
                <a:latin typeface="Calibri" pitchFamily="34" charset="0"/>
                <a:cs typeface="Calibri" pitchFamily="34" charset="0"/>
              </a:rPr>
              <a:t>Syntax</a:t>
            </a:r>
          </a:p>
          <a:p>
            <a:pPr lvl="1"/>
            <a:r>
              <a:rPr lang="en-NZ" dirty="0" smtClean="0">
                <a:latin typeface="Calibri" pitchFamily="34" charset="0"/>
                <a:cs typeface="Calibri" pitchFamily="34" charset="0"/>
              </a:rPr>
              <a:t>Languages</a:t>
            </a:r>
          </a:p>
          <a:p>
            <a:pPr lvl="1">
              <a:buNone/>
            </a:pPr>
            <a:endParaRPr lang="en-NZ" dirty="0" smtClean="0">
              <a:latin typeface="Calibri" pitchFamily="34" charset="0"/>
              <a:cs typeface="Calibri" pitchFamily="34" charset="0"/>
            </a:endParaRPr>
          </a:p>
          <a:p>
            <a:r>
              <a:rPr lang="en-NZ" dirty="0" smtClean="0">
                <a:latin typeface="Calibri" pitchFamily="34" charset="0"/>
                <a:cs typeface="Calibri" pitchFamily="34" charset="0"/>
              </a:rPr>
              <a:t>Dull and irrelevant textbook examples </a:t>
            </a:r>
          </a:p>
          <a:p>
            <a:pPr lvl="1"/>
            <a:r>
              <a:rPr lang="en-NZ" dirty="0" smtClean="0">
                <a:latin typeface="Calibri" pitchFamily="34" charset="0"/>
                <a:cs typeface="Calibri" pitchFamily="34" charset="0"/>
              </a:rPr>
              <a:t>“There isn’t a textbook out of the 60 I have on my shelf that makes me see computing as socially relevant”  - </a:t>
            </a:r>
            <a:r>
              <a:rPr lang="en-NZ" b="1" dirty="0" smtClean="0">
                <a:latin typeface="Calibri" pitchFamily="34" charset="0"/>
                <a:cs typeface="Calibri" pitchFamily="34" charset="0"/>
              </a:rPr>
              <a:t>Buckley (2009)</a:t>
            </a:r>
          </a:p>
          <a:p>
            <a:pPr lvl="1">
              <a:buNone/>
            </a:pPr>
            <a:endParaRPr lang="en-NZ" dirty="0" smtClean="0">
              <a:latin typeface="Calibri" pitchFamily="34" charset="0"/>
              <a:cs typeface="Calibri" pitchFamily="34" charset="0"/>
            </a:endParaRPr>
          </a:p>
          <a:p>
            <a:r>
              <a:rPr lang="en-NZ" dirty="0" smtClean="0">
                <a:latin typeface="Calibri" pitchFamily="34" charset="0"/>
                <a:cs typeface="Calibri" pitchFamily="34" charset="0"/>
              </a:rPr>
              <a:t>Lack of domain knowledge for instructors</a:t>
            </a:r>
          </a:p>
          <a:p>
            <a:endParaRPr lang="en-NZ"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910</TotalTime>
  <Words>2302</Words>
  <Application>Microsoft Office PowerPoint</Application>
  <PresentationFormat>On-screen Show (4:3)</PresentationFormat>
  <Paragraphs>255</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Is Computing for Social Good the Solution to Changing Misinformed Perceptions?</vt:lpstr>
      <vt:lpstr>PowerPoint Presentation</vt:lpstr>
      <vt:lpstr>Common Perceptions</vt:lpstr>
      <vt:lpstr>Media Influence</vt:lpstr>
      <vt:lpstr>Uneven Gender Population</vt:lpstr>
      <vt:lpstr>CS in UoA? </vt:lpstr>
      <vt:lpstr>Gender Gap</vt:lpstr>
      <vt:lpstr>Unlocking the Clubhouse</vt:lpstr>
      <vt:lpstr>Limited Resources</vt:lpstr>
      <vt:lpstr>So What Can Be Done?</vt:lpstr>
      <vt:lpstr>Context Computing</vt:lpstr>
      <vt:lpstr>Evolution of Social Relevance</vt:lpstr>
      <vt:lpstr>Computing for Social Good</vt:lpstr>
      <vt:lpstr>First Day Activities</vt:lpstr>
      <vt:lpstr>Humanitarian Projects</vt:lpstr>
      <vt:lpstr>Meaningful Assignments</vt:lpstr>
      <vt:lpstr>Do CSG-Ed Projects Work?</vt:lpstr>
      <vt:lpstr>Summary</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Computing for Social Good</dc:title>
  <dc:creator>Owner</dc:creator>
  <cp:lastModifiedBy>Nazish Zaman Khan</cp:lastModifiedBy>
  <cp:revision>69</cp:revision>
  <cp:lastPrinted>2015-05-17T21:36:55Z</cp:lastPrinted>
  <dcterms:created xsi:type="dcterms:W3CDTF">2015-05-17T03:23:28Z</dcterms:created>
  <dcterms:modified xsi:type="dcterms:W3CDTF">2015-05-20T04:30:22Z</dcterms:modified>
</cp:coreProperties>
</file>