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63" r:id="rId4"/>
    <p:sldId id="261" r:id="rId5"/>
    <p:sldId id="262" r:id="rId6"/>
    <p:sldId id="258" r:id="rId7"/>
    <p:sldId id="260" r:id="rId8"/>
    <p:sldId id="259" r:id="rId9"/>
    <p:sldId id="264" r:id="rId10"/>
    <p:sldId id="266" r:id="rId11"/>
    <p:sldId id="265" r:id="rId1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76497" autoAdjust="0"/>
  </p:normalViewPr>
  <p:slideViewPr>
    <p:cSldViewPr snapToGrid="0">
      <p:cViewPr>
        <p:scale>
          <a:sx n="66" d="100"/>
          <a:sy n="66" d="100"/>
        </p:scale>
        <p:origin x="2022" y="11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3.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B8A8B8-BF68-4FCC-8C55-4498B343A6D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B71620AE-7C31-4240-86CA-65BC15AFEFEE}">
      <dgm:prSet/>
      <dgm:spPr/>
      <dgm:t>
        <a:bodyPr/>
        <a:lstStyle/>
        <a:p>
          <a:r>
            <a:rPr lang="en-US"/>
            <a:t>DNS as a phone book for the entire Internet.</a:t>
          </a:r>
        </a:p>
      </dgm:t>
    </dgm:pt>
    <dgm:pt modelId="{542DECD5-033B-46D6-8EA6-C30F18CE2F29}" type="parTrans" cxnId="{A833742F-CFCA-4B4C-8303-22F5166E566A}">
      <dgm:prSet/>
      <dgm:spPr/>
      <dgm:t>
        <a:bodyPr/>
        <a:lstStyle/>
        <a:p>
          <a:endParaRPr lang="en-US"/>
        </a:p>
      </dgm:t>
    </dgm:pt>
    <dgm:pt modelId="{19998D24-4F1C-440A-8678-46544B4A20E9}" type="sibTrans" cxnId="{A833742F-CFCA-4B4C-8303-22F5166E566A}">
      <dgm:prSet/>
      <dgm:spPr/>
      <dgm:t>
        <a:bodyPr/>
        <a:lstStyle/>
        <a:p>
          <a:endParaRPr lang="en-US"/>
        </a:p>
      </dgm:t>
    </dgm:pt>
    <dgm:pt modelId="{3127D6EF-D3FA-47E7-B537-C4A6046CAA0E}">
      <dgm:prSet/>
      <dgm:spPr/>
      <dgm:t>
        <a:bodyPr/>
        <a:lstStyle/>
        <a:p>
          <a:r>
            <a:rPr lang="en-US"/>
            <a:t>How DNS works?</a:t>
          </a:r>
        </a:p>
      </dgm:t>
    </dgm:pt>
    <dgm:pt modelId="{D12B32FC-F464-4ECF-BBEF-B623711F65AD}" type="parTrans" cxnId="{1D8348E0-57F0-4225-BF76-967E97D6E3BB}">
      <dgm:prSet/>
      <dgm:spPr/>
      <dgm:t>
        <a:bodyPr/>
        <a:lstStyle/>
        <a:p>
          <a:endParaRPr lang="en-US"/>
        </a:p>
      </dgm:t>
    </dgm:pt>
    <dgm:pt modelId="{3D911CA0-2039-4B72-A468-2CD0C64C6DD0}" type="sibTrans" cxnId="{1D8348E0-57F0-4225-BF76-967E97D6E3BB}">
      <dgm:prSet/>
      <dgm:spPr/>
      <dgm:t>
        <a:bodyPr/>
        <a:lstStyle/>
        <a:p>
          <a:endParaRPr lang="en-US"/>
        </a:p>
      </dgm:t>
    </dgm:pt>
    <dgm:pt modelId="{B66311E8-C86C-4C5C-B255-A83978B6C480}">
      <dgm:prSet/>
      <dgm:spPr/>
      <dgm:t>
        <a:bodyPr/>
        <a:lstStyle/>
        <a:p>
          <a:r>
            <a:rPr lang="en-US"/>
            <a:t>Record stored in resolver.</a:t>
          </a:r>
        </a:p>
      </dgm:t>
    </dgm:pt>
    <dgm:pt modelId="{3EE23702-BC79-4031-84A6-CA6948914E7F}" type="parTrans" cxnId="{36957602-0EF7-4680-83D2-F435F850C2EE}">
      <dgm:prSet/>
      <dgm:spPr/>
      <dgm:t>
        <a:bodyPr/>
        <a:lstStyle/>
        <a:p>
          <a:endParaRPr lang="en-US"/>
        </a:p>
      </dgm:t>
    </dgm:pt>
    <dgm:pt modelId="{BC96D6AB-6C18-41BE-99BF-5A8F7573C7E9}" type="sibTrans" cxnId="{36957602-0EF7-4680-83D2-F435F850C2EE}">
      <dgm:prSet/>
      <dgm:spPr/>
      <dgm:t>
        <a:bodyPr/>
        <a:lstStyle/>
        <a:p>
          <a:endParaRPr lang="en-US"/>
        </a:p>
      </dgm:t>
    </dgm:pt>
    <dgm:pt modelId="{3FFB2084-22FF-469E-995E-EC3D9A983A0B}" type="pres">
      <dgm:prSet presAssocID="{5AB8A8B8-BF68-4FCC-8C55-4498B343A6D9}" presName="linear" presStyleCnt="0">
        <dgm:presLayoutVars>
          <dgm:animLvl val="lvl"/>
          <dgm:resizeHandles val="exact"/>
        </dgm:presLayoutVars>
      </dgm:prSet>
      <dgm:spPr/>
    </dgm:pt>
    <dgm:pt modelId="{73344361-DF3C-41F4-8751-59686A50537D}" type="pres">
      <dgm:prSet presAssocID="{B71620AE-7C31-4240-86CA-65BC15AFEFEE}" presName="parentText" presStyleLbl="node1" presStyleIdx="0" presStyleCnt="3">
        <dgm:presLayoutVars>
          <dgm:chMax val="0"/>
          <dgm:bulletEnabled val="1"/>
        </dgm:presLayoutVars>
      </dgm:prSet>
      <dgm:spPr/>
    </dgm:pt>
    <dgm:pt modelId="{A12EFAC3-A486-48FF-85E3-4C25CF626AAA}" type="pres">
      <dgm:prSet presAssocID="{19998D24-4F1C-440A-8678-46544B4A20E9}" presName="spacer" presStyleCnt="0"/>
      <dgm:spPr/>
    </dgm:pt>
    <dgm:pt modelId="{2E68D3FE-7343-43D9-AE02-498CBDD11960}" type="pres">
      <dgm:prSet presAssocID="{3127D6EF-D3FA-47E7-B537-C4A6046CAA0E}" presName="parentText" presStyleLbl="node1" presStyleIdx="1" presStyleCnt="3">
        <dgm:presLayoutVars>
          <dgm:chMax val="0"/>
          <dgm:bulletEnabled val="1"/>
        </dgm:presLayoutVars>
      </dgm:prSet>
      <dgm:spPr/>
    </dgm:pt>
    <dgm:pt modelId="{9A32743F-E3E8-4D21-82D1-244AF187F8AE}" type="pres">
      <dgm:prSet presAssocID="{3D911CA0-2039-4B72-A468-2CD0C64C6DD0}" presName="spacer" presStyleCnt="0"/>
      <dgm:spPr/>
    </dgm:pt>
    <dgm:pt modelId="{7CDB9476-86F1-4769-9395-0A15221BC69F}" type="pres">
      <dgm:prSet presAssocID="{B66311E8-C86C-4C5C-B255-A83978B6C480}" presName="parentText" presStyleLbl="node1" presStyleIdx="2" presStyleCnt="3">
        <dgm:presLayoutVars>
          <dgm:chMax val="0"/>
          <dgm:bulletEnabled val="1"/>
        </dgm:presLayoutVars>
      </dgm:prSet>
      <dgm:spPr/>
    </dgm:pt>
  </dgm:ptLst>
  <dgm:cxnLst>
    <dgm:cxn modelId="{36957602-0EF7-4680-83D2-F435F850C2EE}" srcId="{5AB8A8B8-BF68-4FCC-8C55-4498B343A6D9}" destId="{B66311E8-C86C-4C5C-B255-A83978B6C480}" srcOrd="2" destOrd="0" parTransId="{3EE23702-BC79-4031-84A6-CA6948914E7F}" sibTransId="{BC96D6AB-6C18-41BE-99BF-5A8F7573C7E9}"/>
    <dgm:cxn modelId="{A833742F-CFCA-4B4C-8303-22F5166E566A}" srcId="{5AB8A8B8-BF68-4FCC-8C55-4498B343A6D9}" destId="{B71620AE-7C31-4240-86CA-65BC15AFEFEE}" srcOrd="0" destOrd="0" parTransId="{542DECD5-033B-46D6-8EA6-C30F18CE2F29}" sibTransId="{19998D24-4F1C-440A-8678-46544B4A20E9}"/>
    <dgm:cxn modelId="{09844146-7B76-4F16-91E0-5397697D2FBE}" type="presOf" srcId="{5AB8A8B8-BF68-4FCC-8C55-4498B343A6D9}" destId="{3FFB2084-22FF-469E-995E-EC3D9A983A0B}" srcOrd="0" destOrd="0" presId="urn:microsoft.com/office/officeart/2005/8/layout/vList2"/>
    <dgm:cxn modelId="{4437EBA4-0D11-4E0F-8FF8-D9907CFEB516}" type="presOf" srcId="{B66311E8-C86C-4C5C-B255-A83978B6C480}" destId="{7CDB9476-86F1-4769-9395-0A15221BC69F}" srcOrd="0" destOrd="0" presId="urn:microsoft.com/office/officeart/2005/8/layout/vList2"/>
    <dgm:cxn modelId="{F22C68D3-5EF3-48FB-9C4C-E0E947891B4C}" type="presOf" srcId="{B71620AE-7C31-4240-86CA-65BC15AFEFEE}" destId="{73344361-DF3C-41F4-8751-59686A50537D}" srcOrd="0" destOrd="0" presId="urn:microsoft.com/office/officeart/2005/8/layout/vList2"/>
    <dgm:cxn modelId="{1D8348E0-57F0-4225-BF76-967E97D6E3BB}" srcId="{5AB8A8B8-BF68-4FCC-8C55-4498B343A6D9}" destId="{3127D6EF-D3FA-47E7-B537-C4A6046CAA0E}" srcOrd="1" destOrd="0" parTransId="{D12B32FC-F464-4ECF-BBEF-B623711F65AD}" sibTransId="{3D911CA0-2039-4B72-A468-2CD0C64C6DD0}"/>
    <dgm:cxn modelId="{E2DEABFE-6A34-4953-A440-851D4C6E0AD5}" type="presOf" srcId="{3127D6EF-D3FA-47E7-B537-C4A6046CAA0E}" destId="{2E68D3FE-7343-43D9-AE02-498CBDD11960}" srcOrd="0" destOrd="0" presId="urn:microsoft.com/office/officeart/2005/8/layout/vList2"/>
    <dgm:cxn modelId="{0A780CEE-9B81-4EF3-A03A-911259012647}" type="presParOf" srcId="{3FFB2084-22FF-469E-995E-EC3D9A983A0B}" destId="{73344361-DF3C-41F4-8751-59686A50537D}" srcOrd="0" destOrd="0" presId="urn:microsoft.com/office/officeart/2005/8/layout/vList2"/>
    <dgm:cxn modelId="{085F0DD4-64D1-4DE2-B9E0-6527F9A86D13}" type="presParOf" srcId="{3FFB2084-22FF-469E-995E-EC3D9A983A0B}" destId="{A12EFAC3-A486-48FF-85E3-4C25CF626AAA}" srcOrd="1" destOrd="0" presId="urn:microsoft.com/office/officeart/2005/8/layout/vList2"/>
    <dgm:cxn modelId="{4E2280D5-FC9B-45E4-951B-27829095AD0B}" type="presParOf" srcId="{3FFB2084-22FF-469E-995E-EC3D9A983A0B}" destId="{2E68D3FE-7343-43D9-AE02-498CBDD11960}" srcOrd="2" destOrd="0" presId="urn:microsoft.com/office/officeart/2005/8/layout/vList2"/>
    <dgm:cxn modelId="{4BE12034-D9BF-4675-A915-7F139C796522}" type="presParOf" srcId="{3FFB2084-22FF-469E-995E-EC3D9A983A0B}" destId="{9A32743F-E3E8-4D21-82D1-244AF187F8AE}" srcOrd="3" destOrd="0" presId="urn:microsoft.com/office/officeart/2005/8/layout/vList2"/>
    <dgm:cxn modelId="{14CA68E0-50A3-4B43-AA74-45CBFB9E5AF5}" type="presParOf" srcId="{3FFB2084-22FF-469E-995E-EC3D9A983A0B}" destId="{7CDB9476-86F1-4769-9395-0A15221BC69F}"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4CB808A-8165-4D10-8F1A-9C6A8E813A85}"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7F9657AA-2048-4808-80BA-B2AF07230962}">
      <dgm:prSet/>
      <dgm:spPr/>
      <dgm:t>
        <a:bodyPr/>
        <a:lstStyle/>
        <a:p>
          <a:r>
            <a:rPr lang="en-US"/>
            <a:t>What is DNS Cache Poisoning?</a:t>
          </a:r>
        </a:p>
      </dgm:t>
    </dgm:pt>
    <dgm:pt modelId="{03455145-5657-4B9A-BBF5-601A6638A6C8}" type="parTrans" cxnId="{8D5158A9-9DAD-4CF8-9F90-5B0D00A8955B}">
      <dgm:prSet/>
      <dgm:spPr/>
      <dgm:t>
        <a:bodyPr/>
        <a:lstStyle/>
        <a:p>
          <a:endParaRPr lang="en-US"/>
        </a:p>
      </dgm:t>
    </dgm:pt>
    <dgm:pt modelId="{158C3BB7-EA58-4816-AEF3-5F57AE6A0581}" type="sibTrans" cxnId="{8D5158A9-9DAD-4CF8-9F90-5B0D00A8955B}">
      <dgm:prSet/>
      <dgm:spPr/>
      <dgm:t>
        <a:bodyPr/>
        <a:lstStyle/>
        <a:p>
          <a:endParaRPr lang="en-US"/>
        </a:p>
      </dgm:t>
    </dgm:pt>
    <dgm:pt modelId="{DFB29E45-49C1-421B-BC92-E6BE634C12D2}">
      <dgm:prSet/>
      <dgm:spPr/>
      <dgm:t>
        <a:bodyPr/>
        <a:lstStyle/>
        <a:p>
          <a:r>
            <a:rPr lang="en-US"/>
            <a:t>Two ways to defend:</a:t>
          </a:r>
        </a:p>
      </dgm:t>
    </dgm:pt>
    <dgm:pt modelId="{72D2C8E7-4074-4596-B394-EAFA5285CAC1}" type="parTrans" cxnId="{13162E6F-F923-4796-AA2B-4B4AFC0C6746}">
      <dgm:prSet/>
      <dgm:spPr/>
      <dgm:t>
        <a:bodyPr/>
        <a:lstStyle/>
        <a:p>
          <a:endParaRPr lang="en-US"/>
        </a:p>
      </dgm:t>
    </dgm:pt>
    <dgm:pt modelId="{28B91CE8-C771-4F5E-A3AE-4862F7306AD8}" type="sibTrans" cxnId="{13162E6F-F923-4796-AA2B-4B4AFC0C6746}">
      <dgm:prSet/>
      <dgm:spPr/>
      <dgm:t>
        <a:bodyPr/>
        <a:lstStyle/>
        <a:p>
          <a:endParaRPr lang="en-US"/>
        </a:p>
      </dgm:t>
    </dgm:pt>
    <dgm:pt modelId="{237587DA-43CB-4A46-8E90-CD42C05304DA}">
      <dgm:prSet/>
      <dgm:spPr/>
      <dgm:t>
        <a:bodyPr/>
        <a:lstStyle/>
        <a:p>
          <a:r>
            <a:rPr lang="en-US"/>
            <a:t>DNSSEC</a:t>
          </a:r>
        </a:p>
      </dgm:t>
    </dgm:pt>
    <dgm:pt modelId="{A0F65554-E0CE-4EA7-86DC-7A690E170D87}" type="parTrans" cxnId="{2E640FF8-EC37-45B1-960E-996E6A4CB61A}">
      <dgm:prSet/>
      <dgm:spPr/>
      <dgm:t>
        <a:bodyPr/>
        <a:lstStyle/>
        <a:p>
          <a:endParaRPr lang="en-US"/>
        </a:p>
      </dgm:t>
    </dgm:pt>
    <dgm:pt modelId="{5EC24414-3A92-462C-BE60-218F1721BE48}" type="sibTrans" cxnId="{2E640FF8-EC37-45B1-960E-996E6A4CB61A}">
      <dgm:prSet/>
      <dgm:spPr/>
      <dgm:t>
        <a:bodyPr/>
        <a:lstStyle/>
        <a:p>
          <a:endParaRPr lang="en-US"/>
        </a:p>
      </dgm:t>
    </dgm:pt>
    <dgm:pt modelId="{F258383B-D4E0-4319-939D-8A2247EFEC67}">
      <dgm:prSet/>
      <dgm:spPr/>
      <dgm:t>
        <a:bodyPr/>
        <a:lstStyle/>
        <a:p>
          <a:r>
            <a:rPr lang="en-US" b="0" i="0"/>
            <a:t>Source Port Randomization</a:t>
          </a:r>
          <a:endParaRPr lang="en-US"/>
        </a:p>
      </dgm:t>
    </dgm:pt>
    <dgm:pt modelId="{C75B3CD9-8B3B-4D34-B3D0-78EB0081C5A9}" type="parTrans" cxnId="{DE3085B1-6864-48DC-AE99-BCE5825D780F}">
      <dgm:prSet/>
      <dgm:spPr/>
      <dgm:t>
        <a:bodyPr/>
        <a:lstStyle/>
        <a:p>
          <a:endParaRPr lang="en-US"/>
        </a:p>
      </dgm:t>
    </dgm:pt>
    <dgm:pt modelId="{53C922C9-8E87-4AAA-91B6-D8E86AF71F2E}" type="sibTrans" cxnId="{DE3085B1-6864-48DC-AE99-BCE5825D780F}">
      <dgm:prSet/>
      <dgm:spPr/>
      <dgm:t>
        <a:bodyPr/>
        <a:lstStyle/>
        <a:p>
          <a:endParaRPr lang="en-US"/>
        </a:p>
      </dgm:t>
    </dgm:pt>
    <dgm:pt modelId="{8C6F8476-5CAB-4195-A9C9-A53661409025}" type="pres">
      <dgm:prSet presAssocID="{44CB808A-8165-4D10-8F1A-9C6A8E813A85}" presName="linear" presStyleCnt="0">
        <dgm:presLayoutVars>
          <dgm:animLvl val="lvl"/>
          <dgm:resizeHandles val="exact"/>
        </dgm:presLayoutVars>
      </dgm:prSet>
      <dgm:spPr/>
    </dgm:pt>
    <dgm:pt modelId="{C6F50452-FB7E-4C5D-9A54-305BDE994521}" type="pres">
      <dgm:prSet presAssocID="{7F9657AA-2048-4808-80BA-B2AF07230962}" presName="parentText" presStyleLbl="node1" presStyleIdx="0" presStyleCnt="2">
        <dgm:presLayoutVars>
          <dgm:chMax val="0"/>
          <dgm:bulletEnabled val="1"/>
        </dgm:presLayoutVars>
      </dgm:prSet>
      <dgm:spPr/>
    </dgm:pt>
    <dgm:pt modelId="{29506429-69F2-4CE9-9B5D-EC6C5567AE26}" type="pres">
      <dgm:prSet presAssocID="{158C3BB7-EA58-4816-AEF3-5F57AE6A0581}" presName="spacer" presStyleCnt="0"/>
      <dgm:spPr/>
    </dgm:pt>
    <dgm:pt modelId="{59A7982E-BB33-4A9B-80AD-6B5E33D49026}" type="pres">
      <dgm:prSet presAssocID="{DFB29E45-49C1-421B-BC92-E6BE634C12D2}" presName="parentText" presStyleLbl="node1" presStyleIdx="1" presStyleCnt="2">
        <dgm:presLayoutVars>
          <dgm:chMax val="0"/>
          <dgm:bulletEnabled val="1"/>
        </dgm:presLayoutVars>
      </dgm:prSet>
      <dgm:spPr/>
    </dgm:pt>
    <dgm:pt modelId="{18B29F33-FE37-4560-8317-18861BAB15E3}" type="pres">
      <dgm:prSet presAssocID="{DFB29E45-49C1-421B-BC92-E6BE634C12D2}" presName="childText" presStyleLbl="revTx" presStyleIdx="0" presStyleCnt="1">
        <dgm:presLayoutVars>
          <dgm:bulletEnabled val="1"/>
        </dgm:presLayoutVars>
      </dgm:prSet>
      <dgm:spPr/>
    </dgm:pt>
  </dgm:ptLst>
  <dgm:cxnLst>
    <dgm:cxn modelId="{13162E6F-F923-4796-AA2B-4B4AFC0C6746}" srcId="{44CB808A-8165-4D10-8F1A-9C6A8E813A85}" destId="{DFB29E45-49C1-421B-BC92-E6BE634C12D2}" srcOrd="1" destOrd="0" parTransId="{72D2C8E7-4074-4596-B394-EAFA5285CAC1}" sibTransId="{28B91CE8-C771-4F5E-A3AE-4862F7306AD8}"/>
    <dgm:cxn modelId="{CF664775-DBB2-452B-91EE-3FEB2F6E2122}" type="presOf" srcId="{44CB808A-8165-4D10-8F1A-9C6A8E813A85}" destId="{8C6F8476-5CAB-4195-A9C9-A53661409025}" srcOrd="0" destOrd="0" presId="urn:microsoft.com/office/officeart/2005/8/layout/vList2"/>
    <dgm:cxn modelId="{8D5158A9-9DAD-4CF8-9F90-5B0D00A8955B}" srcId="{44CB808A-8165-4D10-8F1A-9C6A8E813A85}" destId="{7F9657AA-2048-4808-80BA-B2AF07230962}" srcOrd="0" destOrd="0" parTransId="{03455145-5657-4B9A-BBF5-601A6638A6C8}" sibTransId="{158C3BB7-EA58-4816-AEF3-5F57AE6A0581}"/>
    <dgm:cxn modelId="{DE3085B1-6864-48DC-AE99-BCE5825D780F}" srcId="{DFB29E45-49C1-421B-BC92-E6BE634C12D2}" destId="{F258383B-D4E0-4319-939D-8A2247EFEC67}" srcOrd="1" destOrd="0" parTransId="{C75B3CD9-8B3B-4D34-B3D0-78EB0081C5A9}" sibTransId="{53C922C9-8E87-4AAA-91B6-D8E86AF71F2E}"/>
    <dgm:cxn modelId="{183D36B2-1CA0-41C9-B2C6-08485D6C655B}" type="presOf" srcId="{DFB29E45-49C1-421B-BC92-E6BE634C12D2}" destId="{59A7982E-BB33-4A9B-80AD-6B5E33D49026}" srcOrd="0" destOrd="0" presId="urn:microsoft.com/office/officeart/2005/8/layout/vList2"/>
    <dgm:cxn modelId="{4773B0EE-9887-447E-AF92-9EE78E3D2B0E}" type="presOf" srcId="{F258383B-D4E0-4319-939D-8A2247EFEC67}" destId="{18B29F33-FE37-4560-8317-18861BAB15E3}" srcOrd="0" destOrd="1" presId="urn:microsoft.com/office/officeart/2005/8/layout/vList2"/>
    <dgm:cxn modelId="{2E640FF8-EC37-45B1-960E-996E6A4CB61A}" srcId="{DFB29E45-49C1-421B-BC92-E6BE634C12D2}" destId="{237587DA-43CB-4A46-8E90-CD42C05304DA}" srcOrd="0" destOrd="0" parTransId="{A0F65554-E0CE-4EA7-86DC-7A690E170D87}" sibTransId="{5EC24414-3A92-462C-BE60-218F1721BE48}"/>
    <dgm:cxn modelId="{397184FD-C9D1-4171-BBBC-1D66354B73E6}" type="presOf" srcId="{237587DA-43CB-4A46-8E90-CD42C05304DA}" destId="{18B29F33-FE37-4560-8317-18861BAB15E3}" srcOrd="0" destOrd="0" presId="urn:microsoft.com/office/officeart/2005/8/layout/vList2"/>
    <dgm:cxn modelId="{D446B9FD-5281-4D72-8C51-E3EE697494C8}" type="presOf" srcId="{7F9657AA-2048-4808-80BA-B2AF07230962}" destId="{C6F50452-FB7E-4C5D-9A54-305BDE994521}" srcOrd="0" destOrd="0" presId="urn:microsoft.com/office/officeart/2005/8/layout/vList2"/>
    <dgm:cxn modelId="{85A7A718-902C-4002-B60D-D7EC4F5D234B}" type="presParOf" srcId="{8C6F8476-5CAB-4195-A9C9-A53661409025}" destId="{C6F50452-FB7E-4C5D-9A54-305BDE994521}" srcOrd="0" destOrd="0" presId="urn:microsoft.com/office/officeart/2005/8/layout/vList2"/>
    <dgm:cxn modelId="{901420F8-66F2-43BD-BFD7-90AEB47778D8}" type="presParOf" srcId="{8C6F8476-5CAB-4195-A9C9-A53661409025}" destId="{29506429-69F2-4CE9-9B5D-EC6C5567AE26}" srcOrd="1" destOrd="0" presId="urn:microsoft.com/office/officeart/2005/8/layout/vList2"/>
    <dgm:cxn modelId="{610997BA-ECED-4F24-9ED3-16DD466B1A5D}" type="presParOf" srcId="{8C6F8476-5CAB-4195-A9C9-A53661409025}" destId="{59A7982E-BB33-4A9B-80AD-6B5E33D49026}" srcOrd="2" destOrd="0" presId="urn:microsoft.com/office/officeart/2005/8/layout/vList2"/>
    <dgm:cxn modelId="{ABA3BEDE-C0B7-4C3D-903D-1E4963FE8916}" type="presParOf" srcId="{8C6F8476-5CAB-4195-A9C9-A53661409025}" destId="{18B29F33-FE37-4560-8317-18861BAB15E3}" srcOrd="3"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72912DF-0935-4810-AEF4-4FAD3D6A6C67}"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99AB42AD-8FE6-4449-B5D4-B08116AB813C}">
      <dgm:prSet/>
      <dgm:spPr/>
      <dgm:t>
        <a:bodyPr/>
        <a:lstStyle/>
        <a:p>
          <a:pPr>
            <a:lnSpc>
              <a:spcPct val="100000"/>
            </a:lnSpc>
          </a:pPr>
          <a:r>
            <a:rPr lang="en-US"/>
            <a:t>SAD DNS attack effects all layers of caches in DNS infrastructure, including the most popular BIND, Unbound, and dnsmasq.</a:t>
          </a:r>
        </a:p>
      </dgm:t>
    </dgm:pt>
    <dgm:pt modelId="{F633B692-00B1-4D80-B41C-01DE5557CF5A}" type="parTrans" cxnId="{CD241488-488B-40A6-A4C3-FBA7F7D27D37}">
      <dgm:prSet/>
      <dgm:spPr/>
      <dgm:t>
        <a:bodyPr/>
        <a:lstStyle/>
        <a:p>
          <a:endParaRPr lang="en-US"/>
        </a:p>
      </dgm:t>
    </dgm:pt>
    <dgm:pt modelId="{16D7F94B-D3E9-4F5E-A36A-A8683C5FA86D}" type="sibTrans" cxnId="{CD241488-488B-40A6-A4C3-FBA7F7D27D37}">
      <dgm:prSet/>
      <dgm:spPr/>
      <dgm:t>
        <a:bodyPr/>
        <a:lstStyle/>
        <a:p>
          <a:endParaRPr lang="en-US"/>
        </a:p>
      </dgm:t>
    </dgm:pt>
    <dgm:pt modelId="{C08DCFE7-5CC0-4249-83D1-5633F0132A0D}">
      <dgm:prSet/>
      <dgm:spPr/>
      <dgm:t>
        <a:bodyPr/>
        <a:lstStyle/>
        <a:p>
          <a:pPr>
            <a:lnSpc>
              <a:spcPct val="100000"/>
            </a:lnSpc>
          </a:pPr>
          <a:r>
            <a:rPr lang="en-US"/>
            <a:t>Attack relies on the two fundamental components: (1) inferring source port of a DNS query; (2) extending attack window.</a:t>
          </a:r>
        </a:p>
      </dgm:t>
    </dgm:pt>
    <dgm:pt modelId="{C1385B3F-2264-44EE-AF64-A1A2066BB783}" type="parTrans" cxnId="{FDC5714F-652D-4347-9C9F-D6A11C8F09E6}">
      <dgm:prSet/>
      <dgm:spPr/>
      <dgm:t>
        <a:bodyPr/>
        <a:lstStyle/>
        <a:p>
          <a:endParaRPr lang="en-US"/>
        </a:p>
      </dgm:t>
    </dgm:pt>
    <dgm:pt modelId="{CAE76FA1-8C46-47EF-B5AA-4C25FB82D83B}" type="sibTrans" cxnId="{FDC5714F-652D-4347-9C9F-D6A11C8F09E6}">
      <dgm:prSet/>
      <dgm:spPr/>
      <dgm:t>
        <a:bodyPr/>
        <a:lstStyle/>
        <a:p>
          <a:endParaRPr lang="en-US"/>
        </a:p>
      </dgm:t>
    </dgm:pt>
    <dgm:pt modelId="{A8584642-A81E-4026-BFED-4214DF0786EA}">
      <dgm:prSet/>
      <dgm:spPr/>
      <dgm:t>
        <a:bodyPr/>
        <a:lstStyle/>
        <a:p>
          <a:pPr>
            <a:lnSpc>
              <a:spcPct val="100000"/>
            </a:lnSpc>
          </a:pPr>
          <a:r>
            <a:rPr lang="en-US"/>
            <a:t>Forwarder attack</a:t>
          </a:r>
        </a:p>
      </dgm:t>
    </dgm:pt>
    <dgm:pt modelId="{49F3B20A-AD91-4E6D-AA8E-421BA4C3AA43}" type="parTrans" cxnId="{43095944-3980-4C50-9799-2591A4BD7FE0}">
      <dgm:prSet/>
      <dgm:spPr/>
      <dgm:t>
        <a:bodyPr/>
        <a:lstStyle/>
        <a:p>
          <a:endParaRPr lang="en-US"/>
        </a:p>
      </dgm:t>
    </dgm:pt>
    <dgm:pt modelId="{D0F1E60C-21C6-47F6-B549-C8706D4817CE}" type="sibTrans" cxnId="{43095944-3980-4C50-9799-2591A4BD7FE0}">
      <dgm:prSet/>
      <dgm:spPr/>
      <dgm:t>
        <a:bodyPr/>
        <a:lstStyle/>
        <a:p>
          <a:endParaRPr lang="en-US"/>
        </a:p>
      </dgm:t>
    </dgm:pt>
    <dgm:pt modelId="{12E4FA3F-D6B0-403C-8A0F-093151179876}">
      <dgm:prSet/>
      <dgm:spPr/>
      <dgm:t>
        <a:bodyPr/>
        <a:lstStyle/>
        <a:p>
          <a:pPr>
            <a:lnSpc>
              <a:spcPct val="100000"/>
            </a:lnSpc>
          </a:pPr>
          <a:r>
            <a:rPr lang="en-US"/>
            <a:t>Resolver attack</a:t>
          </a:r>
        </a:p>
      </dgm:t>
    </dgm:pt>
    <dgm:pt modelId="{C3340624-F812-4F36-AA58-828CDECA1B87}" type="parTrans" cxnId="{8F3FCCA2-E77C-49DE-804D-0BEEAFC91153}">
      <dgm:prSet/>
      <dgm:spPr/>
      <dgm:t>
        <a:bodyPr/>
        <a:lstStyle/>
        <a:p>
          <a:endParaRPr lang="en-US"/>
        </a:p>
      </dgm:t>
    </dgm:pt>
    <dgm:pt modelId="{B85EAC26-FBB9-4207-BF93-2D14F0EA64D9}" type="sibTrans" cxnId="{8F3FCCA2-E77C-49DE-804D-0BEEAFC91153}">
      <dgm:prSet/>
      <dgm:spPr/>
      <dgm:t>
        <a:bodyPr/>
        <a:lstStyle/>
        <a:p>
          <a:endParaRPr lang="en-US"/>
        </a:p>
      </dgm:t>
    </dgm:pt>
    <dgm:pt modelId="{BDD1A169-6B30-4F9D-A7D0-C2F3BA0E5D88}" type="pres">
      <dgm:prSet presAssocID="{D72912DF-0935-4810-AEF4-4FAD3D6A6C67}" presName="root" presStyleCnt="0">
        <dgm:presLayoutVars>
          <dgm:dir/>
          <dgm:resizeHandles val="exact"/>
        </dgm:presLayoutVars>
      </dgm:prSet>
      <dgm:spPr/>
    </dgm:pt>
    <dgm:pt modelId="{F37137D9-E2D4-4F6F-AA0B-A43CD974957B}" type="pres">
      <dgm:prSet presAssocID="{99AB42AD-8FE6-4449-B5D4-B08116AB813C}" presName="compNode" presStyleCnt="0"/>
      <dgm:spPr/>
    </dgm:pt>
    <dgm:pt modelId="{D2876127-D357-482A-9643-D4A6EC46FCFF}" type="pres">
      <dgm:prSet presAssocID="{99AB42AD-8FE6-4449-B5D4-B08116AB813C}" presName="bgRect" presStyleLbl="bgShp" presStyleIdx="0" presStyleCnt="4"/>
      <dgm:spPr/>
    </dgm:pt>
    <dgm:pt modelId="{828ACBE0-C76D-49F4-82FB-948320FE37F1}" type="pres">
      <dgm:prSet presAssocID="{99AB42AD-8FE6-4449-B5D4-B08116AB813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已断开"/>
        </a:ext>
      </dgm:extLst>
    </dgm:pt>
    <dgm:pt modelId="{BA4A57BA-C516-4C01-9B8B-D64B560340FB}" type="pres">
      <dgm:prSet presAssocID="{99AB42AD-8FE6-4449-B5D4-B08116AB813C}" presName="spaceRect" presStyleCnt="0"/>
      <dgm:spPr/>
    </dgm:pt>
    <dgm:pt modelId="{6A4BCD84-84A4-459C-A439-E92E0023FFD0}" type="pres">
      <dgm:prSet presAssocID="{99AB42AD-8FE6-4449-B5D4-B08116AB813C}" presName="parTx" presStyleLbl="revTx" presStyleIdx="0" presStyleCnt="4">
        <dgm:presLayoutVars>
          <dgm:chMax val="0"/>
          <dgm:chPref val="0"/>
        </dgm:presLayoutVars>
      </dgm:prSet>
      <dgm:spPr/>
    </dgm:pt>
    <dgm:pt modelId="{7886807F-B8B6-432D-A7F9-C807B35CA424}" type="pres">
      <dgm:prSet presAssocID="{16D7F94B-D3E9-4F5E-A36A-A8683C5FA86D}" presName="sibTrans" presStyleCnt="0"/>
      <dgm:spPr/>
    </dgm:pt>
    <dgm:pt modelId="{C8E5CDFC-86AC-438A-BE31-F4B8275981E9}" type="pres">
      <dgm:prSet presAssocID="{C08DCFE7-5CC0-4249-83D1-5633F0132A0D}" presName="compNode" presStyleCnt="0"/>
      <dgm:spPr/>
    </dgm:pt>
    <dgm:pt modelId="{D60DCFA8-6512-4B15-ADBC-375E79D4D470}" type="pres">
      <dgm:prSet presAssocID="{C08DCFE7-5CC0-4249-83D1-5633F0132A0D}" presName="bgRect" presStyleLbl="bgShp" presStyleIdx="1" presStyleCnt="4"/>
      <dgm:spPr/>
    </dgm:pt>
    <dgm:pt modelId="{D3538319-828C-4881-901D-08FE0F88C8B7}" type="pres">
      <dgm:prSet presAssocID="{C08DCFE7-5CC0-4249-83D1-5633F0132A0D}"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程序员"/>
        </a:ext>
      </dgm:extLst>
    </dgm:pt>
    <dgm:pt modelId="{3BC8589A-A3A1-4CCA-B372-E2683FF4B0F8}" type="pres">
      <dgm:prSet presAssocID="{C08DCFE7-5CC0-4249-83D1-5633F0132A0D}" presName="spaceRect" presStyleCnt="0"/>
      <dgm:spPr/>
    </dgm:pt>
    <dgm:pt modelId="{8DB8E464-3227-48C4-8EB7-DF7BDCB03680}" type="pres">
      <dgm:prSet presAssocID="{C08DCFE7-5CC0-4249-83D1-5633F0132A0D}" presName="parTx" presStyleLbl="revTx" presStyleIdx="1" presStyleCnt="4">
        <dgm:presLayoutVars>
          <dgm:chMax val="0"/>
          <dgm:chPref val="0"/>
        </dgm:presLayoutVars>
      </dgm:prSet>
      <dgm:spPr/>
    </dgm:pt>
    <dgm:pt modelId="{AA4213B1-3EC4-44E5-B1C6-25AD9C5A35B9}" type="pres">
      <dgm:prSet presAssocID="{CAE76FA1-8C46-47EF-B5AA-4C25FB82D83B}" presName="sibTrans" presStyleCnt="0"/>
      <dgm:spPr/>
    </dgm:pt>
    <dgm:pt modelId="{FF10D3E8-8AF4-4FAE-A92E-C37061A74951}" type="pres">
      <dgm:prSet presAssocID="{A8584642-A81E-4026-BFED-4214DF0786EA}" presName="compNode" presStyleCnt="0"/>
      <dgm:spPr/>
    </dgm:pt>
    <dgm:pt modelId="{65355CF4-B07E-401D-9E91-71A9CC0D1F99}" type="pres">
      <dgm:prSet presAssocID="{A8584642-A81E-4026-BFED-4214DF0786EA}" presName="bgRect" presStyleLbl="bgShp" presStyleIdx="2" presStyleCnt="4"/>
      <dgm:spPr/>
    </dgm:pt>
    <dgm:pt modelId="{E9C2DFDF-4D38-4372-BA53-AAD7F577D629}" type="pres">
      <dgm:prSet presAssocID="{A8584642-A81E-4026-BFED-4214DF0786E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信封"/>
        </a:ext>
      </dgm:extLst>
    </dgm:pt>
    <dgm:pt modelId="{928BAD88-A47F-400C-8816-A2D5F62CE12F}" type="pres">
      <dgm:prSet presAssocID="{A8584642-A81E-4026-BFED-4214DF0786EA}" presName="spaceRect" presStyleCnt="0"/>
      <dgm:spPr/>
    </dgm:pt>
    <dgm:pt modelId="{20523E97-A64B-4FBE-A55D-638173ECB401}" type="pres">
      <dgm:prSet presAssocID="{A8584642-A81E-4026-BFED-4214DF0786EA}" presName="parTx" presStyleLbl="revTx" presStyleIdx="2" presStyleCnt="4">
        <dgm:presLayoutVars>
          <dgm:chMax val="0"/>
          <dgm:chPref val="0"/>
        </dgm:presLayoutVars>
      </dgm:prSet>
      <dgm:spPr/>
    </dgm:pt>
    <dgm:pt modelId="{7C78FD2E-0814-476A-9D47-1E0CCB277FBE}" type="pres">
      <dgm:prSet presAssocID="{D0F1E60C-21C6-47F6-B549-C8706D4817CE}" presName="sibTrans" presStyleCnt="0"/>
      <dgm:spPr/>
    </dgm:pt>
    <dgm:pt modelId="{7E55D1F7-53ED-42D2-B506-10EA1C4C188D}" type="pres">
      <dgm:prSet presAssocID="{12E4FA3F-D6B0-403C-8A0F-093151179876}" presName="compNode" presStyleCnt="0"/>
      <dgm:spPr/>
    </dgm:pt>
    <dgm:pt modelId="{EB27A9DB-794E-41E0-A6DD-7BC589B5C6DB}" type="pres">
      <dgm:prSet presAssocID="{12E4FA3F-D6B0-403C-8A0F-093151179876}" presName="bgRect" presStyleLbl="bgShp" presStyleIdx="3" presStyleCnt="4"/>
      <dgm:spPr/>
    </dgm:pt>
    <dgm:pt modelId="{A36697AA-8B03-4F20-A9BA-C7243700CBE3}" type="pres">
      <dgm:prSet presAssocID="{12E4FA3F-D6B0-403C-8A0F-093151179876}"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计算机"/>
        </a:ext>
      </dgm:extLst>
    </dgm:pt>
    <dgm:pt modelId="{F4095AB1-3B72-4C16-ACC9-C38474395C71}" type="pres">
      <dgm:prSet presAssocID="{12E4FA3F-D6B0-403C-8A0F-093151179876}" presName="spaceRect" presStyleCnt="0"/>
      <dgm:spPr/>
    </dgm:pt>
    <dgm:pt modelId="{199D6820-B10D-4EED-BEDE-F524CA89F8E2}" type="pres">
      <dgm:prSet presAssocID="{12E4FA3F-D6B0-403C-8A0F-093151179876}" presName="parTx" presStyleLbl="revTx" presStyleIdx="3" presStyleCnt="4">
        <dgm:presLayoutVars>
          <dgm:chMax val="0"/>
          <dgm:chPref val="0"/>
        </dgm:presLayoutVars>
      </dgm:prSet>
      <dgm:spPr/>
    </dgm:pt>
  </dgm:ptLst>
  <dgm:cxnLst>
    <dgm:cxn modelId="{55652E1E-7AB5-4E5B-BF11-D2AEF970BD90}" type="presOf" srcId="{12E4FA3F-D6B0-403C-8A0F-093151179876}" destId="{199D6820-B10D-4EED-BEDE-F524CA89F8E2}" srcOrd="0" destOrd="0" presId="urn:microsoft.com/office/officeart/2018/2/layout/IconVerticalSolidList"/>
    <dgm:cxn modelId="{4B447A23-9735-4FE9-9A13-329A1E62A699}" type="presOf" srcId="{C08DCFE7-5CC0-4249-83D1-5633F0132A0D}" destId="{8DB8E464-3227-48C4-8EB7-DF7BDCB03680}" srcOrd="0" destOrd="0" presId="urn:microsoft.com/office/officeart/2018/2/layout/IconVerticalSolidList"/>
    <dgm:cxn modelId="{43095944-3980-4C50-9799-2591A4BD7FE0}" srcId="{D72912DF-0935-4810-AEF4-4FAD3D6A6C67}" destId="{A8584642-A81E-4026-BFED-4214DF0786EA}" srcOrd="2" destOrd="0" parTransId="{49F3B20A-AD91-4E6D-AA8E-421BA4C3AA43}" sibTransId="{D0F1E60C-21C6-47F6-B549-C8706D4817CE}"/>
    <dgm:cxn modelId="{FDC5714F-652D-4347-9C9F-D6A11C8F09E6}" srcId="{D72912DF-0935-4810-AEF4-4FAD3D6A6C67}" destId="{C08DCFE7-5CC0-4249-83D1-5633F0132A0D}" srcOrd="1" destOrd="0" parTransId="{C1385B3F-2264-44EE-AF64-A1A2066BB783}" sibTransId="{CAE76FA1-8C46-47EF-B5AA-4C25FB82D83B}"/>
    <dgm:cxn modelId="{CD241488-488B-40A6-A4C3-FBA7F7D27D37}" srcId="{D72912DF-0935-4810-AEF4-4FAD3D6A6C67}" destId="{99AB42AD-8FE6-4449-B5D4-B08116AB813C}" srcOrd="0" destOrd="0" parTransId="{F633B692-00B1-4D80-B41C-01DE5557CF5A}" sibTransId="{16D7F94B-D3E9-4F5E-A36A-A8683C5FA86D}"/>
    <dgm:cxn modelId="{19AF218A-A115-4F36-B94D-F18CE069BEF4}" type="presOf" srcId="{99AB42AD-8FE6-4449-B5D4-B08116AB813C}" destId="{6A4BCD84-84A4-459C-A439-E92E0023FFD0}" srcOrd="0" destOrd="0" presId="urn:microsoft.com/office/officeart/2018/2/layout/IconVerticalSolidList"/>
    <dgm:cxn modelId="{8F3FCCA2-E77C-49DE-804D-0BEEAFC91153}" srcId="{D72912DF-0935-4810-AEF4-4FAD3D6A6C67}" destId="{12E4FA3F-D6B0-403C-8A0F-093151179876}" srcOrd="3" destOrd="0" parTransId="{C3340624-F812-4F36-AA58-828CDECA1B87}" sibTransId="{B85EAC26-FBB9-4207-BF93-2D14F0EA64D9}"/>
    <dgm:cxn modelId="{D1B698A3-43DA-44A0-91B1-93BECE8D7452}" type="presOf" srcId="{A8584642-A81E-4026-BFED-4214DF0786EA}" destId="{20523E97-A64B-4FBE-A55D-638173ECB401}" srcOrd="0" destOrd="0" presId="urn:microsoft.com/office/officeart/2018/2/layout/IconVerticalSolidList"/>
    <dgm:cxn modelId="{BFC975FC-56AD-47D6-B8D3-430CCB86D20C}" type="presOf" srcId="{D72912DF-0935-4810-AEF4-4FAD3D6A6C67}" destId="{BDD1A169-6B30-4F9D-A7D0-C2F3BA0E5D88}" srcOrd="0" destOrd="0" presId="urn:microsoft.com/office/officeart/2018/2/layout/IconVerticalSolidList"/>
    <dgm:cxn modelId="{31E24F4F-BC1F-436B-B2C7-13C1B26ED142}" type="presParOf" srcId="{BDD1A169-6B30-4F9D-A7D0-C2F3BA0E5D88}" destId="{F37137D9-E2D4-4F6F-AA0B-A43CD974957B}" srcOrd="0" destOrd="0" presId="urn:microsoft.com/office/officeart/2018/2/layout/IconVerticalSolidList"/>
    <dgm:cxn modelId="{40C6ED48-E6E6-4ACD-BE83-5533E0936F8A}" type="presParOf" srcId="{F37137D9-E2D4-4F6F-AA0B-A43CD974957B}" destId="{D2876127-D357-482A-9643-D4A6EC46FCFF}" srcOrd="0" destOrd="0" presId="urn:microsoft.com/office/officeart/2018/2/layout/IconVerticalSolidList"/>
    <dgm:cxn modelId="{A26D76E3-E781-436E-AA7B-363C887FF312}" type="presParOf" srcId="{F37137D9-E2D4-4F6F-AA0B-A43CD974957B}" destId="{828ACBE0-C76D-49F4-82FB-948320FE37F1}" srcOrd="1" destOrd="0" presId="urn:microsoft.com/office/officeart/2018/2/layout/IconVerticalSolidList"/>
    <dgm:cxn modelId="{50BBD3A8-90C3-4456-B64B-466D4A42F0CA}" type="presParOf" srcId="{F37137D9-E2D4-4F6F-AA0B-A43CD974957B}" destId="{BA4A57BA-C516-4C01-9B8B-D64B560340FB}" srcOrd="2" destOrd="0" presId="urn:microsoft.com/office/officeart/2018/2/layout/IconVerticalSolidList"/>
    <dgm:cxn modelId="{2FB0089E-BEC9-4369-8056-F84133FEEBC1}" type="presParOf" srcId="{F37137D9-E2D4-4F6F-AA0B-A43CD974957B}" destId="{6A4BCD84-84A4-459C-A439-E92E0023FFD0}" srcOrd="3" destOrd="0" presId="urn:microsoft.com/office/officeart/2018/2/layout/IconVerticalSolidList"/>
    <dgm:cxn modelId="{7496E43A-1BC4-47F7-9634-884D528142B8}" type="presParOf" srcId="{BDD1A169-6B30-4F9D-A7D0-C2F3BA0E5D88}" destId="{7886807F-B8B6-432D-A7F9-C807B35CA424}" srcOrd="1" destOrd="0" presId="urn:microsoft.com/office/officeart/2018/2/layout/IconVerticalSolidList"/>
    <dgm:cxn modelId="{0A35CF92-D32E-41D4-9C3A-62421F370F6E}" type="presParOf" srcId="{BDD1A169-6B30-4F9D-A7D0-C2F3BA0E5D88}" destId="{C8E5CDFC-86AC-438A-BE31-F4B8275981E9}" srcOrd="2" destOrd="0" presId="urn:microsoft.com/office/officeart/2018/2/layout/IconVerticalSolidList"/>
    <dgm:cxn modelId="{9AC1DC99-8BB7-4F10-8E2B-B6FFE38D447E}" type="presParOf" srcId="{C8E5CDFC-86AC-438A-BE31-F4B8275981E9}" destId="{D60DCFA8-6512-4B15-ADBC-375E79D4D470}" srcOrd="0" destOrd="0" presId="urn:microsoft.com/office/officeart/2018/2/layout/IconVerticalSolidList"/>
    <dgm:cxn modelId="{8382D0A3-21D2-40C8-A6B3-27C0971ED074}" type="presParOf" srcId="{C8E5CDFC-86AC-438A-BE31-F4B8275981E9}" destId="{D3538319-828C-4881-901D-08FE0F88C8B7}" srcOrd="1" destOrd="0" presId="urn:microsoft.com/office/officeart/2018/2/layout/IconVerticalSolidList"/>
    <dgm:cxn modelId="{B629EEB6-217A-4420-AEB4-E04A53B03FAF}" type="presParOf" srcId="{C8E5CDFC-86AC-438A-BE31-F4B8275981E9}" destId="{3BC8589A-A3A1-4CCA-B372-E2683FF4B0F8}" srcOrd="2" destOrd="0" presId="urn:microsoft.com/office/officeart/2018/2/layout/IconVerticalSolidList"/>
    <dgm:cxn modelId="{8F4B53C8-FEC2-45EF-B5F0-ED73CD3DBB90}" type="presParOf" srcId="{C8E5CDFC-86AC-438A-BE31-F4B8275981E9}" destId="{8DB8E464-3227-48C4-8EB7-DF7BDCB03680}" srcOrd="3" destOrd="0" presId="urn:microsoft.com/office/officeart/2018/2/layout/IconVerticalSolidList"/>
    <dgm:cxn modelId="{B94E520E-D4D0-4E56-9C59-81AAEC6B0ED4}" type="presParOf" srcId="{BDD1A169-6B30-4F9D-A7D0-C2F3BA0E5D88}" destId="{AA4213B1-3EC4-44E5-B1C6-25AD9C5A35B9}" srcOrd="3" destOrd="0" presId="urn:microsoft.com/office/officeart/2018/2/layout/IconVerticalSolidList"/>
    <dgm:cxn modelId="{B0188AF2-C24C-4747-8ABE-3F1363B52472}" type="presParOf" srcId="{BDD1A169-6B30-4F9D-A7D0-C2F3BA0E5D88}" destId="{FF10D3E8-8AF4-4FAE-A92E-C37061A74951}" srcOrd="4" destOrd="0" presId="urn:microsoft.com/office/officeart/2018/2/layout/IconVerticalSolidList"/>
    <dgm:cxn modelId="{D1E4D5B5-59F0-4C99-83C2-126C1A246143}" type="presParOf" srcId="{FF10D3E8-8AF4-4FAE-A92E-C37061A74951}" destId="{65355CF4-B07E-401D-9E91-71A9CC0D1F99}" srcOrd="0" destOrd="0" presId="urn:microsoft.com/office/officeart/2018/2/layout/IconVerticalSolidList"/>
    <dgm:cxn modelId="{91930F83-F10D-43F5-8CDF-AE1A883766EC}" type="presParOf" srcId="{FF10D3E8-8AF4-4FAE-A92E-C37061A74951}" destId="{E9C2DFDF-4D38-4372-BA53-AAD7F577D629}" srcOrd="1" destOrd="0" presId="urn:microsoft.com/office/officeart/2018/2/layout/IconVerticalSolidList"/>
    <dgm:cxn modelId="{D6224B7E-98D3-40DE-98D0-3CF76BA8E25B}" type="presParOf" srcId="{FF10D3E8-8AF4-4FAE-A92E-C37061A74951}" destId="{928BAD88-A47F-400C-8816-A2D5F62CE12F}" srcOrd="2" destOrd="0" presId="urn:microsoft.com/office/officeart/2018/2/layout/IconVerticalSolidList"/>
    <dgm:cxn modelId="{491F3E4C-3CC3-4952-AE3C-4725BDE73960}" type="presParOf" srcId="{FF10D3E8-8AF4-4FAE-A92E-C37061A74951}" destId="{20523E97-A64B-4FBE-A55D-638173ECB401}" srcOrd="3" destOrd="0" presId="urn:microsoft.com/office/officeart/2018/2/layout/IconVerticalSolidList"/>
    <dgm:cxn modelId="{A2E3B6DF-D448-467B-8E61-5BC169F8D147}" type="presParOf" srcId="{BDD1A169-6B30-4F9D-A7D0-C2F3BA0E5D88}" destId="{7C78FD2E-0814-476A-9D47-1E0CCB277FBE}" srcOrd="5" destOrd="0" presId="urn:microsoft.com/office/officeart/2018/2/layout/IconVerticalSolidList"/>
    <dgm:cxn modelId="{AF6C938A-080A-41CE-A31A-B35E9E940056}" type="presParOf" srcId="{BDD1A169-6B30-4F9D-A7D0-C2F3BA0E5D88}" destId="{7E55D1F7-53ED-42D2-B506-10EA1C4C188D}" srcOrd="6" destOrd="0" presId="urn:microsoft.com/office/officeart/2018/2/layout/IconVerticalSolidList"/>
    <dgm:cxn modelId="{AC83B146-BA42-4E46-8B0F-2180E1953EC0}" type="presParOf" srcId="{7E55D1F7-53ED-42D2-B506-10EA1C4C188D}" destId="{EB27A9DB-794E-41E0-A6DD-7BC589B5C6DB}" srcOrd="0" destOrd="0" presId="urn:microsoft.com/office/officeart/2018/2/layout/IconVerticalSolidList"/>
    <dgm:cxn modelId="{961C1E4F-058A-4E57-8D04-150EBD5B781A}" type="presParOf" srcId="{7E55D1F7-53ED-42D2-B506-10EA1C4C188D}" destId="{A36697AA-8B03-4F20-A9BA-C7243700CBE3}" srcOrd="1" destOrd="0" presId="urn:microsoft.com/office/officeart/2018/2/layout/IconVerticalSolidList"/>
    <dgm:cxn modelId="{38702885-CC2C-4EB2-90C0-429B015F3693}" type="presParOf" srcId="{7E55D1F7-53ED-42D2-B506-10EA1C4C188D}" destId="{F4095AB1-3B72-4C16-ACC9-C38474395C71}" srcOrd="2" destOrd="0" presId="urn:microsoft.com/office/officeart/2018/2/layout/IconVerticalSolidList"/>
    <dgm:cxn modelId="{9959B637-5129-4556-A92E-1E4AE1B9004A}" type="presParOf" srcId="{7E55D1F7-53ED-42D2-B506-10EA1C4C188D}" destId="{199D6820-B10D-4EED-BEDE-F524CA89F8E2}"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344361-DF3C-41F4-8751-59686A50537D}">
      <dsp:nvSpPr>
        <dsp:cNvPr id="0" name=""/>
        <dsp:cNvSpPr/>
      </dsp:nvSpPr>
      <dsp:spPr>
        <a:xfrm>
          <a:off x="0" y="587026"/>
          <a:ext cx="9864874" cy="10003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US" sz="3800" kern="1200"/>
            <a:t>DNS as a phone book for the entire Internet.</a:t>
          </a:r>
        </a:p>
      </dsp:txBody>
      <dsp:txXfrm>
        <a:off x="48833" y="635859"/>
        <a:ext cx="9767208" cy="902684"/>
      </dsp:txXfrm>
    </dsp:sp>
    <dsp:sp modelId="{2E68D3FE-7343-43D9-AE02-498CBDD11960}">
      <dsp:nvSpPr>
        <dsp:cNvPr id="0" name=""/>
        <dsp:cNvSpPr/>
      </dsp:nvSpPr>
      <dsp:spPr>
        <a:xfrm>
          <a:off x="0" y="1696816"/>
          <a:ext cx="9864874" cy="10003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US" sz="3800" kern="1200"/>
            <a:t>How DNS works?</a:t>
          </a:r>
        </a:p>
      </dsp:txBody>
      <dsp:txXfrm>
        <a:off x="48833" y="1745649"/>
        <a:ext cx="9767208" cy="902684"/>
      </dsp:txXfrm>
    </dsp:sp>
    <dsp:sp modelId="{7CDB9476-86F1-4769-9395-0A15221BC69F}">
      <dsp:nvSpPr>
        <dsp:cNvPr id="0" name=""/>
        <dsp:cNvSpPr/>
      </dsp:nvSpPr>
      <dsp:spPr>
        <a:xfrm>
          <a:off x="0" y="2806606"/>
          <a:ext cx="9864874" cy="10003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US" sz="3800" kern="1200"/>
            <a:t>Record stored in resolver.</a:t>
          </a:r>
        </a:p>
      </dsp:txBody>
      <dsp:txXfrm>
        <a:off x="48833" y="2855439"/>
        <a:ext cx="9767208" cy="9026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F50452-FB7E-4C5D-9A54-305BDE994521}">
      <dsp:nvSpPr>
        <dsp:cNvPr id="0" name=""/>
        <dsp:cNvSpPr/>
      </dsp:nvSpPr>
      <dsp:spPr>
        <a:xfrm>
          <a:off x="0" y="37044"/>
          <a:ext cx="10515600" cy="131625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l" defTabSz="2222500">
            <a:lnSpc>
              <a:spcPct val="90000"/>
            </a:lnSpc>
            <a:spcBef>
              <a:spcPct val="0"/>
            </a:spcBef>
            <a:spcAft>
              <a:spcPct val="35000"/>
            </a:spcAft>
            <a:buNone/>
          </a:pPr>
          <a:r>
            <a:rPr lang="en-US" sz="5000" kern="1200"/>
            <a:t>What is DNS Cache Poisoning?</a:t>
          </a:r>
        </a:p>
      </dsp:txBody>
      <dsp:txXfrm>
        <a:off x="64254" y="101298"/>
        <a:ext cx="10387092" cy="1187742"/>
      </dsp:txXfrm>
    </dsp:sp>
    <dsp:sp modelId="{59A7982E-BB33-4A9B-80AD-6B5E33D49026}">
      <dsp:nvSpPr>
        <dsp:cNvPr id="0" name=""/>
        <dsp:cNvSpPr/>
      </dsp:nvSpPr>
      <dsp:spPr>
        <a:xfrm>
          <a:off x="0" y="1497294"/>
          <a:ext cx="10515600" cy="131625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l" defTabSz="2222500">
            <a:lnSpc>
              <a:spcPct val="90000"/>
            </a:lnSpc>
            <a:spcBef>
              <a:spcPct val="0"/>
            </a:spcBef>
            <a:spcAft>
              <a:spcPct val="35000"/>
            </a:spcAft>
            <a:buNone/>
          </a:pPr>
          <a:r>
            <a:rPr lang="en-US" sz="5000" kern="1200"/>
            <a:t>Two ways to defend:</a:t>
          </a:r>
        </a:p>
      </dsp:txBody>
      <dsp:txXfrm>
        <a:off x="64254" y="1561548"/>
        <a:ext cx="10387092" cy="1187742"/>
      </dsp:txXfrm>
    </dsp:sp>
    <dsp:sp modelId="{18B29F33-FE37-4560-8317-18861BAB15E3}">
      <dsp:nvSpPr>
        <dsp:cNvPr id="0" name=""/>
        <dsp:cNvSpPr/>
      </dsp:nvSpPr>
      <dsp:spPr>
        <a:xfrm>
          <a:off x="0" y="2813544"/>
          <a:ext cx="10515600" cy="1500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63500" rIns="355600" bIns="63500" numCol="1" spcCol="1270" anchor="t" anchorCtr="0">
          <a:noAutofit/>
        </a:bodyPr>
        <a:lstStyle/>
        <a:p>
          <a:pPr marL="285750" lvl="1" indent="-285750" algn="l" defTabSz="1733550">
            <a:lnSpc>
              <a:spcPct val="90000"/>
            </a:lnSpc>
            <a:spcBef>
              <a:spcPct val="0"/>
            </a:spcBef>
            <a:spcAft>
              <a:spcPct val="20000"/>
            </a:spcAft>
            <a:buChar char="•"/>
          </a:pPr>
          <a:r>
            <a:rPr lang="en-US" sz="3900" kern="1200"/>
            <a:t>DNSSEC</a:t>
          </a:r>
        </a:p>
        <a:p>
          <a:pPr marL="285750" lvl="1" indent="-285750" algn="l" defTabSz="1733550">
            <a:lnSpc>
              <a:spcPct val="90000"/>
            </a:lnSpc>
            <a:spcBef>
              <a:spcPct val="0"/>
            </a:spcBef>
            <a:spcAft>
              <a:spcPct val="20000"/>
            </a:spcAft>
            <a:buChar char="•"/>
          </a:pPr>
          <a:r>
            <a:rPr lang="en-US" sz="3900" b="0" i="0" kern="1200"/>
            <a:t>Source Port Randomization</a:t>
          </a:r>
          <a:endParaRPr lang="en-US" sz="3900" kern="1200"/>
        </a:p>
      </dsp:txBody>
      <dsp:txXfrm>
        <a:off x="0" y="2813544"/>
        <a:ext cx="10515600" cy="15007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876127-D357-482A-9643-D4A6EC46FCFF}">
      <dsp:nvSpPr>
        <dsp:cNvPr id="0" name=""/>
        <dsp:cNvSpPr/>
      </dsp:nvSpPr>
      <dsp:spPr>
        <a:xfrm>
          <a:off x="0" y="1943"/>
          <a:ext cx="10515600" cy="98486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28ACBE0-C76D-49F4-82FB-948320FE37F1}">
      <dsp:nvSpPr>
        <dsp:cNvPr id="0" name=""/>
        <dsp:cNvSpPr/>
      </dsp:nvSpPr>
      <dsp:spPr>
        <a:xfrm>
          <a:off x="297921" y="223537"/>
          <a:ext cx="541675" cy="54167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4BCD84-84A4-459C-A439-E92E0023FFD0}">
      <dsp:nvSpPr>
        <dsp:cNvPr id="0" name=""/>
        <dsp:cNvSpPr/>
      </dsp:nvSpPr>
      <dsp:spPr>
        <a:xfrm>
          <a:off x="1137518" y="1943"/>
          <a:ext cx="9378081" cy="9848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231" tIns="104231" rIns="104231" bIns="104231" numCol="1" spcCol="1270" anchor="ctr" anchorCtr="0">
          <a:noAutofit/>
        </a:bodyPr>
        <a:lstStyle/>
        <a:p>
          <a:pPr marL="0" lvl="0" indent="0" algn="l" defTabSz="977900">
            <a:lnSpc>
              <a:spcPct val="100000"/>
            </a:lnSpc>
            <a:spcBef>
              <a:spcPct val="0"/>
            </a:spcBef>
            <a:spcAft>
              <a:spcPct val="35000"/>
            </a:spcAft>
            <a:buNone/>
          </a:pPr>
          <a:r>
            <a:rPr lang="en-US" sz="2200" kern="1200"/>
            <a:t>SAD DNS attack effects all layers of caches in DNS infrastructure, including the most popular BIND, Unbound, and dnsmasq.</a:t>
          </a:r>
        </a:p>
      </dsp:txBody>
      <dsp:txXfrm>
        <a:off x="1137518" y="1943"/>
        <a:ext cx="9378081" cy="984864"/>
      </dsp:txXfrm>
    </dsp:sp>
    <dsp:sp modelId="{D60DCFA8-6512-4B15-ADBC-375E79D4D470}">
      <dsp:nvSpPr>
        <dsp:cNvPr id="0" name=""/>
        <dsp:cNvSpPr/>
      </dsp:nvSpPr>
      <dsp:spPr>
        <a:xfrm>
          <a:off x="0" y="1233023"/>
          <a:ext cx="10515600" cy="98486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3538319-828C-4881-901D-08FE0F88C8B7}">
      <dsp:nvSpPr>
        <dsp:cNvPr id="0" name=""/>
        <dsp:cNvSpPr/>
      </dsp:nvSpPr>
      <dsp:spPr>
        <a:xfrm>
          <a:off x="297921" y="1454618"/>
          <a:ext cx="541675" cy="54167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B8E464-3227-48C4-8EB7-DF7BDCB03680}">
      <dsp:nvSpPr>
        <dsp:cNvPr id="0" name=""/>
        <dsp:cNvSpPr/>
      </dsp:nvSpPr>
      <dsp:spPr>
        <a:xfrm>
          <a:off x="1137518" y="1233023"/>
          <a:ext cx="9378081" cy="9848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231" tIns="104231" rIns="104231" bIns="104231" numCol="1" spcCol="1270" anchor="ctr" anchorCtr="0">
          <a:noAutofit/>
        </a:bodyPr>
        <a:lstStyle/>
        <a:p>
          <a:pPr marL="0" lvl="0" indent="0" algn="l" defTabSz="977900">
            <a:lnSpc>
              <a:spcPct val="100000"/>
            </a:lnSpc>
            <a:spcBef>
              <a:spcPct val="0"/>
            </a:spcBef>
            <a:spcAft>
              <a:spcPct val="35000"/>
            </a:spcAft>
            <a:buNone/>
          </a:pPr>
          <a:r>
            <a:rPr lang="en-US" sz="2200" kern="1200"/>
            <a:t>Attack relies on the two fundamental components: (1) inferring source port of a DNS query; (2) extending attack window.</a:t>
          </a:r>
        </a:p>
      </dsp:txBody>
      <dsp:txXfrm>
        <a:off x="1137518" y="1233023"/>
        <a:ext cx="9378081" cy="984864"/>
      </dsp:txXfrm>
    </dsp:sp>
    <dsp:sp modelId="{65355CF4-B07E-401D-9E91-71A9CC0D1F99}">
      <dsp:nvSpPr>
        <dsp:cNvPr id="0" name=""/>
        <dsp:cNvSpPr/>
      </dsp:nvSpPr>
      <dsp:spPr>
        <a:xfrm>
          <a:off x="0" y="2464104"/>
          <a:ext cx="10515600" cy="98486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9C2DFDF-4D38-4372-BA53-AAD7F577D629}">
      <dsp:nvSpPr>
        <dsp:cNvPr id="0" name=""/>
        <dsp:cNvSpPr/>
      </dsp:nvSpPr>
      <dsp:spPr>
        <a:xfrm>
          <a:off x="297921" y="2685698"/>
          <a:ext cx="541675" cy="54167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523E97-A64B-4FBE-A55D-638173ECB401}">
      <dsp:nvSpPr>
        <dsp:cNvPr id="0" name=""/>
        <dsp:cNvSpPr/>
      </dsp:nvSpPr>
      <dsp:spPr>
        <a:xfrm>
          <a:off x="1137518" y="2464104"/>
          <a:ext cx="9378081" cy="9848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231" tIns="104231" rIns="104231" bIns="104231" numCol="1" spcCol="1270" anchor="ctr" anchorCtr="0">
          <a:noAutofit/>
        </a:bodyPr>
        <a:lstStyle/>
        <a:p>
          <a:pPr marL="0" lvl="0" indent="0" algn="l" defTabSz="977900">
            <a:lnSpc>
              <a:spcPct val="100000"/>
            </a:lnSpc>
            <a:spcBef>
              <a:spcPct val="0"/>
            </a:spcBef>
            <a:spcAft>
              <a:spcPct val="35000"/>
            </a:spcAft>
            <a:buNone/>
          </a:pPr>
          <a:r>
            <a:rPr lang="en-US" sz="2200" kern="1200"/>
            <a:t>Forwarder attack</a:t>
          </a:r>
        </a:p>
      </dsp:txBody>
      <dsp:txXfrm>
        <a:off x="1137518" y="2464104"/>
        <a:ext cx="9378081" cy="984864"/>
      </dsp:txXfrm>
    </dsp:sp>
    <dsp:sp modelId="{EB27A9DB-794E-41E0-A6DD-7BC589B5C6DB}">
      <dsp:nvSpPr>
        <dsp:cNvPr id="0" name=""/>
        <dsp:cNvSpPr/>
      </dsp:nvSpPr>
      <dsp:spPr>
        <a:xfrm>
          <a:off x="0" y="3695184"/>
          <a:ext cx="10515600" cy="98486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6697AA-8B03-4F20-A9BA-C7243700CBE3}">
      <dsp:nvSpPr>
        <dsp:cNvPr id="0" name=""/>
        <dsp:cNvSpPr/>
      </dsp:nvSpPr>
      <dsp:spPr>
        <a:xfrm>
          <a:off x="297921" y="3916778"/>
          <a:ext cx="541675" cy="54167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99D6820-B10D-4EED-BEDE-F524CA89F8E2}">
      <dsp:nvSpPr>
        <dsp:cNvPr id="0" name=""/>
        <dsp:cNvSpPr/>
      </dsp:nvSpPr>
      <dsp:spPr>
        <a:xfrm>
          <a:off x="1137518" y="3695184"/>
          <a:ext cx="9378081" cy="9848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231" tIns="104231" rIns="104231" bIns="104231" numCol="1" spcCol="1270" anchor="ctr" anchorCtr="0">
          <a:noAutofit/>
        </a:bodyPr>
        <a:lstStyle/>
        <a:p>
          <a:pPr marL="0" lvl="0" indent="0" algn="l" defTabSz="977900">
            <a:lnSpc>
              <a:spcPct val="100000"/>
            </a:lnSpc>
            <a:spcBef>
              <a:spcPct val="0"/>
            </a:spcBef>
            <a:spcAft>
              <a:spcPct val="35000"/>
            </a:spcAft>
            <a:buNone/>
          </a:pPr>
          <a:r>
            <a:rPr lang="en-US" sz="2200" kern="1200"/>
            <a:t>Resolver attack</a:t>
          </a:r>
        </a:p>
      </dsp:txBody>
      <dsp:txXfrm>
        <a:off x="1137518" y="3695184"/>
        <a:ext cx="9378081" cy="98486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1C1E8E-9F5F-4369-A354-B559ECE2B15E}" type="datetimeFigureOut">
              <a:rPr lang="zh-CN" altLang="en-US" smtClean="0"/>
              <a:t>2021/10/18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E8112D-E9B1-49C7-82A1-1F6F44E7ACEC}" type="slidenum">
              <a:rPr lang="zh-CN" altLang="en-US" smtClean="0"/>
              <a:t>‹#›</a:t>
            </a:fld>
            <a:endParaRPr lang="zh-CN" altLang="en-US"/>
          </a:p>
        </p:txBody>
      </p:sp>
    </p:spTree>
    <p:extLst>
      <p:ext uri="{BB962C8B-B14F-4D97-AF65-F5344CB8AC3E}">
        <p14:creationId xmlns:p14="http://schemas.microsoft.com/office/powerpoint/2010/main" val="3739822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 DNS </a:t>
            </a:r>
            <a:r>
              <a:rPr lang="en-US" altLang="zh-CN" sz="1200" dirty="0"/>
              <a:t>creates a one-to-one mapping between domain names and </a:t>
            </a:r>
            <a:r>
              <a:rPr lang="en-US" altLang="zh-CN" sz="1200" dirty="0" err="1"/>
              <a:t>ip</a:t>
            </a:r>
            <a:r>
              <a:rPr lang="en-US" altLang="zh-CN" sz="1200" dirty="0"/>
              <a:t> address. </a:t>
            </a:r>
            <a:r>
              <a:rPr lang="en-US" altLang="zh-CN" dirty="0"/>
              <a:t>translating domain names that can be understood by humans into IP addresses that can be understood by machines. eliminating the need for users of the Internet to have direct access to IP addresses that are difficult to read and understand.</a:t>
            </a:r>
          </a:p>
          <a:p>
            <a:endParaRPr lang="en-US" altLang="zh-CN" dirty="0"/>
          </a:p>
          <a:p>
            <a:r>
              <a:rPr lang="en-US" altLang="zh-CN" dirty="0"/>
              <a:t>The DNS resolver stores responses to IP address queries for a certain amount of time. This allows the resolver to respond faster to future queries and eliminates the need to communicate with the many servers involved in a typical DNS resolution process. The DNS resolver saves the response in its cache for as long as the specified time to live (TTL) associated with the IP address, and this time long for NS record could be up to 1 day or longer. </a:t>
            </a:r>
          </a:p>
          <a:p>
            <a:endParaRPr lang="en-US" altLang="zh-CN" dirty="0"/>
          </a:p>
          <a:p>
            <a:r>
              <a:rPr lang="en-US" altLang="zh-CN" dirty="0"/>
              <a:t>One of attack techniques is to impersonate the IP address of an authoritative domain name server and send a fake response message to the resolver to be stored in the cache, pointing the IP address to their own server. This way, network users who want to access the domain name will go to the wrong IP address and server.</a:t>
            </a:r>
          </a:p>
        </p:txBody>
      </p:sp>
      <p:sp>
        <p:nvSpPr>
          <p:cNvPr id="4" name="灯片编号占位符 3"/>
          <p:cNvSpPr>
            <a:spLocks noGrp="1"/>
          </p:cNvSpPr>
          <p:nvPr>
            <p:ph type="sldNum" sz="quarter" idx="5"/>
          </p:nvPr>
        </p:nvSpPr>
        <p:spPr/>
        <p:txBody>
          <a:bodyPr/>
          <a:lstStyle/>
          <a:p>
            <a:fld id="{33E8112D-E9B1-49C7-82A1-1F6F44E7ACEC}" type="slidenum">
              <a:rPr lang="zh-CN" altLang="en-US" smtClean="0"/>
              <a:t>2</a:t>
            </a:fld>
            <a:endParaRPr lang="zh-CN" altLang="en-US"/>
          </a:p>
        </p:txBody>
      </p:sp>
    </p:spTree>
    <p:extLst>
      <p:ext uri="{BB962C8B-B14F-4D97-AF65-F5344CB8AC3E}">
        <p14:creationId xmlns:p14="http://schemas.microsoft.com/office/powerpoint/2010/main" val="2285012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33E8112D-E9B1-49C7-82A1-1F6F44E7ACEC}" type="slidenum">
              <a:rPr lang="zh-CN" altLang="en-US" smtClean="0"/>
              <a:t>3</a:t>
            </a:fld>
            <a:endParaRPr lang="zh-CN" altLang="en-US"/>
          </a:p>
        </p:txBody>
      </p:sp>
    </p:spTree>
    <p:extLst>
      <p:ext uri="{BB962C8B-B14F-4D97-AF65-F5344CB8AC3E}">
        <p14:creationId xmlns:p14="http://schemas.microsoft.com/office/powerpoint/2010/main" val="1468960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 fake response made from attacker should be like this. Since the </a:t>
            </a:r>
            <a:r>
              <a:rPr lang="en-US" altLang="zh-CN" b="0" i="0" dirty="0">
                <a:solidFill>
                  <a:srgbClr val="4D5156"/>
                </a:solidFill>
                <a:effectLst/>
                <a:latin typeface="arial" panose="020B0604020202020204" pitchFamily="34" charset="0"/>
              </a:rPr>
              <a:t>Source Port Randomization has been applied to DNS Resolver to help defending. </a:t>
            </a:r>
            <a:br>
              <a:rPr lang="en-US" altLang="zh-CN" dirty="0"/>
            </a:br>
            <a:r>
              <a:rPr lang="en-US" altLang="zh-CN" b="0" i="0" dirty="0">
                <a:solidFill>
                  <a:srgbClr val="202124"/>
                </a:solidFill>
                <a:effectLst/>
                <a:latin typeface="Google Sans"/>
              </a:rPr>
              <a:t>Destination port </a:t>
            </a:r>
            <a:r>
              <a:rPr lang="en-US" altLang="zh-CN" dirty="0"/>
              <a:t>and </a:t>
            </a:r>
            <a:r>
              <a:rPr lang="en-US" altLang="zh-CN" b="0" i="0" dirty="0">
                <a:solidFill>
                  <a:srgbClr val="202124"/>
                </a:solidFill>
                <a:effectLst/>
                <a:latin typeface="arial" panose="020B0604020202020204" pitchFamily="34" charset="0"/>
              </a:rPr>
              <a:t>Transaction ID</a:t>
            </a:r>
            <a:r>
              <a:rPr lang="en-US" altLang="zh-CN" dirty="0"/>
              <a:t> are both unknown, if the attacker want to get over this, there are 232232 possibilities in total, which is really hard to achieve. </a:t>
            </a:r>
            <a:endParaRPr lang="zh-CN" altLang="en-US" dirty="0"/>
          </a:p>
        </p:txBody>
      </p:sp>
      <p:sp>
        <p:nvSpPr>
          <p:cNvPr id="4" name="灯片编号占位符 3"/>
          <p:cNvSpPr>
            <a:spLocks noGrp="1"/>
          </p:cNvSpPr>
          <p:nvPr>
            <p:ph type="sldNum" sz="quarter" idx="5"/>
          </p:nvPr>
        </p:nvSpPr>
        <p:spPr/>
        <p:txBody>
          <a:bodyPr/>
          <a:lstStyle/>
          <a:p>
            <a:fld id="{33E8112D-E9B1-49C7-82A1-1F6F44E7ACEC}" type="slidenum">
              <a:rPr lang="zh-CN" altLang="en-US" smtClean="0"/>
              <a:t>4</a:t>
            </a:fld>
            <a:endParaRPr lang="zh-CN" altLang="en-US"/>
          </a:p>
        </p:txBody>
      </p:sp>
    </p:spTree>
    <p:extLst>
      <p:ext uri="{BB962C8B-B14F-4D97-AF65-F5344CB8AC3E}">
        <p14:creationId xmlns:p14="http://schemas.microsoft.com/office/powerpoint/2010/main" val="35371609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33E8112D-E9B1-49C7-82A1-1F6F44E7ACEC}" type="slidenum">
              <a:rPr lang="zh-CN" altLang="en-US" smtClean="0"/>
              <a:t>5</a:t>
            </a:fld>
            <a:endParaRPr lang="zh-CN" altLang="en-US"/>
          </a:p>
        </p:txBody>
      </p:sp>
    </p:spTree>
    <p:extLst>
      <p:ext uri="{BB962C8B-B14F-4D97-AF65-F5344CB8AC3E}">
        <p14:creationId xmlns:p14="http://schemas.microsoft.com/office/powerpoint/2010/main" val="8027046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 SAD DNS attacks allow attackers to redirect any traffic (initially directed to a specific domain) to their own servers and then become man-in-the-middle (MITM) attackers to make wiretapping and tampering available</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33E8112D-E9B1-49C7-82A1-1F6F44E7ACEC}" type="slidenum">
              <a:rPr lang="zh-CN" altLang="en-US" smtClean="0"/>
              <a:t>6</a:t>
            </a:fld>
            <a:endParaRPr lang="zh-CN" altLang="en-US"/>
          </a:p>
        </p:txBody>
      </p:sp>
    </p:spTree>
    <p:extLst>
      <p:ext uri="{BB962C8B-B14F-4D97-AF65-F5344CB8AC3E}">
        <p14:creationId xmlns:p14="http://schemas.microsoft.com/office/powerpoint/2010/main" val="2673640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 paper's team discovered a new flaw, detect the open port first through the ICMP side channel, and then guess the corresponding transaction ID, so that there are only 217 possibilities in total.</a:t>
            </a:r>
          </a:p>
          <a:p>
            <a:endParaRPr lang="en-US" altLang="zh-CN" dirty="0"/>
          </a:p>
          <a:p>
            <a:endParaRPr lang="zh-CN" altLang="en-US" dirty="0"/>
          </a:p>
        </p:txBody>
      </p:sp>
      <p:sp>
        <p:nvSpPr>
          <p:cNvPr id="4" name="灯片编号占位符 3"/>
          <p:cNvSpPr>
            <a:spLocks noGrp="1"/>
          </p:cNvSpPr>
          <p:nvPr>
            <p:ph type="sldNum" sz="quarter" idx="5"/>
          </p:nvPr>
        </p:nvSpPr>
        <p:spPr/>
        <p:txBody>
          <a:bodyPr/>
          <a:lstStyle/>
          <a:p>
            <a:fld id="{33E8112D-E9B1-49C7-82A1-1F6F44E7ACEC}" type="slidenum">
              <a:rPr lang="zh-CN" altLang="en-US" smtClean="0"/>
              <a:t>7</a:t>
            </a:fld>
            <a:endParaRPr lang="zh-CN" altLang="en-US"/>
          </a:p>
        </p:txBody>
      </p:sp>
    </p:spTree>
    <p:extLst>
      <p:ext uri="{BB962C8B-B14F-4D97-AF65-F5344CB8AC3E}">
        <p14:creationId xmlns:p14="http://schemas.microsoft.com/office/powerpoint/2010/main" val="37345461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such as DNS forwarder and resolver caches, and a wide range of DNS software stacks, </a:t>
            </a:r>
            <a:endParaRPr lang="zh-CN" altLang="en-US" dirty="0"/>
          </a:p>
        </p:txBody>
      </p:sp>
      <p:sp>
        <p:nvSpPr>
          <p:cNvPr id="4" name="灯片编号占位符 3"/>
          <p:cNvSpPr>
            <a:spLocks noGrp="1"/>
          </p:cNvSpPr>
          <p:nvPr>
            <p:ph type="sldNum" sz="quarter" idx="5"/>
          </p:nvPr>
        </p:nvSpPr>
        <p:spPr/>
        <p:txBody>
          <a:bodyPr/>
          <a:lstStyle/>
          <a:p>
            <a:fld id="{33E8112D-E9B1-49C7-82A1-1F6F44E7ACEC}" type="slidenum">
              <a:rPr lang="zh-CN" altLang="en-US" smtClean="0"/>
              <a:t>8</a:t>
            </a:fld>
            <a:endParaRPr lang="zh-CN" altLang="en-US"/>
          </a:p>
        </p:txBody>
      </p:sp>
    </p:spTree>
    <p:extLst>
      <p:ext uri="{BB962C8B-B14F-4D97-AF65-F5344CB8AC3E}">
        <p14:creationId xmlns:p14="http://schemas.microsoft.com/office/powerpoint/2010/main" val="3166993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2F07C64-9E6A-4FA1-9476-A89C0656C87A}"/>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249999A0-069D-4C1C-8A3E-500AF7FF3D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38407A22-CC04-4880-9744-D512EDC6B21A}"/>
              </a:ext>
            </a:extLst>
          </p:cNvPr>
          <p:cNvSpPr>
            <a:spLocks noGrp="1"/>
          </p:cNvSpPr>
          <p:nvPr>
            <p:ph type="dt" sz="half" idx="10"/>
          </p:nvPr>
        </p:nvSpPr>
        <p:spPr/>
        <p:txBody>
          <a:bodyPr/>
          <a:lstStyle/>
          <a:p>
            <a:fld id="{C4DD9D25-5588-420B-AA91-B174DF48D972}" type="datetimeFigureOut">
              <a:rPr lang="zh-CN" altLang="en-US" smtClean="0"/>
              <a:t>2021/10/18</a:t>
            </a:fld>
            <a:endParaRPr lang="zh-CN" altLang="en-US"/>
          </a:p>
        </p:txBody>
      </p:sp>
      <p:sp>
        <p:nvSpPr>
          <p:cNvPr id="5" name="页脚占位符 4">
            <a:extLst>
              <a:ext uri="{FF2B5EF4-FFF2-40B4-BE49-F238E27FC236}">
                <a16:creationId xmlns:a16="http://schemas.microsoft.com/office/drawing/2014/main" id="{5B7FF296-316C-4AEF-B47F-F5EC58B16F9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7820F23-24E1-42E1-9C34-E357997C8F14}"/>
              </a:ext>
            </a:extLst>
          </p:cNvPr>
          <p:cNvSpPr>
            <a:spLocks noGrp="1"/>
          </p:cNvSpPr>
          <p:nvPr>
            <p:ph type="sldNum" sz="quarter" idx="12"/>
          </p:nvPr>
        </p:nvSpPr>
        <p:spPr/>
        <p:txBody>
          <a:bodyPr/>
          <a:lstStyle/>
          <a:p>
            <a:fld id="{E67E177C-AC86-4A6F-B5D2-50D20091D1C9}" type="slidenum">
              <a:rPr lang="zh-CN" altLang="en-US" smtClean="0"/>
              <a:t>‹#›</a:t>
            </a:fld>
            <a:endParaRPr lang="zh-CN" altLang="en-US"/>
          </a:p>
        </p:txBody>
      </p:sp>
    </p:spTree>
    <p:extLst>
      <p:ext uri="{BB962C8B-B14F-4D97-AF65-F5344CB8AC3E}">
        <p14:creationId xmlns:p14="http://schemas.microsoft.com/office/powerpoint/2010/main" val="3289750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93BFFA-6E66-41CC-8ADD-5A8941C5835E}"/>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90F78483-EF4E-490A-99D2-39E536CF98E0}"/>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3B5A4A1-229B-4406-A48A-4AE5EC58D57E}"/>
              </a:ext>
            </a:extLst>
          </p:cNvPr>
          <p:cNvSpPr>
            <a:spLocks noGrp="1"/>
          </p:cNvSpPr>
          <p:nvPr>
            <p:ph type="dt" sz="half" idx="10"/>
          </p:nvPr>
        </p:nvSpPr>
        <p:spPr/>
        <p:txBody>
          <a:bodyPr/>
          <a:lstStyle/>
          <a:p>
            <a:fld id="{C4DD9D25-5588-420B-AA91-B174DF48D972}" type="datetimeFigureOut">
              <a:rPr lang="zh-CN" altLang="en-US" smtClean="0"/>
              <a:t>2021/10/18</a:t>
            </a:fld>
            <a:endParaRPr lang="zh-CN" altLang="en-US"/>
          </a:p>
        </p:txBody>
      </p:sp>
      <p:sp>
        <p:nvSpPr>
          <p:cNvPr id="5" name="页脚占位符 4">
            <a:extLst>
              <a:ext uri="{FF2B5EF4-FFF2-40B4-BE49-F238E27FC236}">
                <a16:creationId xmlns:a16="http://schemas.microsoft.com/office/drawing/2014/main" id="{8671B259-C47A-47E3-9107-D3054E012A5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05BF492-5BEF-4655-AF7C-D8A28F15A3EA}"/>
              </a:ext>
            </a:extLst>
          </p:cNvPr>
          <p:cNvSpPr>
            <a:spLocks noGrp="1"/>
          </p:cNvSpPr>
          <p:nvPr>
            <p:ph type="sldNum" sz="quarter" idx="12"/>
          </p:nvPr>
        </p:nvSpPr>
        <p:spPr/>
        <p:txBody>
          <a:bodyPr/>
          <a:lstStyle/>
          <a:p>
            <a:fld id="{E67E177C-AC86-4A6F-B5D2-50D20091D1C9}" type="slidenum">
              <a:rPr lang="zh-CN" altLang="en-US" smtClean="0"/>
              <a:t>‹#›</a:t>
            </a:fld>
            <a:endParaRPr lang="zh-CN" altLang="en-US"/>
          </a:p>
        </p:txBody>
      </p:sp>
    </p:spTree>
    <p:extLst>
      <p:ext uri="{BB962C8B-B14F-4D97-AF65-F5344CB8AC3E}">
        <p14:creationId xmlns:p14="http://schemas.microsoft.com/office/powerpoint/2010/main" val="2045486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29314F21-359C-4C90-9037-E5CE74A7D6BB}"/>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E7831432-C16E-4649-8ED1-D2FB17EE6111}"/>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D28B78D-D5C2-4A6E-B35C-541CCADA904A}"/>
              </a:ext>
            </a:extLst>
          </p:cNvPr>
          <p:cNvSpPr>
            <a:spLocks noGrp="1"/>
          </p:cNvSpPr>
          <p:nvPr>
            <p:ph type="dt" sz="half" idx="10"/>
          </p:nvPr>
        </p:nvSpPr>
        <p:spPr/>
        <p:txBody>
          <a:bodyPr/>
          <a:lstStyle/>
          <a:p>
            <a:fld id="{C4DD9D25-5588-420B-AA91-B174DF48D972}" type="datetimeFigureOut">
              <a:rPr lang="zh-CN" altLang="en-US" smtClean="0"/>
              <a:t>2021/10/18</a:t>
            </a:fld>
            <a:endParaRPr lang="zh-CN" altLang="en-US"/>
          </a:p>
        </p:txBody>
      </p:sp>
      <p:sp>
        <p:nvSpPr>
          <p:cNvPr id="5" name="页脚占位符 4">
            <a:extLst>
              <a:ext uri="{FF2B5EF4-FFF2-40B4-BE49-F238E27FC236}">
                <a16:creationId xmlns:a16="http://schemas.microsoft.com/office/drawing/2014/main" id="{2F48A5EF-96AF-4E03-895E-E1C98968310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2304CB9-449F-4C68-B8F2-1F6F976C082D}"/>
              </a:ext>
            </a:extLst>
          </p:cNvPr>
          <p:cNvSpPr>
            <a:spLocks noGrp="1"/>
          </p:cNvSpPr>
          <p:nvPr>
            <p:ph type="sldNum" sz="quarter" idx="12"/>
          </p:nvPr>
        </p:nvSpPr>
        <p:spPr/>
        <p:txBody>
          <a:bodyPr/>
          <a:lstStyle/>
          <a:p>
            <a:fld id="{E67E177C-AC86-4A6F-B5D2-50D20091D1C9}" type="slidenum">
              <a:rPr lang="zh-CN" altLang="en-US" smtClean="0"/>
              <a:t>‹#›</a:t>
            </a:fld>
            <a:endParaRPr lang="zh-CN" altLang="en-US"/>
          </a:p>
        </p:txBody>
      </p:sp>
    </p:spTree>
    <p:extLst>
      <p:ext uri="{BB962C8B-B14F-4D97-AF65-F5344CB8AC3E}">
        <p14:creationId xmlns:p14="http://schemas.microsoft.com/office/powerpoint/2010/main" val="375763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9AF61EA-38A7-4C7A-BB16-1B8EBD7F9B3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BC022DC3-D3AC-4572-8D8F-8AAF56F276EC}"/>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6ABF66F0-D1DC-44F3-B836-2D5B24609FE4}"/>
              </a:ext>
            </a:extLst>
          </p:cNvPr>
          <p:cNvSpPr>
            <a:spLocks noGrp="1"/>
          </p:cNvSpPr>
          <p:nvPr>
            <p:ph type="dt" sz="half" idx="10"/>
          </p:nvPr>
        </p:nvSpPr>
        <p:spPr/>
        <p:txBody>
          <a:bodyPr/>
          <a:lstStyle/>
          <a:p>
            <a:fld id="{C4DD9D25-5588-420B-AA91-B174DF48D972}" type="datetimeFigureOut">
              <a:rPr lang="zh-CN" altLang="en-US" smtClean="0"/>
              <a:t>2021/10/18</a:t>
            </a:fld>
            <a:endParaRPr lang="zh-CN" altLang="en-US"/>
          </a:p>
        </p:txBody>
      </p:sp>
      <p:sp>
        <p:nvSpPr>
          <p:cNvPr id="5" name="页脚占位符 4">
            <a:extLst>
              <a:ext uri="{FF2B5EF4-FFF2-40B4-BE49-F238E27FC236}">
                <a16:creationId xmlns:a16="http://schemas.microsoft.com/office/drawing/2014/main" id="{7A37ACFD-A4B5-457B-9932-4917833B5E8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03664D5-6815-460A-8FC7-3CEF1AA48743}"/>
              </a:ext>
            </a:extLst>
          </p:cNvPr>
          <p:cNvSpPr>
            <a:spLocks noGrp="1"/>
          </p:cNvSpPr>
          <p:nvPr>
            <p:ph type="sldNum" sz="quarter" idx="12"/>
          </p:nvPr>
        </p:nvSpPr>
        <p:spPr/>
        <p:txBody>
          <a:bodyPr/>
          <a:lstStyle/>
          <a:p>
            <a:fld id="{E67E177C-AC86-4A6F-B5D2-50D20091D1C9}" type="slidenum">
              <a:rPr lang="zh-CN" altLang="en-US" smtClean="0"/>
              <a:t>‹#›</a:t>
            </a:fld>
            <a:endParaRPr lang="zh-CN" altLang="en-US"/>
          </a:p>
        </p:txBody>
      </p:sp>
    </p:spTree>
    <p:extLst>
      <p:ext uri="{BB962C8B-B14F-4D97-AF65-F5344CB8AC3E}">
        <p14:creationId xmlns:p14="http://schemas.microsoft.com/office/powerpoint/2010/main" val="1214157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4275AC-977C-4A37-9F40-CBD3AA8445CB}"/>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A56C9DA4-34F4-4402-A366-EAA7198E66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8367B075-A665-431A-B882-1605A79846EB}"/>
              </a:ext>
            </a:extLst>
          </p:cNvPr>
          <p:cNvSpPr>
            <a:spLocks noGrp="1"/>
          </p:cNvSpPr>
          <p:nvPr>
            <p:ph type="dt" sz="half" idx="10"/>
          </p:nvPr>
        </p:nvSpPr>
        <p:spPr/>
        <p:txBody>
          <a:bodyPr/>
          <a:lstStyle/>
          <a:p>
            <a:fld id="{C4DD9D25-5588-420B-AA91-B174DF48D972}" type="datetimeFigureOut">
              <a:rPr lang="zh-CN" altLang="en-US" smtClean="0"/>
              <a:t>2021/10/18</a:t>
            </a:fld>
            <a:endParaRPr lang="zh-CN" altLang="en-US"/>
          </a:p>
        </p:txBody>
      </p:sp>
      <p:sp>
        <p:nvSpPr>
          <p:cNvPr id="5" name="页脚占位符 4">
            <a:extLst>
              <a:ext uri="{FF2B5EF4-FFF2-40B4-BE49-F238E27FC236}">
                <a16:creationId xmlns:a16="http://schemas.microsoft.com/office/drawing/2014/main" id="{45D58492-617F-42DD-970F-247374C2002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0D12D93D-5DF4-42AF-8DC1-647AD19A7661}"/>
              </a:ext>
            </a:extLst>
          </p:cNvPr>
          <p:cNvSpPr>
            <a:spLocks noGrp="1"/>
          </p:cNvSpPr>
          <p:nvPr>
            <p:ph type="sldNum" sz="quarter" idx="12"/>
          </p:nvPr>
        </p:nvSpPr>
        <p:spPr/>
        <p:txBody>
          <a:bodyPr/>
          <a:lstStyle/>
          <a:p>
            <a:fld id="{E67E177C-AC86-4A6F-B5D2-50D20091D1C9}" type="slidenum">
              <a:rPr lang="zh-CN" altLang="en-US" smtClean="0"/>
              <a:t>‹#›</a:t>
            </a:fld>
            <a:endParaRPr lang="zh-CN" altLang="en-US"/>
          </a:p>
        </p:txBody>
      </p:sp>
    </p:spTree>
    <p:extLst>
      <p:ext uri="{BB962C8B-B14F-4D97-AF65-F5344CB8AC3E}">
        <p14:creationId xmlns:p14="http://schemas.microsoft.com/office/powerpoint/2010/main" val="3048628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E85C96E-6B19-489D-B0F6-D13B529D1AA6}"/>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B4CCBC91-89D3-49CE-95AE-1846BAF9CAB8}"/>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976B75D5-8261-4971-AC86-8CDF2D9F8AA5}"/>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6CDDE373-66BD-4AE4-9AB4-FBEF6171A588}"/>
              </a:ext>
            </a:extLst>
          </p:cNvPr>
          <p:cNvSpPr>
            <a:spLocks noGrp="1"/>
          </p:cNvSpPr>
          <p:nvPr>
            <p:ph type="dt" sz="half" idx="10"/>
          </p:nvPr>
        </p:nvSpPr>
        <p:spPr/>
        <p:txBody>
          <a:bodyPr/>
          <a:lstStyle/>
          <a:p>
            <a:fld id="{C4DD9D25-5588-420B-AA91-B174DF48D972}" type="datetimeFigureOut">
              <a:rPr lang="zh-CN" altLang="en-US" smtClean="0"/>
              <a:t>2021/10/18</a:t>
            </a:fld>
            <a:endParaRPr lang="zh-CN" altLang="en-US"/>
          </a:p>
        </p:txBody>
      </p:sp>
      <p:sp>
        <p:nvSpPr>
          <p:cNvPr id="6" name="页脚占位符 5">
            <a:extLst>
              <a:ext uri="{FF2B5EF4-FFF2-40B4-BE49-F238E27FC236}">
                <a16:creationId xmlns:a16="http://schemas.microsoft.com/office/drawing/2014/main" id="{C16CBC25-C653-4CE6-940F-F53F61A5112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6951C0CA-788F-4AFF-AC16-580A52CCD77E}"/>
              </a:ext>
            </a:extLst>
          </p:cNvPr>
          <p:cNvSpPr>
            <a:spLocks noGrp="1"/>
          </p:cNvSpPr>
          <p:nvPr>
            <p:ph type="sldNum" sz="quarter" idx="12"/>
          </p:nvPr>
        </p:nvSpPr>
        <p:spPr/>
        <p:txBody>
          <a:bodyPr/>
          <a:lstStyle/>
          <a:p>
            <a:fld id="{E67E177C-AC86-4A6F-B5D2-50D20091D1C9}" type="slidenum">
              <a:rPr lang="zh-CN" altLang="en-US" smtClean="0"/>
              <a:t>‹#›</a:t>
            </a:fld>
            <a:endParaRPr lang="zh-CN" altLang="en-US"/>
          </a:p>
        </p:txBody>
      </p:sp>
    </p:spTree>
    <p:extLst>
      <p:ext uri="{BB962C8B-B14F-4D97-AF65-F5344CB8AC3E}">
        <p14:creationId xmlns:p14="http://schemas.microsoft.com/office/powerpoint/2010/main" val="3544831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E21890-9F54-4404-8B0A-3124C8391AAE}"/>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1D14BA26-D6E8-4A75-A661-279134B906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7E1E6957-05D1-4B01-98EB-84498BFB8F9D}"/>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E7C5DC51-51B9-4381-AA7E-6FD017DE0C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4617FC8E-E749-46A1-B5B7-A8740C21FF67}"/>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794DD220-60AC-4394-A851-1734215EFCFE}"/>
              </a:ext>
            </a:extLst>
          </p:cNvPr>
          <p:cNvSpPr>
            <a:spLocks noGrp="1"/>
          </p:cNvSpPr>
          <p:nvPr>
            <p:ph type="dt" sz="half" idx="10"/>
          </p:nvPr>
        </p:nvSpPr>
        <p:spPr/>
        <p:txBody>
          <a:bodyPr/>
          <a:lstStyle/>
          <a:p>
            <a:fld id="{C4DD9D25-5588-420B-AA91-B174DF48D972}" type="datetimeFigureOut">
              <a:rPr lang="zh-CN" altLang="en-US" smtClean="0"/>
              <a:t>2021/10/18</a:t>
            </a:fld>
            <a:endParaRPr lang="zh-CN" altLang="en-US"/>
          </a:p>
        </p:txBody>
      </p:sp>
      <p:sp>
        <p:nvSpPr>
          <p:cNvPr id="8" name="页脚占位符 7">
            <a:extLst>
              <a:ext uri="{FF2B5EF4-FFF2-40B4-BE49-F238E27FC236}">
                <a16:creationId xmlns:a16="http://schemas.microsoft.com/office/drawing/2014/main" id="{704C6C70-30E5-44EF-86A3-9C43607FEE13}"/>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103194BB-AA49-43D7-BCF7-7EEADCA0B820}"/>
              </a:ext>
            </a:extLst>
          </p:cNvPr>
          <p:cNvSpPr>
            <a:spLocks noGrp="1"/>
          </p:cNvSpPr>
          <p:nvPr>
            <p:ph type="sldNum" sz="quarter" idx="12"/>
          </p:nvPr>
        </p:nvSpPr>
        <p:spPr/>
        <p:txBody>
          <a:bodyPr/>
          <a:lstStyle/>
          <a:p>
            <a:fld id="{E67E177C-AC86-4A6F-B5D2-50D20091D1C9}" type="slidenum">
              <a:rPr lang="zh-CN" altLang="en-US" smtClean="0"/>
              <a:t>‹#›</a:t>
            </a:fld>
            <a:endParaRPr lang="zh-CN" altLang="en-US"/>
          </a:p>
        </p:txBody>
      </p:sp>
    </p:spTree>
    <p:extLst>
      <p:ext uri="{BB962C8B-B14F-4D97-AF65-F5344CB8AC3E}">
        <p14:creationId xmlns:p14="http://schemas.microsoft.com/office/powerpoint/2010/main" val="4029038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5D02E69-E542-4DF4-B548-AE94ACE0B054}"/>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F4A89153-5FC1-4891-8DCB-D9B35CCC864D}"/>
              </a:ext>
            </a:extLst>
          </p:cNvPr>
          <p:cNvSpPr>
            <a:spLocks noGrp="1"/>
          </p:cNvSpPr>
          <p:nvPr>
            <p:ph type="dt" sz="half" idx="10"/>
          </p:nvPr>
        </p:nvSpPr>
        <p:spPr/>
        <p:txBody>
          <a:bodyPr/>
          <a:lstStyle/>
          <a:p>
            <a:fld id="{C4DD9D25-5588-420B-AA91-B174DF48D972}" type="datetimeFigureOut">
              <a:rPr lang="zh-CN" altLang="en-US" smtClean="0"/>
              <a:t>2021/10/18</a:t>
            </a:fld>
            <a:endParaRPr lang="zh-CN" altLang="en-US"/>
          </a:p>
        </p:txBody>
      </p:sp>
      <p:sp>
        <p:nvSpPr>
          <p:cNvPr id="4" name="页脚占位符 3">
            <a:extLst>
              <a:ext uri="{FF2B5EF4-FFF2-40B4-BE49-F238E27FC236}">
                <a16:creationId xmlns:a16="http://schemas.microsoft.com/office/drawing/2014/main" id="{2281E418-C880-473C-8529-0E2D1E7BE4A1}"/>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48386DBA-E49D-4F05-A144-7F7F04A6B395}"/>
              </a:ext>
            </a:extLst>
          </p:cNvPr>
          <p:cNvSpPr>
            <a:spLocks noGrp="1"/>
          </p:cNvSpPr>
          <p:nvPr>
            <p:ph type="sldNum" sz="quarter" idx="12"/>
          </p:nvPr>
        </p:nvSpPr>
        <p:spPr/>
        <p:txBody>
          <a:bodyPr/>
          <a:lstStyle/>
          <a:p>
            <a:fld id="{E67E177C-AC86-4A6F-B5D2-50D20091D1C9}" type="slidenum">
              <a:rPr lang="zh-CN" altLang="en-US" smtClean="0"/>
              <a:t>‹#›</a:t>
            </a:fld>
            <a:endParaRPr lang="zh-CN" altLang="en-US"/>
          </a:p>
        </p:txBody>
      </p:sp>
    </p:spTree>
    <p:extLst>
      <p:ext uri="{BB962C8B-B14F-4D97-AF65-F5344CB8AC3E}">
        <p14:creationId xmlns:p14="http://schemas.microsoft.com/office/powerpoint/2010/main" val="3061632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BC56CEBE-E31E-4A86-87F4-2CAF3CDA79A3}"/>
              </a:ext>
            </a:extLst>
          </p:cNvPr>
          <p:cNvSpPr>
            <a:spLocks noGrp="1"/>
          </p:cNvSpPr>
          <p:nvPr>
            <p:ph type="dt" sz="half" idx="10"/>
          </p:nvPr>
        </p:nvSpPr>
        <p:spPr/>
        <p:txBody>
          <a:bodyPr/>
          <a:lstStyle/>
          <a:p>
            <a:fld id="{C4DD9D25-5588-420B-AA91-B174DF48D972}" type="datetimeFigureOut">
              <a:rPr lang="zh-CN" altLang="en-US" smtClean="0"/>
              <a:t>2021/10/18</a:t>
            </a:fld>
            <a:endParaRPr lang="zh-CN" altLang="en-US"/>
          </a:p>
        </p:txBody>
      </p:sp>
      <p:sp>
        <p:nvSpPr>
          <p:cNvPr id="3" name="页脚占位符 2">
            <a:extLst>
              <a:ext uri="{FF2B5EF4-FFF2-40B4-BE49-F238E27FC236}">
                <a16:creationId xmlns:a16="http://schemas.microsoft.com/office/drawing/2014/main" id="{B4B5A71D-D00F-4792-94A2-AA962C37ECE3}"/>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FF7F8726-EE5C-46E8-B702-31AF6433A9AC}"/>
              </a:ext>
            </a:extLst>
          </p:cNvPr>
          <p:cNvSpPr>
            <a:spLocks noGrp="1"/>
          </p:cNvSpPr>
          <p:nvPr>
            <p:ph type="sldNum" sz="quarter" idx="12"/>
          </p:nvPr>
        </p:nvSpPr>
        <p:spPr/>
        <p:txBody>
          <a:bodyPr/>
          <a:lstStyle/>
          <a:p>
            <a:fld id="{E67E177C-AC86-4A6F-B5D2-50D20091D1C9}" type="slidenum">
              <a:rPr lang="zh-CN" altLang="en-US" smtClean="0"/>
              <a:t>‹#›</a:t>
            </a:fld>
            <a:endParaRPr lang="zh-CN" altLang="en-US"/>
          </a:p>
        </p:txBody>
      </p:sp>
    </p:spTree>
    <p:extLst>
      <p:ext uri="{BB962C8B-B14F-4D97-AF65-F5344CB8AC3E}">
        <p14:creationId xmlns:p14="http://schemas.microsoft.com/office/powerpoint/2010/main" val="2758775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613C589-177B-4817-8C82-D65A26F281F6}"/>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46FB6D90-468A-48D7-9523-9A8C2ADE83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5B534420-9B0C-4DEE-849B-EFC33B9EA3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BB47DCFC-E628-45B4-BD19-B3E13F905E56}"/>
              </a:ext>
            </a:extLst>
          </p:cNvPr>
          <p:cNvSpPr>
            <a:spLocks noGrp="1"/>
          </p:cNvSpPr>
          <p:nvPr>
            <p:ph type="dt" sz="half" idx="10"/>
          </p:nvPr>
        </p:nvSpPr>
        <p:spPr/>
        <p:txBody>
          <a:bodyPr/>
          <a:lstStyle/>
          <a:p>
            <a:fld id="{C4DD9D25-5588-420B-AA91-B174DF48D972}" type="datetimeFigureOut">
              <a:rPr lang="zh-CN" altLang="en-US" smtClean="0"/>
              <a:t>2021/10/18</a:t>
            </a:fld>
            <a:endParaRPr lang="zh-CN" altLang="en-US"/>
          </a:p>
        </p:txBody>
      </p:sp>
      <p:sp>
        <p:nvSpPr>
          <p:cNvPr id="6" name="页脚占位符 5">
            <a:extLst>
              <a:ext uri="{FF2B5EF4-FFF2-40B4-BE49-F238E27FC236}">
                <a16:creationId xmlns:a16="http://schemas.microsoft.com/office/drawing/2014/main" id="{D6D2ECD0-CF0A-4FCA-A63F-BF6B356E05C5}"/>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C1741961-A87A-456F-ABDA-12F1CC0E7F4E}"/>
              </a:ext>
            </a:extLst>
          </p:cNvPr>
          <p:cNvSpPr>
            <a:spLocks noGrp="1"/>
          </p:cNvSpPr>
          <p:nvPr>
            <p:ph type="sldNum" sz="quarter" idx="12"/>
          </p:nvPr>
        </p:nvSpPr>
        <p:spPr/>
        <p:txBody>
          <a:bodyPr/>
          <a:lstStyle/>
          <a:p>
            <a:fld id="{E67E177C-AC86-4A6F-B5D2-50D20091D1C9}" type="slidenum">
              <a:rPr lang="zh-CN" altLang="en-US" smtClean="0"/>
              <a:t>‹#›</a:t>
            </a:fld>
            <a:endParaRPr lang="zh-CN" altLang="en-US"/>
          </a:p>
        </p:txBody>
      </p:sp>
    </p:spTree>
    <p:extLst>
      <p:ext uri="{BB962C8B-B14F-4D97-AF65-F5344CB8AC3E}">
        <p14:creationId xmlns:p14="http://schemas.microsoft.com/office/powerpoint/2010/main" val="1518853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9AF8E51-2952-4A9A-A491-3CA5600E7C96}"/>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8763E595-FA7D-45EC-B092-5104E82726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FED95015-A800-404E-A856-C820F899FA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753647B7-A595-488F-91C8-BEB455C7AD8C}"/>
              </a:ext>
            </a:extLst>
          </p:cNvPr>
          <p:cNvSpPr>
            <a:spLocks noGrp="1"/>
          </p:cNvSpPr>
          <p:nvPr>
            <p:ph type="dt" sz="half" idx="10"/>
          </p:nvPr>
        </p:nvSpPr>
        <p:spPr/>
        <p:txBody>
          <a:bodyPr/>
          <a:lstStyle/>
          <a:p>
            <a:fld id="{C4DD9D25-5588-420B-AA91-B174DF48D972}" type="datetimeFigureOut">
              <a:rPr lang="zh-CN" altLang="en-US" smtClean="0"/>
              <a:t>2021/10/18</a:t>
            </a:fld>
            <a:endParaRPr lang="zh-CN" altLang="en-US"/>
          </a:p>
        </p:txBody>
      </p:sp>
      <p:sp>
        <p:nvSpPr>
          <p:cNvPr id="6" name="页脚占位符 5">
            <a:extLst>
              <a:ext uri="{FF2B5EF4-FFF2-40B4-BE49-F238E27FC236}">
                <a16:creationId xmlns:a16="http://schemas.microsoft.com/office/drawing/2014/main" id="{E52C20ED-EF5A-4700-ABBB-1235B5983D2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25AFC8F5-62B9-4D1B-A67A-5D292B25A5C6}"/>
              </a:ext>
            </a:extLst>
          </p:cNvPr>
          <p:cNvSpPr>
            <a:spLocks noGrp="1"/>
          </p:cNvSpPr>
          <p:nvPr>
            <p:ph type="sldNum" sz="quarter" idx="12"/>
          </p:nvPr>
        </p:nvSpPr>
        <p:spPr/>
        <p:txBody>
          <a:bodyPr/>
          <a:lstStyle/>
          <a:p>
            <a:fld id="{E67E177C-AC86-4A6F-B5D2-50D20091D1C9}" type="slidenum">
              <a:rPr lang="zh-CN" altLang="en-US" smtClean="0"/>
              <a:t>‹#›</a:t>
            </a:fld>
            <a:endParaRPr lang="zh-CN" altLang="en-US"/>
          </a:p>
        </p:txBody>
      </p:sp>
    </p:spTree>
    <p:extLst>
      <p:ext uri="{BB962C8B-B14F-4D97-AF65-F5344CB8AC3E}">
        <p14:creationId xmlns:p14="http://schemas.microsoft.com/office/powerpoint/2010/main" val="1679368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4F925FC5-F85F-4319-BFAB-BA67B04A03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AB3A7916-6BD6-495A-80C3-219855939C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0E8BC5B-EAA6-4299-BA01-B60433D2E8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DD9D25-5588-420B-AA91-B174DF48D972}" type="datetimeFigureOut">
              <a:rPr lang="zh-CN" altLang="en-US" smtClean="0"/>
              <a:t>2021/10/18</a:t>
            </a:fld>
            <a:endParaRPr lang="zh-CN" altLang="en-US"/>
          </a:p>
        </p:txBody>
      </p:sp>
      <p:sp>
        <p:nvSpPr>
          <p:cNvPr id="5" name="页脚占位符 4">
            <a:extLst>
              <a:ext uri="{FF2B5EF4-FFF2-40B4-BE49-F238E27FC236}">
                <a16:creationId xmlns:a16="http://schemas.microsoft.com/office/drawing/2014/main" id="{4B739618-C1BB-49DC-BE5F-25F211CDDB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DF8ADC26-FBCE-458F-9404-66E9880D3D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7E177C-AC86-4A6F-B5D2-50D20091D1C9}" type="slidenum">
              <a:rPr lang="zh-CN" altLang="en-US" smtClean="0"/>
              <a:t>‹#›</a:t>
            </a:fld>
            <a:endParaRPr lang="zh-CN" altLang="en-US"/>
          </a:p>
        </p:txBody>
      </p:sp>
    </p:spTree>
    <p:extLst>
      <p:ext uri="{BB962C8B-B14F-4D97-AF65-F5344CB8AC3E}">
        <p14:creationId xmlns:p14="http://schemas.microsoft.com/office/powerpoint/2010/main" val="3861166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eg"/><Relationship Id="rId7" Type="http://schemas.openxmlformats.org/officeDocument/2006/relationships/diagramColors" Target="../diagrams/colors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Freeform: Shape 36">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Freeform: Shape 38">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 name="Rectangle 40">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Freeform: Shape 42">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Rectangle 44">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47" name="Freeform: Shape 46">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Freeform: Shape 48">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副标题 2">
            <a:extLst>
              <a:ext uri="{FF2B5EF4-FFF2-40B4-BE49-F238E27FC236}">
                <a16:creationId xmlns:a16="http://schemas.microsoft.com/office/drawing/2014/main" id="{B8F394FC-2D30-48C9-82A9-ECFF547EBE8D}"/>
              </a:ext>
            </a:extLst>
          </p:cNvPr>
          <p:cNvSpPr>
            <a:spLocks noGrp="1"/>
          </p:cNvSpPr>
          <p:nvPr>
            <p:ph type="subTitle" idx="1"/>
          </p:nvPr>
        </p:nvSpPr>
        <p:spPr>
          <a:xfrm>
            <a:off x="4418354" y="4700673"/>
            <a:ext cx="3312734" cy="1141851"/>
          </a:xfrm>
          <a:noFill/>
        </p:spPr>
        <p:txBody>
          <a:bodyPr>
            <a:normAutofit/>
          </a:bodyPr>
          <a:lstStyle/>
          <a:p>
            <a:r>
              <a:rPr lang="en-US" altLang="zh-CN" sz="2000" dirty="0">
                <a:solidFill>
                  <a:srgbClr val="080808"/>
                </a:solidFill>
              </a:rPr>
              <a:t>Presented by Peirong Zhao</a:t>
            </a:r>
            <a:endParaRPr lang="zh-CN" altLang="en-US" sz="2000" dirty="0">
              <a:solidFill>
                <a:srgbClr val="080808"/>
              </a:solidFill>
            </a:endParaRPr>
          </a:p>
        </p:txBody>
      </p:sp>
      <p:sp>
        <p:nvSpPr>
          <p:cNvPr id="2" name="标题 1">
            <a:extLst>
              <a:ext uri="{FF2B5EF4-FFF2-40B4-BE49-F238E27FC236}">
                <a16:creationId xmlns:a16="http://schemas.microsoft.com/office/drawing/2014/main" id="{FBF97A0A-9267-46A1-A54F-2F28520B21C5}"/>
              </a:ext>
            </a:extLst>
          </p:cNvPr>
          <p:cNvSpPr>
            <a:spLocks noGrp="1"/>
          </p:cNvSpPr>
          <p:nvPr>
            <p:ph type="ctrTitle"/>
          </p:nvPr>
        </p:nvSpPr>
        <p:spPr>
          <a:xfrm>
            <a:off x="3204642" y="1973842"/>
            <a:ext cx="5782716" cy="2150719"/>
          </a:xfrm>
          <a:noFill/>
        </p:spPr>
        <p:txBody>
          <a:bodyPr anchor="ctr">
            <a:normAutofit/>
          </a:bodyPr>
          <a:lstStyle/>
          <a:p>
            <a:r>
              <a:rPr lang="en-US" altLang="zh-CN" sz="3600" dirty="0">
                <a:solidFill>
                  <a:srgbClr val="080808"/>
                </a:solidFill>
              </a:rPr>
              <a:t>DNS Cache Poisoning Attack Reloaded: Revolutions with Side Channels </a:t>
            </a:r>
            <a:endParaRPr lang="zh-CN" altLang="en-US" sz="3600" dirty="0">
              <a:solidFill>
                <a:srgbClr val="080808"/>
              </a:solidFill>
            </a:endParaRPr>
          </a:p>
        </p:txBody>
      </p:sp>
      <p:sp>
        <p:nvSpPr>
          <p:cNvPr id="51" name="Freeform: Shape 50">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3" name="Rectangle 52">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06380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标题 1">
            <a:extLst>
              <a:ext uri="{FF2B5EF4-FFF2-40B4-BE49-F238E27FC236}">
                <a16:creationId xmlns:a16="http://schemas.microsoft.com/office/drawing/2014/main" id="{63D07D75-C746-44A5-9642-87A4132310CB}"/>
              </a:ext>
            </a:extLst>
          </p:cNvPr>
          <p:cNvSpPr>
            <a:spLocks noGrp="1"/>
          </p:cNvSpPr>
          <p:nvPr>
            <p:ph type="title"/>
          </p:nvPr>
        </p:nvSpPr>
        <p:spPr>
          <a:xfrm>
            <a:off x="643467" y="321734"/>
            <a:ext cx="10905066" cy="1135737"/>
          </a:xfrm>
        </p:spPr>
        <p:txBody>
          <a:bodyPr>
            <a:normAutofit/>
          </a:bodyPr>
          <a:lstStyle/>
          <a:p>
            <a:r>
              <a:rPr lang="en-US" altLang="zh-CN" sz="3600" dirty="0"/>
              <a:t>Criticism</a:t>
            </a:r>
            <a:endParaRPr lang="zh-CN" altLang="en-US" sz="3600" dirty="0"/>
          </a:p>
        </p:txBody>
      </p:sp>
      <p:sp>
        <p:nvSpPr>
          <p:cNvPr id="3" name="内容占位符 2">
            <a:extLst>
              <a:ext uri="{FF2B5EF4-FFF2-40B4-BE49-F238E27FC236}">
                <a16:creationId xmlns:a16="http://schemas.microsoft.com/office/drawing/2014/main" id="{26EB2707-1962-4E5C-A468-413E7FCB8A8F}"/>
              </a:ext>
            </a:extLst>
          </p:cNvPr>
          <p:cNvSpPr>
            <a:spLocks noGrp="1"/>
          </p:cNvSpPr>
          <p:nvPr>
            <p:ph idx="1"/>
          </p:nvPr>
        </p:nvSpPr>
        <p:spPr>
          <a:xfrm>
            <a:off x="643467" y="1782981"/>
            <a:ext cx="10905066" cy="4393982"/>
          </a:xfrm>
        </p:spPr>
        <p:txBody>
          <a:bodyPr>
            <a:normAutofit/>
          </a:bodyPr>
          <a:lstStyle/>
          <a:p>
            <a:r>
              <a:rPr lang="en-US" altLang="zh-CN" sz="2400" dirty="0"/>
              <a:t>Easy to defend</a:t>
            </a:r>
          </a:p>
          <a:p>
            <a:endParaRPr lang="en-US" altLang="zh-CN" sz="2400" dirty="0"/>
          </a:p>
          <a:p>
            <a:r>
              <a:rPr lang="en-US" altLang="zh-CN" sz="2400" dirty="0"/>
              <a:t>DNSSEC is wide used nowadays</a:t>
            </a:r>
            <a:endParaRPr lang="zh-CN" altLang="en-US" sz="24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455967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内容占位符 2">
            <a:extLst>
              <a:ext uri="{FF2B5EF4-FFF2-40B4-BE49-F238E27FC236}">
                <a16:creationId xmlns:a16="http://schemas.microsoft.com/office/drawing/2014/main" id="{3923CBDD-1403-4698-95B3-05DCCB369CE0}"/>
              </a:ext>
            </a:extLst>
          </p:cNvPr>
          <p:cNvSpPr>
            <a:spLocks noGrp="1"/>
          </p:cNvSpPr>
          <p:nvPr>
            <p:ph idx="1"/>
          </p:nvPr>
        </p:nvSpPr>
        <p:spPr>
          <a:xfrm>
            <a:off x="643467" y="2899053"/>
            <a:ext cx="10905066" cy="3277910"/>
          </a:xfrm>
        </p:spPr>
        <p:txBody>
          <a:bodyPr>
            <a:normAutofit/>
          </a:bodyPr>
          <a:lstStyle/>
          <a:p>
            <a:pPr algn="ctr"/>
            <a:r>
              <a:rPr lang="en-US" altLang="zh-CN" sz="2000" dirty="0"/>
              <a:t>THANK YOU</a:t>
            </a:r>
            <a:endParaRPr lang="zh-CN" altLang="en-US"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16685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标题 1">
            <a:extLst>
              <a:ext uri="{FF2B5EF4-FFF2-40B4-BE49-F238E27FC236}">
                <a16:creationId xmlns:a16="http://schemas.microsoft.com/office/drawing/2014/main" id="{64875D19-C0CF-4CEA-B6A9-DA9492382DA1}"/>
              </a:ext>
            </a:extLst>
          </p:cNvPr>
          <p:cNvSpPr>
            <a:spLocks noGrp="1"/>
          </p:cNvSpPr>
          <p:nvPr>
            <p:ph type="title"/>
          </p:nvPr>
        </p:nvSpPr>
        <p:spPr>
          <a:xfrm>
            <a:off x="643465" y="799571"/>
            <a:ext cx="10905066" cy="1135737"/>
          </a:xfrm>
        </p:spPr>
        <p:txBody>
          <a:bodyPr>
            <a:normAutofit/>
          </a:bodyPr>
          <a:lstStyle/>
          <a:p>
            <a:r>
              <a:rPr lang="en-US" altLang="zh-CN" dirty="0"/>
              <a:t>DNS</a:t>
            </a:r>
            <a:r>
              <a:rPr lang="en-US" altLang="zh-CN" sz="3600" dirty="0"/>
              <a:t> </a:t>
            </a:r>
            <a:endParaRPr lang="zh-CN" altLang="en-US" sz="3600" dirty="0"/>
          </a:p>
        </p:txBody>
      </p:sp>
      <p:graphicFrame>
        <p:nvGraphicFramePr>
          <p:cNvPr id="32" name="内容占位符 2">
            <a:extLst>
              <a:ext uri="{FF2B5EF4-FFF2-40B4-BE49-F238E27FC236}">
                <a16:creationId xmlns:a16="http://schemas.microsoft.com/office/drawing/2014/main" id="{4A6AB557-3FD9-495D-91E9-7549A6098108}"/>
              </a:ext>
            </a:extLst>
          </p:cNvPr>
          <p:cNvGraphicFramePr>
            <a:graphicFrameLocks noGrp="1"/>
          </p:cNvGraphicFramePr>
          <p:nvPr>
            <p:ph idx="1"/>
          </p:nvPr>
        </p:nvGraphicFramePr>
        <p:xfrm>
          <a:off x="643469" y="1782981"/>
          <a:ext cx="9864874" cy="43939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3" name="Group 22">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24" name="Isosceles Triangle 2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28" name="Rectangle 27">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474554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9" name="Picture 18">
            <a:extLst>
              <a:ext uri="{FF2B5EF4-FFF2-40B4-BE49-F238E27FC236}">
                <a16:creationId xmlns:a16="http://schemas.microsoft.com/office/drawing/2014/main" id="{9187686B-28FF-4AC8-B87F-3E82326B9C03}"/>
              </a:ext>
            </a:extLst>
          </p:cNvPr>
          <p:cNvPicPr>
            <a:picLocks noChangeAspect="1"/>
          </p:cNvPicPr>
          <p:nvPr/>
        </p:nvPicPr>
        <p:blipFill rotWithShape="1">
          <a:blip r:embed="rId3">
            <a:duotone>
              <a:schemeClr val="bg2">
                <a:shade val="45000"/>
                <a:satMod val="135000"/>
              </a:schemeClr>
              <a:prstClr val="white"/>
            </a:duotone>
          </a:blip>
          <a:srcRect t="15730"/>
          <a:stretch/>
        </p:blipFill>
        <p:spPr>
          <a:xfrm>
            <a:off x="20" y="10"/>
            <a:ext cx="12191980" cy="6857990"/>
          </a:xfrm>
          <a:prstGeom prst="rect">
            <a:avLst/>
          </a:prstGeom>
        </p:spPr>
      </p:pic>
      <p:sp>
        <p:nvSpPr>
          <p:cNvPr id="23" name="Rectangle 22">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DBDCD20B-4C4C-4ACE-A81F-BF5C5AFBFCAB}"/>
              </a:ext>
            </a:extLst>
          </p:cNvPr>
          <p:cNvSpPr>
            <a:spLocks noGrp="1"/>
          </p:cNvSpPr>
          <p:nvPr>
            <p:ph type="title"/>
          </p:nvPr>
        </p:nvSpPr>
        <p:spPr>
          <a:xfrm>
            <a:off x="838200" y="365125"/>
            <a:ext cx="10515600" cy="1325563"/>
          </a:xfrm>
        </p:spPr>
        <p:txBody>
          <a:bodyPr>
            <a:normAutofit/>
          </a:bodyPr>
          <a:lstStyle/>
          <a:p>
            <a:r>
              <a:rPr lang="en-NZ" altLang="zh-CN"/>
              <a:t>DNS Cache Poisoning</a:t>
            </a:r>
            <a:endParaRPr lang="zh-CN" altLang="en-US"/>
          </a:p>
        </p:txBody>
      </p:sp>
      <p:graphicFrame>
        <p:nvGraphicFramePr>
          <p:cNvPr id="30" name="内容占位符 2">
            <a:extLst>
              <a:ext uri="{FF2B5EF4-FFF2-40B4-BE49-F238E27FC236}">
                <a16:creationId xmlns:a16="http://schemas.microsoft.com/office/drawing/2014/main" id="{8A80A924-E2F3-4217-91A8-66630CEAC768}"/>
              </a:ext>
            </a:extLst>
          </p:cNvPr>
          <p:cNvGraphicFramePr>
            <a:graphicFrameLocks noGrp="1"/>
          </p:cNvGraphicFramePr>
          <p:nvPr>
            <p:ph idx="1"/>
            <p:extLst>
              <p:ext uri="{D42A27DB-BD31-4B8C-83A1-F6EECF244321}">
                <p14:modId xmlns:p14="http://schemas.microsoft.com/office/powerpoint/2010/main" val="180237577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494231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1">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Isosceles Triangle 19">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内容占位符 4" descr="表格&#10;&#10;描述已自动生成">
            <a:extLst>
              <a:ext uri="{FF2B5EF4-FFF2-40B4-BE49-F238E27FC236}">
                <a16:creationId xmlns:a16="http://schemas.microsoft.com/office/drawing/2014/main" id="{8270376E-7B30-4384-8366-2E0A04604318}"/>
              </a:ext>
            </a:extLst>
          </p:cNvPr>
          <p:cNvPicPr>
            <a:picLocks noGrp="1" noChangeAspect="1"/>
          </p:cNvPicPr>
          <p:nvPr>
            <p:ph idx="1"/>
          </p:nvPr>
        </p:nvPicPr>
        <p:blipFill>
          <a:blip r:embed="rId3"/>
          <a:stretch>
            <a:fillRect/>
          </a:stretch>
        </p:blipFill>
        <p:spPr>
          <a:xfrm>
            <a:off x="643467" y="1888659"/>
            <a:ext cx="10905066" cy="3080680"/>
          </a:xfrm>
          <a:prstGeom prst="rect">
            <a:avLst/>
          </a:prstGeom>
          <a:ln>
            <a:noFill/>
          </a:ln>
        </p:spPr>
      </p:pic>
      <p:sp>
        <p:nvSpPr>
          <p:cNvPr id="22" name="Isosceles Triangle 21">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文本框 7">
            <a:extLst>
              <a:ext uri="{FF2B5EF4-FFF2-40B4-BE49-F238E27FC236}">
                <a16:creationId xmlns:a16="http://schemas.microsoft.com/office/drawing/2014/main" id="{E50799C8-1A27-4427-AE61-630B7E098BAB}"/>
              </a:ext>
            </a:extLst>
          </p:cNvPr>
          <p:cNvSpPr txBox="1"/>
          <p:nvPr/>
        </p:nvSpPr>
        <p:spPr>
          <a:xfrm>
            <a:off x="1901371" y="5344356"/>
            <a:ext cx="8650515" cy="646331"/>
          </a:xfrm>
          <a:prstGeom prst="rect">
            <a:avLst/>
          </a:prstGeom>
          <a:noFill/>
        </p:spPr>
        <p:txBody>
          <a:bodyPr wrap="square" rtlCol="0">
            <a:spAutoFit/>
          </a:bodyPr>
          <a:lstStyle/>
          <a:p>
            <a:pPr algn="ctr"/>
            <a:r>
              <a:rPr lang="en-US" altLang="zh-CN" b="0" i="0" dirty="0">
                <a:solidFill>
                  <a:srgbClr val="202124"/>
                </a:solidFill>
                <a:effectLst/>
                <a:latin typeface="Google Sans"/>
              </a:rPr>
              <a:t>Destination port </a:t>
            </a:r>
            <a:r>
              <a:rPr lang="en-US" altLang="zh-CN" dirty="0"/>
              <a:t>and </a:t>
            </a:r>
            <a:r>
              <a:rPr lang="en-US" altLang="zh-CN" b="0" i="0" dirty="0">
                <a:solidFill>
                  <a:srgbClr val="202124"/>
                </a:solidFill>
                <a:effectLst/>
                <a:latin typeface="arial" panose="020B0604020202020204" pitchFamily="34" charset="0"/>
              </a:rPr>
              <a:t>Transaction ID</a:t>
            </a:r>
            <a:r>
              <a:rPr lang="en-US" altLang="zh-CN" dirty="0"/>
              <a:t> are both unknown, if the attacker want to get over this, there are 232232 possibilities in total, which is really hard to achieve.</a:t>
            </a:r>
            <a:endParaRPr lang="zh-CN" altLang="en-US" dirty="0"/>
          </a:p>
        </p:txBody>
      </p:sp>
    </p:spTree>
    <p:extLst>
      <p:ext uri="{BB962C8B-B14F-4D97-AF65-F5344CB8AC3E}">
        <p14:creationId xmlns:p14="http://schemas.microsoft.com/office/powerpoint/2010/main" val="4029370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内容占位符 3" descr="日程表&#10;&#10;中度可信度描述已自动生成">
            <a:extLst>
              <a:ext uri="{FF2B5EF4-FFF2-40B4-BE49-F238E27FC236}">
                <a16:creationId xmlns:a16="http://schemas.microsoft.com/office/drawing/2014/main" id="{634F8076-2DBF-44D1-9045-B632D7B19FE9}"/>
              </a:ext>
            </a:extLst>
          </p:cNvPr>
          <p:cNvPicPr>
            <a:picLocks noGrp="1" noChangeAspect="1"/>
          </p:cNvPicPr>
          <p:nvPr>
            <p:ph idx="1"/>
          </p:nvPr>
        </p:nvPicPr>
        <p:blipFill>
          <a:blip r:embed="rId3"/>
          <a:stretch>
            <a:fillRect/>
          </a:stretch>
        </p:blipFill>
        <p:spPr>
          <a:xfrm>
            <a:off x="913616" y="643467"/>
            <a:ext cx="10364767" cy="5571065"/>
          </a:xfrm>
          <a:prstGeom prst="rect">
            <a:avLst/>
          </a:prstGeom>
          <a:ln>
            <a:noFill/>
          </a:ln>
        </p:spPr>
      </p:pic>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6356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Shape 72">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1" name="Isosceles Triangle 80">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Isosceles Triangle 82">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内容占位符 3">
            <a:extLst>
              <a:ext uri="{FF2B5EF4-FFF2-40B4-BE49-F238E27FC236}">
                <a16:creationId xmlns:a16="http://schemas.microsoft.com/office/drawing/2014/main" id="{D36A2E6C-87D7-4F29-A501-1AE9F24D0EA1}"/>
              </a:ext>
            </a:extLst>
          </p:cNvPr>
          <p:cNvSpPr>
            <a:spLocks noGrp="1"/>
          </p:cNvSpPr>
          <p:nvPr>
            <p:ph idx="1"/>
          </p:nvPr>
        </p:nvSpPr>
        <p:spPr/>
        <p:txBody>
          <a:bodyPr/>
          <a:lstStyle/>
          <a:p>
            <a:r>
              <a:rPr lang="en-US" altLang="zh-CN" dirty="0"/>
              <a:t>Side Channel DNS Attack</a:t>
            </a:r>
            <a:r>
              <a:rPr lang="zh-CN" altLang="en-US" dirty="0"/>
              <a:t> </a:t>
            </a:r>
            <a:r>
              <a:rPr lang="en-US" altLang="zh-CN" dirty="0"/>
              <a:t>—— SAD DNS</a:t>
            </a:r>
          </a:p>
          <a:p>
            <a:r>
              <a:rPr lang="en-US" altLang="zh-CN" dirty="0"/>
              <a:t>Use the network side channels which involve in modern operation system to bring the DNS Cache Poisoning back again.</a:t>
            </a:r>
          </a:p>
          <a:p>
            <a:r>
              <a:rPr lang="en-US" altLang="zh-CN" dirty="0"/>
              <a:t>This attack allows an off-path attacker to infuse fake DNS records into the cache</a:t>
            </a:r>
          </a:p>
          <a:p>
            <a:r>
              <a:rPr lang="en-US" altLang="zh-CN" dirty="0"/>
              <a:t>Make wiretapping and tampering available</a:t>
            </a:r>
          </a:p>
          <a:p>
            <a:r>
              <a:rPr lang="en-US" altLang="zh-CN" dirty="0"/>
              <a:t>Defeats the most effective and commonly used defense - source port randomization</a:t>
            </a:r>
            <a:endParaRPr lang="zh-CN" altLang="en-US" dirty="0"/>
          </a:p>
        </p:txBody>
      </p:sp>
    </p:spTree>
    <p:extLst>
      <p:ext uri="{BB962C8B-B14F-4D97-AF65-F5344CB8AC3E}">
        <p14:creationId xmlns:p14="http://schemas.microsoft.com/office/powerpoint/2010/main" val="2007436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9" name="Rectangle 13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78" name="Content Placeholder 3077">
            <a:extLst>
              <a:ext uri="{FF2B5EF4-FFF2-40B4-BE49-F238E27FC236}">
                <a16:creationId xmlns:a16="http://schemas.microsoft.com/office/drawing/2014/main" id="{DB2AE899-3254-430F-B9BC-963746023925}"/>
              </a:ext>
            </a:extLst>
          </p:cNvPr>
          <p:cNvSpPr>
            <a:spLocks noGrp="1"/>
          </p:cNvSpPr>
          <p:nvPr>
            <p:ph idx="1"/>
          </p:nvPr>
        </p:nvSpPr>
        <p:spPr>
          <a:xfrm>
            <a:off x="682360" y="1130402"/>
            <a:ext cx="4008384" cy="4393982"/>
          </a:xfrm>
        </p:spPr>
        <p:txBody>
          <a:bodyPr>
            <a:normAutofit/>
          </a:bodyPr>
          <a:lstStyle/>
          <a:p>
            <a:r>
              <a:rPr lang="en-US" sz="2400" dirty="0"/>
              <a:t>The SAD DNS attack requires a hacked machine in the network, such as a public wireless network in a public place. Side channels in the network stack are then used to scan and discover which ports can be used to initialize DNS queries and subsequently inject a large number of fake DNS responses by exposing the hacked </a:t>
            </a:r>
            <a:r>
              <a:rPr lang="en-US" sz="2400" dirty="0" err="1"/>
              <a:t>TxID</a:t>
            </a:r>
            <a:r>
              <a:rPr lang="en-US" sz="2400" dirty="0"/>
              <a:t>.</a:t>
            </a:r>
          </a:p>
        </p:txBody>
      </p:sp>
      <p:grpSp>
        <p:nvGrpSpPr>
          <p:cNvPr id="141" name="Group 140">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42" name="Isosceles Triangle 141">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074" name="Picture 2" descr="日程表&#10;&#10;描述已自动生成">
            <a:extLst>
              <a:ext uri="{FF2B5EF4-FFF2-40B4-BE49-F238E27FC236}">
                <a16:creationId xmlns:a16="http://schemas.microsoft.com/office/drawing/2014/main" id="{4DF451E6-D524-4B0A-9150-432EBAF3DFCC}"/>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127241" y="1130402"/>
            <a:ext cx="6253212" cy="4127119"/>
          </a:xfrm>
          <a:prstGeom prst="rect">
            <a:avLst/>
          </a:prstGeom>
          <a:noFill/>
          <a:extLst>
            <a:ext uri="{909E8E84-426E-40DD-AFC4-6F175D3DCCD1}">
              <a14:hiddenFill xmlns:a14="http://schemas.microsoft.com/office/drawing/2010/main">
                <a:solidFill>
                  <a:srgbClr val="FFFFFF"/>
                </a:solidFill>
              </a14:hiddenFill>
            </a:ext>
          </a:extLst>
        </p:spPr>
      </p:pic>
      <p:grpSp>
        <p:nvGrpSpPr>
          <p:cNvPr id="145" name="Group 144">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46" name="Rectangle 145">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Isosceles Triangle 146">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632528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内容占位符 2">
            <a:extLst>
              <a:ext uri="{FF2B5EF4-FFF2-40B4-BE49-F238E27FC236}">
                <a16:creationId xmlns:a16="http://schemas.microsoft.com/office/drawing/2014/main" id="{27E94732-4E57-4D36-BD89-61CA651CA43C}"/>
              </a:ext>
            </a:extLst>
          </p:cNvPr>
          <p:cNvGraphicFramePr>
            <a:graphicFrameLocks noGrp="1"/>
          </p:cNvGraphicFramePr>
          <p:nvPr>
            <p:ph idx="1"/>
          </p:nvPr>
        </p:nvGraphicFramePr>
        <p:xfrm>
          <a:off x="838200" y="1494971"/>
          <a:ext cx="10515600" cy="46819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06512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标题 1">
            <a:extLst>
              <a:ext uri="{FF2B5EF4-FFF2-40B4-BE49-F238E27FC236}">
                <a16:creationId xmlns:a16="http://schemas.microsoft.com/office/drawing/2014/main" id="{3562302C-D168-4BDE-A405-C3D808AF6D62}"/>
              </a:ext>
            </a:extLst>
          </p:cNvPr>
          <p:cNvSpPr>
            <a:spLocks noGrp="1"/>
          </p:cNvSpPr>
          <p:nvPr>
            <p:ph type="title"/>
          </p:nvPr>
        </p:nvSpPr>
        <p:spPr>
          <a:xfrm>
            <a:off x="643467" y="321734"/>
            <a:ext cx="10905066" cy="1135737"/>
          </a:xfrm>
        </p:spPr>
        <p:txBody>
          <a:bodyPr>
            <a:normAutofit/>
          </a:bodyPr>
          <a:lstStyle/>
          <a:p>
            <a:r>
              <a:rPr lang="en-US" altLang="zh-CN" sz="3600" dirty="0"/>
              <a:t>Defenses</a:t>
            </a:r>
            <a:endParaRPr lang="zh-CN" altLang="en-US" sz="3600" dirty="0"/>
          </a:p>
        </p:txBody>
      </p:sp>
      <p:sp>
        <p:nvSpPr>
          <p:cNvPr id="3" name="内容占位符 2">
            <a:extLst>
              <a:ext uri="{FF2B5EF4-FFF2-40B4-BE49-F238E27FC236}">
                <a16:creationId xmlns:a16="http://schemas.microsoft.com/office/drawing/2014/main" id="{68C35129-9CA7-49B4-A44E-9CF6E3B8542F}"/>
              </a:ext>
            </a:extLst>
          </p:cNvPr>
          <p:cNvSpPr>
            <a:spLocks noGrp="1"/>
          </p:cNvSpPr>
          <p:nvPr>
            <p:ph idx="1"/>
          </p:nvPr>
        </p:nvSpPr>
        <p:spPr>
          <a:xfrm>
            <a:off x="643467" y="1782981"/>
            <a:ext cx="10905066" cy="4393982"/>
          </a:xfrm>
        </p:spPr>
        <p:txBody>
          <a:bodyPr>
            <a:normAutofit/>
          </a:bodyPr>
          <a:lstStyle/>
          <a:p>
            <a:r>
              <a:rPr lang="en-US" altLang="zh-CN" sz="2400" dirty="0"/>
              <a:t>In the article's comparative analysis, the author team noted the weakness of all major operating system kernels under the attack, and they successfully scanned out the open ports using 600 milliseconds and injected the rogue records using 200 milliseconds.</a:t>
            </a:r>
          </a:p>
          <a:p>
            <a:endParaRPr lang="en-US" altLang="zh-CN" sz="2400" dirty="0"/>
          </a:p>
          <a:p>
            <a:r>
              <a:rPr lang="en-US" altLang="zh-CN" sz="2400" dirty="0"/>
              <a:t>Off-path attack: DNSSEC,</a:t>
            </a:r>
            <a:r>
              <a:rPr lang="zh-CN" altLang="en-US" sz="2400" dirty="0"/>
              <a:t> </a:t>
            </a:r>
            <a:r>
              <a:rPr lang="en-US" altLang="zh-CN" sz="2400" dirty="0"/>
              <a:t>0x20</a:t>
            </a:r>
            <a:r>
              <a:rPr lang="zh-CN" altLang="en-US" sz="2400" dirty="0"/>
              <a:t> </a:t>
            </a:r>
            <a:r>
              <a:rPr lang="en-US" altLang="zh-CN" sz="2400" dirty="0"/>
              <a:t>encoding,</a:t>
            </a:r>
            <a:r>
              <a:rPr lang="zh-CN" altLang="en-US" sz="2400" dirty="0"/>
              <a:t> </a:t>
            </a:r>
            <a:r>
              <a:rPr lang="en-US" altLang="zh-CN" sz="2400" dirty="0"/>
              <a:t>DNS</a:t>
            </a:r>
            <a:r>
              <a:rPr lang="zh-CN" altLang="en-US" sz="2400" dirty="0"/>
              <a:t> </a:t>
            </a:r>
            <a:r>
              <a:rPr lang="en-US" altLang="zh-CN" sz="2400" dirty="0"/>
              <a:t>cookie</a:t>
            </a:r>
          </a:p>
          <a:p>
            <a:endParaRPr lang="en-US" altLang="zh-CN" sz="2400" dirty="0"/>
          </a:p>
          <a:p>
            <a:r>
              <a:rPr lang="en-US" altLang="zh-CN" sz="2400" dirty="0"/>
              <a:t>Disallow ICMP, best practice in configure RRL</a:t>
            </a:r>
          </a:p>
          <a:p>
            <a:endParaRPr lang="en-US" altLang="zh-CN" sz="24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52531007"/>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602</TotalTime>
  <Words>689</Words>
  <Application>Microsoft Office PowerPoint</Application>
  <PresentationFormat>宽屏</PresentationFormat>
  <Paragraphs>49</Paragraphs>
  <Slides>11</Slides>
  <Notes>7</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11</vt:i4>
      </vt:variant>
    </vt:vector>
  </HeadingPairs>
  <TitlesOfParts>
    <vt:vector size="17" baseType="lpstr">
      <vt:lpstr>等线</vt:lpstr>
      <vt:lpstr>等线 Light</vt:lpstr>
      <vt:lpstr>Google Sans</vt:lpstr>
      <vt:lpstr>Arial</vt:lpstr>
      <vt:lpstr>Arial</vt:lpstr>
      <vt:lpstr>Office 主题​​</vt:lpstr>
      <vt:lpstr>DNS Cache Poisoning Attack Reloaded: Revolutions with Side Channels </vt:lpstr>
      <vt:lpstr>DNS </vt:lpstr>
      <vt:lpstr>DNS Cache Poisoning</vt:lpstr>
      <vt:lpstr>PowerPoint 演示文稿</vt:lpstr>
      <vt:lpstr>PowerPoint 演示文稿</vt:lpstr>
      <vt:lpstr>PowerPoint 演示文稿</vt:lpstr>
      <vt:lpstr>PowerPoint 演示文稿</vt:lpstr>
      <vt:lpstr>PowerPoint 演示文稿</vt:lpstr>
      <vt:lpstr>Defenses</vt:lpstr>
      <vt:lpstr>Criticism</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DNS Cache Poisoning Attack Reloaded: Revolutions with Side Channels </dc:title>
  <dc:creator>Peirong Zhao</dc:creator>
  <cp:lastModifiedBy>Peirong Zhao</cp:lastModifiedBy>
  <cp:revision>23</cp:revision>
  <dcterms:created xsi:type="dcterms:W3CDTF">2021-10-17T14:05:03Z</dcterms:created>
  <dcterms:modified xsi:type="dcterms:W3CDTF">2021-10-18T00:07:45Z</dcterms:modified>
</cp:coreProperties>
</file>