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4" r:id="rId5"/>
    <p:sldId id="266" r:id="rId6"/>
    <p:sldId id="260" r:id="rId7"/>
    <p:sldId id="265" r:id="rId8"/>
    <p:sldId id="261" r:id="rId9"/>
    <p:sldId id="262" r:id="rId10"/>
    <p:sldId id="267"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4D5B"/>
    <a:srgbClr val="0D76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1" d="100"/>
          <a:sy n="61" d="100"/>
        </p:scale>
        <p:origin x="78"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B0583-AFF0-4D9E-90C9-29752844D0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E5B0CAEA-B475-47CC-BC95-A7294C2371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0AC555F4-E8DC-4AA5-A95D-5E1EFD9879CD}"/>
              </a:ext>
            </a:extLst>
          </p:cNvPr>
          <p:cNvSpPr>
            <a:spLocks noGrp="1"/>
          </p:cNvSpPr>
          <p:nvPr>
            <p:ph type="dt" sz="half" idx="10"/>
          </p:nvPr>
        </p:nvSpPr>
        <p:spPr/>
        <p:txBody>
          <a:bodyPr/>
          <a:lstStyle/>
          <a:p>
            <a:fld id="{99C88AB7-9588-4C5F-B115-FFC0457E7B9A}" type="datetimeFigureOut">
              <a:rPr lang="en-NZ" smtClean="0"/>
              <a:t>11/10/2021</a:t>
            </a:fld>
            <a:endParaRPr lang="en-NZ"/>
          </a:p>
        </p:txBody>
      </p:sp>
      <p:sp>
        <p:nvSpPr>
          <p:cNvPr id="5" name="Footer Placeholder 4">
            <a:extLst>
              <a:ext uri="{FF2B5EF4-FFF2-40B4-BE49-F238E27FC236}">
                <a16:creationId xmlns:a16="http://schemas.microsoft.com/office/drawing/2014/main" id="{6D83E7FC-86E3-463E-86A9-940A9927FDD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4A15AB1E-E897-47FD-910E-A77CF88DF97E}"/>
              </a:ext>
            </a:extLst>
          </p:cNvPr>
          <p:cNvSpPr>
            <a:spLocks noGrp="1"/>
          </p:cNvSpPr>
          <p:nvPr>
            <p:ph type="sldNum" sz="quarter" idx="12"/>
          </p:nvPr>
        </p:nvSpPr>
        <p:spPr/>
        <p:txBody>
          <a:bodyPr/>
          <a:lstStyle/>
          <a:p>
            <a:fld id="{FBCFA6CE-5F6F-420B-B66C-50B3DA15F096}" type="slidenum">
              <a:rPr lang="en-NZ" smtClean="0"/>
              <a:t>‹#›</a:t>
            </a:fld>
            <a:endParaRPr lang="en-NZ"/>
          </a:p>
        </p:txBody>
      </p:sp>
    </p:spTree>
    <p:extLst>
      <p:ext uri="{BB962C8B-B14F-4D97-AF65-F5344CB8AC3E}">
        <p14:creationId xmlns:p14="http://schemas.microsoft.com/office/powerpoint/2010/main" val="525330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02139-1163-46F3-98E3-E2A667CAFCD8}"/>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EB730FBF-95E5-47ED-B6D5-CF5C8617B75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BEC3EA3-8386-4A9F-82A8-67167BEBAE7F}"/>
              </a:ext>
            </a:extLst>
          </p:cNvPr>
          <p:cNvSpPr>
            <a:spLocks noGrp="1"/>
          </p:cNvSpPr>
          <p:nvPr>
            <p:ph type="dt" sz="half" idx="10"/>
          </p:nvPr>
        </p:nvSpPr>
        <p:spPr/>
        <p:txBody>
          <a:bodyPr/>
          <a:lstStyle/>
          <a:p>
            <a:fld id="{99C88AB7-9588-4C5F-B115-FFC0457E7B9A}" type="datetimeFigureOut">
              <a:rPr lang="en-NZ" smtClean="0"/>
              <a:t>11/10/2021</a:t>
            </a:fld>
            <a:endParaRPr lang="en-NZ"/>
          </a:p>
        </p:txBody>
      </p:sp>
      <p:sp>
        <p:nvSpPr>
          <p:cNvPr id="5" name="Footer Placeholder 4">
            <a:extLst>
              <a:ext uri="{FF2B5EF4-FFF2-40B4-BE49-F238E27FC236}">
                <a16:creationId xmlns:a16="http://schemas.microsoft.com/office/drawing/2014/main" id="{EEF03773-E736-4315-8235-589349A57BC7}"/>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E8F8CD4-47BC-44F7-8837-B71D0158D90B}"/>
              </a:ext>
            </a:extLst>
          </p:cNvPr>
          <p:cNvSpPr>
            <a:spLocks noGrp="1"/>
          </p:cNvSpPr>
          <p:nvPr>
            <p:ph type="sldNum" sz="quarter" idx="12"/>
          </p:nvPr>
        </p:nvSpPr>
        <p:spPr/>
        <p:txBody>
          <a:bodyPr/>
          <a:lstStyle/>
          <a:p>
            <a:fld id="{FBCFA6CE-5F6F-420B-B66C-50B3DA15F096}" type="slidenum">
              <a:rPr lang="en-NZ" smtClean="0"/>
              <a:t>‹#›</a:t>
            </a:fld>
            <a:endParaRPr lang="en-NZ"/>
          </a:p>
        </p:txBody>
      </p:sp>
    </p:spTree>
    <p:extLst>
      <p:ext uri="{BB962C8B-B14F-4D97-AF65-F5344CB8AC3E}">
        <p14:creationId xmlns:p14="http://schemas.microsoft.com/office/powerpoint/2010/main" val="90568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CEBCD7-62AD-4DC2-9FAC-82CAD19607B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8933115-805B-4ADD-86A6-48BDEDD861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D4D58BBA-E2C4-45EE-BBB1-FF4D245B2277}"/>
              </a:ext>
            </a:extLst>
          </p:cNvPr>
          <p:cNvSpPr>
            <a:spLocks noGrp="1"/>
          </p:cNvSpPr>
          <p:nvPr>
            <p:ph type="dt" sz="half" idx="10"/>
          </p:nvPr>
        </p:nvSpPr>
        <p:spPr/>
        <p:txBody>
          <a:bodyPr/>
          <a:lstStyle/>
          <a:p>
            <a:fld id="{99C88AB7-9588-4C5F-B115-FFC0457E7B9A}" type="datetimeFigureOut">
              <a:rPr lang="en-NZ" smtClean="0"/>
              <a:t>11/10/2021</a:t>
            </a:fld>
            <a:endParaRPr lang="en-NZ"/>
          </a:p>
        </p:txBody>
      </p:sp>
      <p:sp>
        <p:nvSpPr>
          <p:cNvPr id="5" name="Footer Placeholder 4">
            <a:extLst>
              <a:ext uri="{FF2B5EF4-FFF2-40B4-BE49-F238E27FC236}">
                <a16:creationId xmlns:a16="http://schemas.microsoft.com/office/drawing/2014/main" id="{398C1F0F-AC1B-4EC7-9BC5-5B805E0D3D2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3F19B66-C9FE-41D3-BEC2-03AFF7627B10}"/>
              </a:ext>
            </a:extLst>
          </p:cNvPr>
          <p:cNvSpPr>
            <a:spLocks noGrp="1"/>
          </p:cNvSpPr>
          <p:nvPr>
            <p:ph type="sldNum" sz="quarter" idx="12"/>
          </p:nvPr>
        </p:nvSpPr>
        <p:spPr/>
        <p:txBody>
          <a:bodyPr/>
          <a:lstStyle/>
          <a:p>
            <a:fld id="{FBCFA6CE-5F6F-420B-B66C-50B3DA15F096}" type="slidenum">
              <a:rPr lang="en-NZ" smtClean="0"/>
              <a:t>‹#›</a:t>
            </a:fld>
            <a:endParaRPr lang="en-NZ"/>
          </a:p>
        </p:txBody>
      </p:sp>
    </p:spTree>
    <p:extLst>
      <p:ext uri="{BB962C8B-B14F-4D97-AF65-F5344CB8AC3E}">
        <p14:creationId xmlns:p14="http://schemas.microsoft.com/office/powerpoint/2010/main" val="3251580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B9D17-D85A-438D-A7B8-056496ED4460}"/>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E3E078FE-ACC0-44EB-9649-BA846D95DD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5B1D1E3-68CB-4F31-9B56-623F90050E83}"/>
              </a:ext>
            </a:extLst>
          </p:cNvPr>
          <p:cNvSpPr>
            <a:spLocks noGrp="1"/>
          </p:cNvSpPr>
          <p:nvPr>
            <p:ph type="dt" sz="half" idx="10"/>
          </p:nvPr>
        </p:nvSpPr>
        <p:spPr/>
        <p:txBody>
          <a:bodyPr/>
          <a:lstStyle/>
          <a:p>
            <a:fld id="{99C88AB7-9588-4C5F-B115-FFC0457E7B9A}" type="datetimeFigureOut">
              <a:rPr lang="en-NZ" smtClean="0"/>
              <a:t>11/10/2021</a:t>
            </a:fld>
            <a:endParaRPr lang="en-NZ"/>
          </a:p>
        </p:txBody>
      </p:sp>
      <p:sp>
        <p:nvSpPr>
          <p:cNvPr id="5" name="Footer Placeholder 4">
            <a:extLst>
              <a:ext uri="{FF2B5EF4-FFF2-40B4-BE49-F238E27FC236}">
                <a16:creationId xmlns:a16="http://schemas.microsoft.com/office/drawing/2014/main" id="{3BF3BBEA-6704-4FFD-9781-03E9234010D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9466BF37-7155-4B9D-A499-6955A50AD785}"/>
              </a:ext>
            </a:extLst>
          </p:cNvPr>
          <p:cNvSpPr>
            <a:spLocks noGrp="1"/>
          </p:cNvSpPr>
          <p:nvPr>
            <p:ph type="sldNum" sz="quarter" idx="12"/>
          </p:nvPr>
        </p:nvSpPr>
        <p:spPr/>
        <p:txBody>
          <a:bodyPr/>
          <a:lstStyle/>
          <a:p>
            <a:fld id="{FBCFA6CE-5F6F-420B-B66C-50B3DA15F096}" type="slidenum">
              <a:rPr lang="en-NZ" smtClean="0"/>
              <a:t>‹#›</a:t>
            </a:fld>
            <a:endParaRPr lang="en-NZ"/>
          </a:p>
        </p:txBody>
      </p:sp>
    </p:spTree>
    <p:extLst>
      <p:ext uri="{BB962C8B-B14F-4D97-AF65-F5344CB8AC3E}">
        <p14:creationId xmlns:p14="http://schemas.microsoft.com/office/powerpoint/2010/main" val="4014811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56CC9-30DB-4988-BA0B-1B481A1CFE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985E553E-D494-4FCB-8812-E713497E7A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CAAFC2-A4F5-436F-A81E-47C2484C3785}"/>
              </a:ext>
            </a:extLst>
          </p:cNvPr>
          <p:cNvSpPr>
            <a:spLocks noGrp="1"/>
          </p:cNvSpPr>
          <p:nvPr>
            <p:ph type="dt" sz="half" idx="10"/>
          </p:nvPr>
        </p:nvSpPr>
        <p:spPr/>
        <p:txBody>
          <a:bodyPr/>
          <a:lstStyle/>
          <a:p>
            <a:fld id="{99C88AB7-9588-4C5F-B115-FFC0457E7B9A}" type="datetimeFigureOut">
              <a:rPr lang="en-NZ" smtClean="0"/>
              <a:t>11/10/2021</a:t>
            </a:fld>
            <a:endParaRPr lang="en-NZ"/>
          </a:p>
        </p:txBody>
      </p:sp>
      <p:sp>
        <p:nvSpPr>
          <p:cNvPr id="5" name="Footer Placeholder 4">
            <a:extLst>
              <a:ext uri="{FF2B5EF4-FFF2-40B4-BE49-F238E27FC236}">
                <a16:creationId xmlns:a16="http://schemas.microsoft.com/office/drawing/2014/main" id="{620F116A-EFD6-4E71-9028-53641D22DEE5}"/>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9D0C1DB-3D16-4D61-A67F-7B169C86D660}"/>
              </a:ext>
            </a:extLst>
          </p:cNvPr>
          <p:cNvSpPr>
            <a:spLocks noGrp="1"/>
          </p:cNvSpPr>
          <p:nvPr>
            <p:ph type="sldNum" sz="quarter" idx="12"/>
          </p:nvPr>
        </p:nvSpPr>
        <p:spPr/>
        <p:txBody>
          <a:bodyPr/>
          <a:lstStyle/>
          <a:p>
            <a:fld id="{FBCFA6CE-5F6F-420B-B66C-50B3DA15F096}" type="slidenum">
              <a:rPr lang="en-NZ" smtClean="0"/>
              <a:t>‹#›</a:t>
            </a:fld>
            <a:endParaRPr lang="en-NZ"/>
          </a:p>
        </p:txBody>
      </p:sp>
    </p:spTree>
    <p:extLst>
      <p:ext uri="{BB962C8B-B14F-4D97-AF65-F5344CB8AC3E}">
        <p14:creationId xmlns:p14="http://schemas.microsoft.com/office/powerpoint/2010/main" val="1598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E86F3-D8B8-49D8-A72C-0A9B594A2D3F}"/>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711B3BFD-E1FD-4F41-9B3D-ADCA4476763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CCAC2386-1B76-4CB7-B919-F13ED24175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30CE2AAB-D7DD-4BC3-9A53-B572B0F99B29}"/>
              </a:ext>
            </a:extLst>
          </p:cNvPr>
          <p:cNvSpPr>
            <a:spLocks noGrp="1"/>
          </p:cNvSpPr>
          <p:nvPr>
            <p:ph type="dt" sz="half" idx="10"/>
          </p:nvPr>
        </p:nvSpPr>
        <p:spPr/>
        <p:txBody>
          <a:bodyPr/>
          <a:lstStyle/>
          <a:p>
            <a:fld id="{99C88AB7-9588-4C5F-B115-FFC0457E7B9A}" type="datetimeFigureOut">
              <a:rPr lang="en-NZ" smtClean="0"/>
              <a:t>11/10/2021</a:t>
            </a:fld>
            <a:endParaRPr lang="en-NZ"/>
          </a:p>
        </p:txBody>
      </p:sp>
      <p:sp>
        <p:nvSpPr>
          <p:cNvPr id="6" name="Footer Placeholder 5">
            <a:extLst>
              <a:ext uri="{FF2B5EF4-FFF2-40B4-BE49-F238E27FC236}">
                <a16:creationId xmlns:a16="http://schemas.microsoft.com/office/drawing/2014/main" id="{A053E8A4-3EF9-4300-A8A8-3F7B4155440B}"/>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CFE1DE2-C177-49F7-8A9D-5BB134E6F8FB}"/>
              </a:ext>
            </a:extLst>
          </p:cNvPr>
          <p:cNvSpPr>
            <a:spLocks noGrp="1"/>
          </p:cNvSpPr>
          <p:nvPr>
            <p:ph type="sldNum" sz="quarter" idx="12"/>
          </p:nvPr>
        </p:nvSpPr>
        <p:spPr/>
        <p:txBody>
          <a:bodyPr/>
          <a:lstStyle/>
          <a:p>
            <a:fld id="{FBCFA6CE-5F6F-420B-B66C-50B3DA15F096}" type="slidenum">
              <a:rPr lang="en-NZ" smtClean="0"/>
              <a:t>‹#›</a:t>
            </a:fld>
            <a:endParaRPr lang="en-NZ"/>
          </a:p>
        </p:txBody>
      </p:sp>
    </p:spTree>
    <p:extLst>
      <p:ext uri="{BB962C8B-B14F-4D97-AF65-F5344CB8AC3E}">
        <p14:creationId xmlns:p14="http://schemas.microsoft.com/office/powerpoint/2010/main" val="2509908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6004F-894C-4B5F-8DA5-C21710954DEF}"/>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76F33009-A060-45BF-8E4E-3BA80CF162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D66094-ADDD-48A9-9467-F0AAD14B11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748933DA-4CE2-4A00-A614-80637FE598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A9F9CD-4A7D-4306-A700-2F252DF52C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58813D74-FB1B-49AF-915B-E04DE304617F}"/>
              </a:ext>
            </a:extLst>
          </p:cNvPr>
          <p:cNvSpPr>
            <a:spLocks noGrp="1"/>
          </p:cNvSpPr>
          <p:nvPr>
            <p:ph type="dt" sz="half" idx="10"/>
          </p:nvPr>
        </p:nvSpPr>
        <p:spPr/>
        <p:txBody>
          <a:bodyPr/>
          <a:lstStyle/>
          <a:p>
            <a:fld id="{99C88AB7-9588-4C5F-B115-FFC0457E7B9A}" type="datetimeFigureOut">
              <a:rPr lang="en-NZ" smtClean="0"/>
              <a:t>11/10/2021</a:t>
            </a:fld>
            <a:endParaRPr lang="en-NZ"/>
          </a:p>
        </p:txBody>
      </p:sp>
      <p:sp>
        <p:nvSpPr>
          <p:cNvPr id="8" name="Footer Placeholder 7">
            <a:extLst>
              <a:ext uri="{FF2B5EF4-FFF2-40B4-BE49-F238E27FC236}">
                <a16:creationId xmlns:a16="http://schemas.microsoft.com/office/drawing/2014/main" id="{AD0E4246-0511-4046-97D9-87749A3A2EA2}"/>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29EC1DBD-2659-4099-9FDC-26D1D8D14194}"/>
              </a:ext>
            </a:extLst>
          </p:cNvPr>
          <p:cNvSpPr>
            <a:spLocks noGrp="1"/>
          </p:cNvSpPr>
          <p:nvPr>
            <p:ph type="sldNum" sz="quarter" idx="12"/>
          </p:nvPr>
        </p:nvSpPr>
        <p:spPr/>
        <p:txBody>
          <a:bodyPr/>
          <a:lstStyle/>
          <a:p>
            <a:fld id="{FBCFA6CE-5F6F-420B-B66C-50B3DA15F096}" type="slidenum">
              <a:rPr lang="en-NZ" smtClean="0"/>
              <a:t>‹#›</a:t>
            </a:fld>
            <a:endParaRPr lang="en-NZ"/>
          </a:p>
        </p:txBody>
      </p:sp>
    </p:spTree>
    <p:extLst>
      <p:ext uri="{BB962C8B-B14F-4D97-AF65-F5344CB8AC3E}">
        <p14:creationId xmlns:p14="http://schemas.microsoft.com/office/powerpoint/2010/main" val="1898366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EA7BE-7613-45E2-BD16-27933094BDE3}"/>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839F7449-F272-40BB-89C5-709718D8B906}"/>
              </a:ext>
            </a:extLst>
          </p:cNvPr>
          <p:cNvSpPr>
            <a:spLocks noGrp="1"/>
          </p:cNvSpPr>
          <p:nvPr>
            <p:ph type="dt" sz="half" idx="10"/>
          </p:nvPr>
        </p:nvSpPr>
        <p:spPr/>
        <p:txBody>
          <a:bodyPr/>
          <a:lstStyle/>
          <a:p>
            <a:fld id="{99C88AB7-9588-4C5F-B115-FFC0457E7B9A}" type="datetimeFigureOut">
              <a:rPr lang="en-NZ" smtClean="0"/>
              <a:t>11/10/2021</a:t>
            </a:fld>
            <a:endParaRPr lang="en-NZ"/>
          </a:p>
        </p:txBody>
      </p:sp>
      <p:sp>
        <p:nvSpPr>
          <p:cNvPr id="4" name="Footer Placeholder 3">
            <a:extLst>
              <a:ext uri="{FF2B5EF4-FFF2-40B4-BE49-F238E27FC236}">
                <a16:creationId xmlns:a16="http://schemas.microsoft.com/office/drawing/2014/main" id="{ECE3B75B-7E1D-4C00-B860-A7522DCCB63A}"/>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6DA0CE9B-C65E-4A67-BD06-CACF17B966FD}"/>
              </a:ext>
            </a:extLst>
          </p:cNvPr>
          <p:cNvSpPr>
            <a:spLocks noGrp="1"/>
          </p:cNvSpPr>
          <p:nvPr>
            <p:ph type="sldNum" sz="quarter" idx="12"/>
          </p:nvPr>
        </p:nvSpPr>
        <p:spPr/>
        <p:txBody>
          <a:bodyPr/>
          <a:lstStyle/>
          <a:p>
            <a:fld id="{FBCFA6CE-5F6F-420B-B66C-50B3DA15F096}" type="slidenum">
              <a:rPr lang="en-NZ" smtClean="0"/>
              <a:t>‹#›</a:t>
            </a:fld>
            <a:endParaRPr lang="en-NZ"/>
          </a:p>
        </p:txBody>
      </p:sp>
    </p:spTree>
    <p:extLst>
      <p:ext uri="{BB962C8B-B14F-4D97-AF65-F5344CB8AC3E}">
        <p14:creationId xmlns:p14="http://schemas.microsoft.com/office/powerpoint/2010/main" val="2572940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1832D9-7F0F-4802-85C3-CBBAE29CBF7A}"/>
              </a:ext>
            </a:extLst>
          </p:cNvPr>
          <p:cNvSpPr>
            <a:spLocks noGrp="1"/>
          </p:cNvSpPr>
          <p:nvPr>
            <p:ph type="dt" sz="half" idx="10"/>
          </p:nvPr>
        </p:nvSpPr>
        <p:spPr/>
        <p:txBody>
          <a:bodyPr/>
          <a:lstStyle/>
          <a:p>
            <a:fld id="{99C88AB7-9588-4C5F-B115-FFC0457E7B9A}" type="datetimeFigureOut">
              <a:rPr lang="en-NZ" smtClean="0"/>
              <a:t>11/10/2021</a:t>
            </a:fld>
            <a:endParaRPr lang="en-NZ"/>
          </a:p>
        </p:txBody>
      </p:sp>
      <p:sp>
        <p:nvSpPr>
          <p:cNvPr id="3" name="Footer Placeholder 2">
            <a:extLst>
              <a:ext uri="{FF2B5EF4-FFF2-40B4-BE49-F238E27FC236}">
                <a16:creationId xmlns:a16="http://schemas.microsoft.com/office/drawing/2014/main" id="{82E6D565-F535-4741-AD42-1D4C3214BB05}"/>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D617FB07-8B44-456F-9F07-6184E21E5ADE}"/>
              </a:ext>
            </a:extLst>
          </p:cNvPr>
          <p:cNvSpPr>
            <a:spLocks noGrp="1"/>
          </p:cNvSpPr>
          <p:nvPr>
            <p:ph type="sldNum" sz="quarter" idx="12"/>
          </p:nvPr>
        </p:nvSpPr>
        <p:spPr/>
        <p:txBody>
          <a:bodyPr/>
          <a:lstStyle/>
          <a:p>
            <a:fld id="{FBCFA6CE-5F6F-420B-B66C-50B3DA15F096}" type="slidenum">
              <a:rPr lang="en-NZ" smtClean="0"/>
              <a:t>‹#›</a:t>
            </a:fld>
            <a:endParaRPr lang="en-NZ"/>
          </a:p>
        </p:txBody>
      </p:sp>
    </p:spTree>
    <p:extLst>
      <p:ext uri="{BB962C8B-B14F-4D97-AF65-F5344CB8AC3E}">
        <p14:creationId xmlns:p14="http://schemas.microsoft.com/office/powerpoint/2010/main" val="3388360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70824-E608-4EC7-871D-C94FD7BB38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0D2D4957-3E5C-4A39-9CA8-E4855898BD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4B4A5B65-632E-4D10-B8EA-A8FA90700A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E130DD-3C8A-4FC0-A7AA-BBA6FE033F94}"/>
              </a:ext>
            </a:extLst>
          </p:cNvPr>
          <p:cNvSpPr>
            <a:spLocks noGrp="1"/>
          </p:cNvSpPr>
          <p:nvPr>
            <p:ph type="dt" sz="half" idx="10"/>
          </p:nvPr>
        </p:nvSpPr>
        <p:spPr/>
        <p:txBody>
          <a:bodyPr/>
          <a:lstStyle/>
          <a:p>
            <a:fld id="{99C88AB7-9588-4C5F-B115-FFC0457E7B9A}" type="datetimeFigureOut">
              <a:rPr lang="en-NZ" smtClean="0"/>
              <a:t>11/10/2021</a:t>
            </a:fld>
            <a:endParaRPr lang="en-NZ"/>
          </a:p>
        </p:txBody>
      </p:sp>
      <p:sp>
        <p:nvSpPr>
          <p:cNvPr id="6" name="Footer Placeholder 5">
            <a:extLst>
              <a:ext uri="{FF2B5EF4-FFF2-40B4-BE49-F238E27FC236}">
                <a16:creationId xmlns:a16="http://schemas.microsoft.com/office/drawing/2014/main" id="{1962A03C-9C4E-4501-B0F8-9DACEF9468E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5BD4B1CD-EC8A-48CA-8B9C-BA2C84F7C872}"/>
              </a:ext>
            </a:extLst>
          </p:cNvPr>
          <p:cNvSpPr>
            <a:spLocks noGrp="1"/>
          </p:cNvSpPr>
          <p:nvPr>
            <p:ph type="sldNum" sz="quarter" idx="12"/>
          </p:nvPr>
        </p:nvSpPr>
        <p:spPr/>
        <p:txBody>
          <a:bodyPr/>
          <a:lstStyle/>
          <a:p>
            <a:fld id="{FBCFA6CE-5F6F-420B-B66C-50B3DA15F096}" type="slidenum">
              <a:rPr lang="en-NZ" smtClean="0"/>
              <a:t>‹#›</a:t>
            </a:fld>
            <a:endParaRPr lang="en-NZ"/>
          </a:p>
        </p:txBody>
      </p:sp>
    </p:spTree>
    <p:extLst>
      <p:ext uri="{BB962C8B-B14F-4D97-AF65-F5344CB8AC3E}">
        <p14:creationId xmlns:p14="http://schemas.microsoft.com/office/powerpoint/2010/main" val="3338100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A5583-A067-4EE1-ABFE-2B040F56A4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DC2A9CEA-A9CF-46A5-9A0A-3F22542C21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B46EA5CC-3226-43D8-8C78-A0942C08D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B3A29D-EFF2-4162-B9DF-0D311C89F6A8}"/>
              </a:ext>
            </a:extLst>
          </p:cNvPr>
          <p:cNvSpPr>
            <a:spLocks noGrp="1"/>
          </p:cNvSpPr>
          <p:nvPr>
            <p:ph type="dt" sz="half" idx="10"/>
          </p:nvPr>
        </p:nvSpPr>
        <p:spPr/>
        <p:txBody>
          <a:bodyPr/>
          <a:lstStyle/>
          <a:p>
            <a:fld id="{99C88AB7-9588-4C5F-B115-FFC0457E7B9A}" type="datetimeFigureOut">
              <a:rPr lang="en-NZ" smtClean="0"/>
              <a:t>11/10/2021</a:t>
            </a:fld>
            <a:endParaRPr lang="en-NZ"/>
          </a:p>
        </p:txBody>
      </p:sp>
      <p:sp>
        <p:nvSpPr>
          <p:cNvPr id="6" name="Footer Placeholder 5">
            <a:extLst>
              <a:ext uri="{FF2B5EF4-FFF2-40B4-BE49-F238E27FC236}">
                <a16:creationId xmlns:a16="http://schemas.microsoft.com/office/drawing/2014/main" id="{5775E93E-B394-4E56-A5BF-0C28663356C9}"/>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C5017F51-A79E-4CF8-A7BA-2594C87C906E}"/>
              </a:ext>
            </a:extLst>
          </p:cNvPr>
          <p:cNvSpPr>
            <a:spLocks noGrp="1"/>
          </p:cNvSpPr>
          <p:nvPr>
            <p:ph type="sldNum" sz="quarter" idx="12"/>
          </p:nvPr>
        </p:nvSpPr>
        <p:spPr/>
        <p:txBody>
          <a:bodyPr/>
          <a:lstStyle/>
          <a:p>
            <a:fld id="{FBCFA6CE-5F6F-420B-B66C-50B3DA15F096}" type="slidenum">
              <a:rPr lang="en-NZ" smtClean="0"/>
              <a:t>‹#›</a:t>
            </a:fld>
            <a:endParaRPr lang="en-NZ"/>
          </a:p>
        </p:txBody>
      </p:sp>
    </p:spTree>
    <p:extLst>
      <p:ext uri="{BB962C8B-B14F-4D97-AF65-F5344CB8AC3E}">
        <p14:creationId xmlns:p14="http://schemas.microsoft.com/office/powerpoint/2010/main" val="1070550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84172F-B764-4CE1-BC3E-17AB9AD592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45B7C39-B2EF-43A6-8F8E-424FAFFAF2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D2FB755-3DBE-4E58-BDFF-71BB2C0565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C88AB7-9588-4C5F-B115-FFC0457E7B9A}" type="datetimeFigureOut">
              <a:rPr lang="en-NZ" smtClean="0"/>
              <a:t>11/10/2021</a:t>
            </a:fld>
            <a:endParaRPr lang="en-NZ"/>
          </a:p>
        </p:txBody>
      </p:sp>
      <p:sp>
        <p:nvSpPr>
          <p:cNvPr id="5" name="Footer Placeholder 4">
            <a:extLst>
              <a:ext uri="{FF2B5EF4-FFF2-40B4-BE49-F238E27FC236}">
                <a16:creationId xmlns:a16="http://schemas.microsoft.com/office/drawing/2014/main" id="{CB1E8412-10F0-4558-B823-0520FEAD35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01F8D6CC-3D97-4B70-A99B-8190377D13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CFA6CE-5F6F-420B-B66C-50B3DA15F096}" type="slidenum">
              <a:rPr lang="en-NZ" smtClean="0"/>
              <a:t>‹#›</a:t>
            </a:fld>
            <a:endParaRPr lang="en-NZ"/>
          </a:p>
        </p:txBody>
      </p:sp>
    </p:spTree>
    <p:extLst>
      <p:ext uri="{BB962C8B-B14F-4D97-AF65-F5344CB8AC3E}">
        <p14:creationId xmlns:p14="http://schemas.microsoft.com/office/powerpoint/2010/main" val="3437733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7BF7D-BDE8-40B5-B638-85D13DAE0343}"/>
              </a:ext>
            </a:extLst>
          </p:cNvPr>
          <p:cNvSpPr>
            <a:spLocks noGrp="1"/>
          </p:cNvSpPr>
          <p:nvPr>
            <p:ph type="ctrTitle"/>
          </p:nvPr>
        </p:nvSpPr>
        <p:spPr/>
        <p:txBody>
          <a:bodyPr>
            <a:noAutofit/>
          </a:bodyPr>
          <a:lstStyle/>
          <a:p>
            <a:r>
              <a:rPr lang="en-US" sz="4800" dirty="0"/>
              <a:t>Cross Layer Attacks and How to Use Them (for DNS Cache Poisoning, Device Tracking and More)</a:t>
            </a:r>
            <a:endParaRPr lang="en-NZ" sz="4800" dirty="0"/>
          </a:p>
        </p:txBody>
      </p:sp>
      <p:sp>
        <p:nvSpPr>
          <p:cNvPr id="5" name="Subtitle 2">
            <a:extLst>
              <a:ext uri="{FF2B5EF4-FFF2-40B4-BE49-F238E27FC236}">
                <a16:creationId xmlns:a16="http://schemas.microsoft.com/office/drawing/2014/main" id="{096A40E1-1395-4056-A1D4-93D4BDA1C499}"/>
              </a:ext>
            </a:extLst>
          </p:cNvPr>
          <p:cNvSpPr>
            <a:spLocks noGrp="1"/>
          </p:cNvSpPr>
          <p:nvPr>
            <p:ph type="subTitle" idx="1"/>
          </p:nvPr>
        </p:nvSpPr>
        <p:spPr>
          <a:xfrm>
            <a:off x="2484120" y="3942567"/>
            <a:ext cx="7223760" cy="685800"/>
          </a:xfrm>
          <a:solidFill>
            <a:srgbClr val="094D5B"/>
          </a:solidFill>
        </p:spPr>
        <p:txBody>
          <a:bodyPr>
            <a:normAutofit/>
          </a:bodyPr>
          <a:lstStyle/>
          <a:p>
            <a:pPr>
              <a:lnSpc>
                <a:spcPct val="150000"/>
              </a:lnSpc>
            </a:pPr>
            <a:r>
              <a:rPr lang="en-US" dirty="0">
                <a:solidFill>
                  <a:schemeClr val="bg1"/>
                </a:solidFill>
              </a:rPr>
              <a:t>By Amit Klein</a:t>
            </a:r>
          </a:p>
        </p:txBody>
      </p:sp>
    </p:spTree>
    <p:extLst>
      <p:ext uri="{BB962C8B-B14F-4D97-AF65-F5344CB8AC3E}">
        <p14:creationId xmlns:p14="http://schemas.microsoft.com/office/powerpoint/2010/main" val="4148988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D9EC1-CC17-480E-96A3-2F437C657A2B}"/>
              </a:ext>
            </a:extLst>
          </p:cNvPr>
          <p:cNvSpPr>
            <a:spLocks noGrp="1"/>
          </p:cNvSpPr>
          <p:nvPr>
            <p:ph type="title"/>
          </p:nvPr>
        </p:nvSpPr>
        <p:spPr>
          <a:xfrm>
            <a:off x="838200" y="365126"/>
            <a:ext cx="10515600" cy="950108"/>
          </a:xfrm>
          <a:solidFill>
            <a:srgbClr val="094D5B"/>
          </a:solidFill>
        </p:spPr>
        <p:txBody>
          <a:bodyPr>
            <a:normAutofit/>
          </a:bodyPr>
          <a:lstStyle/>
          <a:p>
            <a:pPr>
              <a:lnSpc>
                <a:spcPct val="107000"/>
              </a:lnSpc>
              <a:spcAft>
                <a:spcPts val="800"/>
              </a:spcAft>
            </a:pPr>
            <a:r>
              <a:rPr lang="en-NZ" sz="4400" dirty="0">
                <a:effectLst/>
                <a:latin typeface="Calibri" panose="020F0502020204030204" pitchFamily="34" charset="0"/>
                <a:ea typeface="Calibri" panose="020F0502020204030204" pitchFamily="34" charset="0"/>
                <a:cs typeface="Times New Roman" panose="02020603050405020304" pitchFamily="18" charset="0"/>
              </a:rPr>
              <a:t>	</a:t>
            </a:r>
            <a:r>
              <a:rPr lang="en-NZ" sz="4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Advantages of the Technique</a:t>
            </a:r>
          </a:p>
        </p:txBody>
      </p:sp>
      <p:sp>
        <p:nvSpPr>
          <p:cNvPr id="3" name="Content Placeholder 2">
            <a:extLst>
              <a:ext uri="{FF2B5EF4-FFF2-40B4-BE49-F238E27FC236}">
                <a16:creationId xmlns:a16="http://schemas.microsoft.com/office/drawing/2014/main" id="{B5A8D033-A588-456D-9437-595AF9598C7F}"/>
              </a:ext>
            </a:extLst>
          </p:cNvPr>
          <p:cNvSpPr>
            <a:spLocks noGrp="1"/>
          </p:cNvSpPr>
          <p:nvPr>
            <p:ph idx="1"/>
          </p:nvPr>
        </p:nvSpPr>
        <p:spPr/>
        <p:txBody>
          <a:bodyPr>
            <a:normAutofit/>
          </a:bodyPr>
          <a:lstStyle/>
          <a:p>
            <a:pPr>
              <a:lnSpc>
                <a:spcPct val="107000"/>
              </a:lnSpc>
              <a:spcAft>
                <a:spcPts val="800"/>
              </a:spcAft>
            </a:pPr>
            <a:r>
              <a:rPr lang="en-NZ" dirty="0">
                <a:effectLst/>
                <a:ea typeface="Calibri" panose="020F0502020204030204" pitchFamily="34" charset="0"/>
                <a:cs typeface="Times New Roman" panose="02020603050405020304" pitchFamily="18" charset="0"/>
              </a:rPr>
              <a:t>Our DNS cache poisoning technique is approximately 3000- 6000 times faster than a brute force attack, making it very practical in the present day Internet connection bandwidth.</a:t>
            </a:r>
          </a:p>
          <a:p>
            <a:pPr>
              <a:lnSpc>
                <a:spcPct val="107000"/>
              </a:lnSpc>
              <a:spcAft>
                <a:spcPts val="800"/>
              </a:spcAft>
            </a:pPr>
            <a:r>
              <a:rPr lang="en-NZ" dirty="0">
                <a:effectLst/>
                <a:ea typeface="Calibri" panose="020F0502020204030204" pitchFamily="34" charset="0"/>
                <a:cs typeface="Times New Roman" panose="02020603050405020304" pitchFamily="18" charset="0"/>
              </a:rPr>
              <a:t>It works completely remotely, i.e. it does not need any malicious software installed on the target machine.</a:t>
            </a:r>
          </a:p>
          <a:p>
            <a:pPr>
              <a:lnSpc>
                <a:spcPct val="107000"/>
              </a:lnSpc>
              <a:spcAft>
                <a:spcPts val="800"/>
              </a:spcAft>
            </a:pPr>
            <a:r>
              <a:rPr lang="en-NZ" dirty="0">
                <a:effectLst/>
                <a:ea typeface="Calibri" panose="020F0502020204030204" pitchFamily="34" charset="0"/>
                <a:cs typeface="Times New Roman" panose="02020603050405020304" pitchFamily="18" charset="0"/>
              </a:rPr>
              <a:t>Our device tracking technique works across browsers, across the browsers’ privacy mode, and across different networks.</a:t>
            </a:r>
          </a:p>
        </p:txBody>
      </p:sp>
    </p:spTree>
    <p:extLst>
      <p:ext uri="{BB962C8B-B14F-4D97-AF65-F5344CB8AC3E}">
        <p14:creationId xmlns:p14="http://schemas.microsoft.com/office/powerpoint/2010/main" val="3431082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D9EC1-CC17-480E-96A3-2F437C657A2B}"/>
              </a:ext>
            </a:extLst>
          </p:cNvPr>
          <p:cNvSpPr>
            <a:spLocks noGrp="1"/>
          </p:cNvSpPr>
          <p:nvPr>
            <p:ph type="title"/>
          </p:nvPr>
        </p:nvSpPr>
        <p:spPr>
          <a:xfrm>
            <a:off x="838200" y="365126"/>
            <a:ext cx="10515600" cy="950108"/>
          </a:xfrm>
          <a:solidFill>
            <a:srgbClr val="094D5B"/>
          </a:solidFill>
        </p:spPr>
        <p:txBody>
          <a:bodyPr>
            <a:normAutofit/>
          </a:bodyPr>
          <a:lstStyle/>
          <a:p>
            <a:pPr algn="ctr"/>
            <a:r>
              <a:rPr lang="en-NZ" dirty="0">
                <a:solidFill>
                  <a:schemeClr val="bg1"/>
                </a:solidFill>
              </a:rPr>
              <a:t>Weaknesses of the attack</a:t>
            </a:r>
          </a:p>
        </p:txBody>
      </p:sp>
      <p:sp>
        <p:nvSpPr>
          <p:cNvPr id="3" name="Content Placeholder 2">
            <a:extLst>
              <a:ext uri="{FF2B5EF4-FFF2-40B4-BE49-F238E27FC236}">
                <a16:creationId xmlns:a16="http://schemas.microsoft.com/office/drawing/2014/main" id="{B5A8D033-A588-456D-9437-595AF9598C7F}"/>
              </a:ext>
            </a:extLst>
          </p:cNvPr>
          <p:cNvSpPr>
            <a:spLocks noGrp="1"/>
          </p:cNvSpPr>
          <p:nvPr>
            <p:ph idx="1"/>
          </p:nvPr>
        </p:nvSpPr>
        <p:spPr/>
        <p:txBody>
          <a:bodyPr/>
          <a:lstStyle/>
          <a:p>
            <a:r>
              <a:rPr lang="en-NZ" dirty="0"/>
              <a:t>The attack is very limited</a:t>
            </a:r>
          </a:p>
          <a:p>
            <a:r>
              <a:rPr lang="en-NZ" dirty="0"/>
              <a:t>Countered by many common methods of DNS encryption such as DoT, </a:t>
            </a:r>
            <a:r>
              <a:rPr lang="en-NZ" dirty="0" err="1"/>
              <a:t>DoH</a:t>
            </a:r>
            <a:r>
              <a:rPr lang="en-NZ" dirty="0"/>
              <a:t> or DNSSEC</a:t>
            </a:r>
          </a:p>
          <a:p>
            <a:r>
              <a:rPr lang="en-NZ" dirty="0"/>
              <a:t>Only works on </a:t>
            </a:r>
            <a:r>
              <a:rPr lang="en-NZ" dirty="0" err="1"/>
              <a:t>linux</a:t>
            </a:r>
            <a:r>
              <a:rPr lang="en-NZ" dirty="0"/>
              <a:t> and android devices</a:t>
            </a:r>
          </a:p>
          <a:p>
            <a:endParaRPr lang="en-NZ" dirty="0"/>
          </a:p>
        </p:txBody>
      </p:sp>
    </p:spTree>
    <p:extLst>
      <p:ext uri="{BB962C8B-B14F-4D97-AF65-F5344CB8AC3E}">
        <p14:creationId xmlns:p14="http://schemas.microsoft.com/office/powerpoint/2010/main" val="1374786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D9EC1-CC17-480E-96A3-2F437C657A2B}"/>
              </a:ext>
            </a:extLst>
          </p:cNvPr>
          <p:cNvSpPr>
            <a:spLocks noGrp="1"/>
          </p:cNvSpPr>
          <p:nvPr>
            <p:ph type="title"/>
          </p:nvPr>
        </p:nvSpPr>
        <p:spPr>
          <a:xfrm>
            <a:off x="838200" y="365126"/>
            <a:ext cx="10515600" cy="950108"/>
          </a:xfrm>
          <a:solidFill>
            <a:srgbClr val="094D5B"/>
          </a:solidFill>
        </p:spPr>
        <p:txBody>
          <a:bodyPr/>
          <a:lstStyle/>
          <a:p>
            <a:pPr algn="ctr"/>
            <a:r>
              <a:rPr lang="en-NZ" dirty="0">
                <a:solidFill>
                  <a:schemeClr val="bg1"/>
                </a:solidFill>
              </a:rPr>
              <a:t>DNS</a:t>
            </a:r>
          </a:p>
        </p:txBody>
      </p:sp>
      <p:sp>
        <p:nvSpPr>
          <p:cNvPr id="3" name="Content Placeholder 2">
            <a:extLst>
              <a:ext uri="{FF2B5EF4-FFF2-40B4-BE49-F238E27FC236}">
                <a16:creationId xmlns:a16="http://schemas.microsoft.com/office/drawing/2014/main" id="{B5A8D033-A588-456D-9437-595AF9598C7F}"/>
              </a:ext>
            </a:extLst>
          </p:cNvPr>
          <p:cNvSpPr>
            <a:spLocks noGrp="1"/>
          </p:cNvSpPr>
          <p:nvPr>
            <p:ph idx="1"/>
          </p:nvPr>
        </p:nvSpPr>
        <p:spPr>
          <a:xfrm>
            <a:off x="838200" y="1809860"/>
            <a:ext cx="10515600" cy="4351338"/>
          </a:xfrm>
        </p:spPr>
        <p:txBody>
          <a:bodyPr/>
          <a:lstStyle/>
          <a:p>
            <a:r>
              <a:rPr lang="en-NZ" dirty="0"/>
              <a:t> DNS is fundamental to the way the internet works</a:t>
            </a:r>
          </a:p>
          <a:p>
            <a:r>
              <a:rPr lang="en-US" dirty="0"/>
              <a:t>Every non-numeric URL requires the browser to resolve the host name before a TCP/IP connection to the destination host can be initiated. </a:t>
            </a:r>
          </a:p>
          <a:p>
            <a:r>
              <a:rPr lang="en-US" dirty="0"/>
              <a:t>Therefore, if someone could find a way to attack or exploit this process, they could severely damage the user’s privacy and integrity.</a:t>
            </a:r>
          </a:p>
          <a:p>
            <a:r>
              <a:rPr lang="en-US" dirty="0"/>
              <a:t>DNS cache poisoning is one such method. </a:t>
            </a:r>
          </a:p>
        </p:txBody>
      </p:sp>
    </p:spTree>
    <p:extLst>
      <p:ext uri="{BB962C8B-B14F-4D97-AF65-F5344CB8AC3E}">
        <p14:creationId xmlns:p14="http://schemas.microsoft.com/office/powerpoint/2010/main" val="650252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D9EC1-CC17-480E-96A3-2F437C657A2B}"/>
              </a:ext>
            </a:extLst>
          </p:cNvPr>
          <p:cNvSpPr>
            <a:spLocks noGrp="1"/>
          </p:cNvSpPr>
          <p:nvPr>
            <p:ph type="title"/>
          </p:nvPr>
        </p:nvSpPr>
        <p:spPr>
          <a:xfrm>
            <a:off x="838200" y="365126"/>
            <a:ext cx="10515600" cy="950108"/>
          </a:xfrm>
          <a:solidFill>
            <a:srgbClr val="094D5B"/>
          </a:solidFill>
        </p:spPr>
        <p:txBody>
          <a:bodyPr/>
          <a:lstStyle/>
          <a:p>
            <a:pPr algn="ctr"/>
            <a:r>
              <a:rPr lang="en-NZ" dirty="0">
                <a:solidFill>
                  <a:schemeClr val="bg1"/>
                </a:solidFill>
              </a:rPr>
              <a:t>DNS Cache Poisoning</a:t>
            </a:r>
          </a:p>
        </p:txBody>
      </p:sp>
      <p:sp>
        <p:nvSpPr>
          <p:cNvPr id="3" name="Content Placeholder 2">
            <a:extLst>
              <a:ext uri="{FF2B5EF4-FFF2-40B4-BE49-F238E27FC236}">
                <a16:creationId xmlns:a16="http://schemas.microsoft.com/office/drawing/2014/main" id="{B5A8D033-A588-456D-9437-595AF9598C7F}"/>
              </a:ext>
            </a:extLst>
          </p:cNvPr>
          <p:cNvSpPr>
            <a:spLocks noGrp="1"/>
          </p:cNvSpPr>
          <p:nvPr>
            <p:ph idx="1"/>
          </p:nvPr>
        </p:nvSpPr>
        <p:spPr/>
        <p:txBody>
          <a:bodyPr/>
          <a:lstStyle/>
          <a:p>
            <a:r>
              <a:rPr lang="en-NZ" dirty="0"/>
              <a:t>User enters domain name, DNS resolver responds with the IP address associated with that domain name.</a:t>
            </a:r>
          </a:p>
          <a:p>
            <a:r>
              <a:rPr lang="en-NZ" dirty="0"/>
              <a:t>To reduce the length of the resolution process, the resolver stores IP addresses related to domain names in its cache.</a:t>
            </a:r>
          </a:p>
          <a:p>
            <a:r>
              <a:rPr lang="en-NZ" dirty="0"/>
              <a:t>In DNS cache poisoning, the attacker has set the IP address for a domain name to an “incorrect” one.</a:t>
            </a:r>
          </a:p>
          <a:p>
            <a:r>
              <a:rPr lang="en-NZ" dirty="0"/>
              <a:t>DNS resolvers have no way of verifying if the association is correct or not. The poisoned cache will remain until its TTL expires.</a:t>
            </a:r>
          </a:p>
        </p:txBody>
      </p:sp>
    </p:spTree>
    <p:extLst>
      <p:ext uri="{BB962C8B-B14F-4D97-AF65-F5344CB8AC3E}">
        <p14:creationId xmlns:p14="http://schemas.microsoft.com/office/powerpoint/2010/main" val="3341744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D9EC1-CC17-480E-96A3-2F437C657A2B}"/>
              </a:ext>
            </a:extLst>
          </p:cNvPr>
          <p:cNvSpPr>
            <a:spLocks noGrp="1"/>
          </p:cNvSpPr>
          <p:nvPr>
            <p:ph type="title"/>
          </p:nvPr>
        </p:nvSpPr>
        <p:spPr>
          <a:xfrm>
            <a:off x="838200" y="365126"/>
            <a:ext cx="10515600" cy="950108"/>
          </a:xfrm>
          <a:solidFill>
            <a:srgbClr val="094D5B"/>
          </a:solidFill>
        </p:spPr>
        <p:txBody>
          <a:bodyPr/>
          <a:lstStyle/>
          <a:p>
            <a:pPr algn="ctr"/>
            <a:r>
              <a:rPr lang="en-NZ" dirty="0">
                <a:solidFill>
                  <a:schemeClr val="bg1"/>
                </a:solidFill>
              </a:rPr>
              <a:t>DNS Cache Poisoning cont..</a:t>
            </a:r>
          </a:p>
        </p:txBody>
      </p:sp>
      <p:pic>
        <p:nvPicPr>
          <p:cNvPr id="5" name="Content Placeholder 4">
            <a:extLst>
              <a:ext uri="{FF2B5EF4-FFF2-40B4-BE49-F238E27FC236}">
                <a16:creationId xmlns:a16="http://schemas.microsoft.com/office/drawing/2014/main" id="{36EAA781-5CF3-4DC9-8863-B230B1851689}"/>
              </a:ext>
            </a:extLst>
          </p:cNvPr>
          <p:cNvPicPr>
            <a:picLocks noGrp="1" noChangeAspect="1"/>
          </p:cNvPicPr>
          <p:nvPr>
            <p:ph idx="1"/>
          </p:nvPr>
        </p:nvPicPr>
        <p:blipFill>
          <a:blip r:embed="rId2"/>
          <a:stretch>
            <a:fillRect/>
          </a:stretch>
        </p:blipFill>
        <p:spPr>
          <a:xfrm>
            <a:off x="703007" y="2419028"/>
            <a:ext cx="5106423" cy="3185357"/>
          </a:xfrm>
        </p:spPr>
      </p:pic>
      <p:pic>
        <p:nvPicPr>
          <p:cNvPr id="7" name="Picture 6">
            <a:extLst>
              <a:ext uri="{FF2B5EF4-FFF2-40B4-BE49-F238E27FC236}">
                <a16:creationId xmlns:a16="http://schemas.microsoft.com/office/drawing/2014/main" id="{766D9B66-D1BB-46D8-8858-1B3AFF4E0599}"/>
              </a:ext>
            </a:extLst>
          </p:cNvPr>
          <p:cNvPicPr>
            <a:picLocks noChangeAspect="1"/>
          </p:cNvPicPr>
          <p:nvPr/>
        </p:nvPicPr>
        <p:blipFill>
          <a:blip r:embed="rId3"/>
          <a:stretch>
            <a:fillRect/>
          </a:stretch>
        </p:blipFill>
        <p:spPr>
          <a:xfrm>
            <a:off x="6330536" y="2419028"/>
            <a:ext cx="5132440" cy="3185357"/>
          </a:xfrm>
          <a:prstGeom prst="rect">
            <a:avLst/>
          </a:prstGeom>
        </p:spPr>
      </p:pic>
      <p:sp>
        <p:nvSpPr>
          <p:cNvPr id="8" name="Title 1">
            <a:extLst>
              <a:ext uri="{FF2B5EF4-FFF2-40B4-BE49-F238E27FC236}">
                <a16:creationId xmlns:a16="http://schemas.microsoft.com/office/drawing/2014/main" id="{AC348E1C-F883-457C-AE9E-B20AC2CC68E5}"/>
              </a:ext>
            </a:extLst>
          </p:cNvPr>
          <p:cNvSpPr txBox="1">
            <a:spLocks/>
          </p:cNvSpPr>
          <p:nvPr/>
        </p:nvSpPr>
        <p:spPr>
          <a:xfrm>
            <a:off x="1393852" y="1521653"/>
            <a:ext cx="3724731" cy="690956"/>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NZ" sz="3200" dirty="0" err="1"/>
              <a:t>Uncached</a:t>
            </a:r>
            <a:endParaRPr lang="en-NZ" sz="3200" dirty="0"/>
          </a:p>
        </p:txBody>
      </p:sp>
      <p:sp>
        <p:nvSpPr>
          <p:cNvPr id="9" name="Title 1">
            <a:extLst>
              <a:ext uri="{FF2B5EF4-FFF2-40B4-BE49-F238E27FC236}">
                <a16:creationId xmlns:a16="http://schemas.microsoft.com/office/drawing/2014/main" id="{70534CAF-0789-4D6D-B3A7-3185982DF9A8}"/>
              </a:ext>
            </a:extLst>
          </p:cNvPr>
          <p:cNvSpPr txBox="1">
            <a:spLocks/>
          </p:cNvSpPr>
          <p:nvPr/>
        </p:nvSpPr>
        <p:spPr>
          <a:xfrm>
            <a:off x="7034390" y="1521653"/>
            <a:ext cx="3724731" cy="690956"/>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NZ" sz="3200" dirty="0"/>
              <a:t>Cached</a:t>
            </a:r>
          </a:p>
        </p:txBody>
      </p:sp>
    </p:spTree>
    <p:extLst>
      <p:ext uri="{BB962C8B-B14F-4D97-AF65-F5344CB8AC3E}">
        <p14:creationId xmlns:p14="http://schemas.microsoft.com/office/powerpoint/2010/main" val="1641883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D9EC1-CC17-480E-96A3-2F437C657A2B}"/>
              </a:ext>
            </a:extLst>
          </p:cNvPr>
          <p:cNvSpPr>
            <a:spLocks noGrp="1"/>
          </p:cNvSpPr>
          <p:nvPr>
            <p:ph type="title"/>
          </p:nvPr>
        </p:nvSpPr>
        <p:spPr>
          <a:xfrm>
            <a:off x="838200" y="365126"/>
            <a:ext cx="10515600" cy="950108"/>
          </a:xfrm>
          <a:solidFill>
            <a:srgbClr val="094D5B"/>
          </a:solidFill>
        </p:spPr>
        <p:txBody>
          <a:bodyPr/>
          <a:lstStyle/>
          <a:p>
            <a:pPr algn="ctr"/>
            <a:r>
              <a:rPr lang="en-NZ" dirty="0">
                <a:solidFill>
                  <a:schemeClr val="bg1"/>
                </a:solidFill>
              </a:rPr>
              <a:t>DNS Cache Poisoning cont..</a:t>
            </a:r>
          </a:p>
        </p:txBody>
      </p:sp>
      <p:sp>
        <p:nvSpPr>
          <p:cNvPr id="4" name="Content Placeholder 3">
            <a:extLst>
              <a:ext uri="{FF2B5EF4-FFF2-40B4-BE49-F238E27FC236}">
                <a16:creationId xmlns:a16="http://schemas.microsoft.com/office/drawing/2014/main" id="{2E7B4964-3744-4098-A1EC-0EEF84C40A1A}"/>
              </a:ext>
            </a:extLst>
          </p:cNvPr>
          <p:cNvSpPr>
            <a:spLocks noGrp="1"/>
          </p:cNvSpPr>
          <p:nvPr>
            <p:ph idx="1"/>
          </p:nvPr>
        </p:nvSpPr>
        <p:spPr/>
        <p:txBody>
          <a:bodyPr/>
          <a:lstStyle/>
          <a:p>
            <a:r>
              <a:rPr lang="en-US" dirty="0"/>
              <a:t>The DNS protocol is implemented on top of UDP, which is a stateless protocol. In order to spoof a DNS answer, the attacker needs to know/guess all the UDP parameters in the UDP header of the genuine DNS answer.</a:t>
            </a:r>
          </a:p>
          <a:p>
            <a:r>
              <a:rPr lang="en-US" dirty="0"/>
              <a:t>Overall the attacker needs to guess the Transaction ID (TXID) and the UDP destination port.</a:t>
            </a:r>
            <a:endParaRPr lang="en-NZ" dirty="0"/>
          </a:p>
        </p:txBody>
      </p:sp>
    </p:spTree>
    <p:extLst>
      <p:ext uri="{BB962C8B-B14F-4D97-AF65-F5344CB8AC3E}">
        <p14:creationId xmlns:p14="http://schemas.microsoft.com/office/powerpoint/2010/main" val="23079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D9EC1-CC17-480E-96A3-2F437C657A2B}"/>
              </a:ext>
            </a:extLst>
          </p:cNvPr>
          <p:cNvSpPr>
            <a:spLocks noGrp="1"/>
          </p:cNvSpPr>
          <p:nvPr>
            <p:ph type="title"/>
          </p:nvPr>
        </p:nvSpPr>
        <p:spPr>
          <a:xfrm>
            <a:off x="838200" y="365126"/>
            <a:ext cx="10515600" cy="950108"/>
          </a:xfrm>
          <a:solidFill>
            <a:srgbClr val="094D5B"/>
          </a:solidFill>
        </p:spPr>
        <p:txBody>
          <a:bodyPr/>
          <a:lstStyle/>
          <a:p>
            <a:pPr algn="ctr"/>
            <a:r>
              <a:rPr lang="en-NZ" dirty="0">
                <a:solidFill>
                  <a:schemeClr val="bg1"/>
                </a:solidFill>
              </a:rPr>
              <a:t>Pseudo Random Number Generator (PRNG)</a:t>
            </a:r>
          </a:p>
        </p:txBody>
      </p:sp>
      <p:sp>
        <p:nvSpPr>
          <p:cNvPr id="3" name="Content Placeholder 2">
            <a:extLst>
              <a:ext uri="{FF2B5EF4-FFF2-40B4-BE49-F238E27FC236}">
                <a16:creationId xmlns:a16="http://schemas.microsoft.com/office/drawing/2014/main" id="{B5A8D033-A588-456D-9437-595AF9598C7F}"/>
              </a:ext>
            </a:extLst>
          </p:cNvPr>
          <p:cNvSpPr>
            <a:spLocks noGrp="1"/>
          </p:cNvSpPr>
          <p:nvPr>
            <p:ph idx="1"/>
          </p:nvPr>
        </p:nvSpPr>
        <p:spPr>
          <a:xfrm>
            <a:off x="838200" y="2506662"/>
            <a:ext cx="10515600" cy="4351338"/>
          </a:xfrm>
        </p:spPr>
        <p:txBody>
          <a:bodyPr/>
          <a:lstStyle/>
          <a:p>
            <a:r>
              <a:rPr lang="en-NZ" dirty="0"/>
              <a:t>Specifically, the PRNG in use in the Linux kernel</a:t>
            </a:r>
          </a:p>
          <a:p>
            <a:r>
              <a:rPr lang="en-NZ" dirty="0"/>
              <a:t>Used by the Linux Operating System as well as Android</a:t>
            </a:r>
          </a:p>
          <a:p>
            <a:endParaRPr lang="en-NZ" dirty="0"/>
          </a:p>
          <a:p>
            <a:r>
              <a:rPr lang="en-NZ" dirty="0"/>
              <a:t>It’s weak</a:t>
            </a:r>
          </a:p>
          <a:p>
            <a:r>
              <a:rPr lang="en-NZ" dirty="0"/>
              <a:t>This paper’s main focus is on exploiting its predictability</a:t>
            </a:r>
          </a:p>
          <a:p>
            <a:pPr marL="0" indent="0">
              <a:buNone/>
            </a:pPr>
            <a:endParaRPr lang="en-NZ" dirty="0"/>
          </a:p>
        </p:txBody>
      </p:sp>
    </p:spTree>
    <p:extLst>
      <p:ext uri="{BB962C8B-B14F-4D97-AF65-F5344CB8AC3E}">
        <p14:creationId xmlns:p14="http://schemas.microsoft.com/office/powerpoint/2010/main" val="3721426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D9EC1-CC17-480E-96A3-2F437C657A2B}"/>
              </a:ext>
            </a:extLst>
          </p:cNvPr>
          <p:cNvSpPr>
            <a:spLocks noGrp="1"/>
          </p:cNvSpPr>
          <p:nvPr>
            <p:ph type="title"/>
          </p:nvPr>
        </p:nvSpPr>
        <p:spPr>
          <a:xfrm>
            <a:off x="838200" y="365126"/>
            <a:ext cx="10515600" cy="950108"/>
          </a:xfrm>
          <a:solidFill>
            <a:srgbClr val="094D5B"/>
          </a:solidFill>
        </p:spPr>
        <p:txBody>
          <a:bodyPr/>
          <a:lstStyle/>
          <a:p>
            <a:pPr algn="ctr"/>
            <a:r>
              <a:rPr lang="en-NZ" dirty="0">
                <a:solidFill>
                  <a:schemeClr val="bg1"/>
                </a:solidFill>
              </a:rPr>
              <a:t>PRNG and Cross Layer Attacks</a:t>
            </a:r>
          </a:p>
        </p:txBody>
      </p:sp>
      <p:sp>
        <p:nvSpPr>
          <p:cNvPr id="3" name="Content Placeholder 2">
            <a:extLst>
              <a:ext uri="{FF2B5EF4-FFF2-40B4-BE49-F238E27FC236}">
                <a16:creationId xmlns:a16="http://schemas.microsoft.com/office/drawing/2014/main" id="{B5A8D033-A588-456D-9437-595AF9598C7F}"/>
              </a:ext>
            </a:extLst>
          </p:cNvPr>
          <p:cNvSpPr>
            <a:spLocks noGrp="1"/>
          </p:cNvSpPr>
          <p:nvPr>
            <p:ph idx="1"/>
          </p:nvPr>
        </p:nvSpPr>
        <p:spPr/>
        <p:txBody>
          <a:bodyPr/>
          <a:lstStyle/>
          <a:p>
            <a:r>
              <a:rPr lang="en-NZ" dirty="0"/>
              <a:t>The algorithm is used by many consumers in the Linux Kernel.</a:t>
            </a:r>
          </a:p>
          <a:p>
            <a:r>
              <a:rPr lang="en-US" dirty="0"/>
              <a:t>The paper focuses on the invocations that are in the TCP and UDP connect() IPv6 flow label generation, the UDP source port generation and (in recent Linux kernels) the IPv4 ID generation for TCP.</a:t>
            </a:r>
            <a:endParaRPr lang="en-NZ" dirty="0"/>
          </a:p>
          <a:p>
            <a:endParaRPr lang="en-NZ" dirty="0"/>
          </a:p>
          <a:p>
            <a:r>
              <a:rPr lang="en-NZ" dirty="0"/>
              <a:t>Because the algorithm is shared by all three consumers it allows cross layer attacks to be used against the Linux kernel.</a:t>
            </a:r>
          </a:p>
        </p:txBody>
      </p:sp>
    </p:spTree>
    <p:extLst>
      <p:ext uri="{BB962C8B-B14F-4D97-AF65-F5344CB8AC3E}">
        <p14:creationId xmlns:p14="http://schemas.microsoft.com/office/powerpoint/2010/main" val="4262426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D9EC1-CC17-480E-96A3-2F437C657A2B}"/>
              </a:ext>
            </a:extLst>
          </p:cNvPr>
          <p:cNvSpPr>
            <a:spLocks noGrp="1"/>
          </p:cNvSpPr>
          <p:nvPr>
            <p:ph type="title"/>
          </p:nvPr>
        </p:nvSpPr>
        <p:spPr>
          <a:xfrm>
            <a:off x="838200" y="365126"/>
            <a:ext cx="10515600" cy="950108"/>
          </a:xfrm>
          <a:solidFill>
            <a:srgbClr val="094D5B"/>
          </a:solidFill>
        </p:spPr>
        <p:txBody>
          <a:bodyPr>
            <a:normAutofit/>
          </a:bodyPr>
          <a:lstStyle/>
          <a:p>
            <a:pPr algn="ctr"/>
            <a:r>
              <a:rPr lang="en-NZ" dirty="0">
                <a:solidFill>
                  <a:schemeClr val="bg1"/>
                </a:solidFill>
              </a:rPr>
              <a:t>Exploitation of PRNG for DNS Cache Poisoning</a:t>
            </a:r>
          </a:p>
        </p:txBody>
      </p:sp>
      <p:sp>
        <p:nvSpPr>
          <p:cNvPr id="3" name="Content Placeholder 2">
            <a:extLst>
              <a:ext uri="{FF2B5EF4-FFF2-40B4-BE49-F238E27FC236}">
                <a16:creationId xmlns:a16="http://schemas.microsoft.com/office/drawing/2014/main" id="{B5A8D033-A588-456D-9437-595AF9598C7F}"/>
              </a:ext>
            </a:extLst>
          </p:cNvPr>
          <p:cNvSpPr>
            <a:spLocks noGrp="1"/>
          </p:cNvSpPr>
          <p:nvPr>
            <p:ph idx="1"/>
          </p:nvPr>
        </p:nvSpPr>
        <p:spPr/>
        <p:txBody>
          <a:bodyPr/>
          <a:lstStyle/>
          <a:p>
            <a:r>
              <a:rPr lang="en-US" dirty="0"/>
              <a:t>Obtain partial PRNG readouts by establishing multiple TCP/IPv6 connections to the target device and observing the flow labels on the TCP packets sent by the device.</a:t>
            </a:r>
          </a:p>
          <a:p>
            <a:r>
              <a:rPr lang="en-NZ" dirty="0"/>
              <a:t>Use this to extract the internal PRNG state. (Lots of maths)</a:t>
            </a:r>
          </a:p>
          <a:p>
            <a:r>
              <a:rPr lang="en-US" dirty="0"/>
              <a:t>Remotely force the device to emit a DNS query over UDP for a host name we control.</a:t>
            </a:r>
          </a:p>
          <a:p>
            <a:r>
              <a:rPr lang="en-US" dirty="0"/>
              <a:t>Send a burst of spoofed DNS answers (going over all possible TXID values, with the UDP port predicted from the extracted PRNG state) containing an arbitrary DNS record. This record is cached by the stub resolver, which results in DNS cache poisoning.</a:t>
            </a:r>
            <a:endParaRPr lang="en-NZ" dirty="0"/>
          </a:p>
        </p:txBody>
      </p:sp>
    </p:spTree>
    <p:extLst>
      <p:ext uri="{BB962C8B-B14F-4D97-AF65-F5344CB8AC3E}">
        <p14:creationId xmlns:p14="http://schemas.microsoft.com/office/powerpoint/2010/main" val="2984572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D9EC1-CC17-480E-96A3-2F437C657A2B}"/>
              </a:ext>
            </a:extLst>
          </p:cNvPr>
          <p:cNvSpPr>
            <a:spLocks noGrp="1"/>
          </p:cNvSpPr>
          <p:nvPr>
            <p:ph type="title"/>
          </p:nvPr>
        </p:nvSpPr>
        <p:spPr>
          <a:xfrm>
            <a:off x="838200" y="365126"/>
            <a:ext cx="10515600" cy="950108"/>
          </a:xfrm>
          <a:solidFill>
            <a:srgbClr val="094D5B"/>
          </a:solidFill>
        </p:spPr>
        <p:txBody>
          <a:bodyPr>
            <a:normAutofit/>
          </a:bodyPr>
          <a:lstStyle/>
          <a:p>
            <a:pPr algn="ctr"/>
            <a:r>
              <a:rPr lang="en-NZ" dirty="0">
                <a:solidFill>
                  <a:schemeClr val="bg1"/>
                </a:solidFill>
              </a:rPr>
              <a:t>Exploitation of PRNG for Device Tracking</a:t>
            </a:r>
          </a:p>
        </p:txBody>
      </p:sp>
      <p:sp>
        <p:nvSpPr>
          <p:cNvPr id="3" name="Content Placeholder 2">
            <a:extLst>
              <a:ext uri="{FF2B5EF4-FFF2-40B4-BE49-F238E27FC236}">
                <a16:creationId xmlns:a16="http://schemas.microsoft.com/office/drawing/2014/main" id="{B5A8D033-A588-456D-9437-595AF9598C7F}"/>
              </a:ext>
            </a:extLst>
          </p:cNvPr>
          <p:cNvSpPr>
            <a:spLocks noGrp="1"/>
          </p:cNvSpPr>
          <p:nvPr>
            <p:ph idx="1"/>
          </p:nvPr>
        </p:nvSpPr>
        <p:spPr/>
        <p:txBody>
          <a:bodyPr>
            <a:normAutofit lnSpcReduction="10000"/>
          </a:bodyPr>
          <a:lstStyle/>
          <a:p>
            <a:r>
              <a:rPr lang="en-US" dirty="0"/>
              <a:t>HTML snippet which forces the browser running on the device to send TCP/IPv6, UDP, or TCP/IPv4 traffic to our website over multiple TCP/UDP connections. </a:t>
            </a:r>
          </a:p>
          <a:p>
            <a:r>
              <a:rPr lang="en-US" dirty="0"/>
              <a:t>This allows us to reconstruct the internal PRNG state for a single core.</a:t>
            </a:r>
          </a:p>
          <a:p>
            <a:r>
              <a:rPr lang="en-US" dirty="0"/>
              <a:t>Process is repeated several times to get the state for as many cores as possible.</a:t>
            </a:r>
          </a:p>
          <a:p>
            <a:r>
              <a:rPr lang="en-US" dirty="0"/>
              <a:t>Then, compare the states that were extracted with the states of devices already recorded.</a:t>
            </a:r>
          </a:p>
          <a:p>
            <a:r>
              <a:rPr lang="en-US" dirty="0"/>
              <a:t>If a match is found, we can assume that it is the same device as the one recorded earlier</a:t>
            </a:r>
            <a:endParaRPr lang="en-NZ" dirty="0"/>
          </a:p>
        </p:txBody>
      </p:sp>
    </p:spTree>
    <p:extLst>
      <p:ext uri="{BB962C8B-B14F-4D97-AF65-F5344CB8AC3E}">
        <p14:creationId xmlns:p14="http://schemas.microsoft.com/office/powerpoint/2010/main" val="42397524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653</TotalTime>
  <Words>702</Words>
  <Application>Microsoft Office PowerPoint</Application>
  <PresentationFormat>Widescreen</PresentationFormat>
  <Paragraphs>48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Cross Layer Attacks and How to Use Them (for DNS Cache Poisoning, Device Tracking and More)</vt:lpstr>
      <vt:lpstr>DNS</vt:lpstr>
      <vt:lpstr>DNS Cache Poisoning</vt:lpstr>
      <vt:lpstr>DNS Cache Poisoning cont..</vt:lpstr>
      <vt:lpstr>DNS Cache Poisoning cont..</vt:lpstr>
      <vt:lpstr>Pseudo Random Number Generator (PRNG)</vt:lpstr>
      <vt:lpstr>PRNG and Cross Layer Attacks</vt:lpstr>
      <vt:lpstr>Exploitation of PRNG for DNS Cache Poisoning</vt:lpstr>
      <vt:lpstr>Exploitation of PRNG for Device Tracking</vt:lpstr>
      <vt:lpstr>  Advantages of the Technique</vt:lpstr>
      <vt:lpstr>Weaknesses of the attack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 Layer Attacks and How to Use Them (for DNS Cache Poisoning, Device Tracking and More)</dc:title>
  <dc:creator>Aditya Krishnan</dc:creator>
  <cp:lastModifiedBy>Aditya Krishnan</cp:lastModifiedBy>
  <cp:revision>14</cp:revision>
  <dcterms:created xsi:type="dcterms:W3CDTF">2021-10-10T11:48:55Z</dcterms:created>
  <dcterms:modified xsi:type="dcterms:W3CDTF">2021-10-10T22:42:54Z</dcterms:modified>
</cp:coreProperties>
</file>