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9" r:id="rId4"/>
    <p:sldId id="280" r:id="rId5"/>
    <p:sldId id="301" r:id="rId6"/>
    <p:sldId id="281" r:id="rId7"/>
    <p:sldId id="302" r:id="rId8"/>
    <p:sldId id="303" r:id="rId9"/>
    <p:sldId id="304" r:id="rId10"/>
    <p:sldId id="284" r:id="rId11"/>
    <p:sldId id="282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5" r:id="rId22"/>
    <p:sldId id="294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–"/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6" autoAdjust="0"/>
  </p:normalViewPr>
  <p:slideViewPr>
    <p:cSldViewPr>
      <p:cViewPr varScale="1">
        <p:scale>
          <a:sx n="107" d="100"/>
          <a:sy n="107" d="100"/>
        </p:scale>
        <p:origin x="8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536" y="-10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141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6775"/>
            <a:ext cx="30654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9756775"/>
            <a:ext cx="31416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8" tIns="45824" rIns="91648" bIns="45824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1739744D-D4CB-4B43-9976-9EAAA7CF49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61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6" tIns="49513" rIns="99026" bIns="49513" numCol="1" anchor="b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508CB535-67DD-420C-99FD-18010751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4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901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9013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6A9D7F-BC1D-4571-BDE4-83D476B251F7}" type="slidenum">
              <a:rPr lang="en-US" sz="1400" smtClean="0"/>
              <a:pPr/>
              <a:t>1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946255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33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95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96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63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21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1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61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49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3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83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52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19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34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340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329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054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8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2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44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33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30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25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CB535-67DD-420C-99FD-18010751CF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2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9213A8-F98B-4ACB-AC3C-EAF4BDD89B13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2225" y="6248400"/>
            <a:ext cx="2085975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725 s2c  3.</a:t>
            </a:r>
            <a:fld id="{0E2793B6-CFAB-41E8-9D26-A680DC9BE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2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F8133-5B6F-470B-AA7B-DDA06F169978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BFA3D1D4-8D08-4B31-A53A-60C43AE0B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311528-2E63-404A-9B6D-F11A7F9F0C18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712E8329-56E0-4499-8FEE-6C3C36389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CE19E-B4BB-448C-9222-8D96036BFED8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 </a:t>
            </a:r>
            <a:r>
              <a:rPr lang="en-US" dirty="0" smtClean="0"/>
              <a:t>3.</a:t>
            </a:r>
            <a:fld id="{20366189-7762-4AC5-86E3-FCDA4FD4BF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3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EE294-2159-4AC7-9FDD-C12F96CABB96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88168D3D-799A-4982-A7A0-E4407F04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1EEAC8-C693-4760-8ECA-D1C5B2706402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36FBECC2-A353-4B4E-9C4E-22CCE5C17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58385-98E3-4BBC-B55E-1D0C22813E4D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CA204944-DB20-44E1-8653-89151888A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303B67-746D-4862-875A-BE6B5EDCD0E5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88F483E3-63A2-439D-BF4D-16CB4C4A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2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F56-B2CF-4073-B072-6E80225A9921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s2c 08.</a:t>
            </a:r>
            <a:fld id="{A63D6F9A-B2B2-4E95-87B6-8EF36B5E6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4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01706-06EB-4728-82E5-1769635AFC30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A411F6D9-2152-4148-92F8-B59B24ACC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368D5-31E1-46AE-91F7-FB1FBADABA57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err="1" smtClean="0"/>
            </a:lvl1pPr>
          </a:lstStyle>
          <a:p>
            <a:pPr>
              <a:defRPr/>
            </a:pPr>
            <a:r>
              <a:rPr lang="en-US"/>
              <a:t>CompSci 725 s2c 12.</a:t>
            </a:r>
            <a:fld id="{678517C0-E09E-43AC-8F3F-73CF44E0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fld id="{87C7AFEA-BFA4-4ADF-8B5C-B66ADFC5857D}" type="datetime5">
              <a:rPr lang="en-US" smtClean="0"/>
              <a:t>11-Jul-17</a:t>
            </a:fld>
            <a:endParaRPr lang="en-US" sz="13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COMPSCI 725 S2C 2013</a:t>
            </a:r>
            <a:endParaRPr lang="en-US" sz="13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2" tIns="43636" rIns="87272" bIns="4363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900" dirty="0" err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4F85FD77-580F-45CA-9FC1-921B4CADCE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/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31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7175" indent="-217488" algn="l" defTabSz="8731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209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781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53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925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ckland.ac.nz/en/about/the-university/how-university-works/policy-and-administration/computing/us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09/MC.2004.1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brary.auckland.ac.nz/services/research-support/subject-librarians" TargetMode="External"/><Relationship Id="rId5" Type="http://schemas.openxmlformats.org/officeDocument/2006/relationships/hyperlink" Target="https://www.library.auckland.ac.nz/study-skills" TargetMode="External"/><Relationship Id="rId4" Type="http://schemas.openxmlformats.org/officeDocument/2006/relationships/hyperlink" Target="http://www.library.auckland.ac.nz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45/359340.359342" TargetMode="External"/><Relationship Id="rId3" Type="http://schemas.openxmlformats.org/officeDocument/2006/relationships/hyperlink" Target="https://doi.org/10.1145/775265.775268" TargetMode="External"/><Relationship Id="rId7" Type="http://schemas.openxmlformats.org/officeDocument/2006/relationships/hyperlink" Target="http://www.dtic.mil/docs/citations/AD0770768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A%20Decentralized%20Model%20for%20Information%20Flow%20Control" TargetMode="External"/><Relationship Id="rId5" Type="http://schemas.openxmlformats.org/officeDocument/2006/relationships/hyperlink" Target="https://doi.org/10.1145/360051.360056" TargetMode="External"/><Relationship Id="rId4" Type="http://schemas.openxmlformats.org/officeDocument/2006/relationships/hyperlink" Target="https://doi.org/10.1145/957195.808059" TargetMode="External"/><Relationship Id="rId9" Type="http://schemas.openxmlformats.org/officeDocument/2006/relationships/hyperlink" Target="https://doi.org/10.1109/RISP.1994.29658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ias.edu/~boaz/Papers/obf_informal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uckland.ac.nz/courses/compsci725s2c/archive/termpaper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lar.google.co.nz/scholar?hl=en&amp;q=A+Taxonomy+of+Methods+for+Software+Piracy+Prevent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auckland.ac.nz/courses/22109/groups#tab-37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09/32.48151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45/214451.21445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134350" cy="5616575"/>
          </a:xfrm>
        </p:spPr>
        <p:txBody>
          <a:bodyPr/>
          <a:lstStyle/>
          <a:p>
            <a:r>
              <a:rPr lang="en-US" dirty="0" smtClean="0"/>
              <a:t>System Security</a:t>
            </a:r>
            <a:br>
              <a:rPr lang="en-US" dirty="0" smtClean="0"/>
            </a:br>
            <a:r>
              <a:rPr lang="en-US" dirty="0" err="1" smtClean="0"/>
              <a:t>CompSci</a:t>
            </a:r>
            <a:r>
              <a:rPr lang="en-US" dirty="0" smtClean="0"/>
              <a:t> 725 S2 17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First Set of Lecture Slides</a:t>
            </a:r>
            <a:br>
              <a:rPr lang="en-US" sz="34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2300" dirty="0" smtClean="0"/>
              <a:t>Clark Thomborson</a:t>
            </a:r>
            <a:br>
              <a:rPr lang="en-US" sz="2300" dirty="0" smtClean="0"/>
            </a:br>
            <a:r>
              <a:rPr lang="en-US" sz="1800" dirty="0" smtClean="0"/>
              <a:t>v1.0 of 2017-07-11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5B29BB-32AE-435E-8FB3-9C75F24FA4FF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smtClean="0"/>
              <a:t>Warning</a:t>
            </a:r>
            <a:endParaRPr lang="en-AU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050"/>
            <a:ext cx="8287072" cy="5340350"/>
          </a:xfrm>
        </p:spPr>
        <p:txBody>
          <a:bodyPr/>
          <a:lstStyle/>
          <a:p>
            <a:r>
              <a:rPr lang="en-AU" sz="2700" dirty="0" smtClean="0"/>
              <a:t>We will discuss vulnerabilities in widely-deployed computer systems.</a:t>
            </a:r>
          </a:p>
          <a:p>
            <a:r>
              <a:rPr lang="en-AU" sz="2700" dirty="0" smtClean="0"/>
              <a:t>This is </a:t>
            </a:r>
            <a:r>
              <a:rPr lang="en-AU" sz="2700" i="1" dirty="0" smtClean="0"/>
              <a:t>not</a:t>
            </a:r>
            <a:r>
              <a:rPr lang="en-AU" sz="2700" dirty="0" smtClean="0"/>
              <a:t> an invitation for you to exploit these vulnerabilities!</a:t>
            </a:r>
          </a:p>
          <a:p>
            <a:r>
              <a:rPr lang="en-AU" sz="2700" dirty="0" smtClean="0"/>
              <a:t>Instead you are expected to behave </a:t>
            </a:r>
            <a:r>
              <a:rPr lang="en-AU" sz="2700" i="1" dirty="0" smtClean="0"/>
              <a:t>responsibly</a:t>
            </a:r>
            <a:r>
              <a:rPr lang="en-AU" sz="2700" dirty="0" smtClean="0"/>
              <a:t>, e.g.</a:t>
            </a:r>
          </a:p>
          <a:p>
            <a:pPr lvl="1"/>
            <a:r>
              <a:rPr lang="en-AU" sz="2300" dirty="0" smtClean="0"/>
              <a:t>Don’t break into computer systems that are not your own.</a:t>
            </a:r>
          </a:p>
          <a:p>
            <a:pPr lvl="1"/>
            <a:r>
              <a:rPr lang="en-AU" sz="2300" dirty="0" smtClean="0"/>
              <a:t>Don’t attempt to subvert any security system in any other way, for example by taking over someone else's “digital identity”.</a:t>
            </a:r>
          </a:p>
          <a:p>
            <a:pPr lvl="1"/>
            <a:r>
              <a:rPr lang="en-AU" sz="2300" dirty="0" smtClean="0"/>
              <a:t>Read &amp; obey our University’s </a:t>
            </a:r>
            <a:r>
              <a:rPr lang="en-NZ" sz="2300" dirty="0" smtClean="0">
                <a:hlinkClick r:id="rId3"/>
              </a:rPr>
              <a:t>IT Use Guidelines and Policies</a:t>
            </a:r>
            <a:r>
              <a:rPr lang="en-AU" sz="2300" dirty="0" smtClean="0"/>
              <a:t>.  (These are “soft” security controls: we will discuss some of these later in this course.)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BE3B4A-58E1-41D6-A333-975D3D6566C0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Reading for Wednesday</a:t>
            </a:r>
            <a:endParaRPr lang="en-AU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B. Lampson, “Computer Security in the Real World”, </a:t>
            </a:r>
            <a:r>
              <a:rPr lang="en-US" i="1" dirty="0" smtClean="0"/>
              <a:t>IEEE Computer 37:6,</a:t>
            </a:r>
            <a:r>
              <a:rPr lang="en-US" dirty="0" smtClean="0"/>
              <a:t> 37-46, June 2004.  </a:t>
            </a:r>
            <a:r>
              <a:rPr lang="en-US" dirty="0"/>
              <a:t>DOI: </a:t>
            </a:r>
            <a:r>
              <a:rPr lang="en-US" dirty="0" smtClean="0">
                <a:hlinkClick r:id="rId3"/>
              </a:rPr>
              <a:t>10.1109/MC.2004.17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Available to U of Auckland students on </a:t>
            </a:r>
            <a:r>
              <a:rPr lang="en-US" dirty="0" smtClean="0">
                <a:hlinkClick r:id="rId4"/>
              </a:rPr>
              <a:t>http://www.library.auckland.ac.nz/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don’t know how to use our University’s library, see </a:t>
            </a:r>
            <a:r>
              <a:rPr lang="en-US" dirty="0" smtClean="0">
                <a:hlinkClick r:id="rId5"/>
              </a:rPr>
              <a:t>its study-skills </a:t>
            </a:r>
            <a:r>
              <a:rPr lang="en-US" dirty="0" err="1" smtClean="0">
                <a:hlinkClick r:id="rId5"/>
              </a:rPr>
              <a:t>webarea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You are welcome to contact the </a:t>
            </a:r>
            <a:r>
              <a:rPr lang="en-US" dirty="0" smtClean="0">
                <a:hlinkClick r:id="rId6"/>
              </a:rPr>
              <a:t>Subject Librarian for Computer Science</a:t>
            </a:r>
            <a:r>
              <a:rPr lang="en-US" dirty="0" smtClean="0"/>
              <a:t>, if you need help with obtaining an archival version of an article you want to cite in your written report.   (We’ll talk more about this later…)</a:t>
            </a: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2A33D8-77CB-49D2-B86C-87C3DAA7CE76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50900"/>
          </a:xfrm>
        </p:spPr>
        <p:txBody>
          <a:bodyPr/>
          <a:lstStyle/>
          <a:p>
            <a:r>
              <a:rPr lang="en-US" sz="3800" smtClean="0"/>
              <a:t>Lampson, “Computer Security…”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 smtClean="0"/>
              <a:t>“What do we want from secure computer systems?”  Lampson says: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We want the same level of security as a “real-world system”, </a:t>
            </a:r>
            <a:r>
              <a:rPr lang="en-US" sz="2300" i="1" smtClean="0"/>
              <a:t>e.g.</a:t>
            </a:r>
            <a:r>
              <a:rPr lang="en-US" sz="2300" smtClean="0"/>
              <a:t> the lock on the front door of our house.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Real-world security is just good-enough that the “bad guys” won’t think the expected </a:t>
            </a:r>
            <a:r>
              <a:rPr lang="en-US" sz="2300" smtClean="0">
                <a:solidFill>
                  <a:srgbClr val="FF0000"/>
                </a:solidFill>
              </a:rPr>
              <a:t>value</a:t>
            </a:r>
            <a:r>
              <a:rPr lang="en-US" sz="2300" smtClean="0"/>
              <a:t> of an attempted theft is worth the risk (expected cost) of </a:t>
            </a:r>
            <a:r>
              <a:rPr lang="en-US" sz="2300" smtClean="0">
                <a:solidFill>
                  <a:srgbClr val="FF0000"/>
                </a:solidFill>
              </a:rPr>
              <a:t>punishment</a:t>
            </a:r>
            <a:r>
              <a:rPr lang="en-US" sz="23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300" smtClean="0"/>
              <a:t>Better</a:t>
            </a:r>
            <a:r>
              <a:rPr lang="en-US" sz="2300" smtClean="0">
                <a:solidFill>
                  <a:srgbClr val="FF0000"/>
                </a:solidFill>
              </a:rPr>
              <a:t> locks</a:t>
            </a:r>
            <a:r>
              <a:rPr lang="en-US" sz="2300" smtClean="0"/>
              <a:t> raise the cost of an attempted theft, and thus decrease its expected value to a “bad guy”.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Economic rationalism: We should buy a better lock only if our expected gain (= reduction in expected loss by theft) exceeds the cost of this lock.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The cost of a lock includes its purchase, installation, periodic inspection or usage audit, key distribution and revocation, and operation (</a:t>
            </a:r>
            <a:r>
              <a:rPr lang="en-US" sz="2700" i="1" smtClean="0"/>
              <a:t>e.g.</a:t>
            </a:r>
            <a:r>
              <a:rPr lang="en-US" sz="2700" smtClean="0"/>
              <a:t> time to unlock and lock).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1C1435-BBE9-45BA-AB23-C37395BEC98C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968875"/>
          </a:xfrm>
        </p:spPr>
        <p:txBody>
          <a:bodyPr/>
          <a:lstStyle/>
          <a:p>
            <a:r>
              <a:rPr lang="en-NZ" sz="2700" smtClean="0"/>
              <a:t>Lampson identifies four different user populations in his threat analysis.</a:t>
            </a:r>
          </a:p>
          <a:p>
            <a:pPr lvl="1"/>
            <a:r>
              <a:rPr lang="en-NZ" sz="2300" smtClean="0"/>
              <a:t>Users of internet-connected computers</a:t>
            </a:r>
          </a:p>
          <a:p>
            <a:pPr lvl="2"/>
            <a:r>
              <a:rPr lang="en-NZ" sz="1900" smtClean="0"/>
              <a:t>Could be attacked by “anyone”</a:t>
            </a:r>
          </a:p>
          <a:p>
            <a:pPr lvl="2"/>
            <a:r>
              <a:rPr lang="en-NZ" sz="1900" smtClean="0"/>
              <a:t>Could “infect others”</a:t>
            </a:r>
          </a:p>
          <a:p>
            <a:pPr lvl="2"/>
            <a:r>
              <a:rPr lang="en-NZ" sz="1900" smtClean="0"/>
              <a:t>Could run “hostile code that comes from many different sources, often without your knowledge”</a:t>
            </a:r>
          </a:p>
          <a:p>
            <a:pPr lvl="1"/>
            <a:r>
              <a:rPr lang="en-NZ" sz="2300" smtClean="0"/>
              <a:t>Laptop users</a:t>
            </a:r>
          </a:p>
          <a:p>
            <a:pPr lvl="2"/>
            <a:r>
              <a:rPr lang="en-NZ" sz="1900" smtClean="0"/>
              <a:t>“Hostile physical environment” </a:t>
            </a:r>
          </a:p>
          <a:p>
            <a:pPr lvl="1"/>
            <a:r>
              <a:rPr lang="en-NZ" sz="2300" smtClean="0"/>
              <a:t>“If you own content and want to sell it, you face hostile hosts”</a:t>
            </a:r>
          </a:p>
          <a:p>
            <a:pPr lvl="1"/>
            <a:r>
              <a:rPr lang="en-NZ" sz="2300" smtClean="0"/>
              <a:t>Organizations trying to control access to “critical data”. </a:t>
            </a:r>
            <a:endParaRPr lang="en-US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0D8C8D-E97B-4445-8408-31561381C23E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Who are “we”? (cont.)</a:t>
            </a:r>
            <a:endParaRPr lang="en-US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r>
              <a:rPr lang="en-NZ" sz="2700" smtClean="0"/>
              <a:t>Consider: The users of a system rarely have administrative rights, especially in a corporate setting.</a:t>
            </a:r>
          </a:p>
          <a:p>
            <a:pPr lvl="1"/>
            <a:r>
              <a:rPr lang="en-NZ" sz="2300" smtClean="0"/>
              <a:t>“What the users want” is not always the same as “what the administrator wants”.</a:t>
            </a:r>
          </a:p>
          <a:p>
            <a:pPr lvl="1"/>
            <a:r>
              <a:rPr lang="en-NZ" sz="2300" smtClean="0"/>
              <a:t>“What the administrator wants” may not be the same as “what the CEO wants”.</a:t>
            </a:r>
          </a:p>
          <a:p>
            <a:pPr lvl="1"/>
            <a:r>
              <a:rPr lang="en-NZ" sz="2300" smtClean="0"/>
              <a:t>“What the CEO wants” may be illegal, </a:t>
            </a:r>
            <a:r>
              <a:rPr lang="en-NZ" sz="2300" i="1" smtClean="0"/>
              <a:t>i.e.</a:t>
            </a:r>
            <a:r>
              <a:rPr lang="en-NZ" sz="2300" smtClean="0"/>
              <a:t> in conflict with “what the government wants”.</a:t>
            </a:r>
          </a:p>
          <a:p>
            <a:pPr lvl="1"/>
            <a:r>
              <a:rPr lang="en-NZ" sz="2300" smtClean="0"/>
              <a:t>“What the customer wants” may differ from all of the above.</a:t>
            </a:r>
          </a:p>
          <a:p>
            <a:pPr lvl="1"/>
            <a:r>
              <a:rPr lang="en-NZ" sz="2300" smtClean="0"/>
              <a:t>Any interested party may be unclear, or misinformed, about what they (or “we”) want!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FA57B7-FD9C-4FFB-B3C2-5BB38AD008E4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Important Security Technologies</a:t>
            </a:r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4537075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Did you run across one of these technologies in the article you’ll be presenting?  </a:t>
            </a:r>
          </a:p>
          <a:p>
            <a:pPr lvl="1"/>
            <a:r>
              <a:rPr lang="en-NZ" dirty="0" smtClean="0"/>
              <a:t>Do you need to know about it, in order to understand the article?  </a:t>
            </a:r>
          </a:p>
          <a:p>
            <a:pPr lvl="2"/>
            <a:r>
              <a:rPr lang="en-NZ" dirty="0" smtClean="0"/>
              <a:t>If so, please let me know… I’ll add it to my lecture slides!</a:t>
            </a:r>
          </a:p>
          <a:p>
            <a:pPr marL="542925" lvl="1" indent="-357188">
              <a:buFontTx/>
              <a:buAutoNum type="arabicPeriod"/>
            </a:pPr>
            <a:r>
              <a:rPr lang="en-NZ" dirty="0" smtClean="0"/>
              <a:t>Subject/object access matrix model [</a:t>
            </a:r>
            <a:r>
              <a:rPr lang="en-NZ" dirty="0" smtClean="0">
                <a:hlinkClick r:id="rId3"/>
              </a:rPr>
              <a:t>Lampson 1974</a:t>
            </a:r>
            <a:r>
              <a:rPr lang="en-NZ" dirty="0" smtClean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 smtClean="0"/>
              <a:t>ACLs [</a:t>
            </a:r>
            <a:r>
              <a:rPr lang="en-NZ" dirty="0" smtClean="0">
                <a:hlinkClick r:id="rId4"/>
              </a:rPr>
              <a:t>Saltzer 1974</a:t>
            </a:r>
            <a:r>
              <a:rPr lang="en-NZ" dirty="0" smtClean="0"/>
              <a:t>], [</a:t>
            </a:r>
            <a:r>
              <a:rPr lang="en-NZ" dirty="0" smtClean="0">
                <a:hlinkClick r:id="rId5"/>
              </a:rPr>
              <a:t>Denning 1976</a:t>
            </a:r>
            <a:r>
              <a:rPr lang="en-NZ" dirty="0" smtClean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 smtClean="0"/>
              <a:t>Information flow modelling [</a:t>
            </a:r>
            <a:r>
              <a:rPr lang="en-NZ" dirty="0" smtClean="0">
                <a:hlinkClick r:id="rId6" action="ppaction://hlinkfile"/>
              </a:rPr>
              <a:t>Myers &amp; Liskov 1997</a:t>
            </a:r>
            <a:r>
              <a:rPr lang="en-NZ" dirty="0" smtClean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 smtClean="0"/>
              <a:t>Star property [</a:t>
            </a:r>
            <a:r>
              <a:rPr lang="en-NZ" dirty="0" smtClean="0">
                <a:hlinkClick r:id="rId7"/>
              </a:rPr>
              <a:t>Bell &amp; LaPadula 1974</a:t>
            </a:r>
            <a:r>
              <a:rPr lang="en-NZ" dirty="0" smtClean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 smtClean="0"/>
              <a:t>Public-key cryptography [</a:t>
            </a:r>
            <a:r>
              <a:rPr lang="en-NZ" dirty="0" smtClean="0">
                <a:hlinkClick r:id="rId8"/>
              </a:rPr>
              <a:t>RSA 1978</a:t>
            </a:r>
            <a:r>
              <a:rPr lang="en-NZ" dirty="0" smtClean="0"/>
              <a:t>]</a:t>
            </a:r>
          </a:p>
          <a:p>
            <a:pPr marL="542925" lvl="1" indent="-357188">
              <a:buFontTx/>
              <a:buAutoNum type="arabicPeriod"/>
            </a:pPr>
            <a:r>
              <a:rPr lang="en-NZ" dirty="0" smtClean="0"/>
              <a:t>Cryptographic protocols [</a:t>
            </a:r>
            <a:r>
              <a:rPr lang="en-NZ" dirty="0" smtClean="0">
                <a:hlinkClick r:id="rId9"/>
              </a:rPr>
              <a:t>Abadi &amp; Needham 1995</a:t>
            </a:r>
            <a:r>
              <a:rPr lang="en-NZ" dirty="0" smtClean="0"/>
              <a:t>]</a:t>
            </a:r>
          </a:p>
          <a:p>
            <a:pPr marL="542925" lvl="1" indent="-357188">
              <a:buFontTx/>
              <a:buAutoNum type="arabicPeriod"/>
            </a:pPr>
            <a:endParaRPr lang="en-NZ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0ACFC1-8F45-426B-AAD5-19505ACABED2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Why Not Try for “Perfect Security”?</a:t>
            </a:r>
            <a:endParaRPr lang="en-US" sz="380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Too complicated: can’t understand all requirements; can’t implement everything you understand; can’t keep up with requirement changes; can’t maintain.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Security is only one of many design objectives.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Conflicts with features, usability?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Conflicts with performance?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Too expensive to specify, set up, maintain?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300" dirty="0" smtClean="0"/>
              <a:t>Difficult to justify expense, because security risks are impossible to assess accurately.</a:t>
            </a:r>
          </a:p>
          <a:p>
            <a:pPr marL="582613" indent="-582613">
              <a:lnSpc>
                <a:spcPct val="90000"/>
              </a:lnSpc>
            </a:pPr>
            <a:r>
              <a:rPr lang="en-NZ" sz="2700" dirty="0" smtClean="0"/>
              <a:t>Boaz Barak takes a contrary position, in his discussion of “fuzzy security” at </a:t>
            </a:r>
            <a:r>
              <a:rPr lang="en-NZ" sz="2300" dirty="0" smtClean="0">
                <a:hlinkClick r:id="rId3"/>
              </a:rPr>
              <a:t>http://www.math.ias.edu/~boaz/Papers/obf_informal.html</a:t>
            </a:r>
            <a:r>
              <a:rPr lang="en-NZ" sz="2700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3518E5-F4D9-4A07-9DC5-B89534E6882D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Aspects of Secure System Design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Specification/Policy</a:t>
            </a:r>
          </a:p>
          <a:p>
            <a:pPr marL="944563" lvl="1" indent="-508000"/>
            <a:r>
              <a:rPr lang="en-NZ" sz="2300" smtClean="0"/>
              <a:t>What is the system supposed to do?</a:t>
            </a:r>
          </a:p>
          <a:p>
            <a:pPr marL="582613" indent="-582613"/>
            <a:r>
              <a:rPr lang="en-NZ" sz="2700" smtClean="0"/>
              <a:t>Implementation/Mechanism</a:t>
            </a:r>
          </a:p>
          <a:p>
            <a:pPr marL="944563" lvl="1" indent="-508000"/>
            <a:r>
              <a:rPr lang="en-NZ" sz="2300" smtClean="0"/>
              <a:t>How does it do it?</a:t>
            </a:r>
          </a:p>
          <a:p>
            <a:pPr marL="582613" indent="-582613"/>
            <a:r>
              <a:rPr lang="en-NZ" sz="2700" smtClean="0"/>
              <a:t>Correctness/Assurance</a:t>
            </a:r>
          </a:p>
          <a:p>
            <a:pPr marL="944563" lvl="1" indent="-508000"/>
            <a:r>
              <a:rPr lang="en-NZ" sz="2300" smtClean="0"/>
              <a:t>Does it really work?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Lampson takes a “computer science” viewpoint, emphasizing the technologies used in system design.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“information systems” viewpoint emphasizes policies, people, and whole-lifecycle processes.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5F4551-DB86-40E3-AD9C-D65FC985EDB7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Specification/Policy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Secrecy (Confidentiality)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read.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Integrity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Unauthorized users cannot write.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Availability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Authorized users can read and write.</a:t>
            </a:r>
          </a:p>
          <a:p>
            <a:pPr marL="582613" indent="-582613">
              <a:lnSpc>
                <a:spcPct val="80000"/>
              </a:lnSpc>
              <a:buFontTx/>
              <a:buNone/>
            </a:pPr>
            <a:r>
              <a:rPr lang="en-NZ" sz="2700" smtClean="0"/>
              <a:t>These are the “CIA” objectives.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The Unix filesystem has “x” and “d” bits, as well as “w” and “r” bits.  Are “x” and “d” in the CIA?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Accountability (Audit)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Administrative records of subjects (“who?”) and objects (“to whom?”).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Audit records may include actions (“did what?”), times (“when?”), authority (“who said it was ok?”), etc.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6D0DCE-B832-417B-9B7F-1A9871A5956A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Implementation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mtClean="0"/>
              <a:t>Code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“The programs that security depends on.”</a:t>
            </a:r>
          </a:p>
          <a:p>
            <a:pPr marL="582613" indent="-582613">
              <a:lnSpc>
                <a:spcPct val="90000"/>
              </a:lnSpc>
            </a:pPr>
            <a:r>
              <a:rPr lang="en-NZ" smtClean="0"/>
              <a:t>Setup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mtClean="0"/>
              <a:t>“… all the data that controls the programs’ operations: folder structure, access control lists, group memberships, user passwords or encryption keys, etc.”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Would you say this is a “computer science” viewpoint?</a:t>
            </a:r>
          </a:p>
          <a:p>
            <a:pPr marL="582613" indent="-582613">
              <a:lnSpc>
                <a:spcPct val="90000"/>
              </a:lnSpc>
              <a:buFont typeface="Wingdings" pitchFamily="2" charset="2"/>
              <a:buChar char="v"/>
            </a:pPr>
            <a:r>
              <a:rPr lang="en-NZ" smtClean="0"/>
              <a:t>What else would you include in implementation, from another viewpoint?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839469-6447-4500-970C-4868009C278F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Anyone who passes this class will be able to</a:t>
            </a:r>
          </a:p>
          <a:p>
            <a:pPr lvl="1"/>
            <a:r>
              <a:rPr lang="en-US" dirty="0" smtClean="0"/>
              <a:t>give basic advice on system security, using standard terminology;</a:t>
            </a:r>
          </a:p>
          <a:p>
            <a:pPr lvl="1"/>
            <a:r>
              <a:rPr lang="en-US" dirty="0" smtClean="0"/>
              <a:t>read technical literature on system security, demonstrating critical and appreciative comprehension; and</a:t>
            </a:r>
          </a:p>
          <a:p>
            <a:pPr lvl="1"/>
            <a:r>
              <a:rPr lang="en-US" dirty="0" smtClean="0"/>
              <a:t>give an informative oral presentation on, and write knowledgeably about, an advanced topic in system security.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ED3142-3492-4C54-B170-BA4845BDEA36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Vulnerabilities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700" smtClean="0"/>
              <a:t>Programs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- buggy or hostile”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– careless or hostile”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“Either programs or people, giving bad instructions to good but gullible programs”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700" smtClean="0"/>
              <a:t>Agents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2300" smtClean="0"/>
              <a:t>“Bad agents that tap or spoof communications”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Is this a complete list?  Are the distinctions clear?</a:t>
            </a:r>
          </a:p>
          <a:p>
            <a:pPr marL="582613" indent="-582613">
              <a:lnSpc>
                <a:spcPct val="80000"/>
              </a:lnSpc>
              <a:buFont typeface="Wingdings" pitchFamily="2" charset="2"/>
              <a:buChar char="v"/>
            </a:pPr>
            <a:r>
              <a:rPr lang="en-NZ" sz="2700" smtClean="0"/>
              <a:t>Can you draw a picture to illustrate these distinctions?  (Subject, object, action, communication channel?  Source, request, guard, resource, audit log?)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8FD669-C63C-40A9-A0E8-C2AB297323CA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Figure 1.  Access Control Model</a:t>
            </a:r>
            <a:endParaRPr lang="en-US" smtClean="0"/>
          </a:p>
        </p:txBody>
      </p:sp>
      <p:pic>
        <p:nvPicPr>
          <p:cNvPr id="30724" name="Picture 9" descr="Figure 1 from Lampson0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63" y="1916113"/>
            <a:ext cx="8180387" cy="4073525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391845-476D-4570-90C1-57AE3CC15ACF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Defensive Strategies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256212"/>
          </a:xfrm>
        </p:spPr>
        <p:txBody>
          <a:bodyPr/>
          <a:lstStyle/>
          <a:p>
            <a:pPr marL="582613" indent="-582613"/>
            <a:r>
              <a:rPr lang="en-NZ" sz="2700" smtClean="0"/>
              <a:t>Isolate: keep everybody out! </a:t>
            </a:r>
          </a:p>
          <a:p>
            <a:pPr marL="582613" indent="-582613"/>
            <a:r>
              <a:rPr lang="en-NZ" sz="2700" smtClean="0"/>
              <a:t>Exclude: keep the bad guys out!</a:t>
            </a:r>
          </a:p>
          <a:p>
            <a:pPr marL="582613" indent="-582613"/>
            <a:r>
              <a:rPr lang="en-NZ" sz="2700" smtClean="0"/>
              <a:t>Restrict: let the bad guys in, but keep them from doing damage! (Sandboxing.)</a:t>
            </a:r>
          </a:p>
          <a:p>
            <a:pPr marL="582613" indent="-582613"/>
            <a:r>
              <a:rPr lang="en-NZ" sz="2700" smtClean="0"/>
              <a:t>Recover: Undo the damage!</a:t>
            </a:r>
          </a:p>
          <a:p>
            <a:pPr marL="582613" indent="-582613"/>
            <a:r>
              <a:rPr lang="en-NZ" sz="2700" smtClean="0"/>
              <a:t>Punish: Catch the bad guys and prosecute them!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 to illustrate these strategies?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The usual strategic taxonomy (“defense in depth”) is “Prevent”, “Detect”, “Respond”.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5AF710-DAE9-4A32-8BB1-FE24B4252675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used by the Guard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marL="582613" indent="-582613">
              <a:lnSpc>
                <a:spcPct val="80000"/>
              </a:lnSpc>
            </a:pPr>
            <a:r>
              <a:rPr lang="en-NZ" sz="2000" smtClean="0"/>
              <a:t>Authentication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Identification of the principal making the request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Authorization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Policy on “who (= Principal or Subject) is allowed to do what (= Request or Action) to whom (= Object or Resource)”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“Authentication” and “Authorization” are often confused in technical writing.  Try to use them accurately!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Many authors make a careful distinction between “identification” (e.g. a username) and “authentication” (e.g. a password).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900" smtClean="0"/>
              <a:t>Biometrics may be used either for identification (deciding who is trying to login) or for authentication (deciding whether the identification provided by the user is valid).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Sometimes a distinction is made between the “Authorizing Subject” and the “Actor”. 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The Actor is delegated (by the Subject) to perform the Action.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Design principle: Separate the guard from the object.</a:t>
            </a:r>
          </a:p>
          <a:p>
            <a:pPr marL="582613" indent="-582613">
              <a:lnSpc>
                <a:spcPct val="80000"/>
              </a:lnSpc>
            </a:pPr>
            <a:r>
              <a:rPr lang="en-NZ" sz="2000" smtClean="0"/>
              <a:t>Note: the Guard of Figure 1 doesn’t check on what the Object does!</a:t>
            </a:r>
          </a:p>
          <a:p>
            <a:pPr marL="944563" lvl="1" indent="-508000">
              <a:lnSpc>
                <a:spcPct val="80000"/>
              </a:lnSpc>
            </a:pPr>
            <a:r>
              <a:rPr lang="en-NZ" sz="1800" smtClean="0"/>
              <a:t>This security assurance (of “Object correctness”) is sometimes ignored, or it may be handled by another Guard (not shown) which watches over Objects.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51F451-68DB-4860-B53E-4325DA70234B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Information Flow Control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z="2700" smtClean="0"/>
              <a:t>Dual of Access Control Model</a:t>
            </a:r>
          </a:p>
          <a:p>
            <a:pPr marL="582613" indent="-582613"/>
            <a:r>
              <a:rPr lang="en-NZ" sz="2700" smtClean="0"/>
              <a:t>“The guard decides whether information can flow to a principal.”</a:t>
            </a:r>
          </a:p>
          <a:p>
            <a:pPr marL="582613" indent="-582613">
              <a:buFont typeface="Wingdings" pitchFamily="2" charset="2"/>
              <a:buChar char="v"/>
            </a:pPr>
            <a:r>
              <a:rPr lang="en-NZ" sz="2700" smtClean="0"/>
              <a:t>Can you draw a picture, like Figure 1, showing Information Flow Control?</a:t>
            </a:r>
          </a:p>
          <a:p>
            <a:pPr marL="582613" indent="-582613"/>
            <a:endParaRPr lang="en-NZ" sz="2700" smtClean="0"/>
          </a:p>
          <a:p>
            <a:pPr marL="582613" indent="-582613"/>
            <a:r>
              <a:rPr lang="en-NZ" sz="2700" smtClean="0"/>
              <a:t>“Star property” (hierarchical security)</a:t>
            </a:r>
          </a:p>
          <a:p>
            <a:pPr marL="944563" lvl="1" indent="-508000"/>
            <a:r>
              <a:rPr lang="en-NZ" sz="2300" smtClean="0"/>
              <a:t>Principals at the center can “read everything” but “write nothing” outside the central (“top secret”) domain.</a:t>
            </a:r>
          </a:p>
          <a:p>
            <a:pPr marL="944563" lvl="1" indent="-508000"/>
            <a:r>
              <a:rPr lang="en-NZ" sz="2300" smtClean="0"/>
              <a:t>Principals outside the center can “write everything” but “read nothing” in the central domain.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34E032-262B-44AC-BFC6-84DD2C438452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mtClean="0"/>
              <a:t>Assurance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/>
            <a:r>
              <a:rPr lang="en-NZ" smtClean="0"/>
              <a:t>Lampson: “Making security work requires establishing a </a:t>
            </a:r>
            <a:r>
              <a:rPr lang="en-NZ" i="1" smtClean="0"/>
              <a:t>trusted computing base.”</a:t>
            </a:r>
          </a:p>
          <a:p>
            <a:pPr marL="944563" lvl="1" indent="-508000"/>
            <a:r>
              <a:rPr lang="en-NZ" smtClean="0"/>
              <a:t>The TCB is the collection of hardware, software, and setup information on which a system’s security depends.</a:t>
            </a:r>
          </a:p>
          <a:p>
            <a:pPr marL="582613" indent="-582613"/>
            <a:r>
              <a:rPr lang="en-NZ" smtClean="0"/>
              <a:t>What else is required to make “security work”?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9353B8-5127-4DC9-A39F-CA2032848E3C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sz="3800" smtClean="0"/>
              <a:t>Simplifying Setup: Roles and ACLs</a:t>
            </a:r>
            <a:endParaRPr lang="en-US" sz="380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002588" cy="5184775"/>
          </a:xfrm>
        </p:spPr>
        <p:txBody>
          <a:bodyPr/>
          <a:lstStyle/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uses stereotypes when deciding whether or not to allow accesses by a “security principal”.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Each process runs with (a subset of) the access rights of the login </a:t>
            </a:r>
            <a:r>
              <a:rPr lang="en-NZ" sz="2100" i="1" smtClean="0"/>
              <a:t>x </a:t>
            </a:r>
            <a:r>
              <a:rPr lang="en-NZ" sz="2100" smtClean="0"/>
              <a:t>that authorised the process to run.  E.g.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role(</a:t>
            </a:r>
            <a:r>
              <a:rPr lang="en-NZ" sz="2100" i="1" smtClean="0"/>
              <a:t>x</a:t>
            </a:r>
            <a:r>
              <a:rPr lang="en-NZ" sz="2100" smtClean="0"/>
              <a:t>) </a:t>
            </a:r>
            <a:r>
              <a:rPr lang="en-NZ" sz="2100" smtClean="0">
                <a:sym typeface="Symbol" pitchFamily="18" charset="2"/>
              </a:rPr>
              <a:t></a:t>
            </a:r>
            <a:r>
              <a:rPr lang="en-NZ" sz="2100" smtClean="0"/>
              <a:t> {Administrators, Users}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A simple role-based view of other principals p is</a:t>
            </a:r>
          </a:p>
          <a:p>
            <a:pPr marL="944563" lvl="1" indent="-508000" algn="ctr">
              <a:lnSpc>
                <a:spcPct val="90000"/>
              </a:lnSpc>
              <a:buFontTx/>
              <a:buNone/>
            </a:pPr>
            <a:r>
              <a:rPr lang="en-NZ" sz="2100" smtClean="0"/>
              <a:t>p </a:t>
            </a:r>
            <a:r>
              <a:rPr lang="en-NZ" sz="2100" smtClean="0">
                <a:sym typeface="Symbol" pitchFamily="18" charset="2"/>
              </a:rPr>
              <a:t> </a:t>
            </a:r>
            <a:r>
              <a:rPr lang="en-NZ" sz="2100" smtClean="0"/>
              <a:t>{Me, My group, The World}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Access Control Lists</a:t>
            </a:r>
          </a:p>
          <a:p>
            <a:pPr marL="944563" lvl="1" indent="-508000">
              <a:lnSpc>
                <a:spcPct val="90000"/>
              </a:lnSpc>
            </a:pPr>
            <a:r>
              <a:rPr lang="en-NZ" sz="2100" smtClean="0"/>
              <a:t>Guard looks for entry (</a:t>
            </a:r>
            <a:r>
              <a:rPr lang="en-NZ" sz="2100" i="1" smtClean="0"/>
              <a:t>S,A,O</a:t>
            </a:r>
            <a:r>
              <a:rPr lang="en-NZ" sz="2100" smtClean="0"/>
              <a:t>) in the ACL, when deciding if </a:t>
            </a:r>
            <a:r>
              <a:rPr lang="en-NZ" sz="2100" i="1" smtClean="0"/>
              <a:t>S </a:t>
            </a:r>
            <a:r>
              <a:rPr lang="en-NZ" sz="2100" smtClean="0"/>
              <a:t>is authorised to perform </a:t>
            </a:r>
            <a:r>
              <a:rPr lang="en-NZ" sz="2100" i="1" smtClean="0"/>
              <a:t>A</a:t>
            </a:r>
            <a:r>
              <a:rPr lang="en-NZ" sz="2100" smtClean="0"/>
              <a:t> on </a:t>
            </a:r>
            <a:r>
              <a:rPr lang="en-NZ" sz="2100" i="1" smtClean="0"/>
              <a:t>O.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ACLs may become very large.</a:t>
            </a:r>
          </a:p>
          <a:p>
            <a:pPr marL="582613" indent="-582613">
              <a:lnSpc>
                <a:spcPct val="90000"/>
              </a:lnSpc>
            </a:pPr>
            <a:r>
              <a:rPr lang="en-NZ" sz="2300" smtClean="0"/>
              <a:t>Role-Based Security becomes difficult to design, manage and understand when there are many roles, many types of actions </a:t>
            </a:r>
            <a:r>
              <a:rPr lang="en-NZ" sz="2300" i="1" smtClean="0"/>
              <a:t>A, </a:t>
            </a:r>
            <a:r>
              <a:rPr lang="en-NZ" sz="2300" smtClean="0"/>
              <a:t>and many types of objects </a:t>
            </a:r>
            <a:r>
              <a:rPr lang="en-NZ" sz="2300" i="1" smtClean="0"/>
              <a:t>O.</a:t>
            </a:r>
            <a:endParaRPr lang="en-NZ" sz="23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33EB79-90E4-468B-818B-1C9FF50FD249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en-NZ" dirty="0" smtClean="0"/>
              <a:t>Other Topics</a:t>
            </a:r>
            <a:endParaRPr lang="en-US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971496"/>
            <a:ext cx="8002588" cy="5430947"/>
          </a:xfrm>
        </p:spPr>
        <p:txBody>
          <a:bodyPr>
            <a:normAutofit fontScale="70000" lnSpcReduction="20000"/>
          </a:bodyPr>
          <a:lstStyle/>
          <a:p>
            <a:pPr marL="582613" indent="-582613"/>
            <a:r>
              <a:rPr lang="en-NZ" dirty="0" smtClean="0"/>
              <a:t>Distributed vs. Local Access Control</a:t>
            </a:r>
          </a:p>
          <a:p>
            <a:pPr marL="944563" lvl="1" indent="-508000"/>
            <a:r>
              <a:rPr lang="en-NZ" dirty="0" smtClean="0"/>
              <a:t>Access control is easiest on a standalone machine.</a:t>
            </a:r>
          </a:p>
          <a:p>
            <a:pPr marL="944563" lvl="1" indent="-508000"/>
            <a:r>
              <a:rPr lang="en-NZ" dirty="0" smtClean="0"/>
              <a:t>On distributed systems, communications between the Guard, Subject, Object and Actor must be either provably secure or trusted.</a:t>
            </a:r>
          </a:p>
          <a:p>
            <a:pPr marL="1309688" lvl="2" indent="-436563"/>
            <a:r>
              <a:rPr lang="en-NZ" dirty="0" smtClean="0"/>
              <a:t>“Trusted” is not the same as “provably secure”, for if there is no insecurity there is no need for trust.</a:t>
            </a:r>
          </a:p>
          <a:p>
            <a:pPr marL="582613" indent="-582613"/>
            <a:r>
              <a:rPr lang="en-NZ" dirty="0" smtClean="0"/>
              <a:t>On pages 42-45, Lampson describes the concept of a “chain of trust”.</a:t>
            </a:r>
          </a:p>
          <a:p>
            <a:pPr marL="963613" lvl="1" indent="-582613"/>
            <a:r>
              <a:rPr lang="en-NZ" dirty="0" smtClean="0"/>
              <a:t>Note: cryptographic “trust chaining” is a very important technology, but it is outside the scope of assessment in this course – </a:t>
            </a:r>
            <a:r>
              <a:rPr lang="en-NZ" dirty="0" smtClean="0">
                <a:solidFill>
                  <a:srgbClr val="FF0000"/>
                </a:solidFill>
              </a:rPr>
              <a:t>unless it is emphasised in a student oral presentation</a:t>
            </a:r>
            <a:r>
              <a:rPr lang="en-NZ" dirty="0" smtClean="0"/>
              <a:t>.</a:t>
            </a:r>
          </a:p>
          <a:p>
            <a:pPr marL="582613" indent="-582613"/>
            <a:r>
              <a:rPr lang="en-NZ" dirty="0" smtClean="0"/>
              <a:t>My goal in these introductory lectures is to help you develop a general understanding of the most important security techniques and technologies.</a:t>
            </a:r>
          </a:p>
          <a:p>
            <a:pPr marL="963613" lvl="1" indent="-582613"/>
            <a:r>
              <a:rPr lang="en-NZ" dirty="0" smtClean="0"/>
              <a:t>A lecture slide can give you (at most) an overview of a technical topic.</a:t>
            </a:r>
          </a:p>
          <a:p>
            <a:pPr marL="963613" lvl="1" indent="-582613"/>
            <a:r>
              <a:rPr lang="en-NZ" dirty="0" smtClean="0"/>
              <a:t>If you don’t complete the reading assignments, or if you don’t think about what you have read, you will learn very little in this course. </a:t>
            </a:r>
          </a:p>
          <a:p>
            <a:pPr marL="963613" lvl="1" indent="-582613"/>
            <a:r>
              <a:rPr lang="en-NZ" dirty="0" smtClean="0"/>
              <a:t>Oral presentations, as delivered by you and your fellow students, will define the focus (for assessment purposes) of this year’s offering of COMPSCI 725.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8FD2F5-0B22-446E-9FFB-BB48502CF381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Assessment: 60% final exam</a:t>
            </a:r>
            <a:endParaRPr lang="en-AU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672" cy="464820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To pass this examination, you must show good understanding of the required readings (approx. 300 pages)</a:t>
            </a:r>
          </a:p>
          <a:p>
            <a:r>
              <a:rPr lang="en-NZ" dirty="0" smtClean="0"/>
              <a:t>I’ll administer a 20-minute “practice exam” (anonymous, ungraded!) in the 11</a:t>
            </a:r>
            <a:r>
              <a:rPr lang="en-NZ" baseline="30000" dirty="0" smtClean="0"/>
              <a:t>th</a:t>
            </a:r>
            <a:r>
              <a:rPr lang="en-NZ" dirty="0" smtClean="0"/>
              <a:t> week.</a:t>
            </a:r>
          </a:p>
          <a:p>
            <a:pPr lvl="1"/>
            <a:r>
              <a:rPr lang="en-NZ" dirty="0" smtClean="0"/>
              <a:t>I’ll let you know how </a:t>
            </a:r>
            <a:r>
              <a:rPr lang="en-NZ" dirty="0"/>
              <a:t>I</a:t>
            </a:r>
            <a:r>
              <a:rPr lang="en-NZ" dirty="0" smtClean="0"/>
              <a:t>’d mark some of your responses.</a:t>
            </a:r>
          </a:p>
          <a:p>
            <a:r>
              <a:rPr lang="en-NZ" dirty="0" smtClean="0"/>
              <a:t>You will be allowed two hours for your final exam.</a:t>
            </a:r>
          </a:p>
          <a:p>
            <a:pPr lvl="1"/>
            <a:r>
              <a:rPr lang="en-NZ" dirty="0" smtClean="0"/>
              <a:t>Closed book exam, assessing </a:t>
            </a:r>
            <a:r>
              <a:rPr lang="en-NZ" i="1" dirty="0" smtClean="0"/>
              <a:t>your</a:t>
            </a:r>
            <a:r>
              <a:rPr lang="en-NZ" dirty="0" smtClean="0"/>
              <a:t> understanding of the articles you have read, and discussed, in this course.</a:t>
            </a:r>
          </a:p>
          <a:p>
            <a:pPr lvl="1"/>
            <a:r>
              <a:rPr lang="en-NZ" dirty="0"/>
              <a:t>My exam questions are based on our </a:t>
            </a:r>
            <a:r>
              <a:rPr lang="en-NZ" dirty="0" smtClean="0"/>
              <a:t>discussions… if you don’t attend lectures, you won’t hear our discussion. </a:t>
            </a: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11-Jul-17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/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/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/>
              <a:t>any other</a:t>
            </a:r>
            <a:r>
              <a:rPr lang="en-NZ" sz="2000" dirty="0" smtClean="0"/>
              <a:t> required class reading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Additional (form &amp; style) requirements: see the next slide.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  <a:hlinkClick r:id="rId3"/>
              </a:rPr>
              <a:t>http://www.cs.auckland.ac.nz/courses/compsci725s2c/archive/termpapers</a:t>
            </a:r>
            <a:endParaRPr lang="en-AU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 smtClean="0"/>
              <a:t>Your paper might be used by other scholars, see e.g. </a:t>
            </a:r>
            <a:r>
              <a:rPr lang="en-NZ" sz="1800" dirty="0" smtClean="0">
                <a:hlinkClick r:id="rId4"/>
              </a:rPr>
              <a:t>Google Scholar citations to Gareth Cronin's written report (2002)</a:t>
            </a:r>
            <a:r>
              <a:rPr lang="en-NZ" sz="1800" dirty="0" smtClean="0"/>
              <a:t>.</a:t>
            </a:r>
            <a:endParaRPr lang="en-AU" sz="18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4pm on Friday </a:t>
            </a:r>
            <a:r>
              <a:rPr lang="en-US" sz="2400" dirty="0" smtClean="0"/>
              <a:t>20 October (the end of the 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dirty="0" smtClean="0">
                <a:solidFill>
                  <a:srgbClr val="FF0000"/>
                </a:solidFill>
              </a:rPr>
              <a:t> week</a:t>
            </a:r>
            <a:r>
              <a:rPr lang="en-US" sz="2400" dirty="0" smtClean="0"/>
              <a:t>) – so that you can have feedback before you sit your examination.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C32866-0FB8-46F5-B654-C11D589B7640}" type="datetime5">
              <a:rPr lang="en-US" sz="900" smtClean="0">
                <a:latin typeface="Arial" charset="0"/>
              </a:rPr>
              <a:t>11-Jul-17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report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659688" cy="56067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</a:t>
            </a:r>
            <a:r>
              <a:rPr lang="en-AU" sz="2400" dirty="0" smtClean="0"/>
              <a:t>report </a:t>
            </a:r>
            <a:r>
              <a:rPr lang="en-AU" sz="2400" dirty="0"/>
              <a:t>on </a:t>
            </a:r>
            <a:r>
              <a:rPr lang="en-AU" sz="2400" dirty="0" smtClean="0"/>
              <a:t>a technical article</a:t>
            </a:r>
            <a:r>
              <a:rPr lang="en-AU" sz="24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Marking scheme: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rehearsing your report at a tutorial the week </a:t>
            </a:r>
            <a:r>
              <a:rPr lang="en-AU" sz="2000" i="1" dirty="0" smtClean="0"/>
              <a:t>before</a:t>
            </a:r>
            <a:r>
              <a:rPr lang="en-AU" sz="2000" dirty="0" smtClean="0"/>
              <a:t> your presentation.  (You must </a:t>
            </a:r>
            <a:r>
              <a:rPr lang="en-AU" sz="2000" dirty="0" smtClean="0">
                <a:hlinkClick r:id="rId3"/>
              </a:rPr>
              <a:t>schedule this rehearsal using </a:t>
            </a:r>
            <a:r>
              <a:rPr lang="en-AU" sz="2000" dirty="0" smtClean="0">
                <a:hlinkClick r:id="rId3"/>
              </a:rPr>
              <a:t>Canvas</a:t>
            </a:r>
            <a:r>
              <a:rPr lang="en-AU" sz="2000" baseline="30000" dirty="0"/>
              <a:t>1</a:t>
            </a:r>
            <a:r>
              <a:rPr lang="en-AU" sz="2000" dirty="0" smtClean="0"/>
              <a:t>, </a:t>
            </a:r>
            <a:r>
              <a:rPr lang="en-AU" sz="2000" i="1" dirty="0" smtClean="0"/>
              <a:t>after</a:t>
            </a:r>
            <a:r>
              <a:rPr lang="en-AU" sz="2000" dirty="0" smtClean="0"/>
              <a:t> you have been assigned a date for your presentation.)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a title slide with your name and accurate bibliographic information on the article you’re discussing in your oral report.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2 marks</a:t>
            </a:r>
            <a:r>
              <a:rPr lang="en-AU" sz="2000" dirty="0" smtClean="0"/>
              <a:t>, for your one-slide summary of the article.  You may quote the topic sentence from the abstract of the article (if it has a topic sentence).  Your summary must be appropriate for </a:t>
            </a:r>
            <a:r>
              <a:rPr lang="en-AU" sz="2000" i="1" dirty="0" smtClean="0"/>
              <a:t>your</a:t>
            </a:r>
            <a:r>
              <a:rPr lang="en-AU" sz="2000" dirty="0" smtClean="0"/>
              <a:t> presentation: it should mention the aspect you discuss in detail.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delivering your report in 8 to 12 minutes.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/>
              <a:t>Plus another 10 marks for: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identifying (</a:t>
            </a:r>
            <a:r>
              <a:rPr lang="en-AU" sz="1600" dirty="0">
                <a:solidFill>
                  <a:srgbClr val="FF0000"/>
                </a:solidFill>
              </a:rPr>
              <a:t>2</a:t>
            </a:r>
            <a:r>
              <a:rPr lang="en-AU" sz="1600" dirty="0" smtClean="0">
                <a:solidFill>
                  <a:srgbClr val="FF0000"/>
                </a:solidFill>
              </a:rPr>
              <a:t> marks</a:t>
            </a:r>
            <a:r>
              <a:rPr lang="en-AU" sz="1600" dirty="0" smtClean="0"/>
              <a:t>) an aspect (e.g. a concept or a technical consideration) that is either discussed in the article, or which </a:t>
            </a:r>
            <a:r>
              <a:rPr lang="en-AU" sz="1600" i="1" dirty="0" smtClean="0"/>
              <a:t>should</a:t>
            </a:r>
            <a:r>
              <a:rPr lang="en-AU" sz="1600" dirty="0" smtClean="0"/>
              <a:t> have been at least mentioned in this article,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is worthy (</a:t>
            </a:r>
            <a:r>
              <a:rPr lang="en-AU" sz="1600" dirty="0" smtClean="0">
                <a:solidFill>
                  <a:srgbClr val="FF0000"/>
                </a:solidFill>
              </a:rPr>
              <a:t>3 marks</a:t>
            </a:r>
            <a:r>
              <a:rPr lang="en-AU" sz="1600" dirty="0" smtClean="0"/>
              <a:t>) of careful consideration by your classmates, and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you adequately explain in one to four slides (</a:t>
            </a:r>
            <a:r>
              <a:rPr lang="en-AU" sz="1600" dirty="0" smtClean="0">
                <a:solidFill>
                  <a:srgbClr val="FF0000"/>
                </a:solidFill>
              </a:rPr>
              <a:t>5 marks</a:t>
            </a:r>
            <a:r>
              <a:rPr lang="en-AU" sz="1600" dirty="0" smtClean="0"/>
              <a:t>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 smtClean="0"/>
              <a:t>Note: the aspects selected by you, and your classmates, are examinable.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trivial aspect, you won’t succeed in arguing that it is worthy of consideration.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complex technical concept, then you won’t succeed in explaining it adequately.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Your most important task, when reading the article, is to decide “what would be a good focus for our attention the next time someone reads it?”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Try to persuade your classmates to read the article again, to learn more about what you have discussed!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89802" y="6188006"/>
            <a:ext cx="3564396" cy="457200"/>
          </a:xfrm>
        </p:spPr>
        <p:txBody>
          <a:bodyPr/>
          <a:lstStyle/>
          <a:p>
            <a:pPr algn="l">
              <a:defRPr/>
            </a:pPr>
            <a:r>
              <a:rPr lang="en-NZ" dirty="0" smtClean="0"/>
              <a:t>1. Canvas uses "#" in its URLs.  PowerPoint doesn't support the use of ‘#’ characters in URLs.  </a:t>
            </a:r>
            <a:r>
              <a:rPr lang="en-NZ" dirty="0"/>
              <a:t>Y</a:t>
            </a:r>
            <a:r>
              <a:rPr lang="en-NZ" dirty="0" smtClean="0"/>
              <a:t>ou’ll have to substitute # for %23.</a:t>
            </a:r>
            <a:endParaRPr lang="en-US" sz="13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of an Aspect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3"/>
              </a:rPr>
              <a:t>Abadi96</a:t>
            </a:r>
            <a:r>
              <a:rPr lang="en-NZ" dirty="0" smtClean="0"/>
              <a:t>, the authors assert (in Principle 3) that the omission of two names in Message 3 of the protocol of Example 3.1 has “dramatic consequences”.</a:t>
            </a:r>
          </a:p>
          <a:p>
            <a:pPr lvl="1"/>
            <a:r>
              <a:rPr lang="en-NZ" dirty="0" smtClean="0"/>
              <a:t>This article didn’t adequately explain why these consequences are dramatic.</a:t>
            </a:r>
          </a:p>
          <a:p>
            <a:pPr lvl="1"/>
            <a:r>
              <a:rPr lang="en-NZ" dirty="0" smtClean="0"/>
              <a:t>In my presentation, I’ll explain this drama and why security professionals should learn how to avoid it.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Aspect of Another Article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3"/>
              </a:rPr>
              <a:t>Birrell85</a:t>
            </a:r>
            <a:r>
              <a:rPr lang="en-NZ" dirty="0" smtClean="0"/>
              <a:t>, the author asserts that the use of CBC mode of DES encryption in their RPC protocol “reduces the probability of most undetected modifications to 2</a:t>
            </a:r>
            <a:r>
              <a:rPr lang="en-NZ" baseline="30000" dirty="0" smtClean="0"/>
              <a:t>-64</a:t>
            </a:r>
            <a:r>
              <a:rPr lang="en-NZ" dirty="0" smtClean="0"/>
              <a:t>.” </a:t>
            </a:r>
          </a:p>
          <a:p>
            <a:pPr lvl="1"/>
            <a:r>
              <a:rPr lang="en-NZ" dirty="0" smtClean="0"/>
              <a:t>The author reminds the reader that an attacker can guess a DES encryption key </a:t>
            </a:r>
            <a:r>
              <a:rPr lang="en-NZ" dirty="0"/>
              <a:t>with probability </a:t>
            </a:r>
            <a:r>
              <a:rPr lang="en-NZ" dirty="0" smtClean="0"/>
              <a:t>2</a:t>
            </a:r>
            <a:r>
              <a:rPr lang="en-NZ" baseline="30000" dirty="0" smtClean="0"/>
              <a:t>-56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I’m confused by this: does </a:t>
            </a:r>
            <a:r>
              <a:rPr lang="en-NZ" dirty="0" err="1" smtClean="0"/>
              <a:t>Birrell</a:t>
            </a:r>
            <a:r>
              <a:rPr lang="en-NZ" dirty="0" smtClean="0"/>
              <a:t> believe that attackers will make random modifications, without even bothering to guess a key?</a:t>
            </a:r>
          </a:p>
          <a:p>
            <a:pPr lvl="1"/>
            <a:r>
              <a:rPr lang="en-NZ" dirty="0" smtClean="0"/>
              <a:t>In my presentation, I’ll discuss some other assertions in Birrell85 about the security of this RPC protocol, in an attempt to determine whether or not it should be considered a “secure</a:t>
            </a:r>
            <a:r>
              <a:rPr lang="en-NZ" dirty="0"/>
              <a:t> </a:t>
            </a:r>
            <a:r>
              <a:rPr lang="en-NZ" dirty="0" smtClean="0"/>
              <a:t>protocol” or is merely a promising start on one.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Temptation You May Feel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You </a:t>
            </a:r>
            <a:r>
              <a:rPr lang="en-NZ" i="1" dirty="0" smtClean="0"/>
              <a:t>might</a:t>
            </a:r>
            <a:r>
              <a:rPr lang="en-NZ" dirty="0" smtClean="0"/>
              <a:t> be tempted to start reading other articles, to learn more about your “aspect” before finalising your oral presentation.</a:t>
            </a:r>
          </a:p>
          <a:p>
            <a:pPr lvl="1"/>
            <a:r>
              <a:rPr lang="en-NZ" dirty="0" smtClean="0"/>
              <a:t>Resist this temptation!</a:t>
            </a:r>
          </a:p>
          <a:p>
            <a:pPr lvl="1"/>
            <a:r>
              <a:rPr lang="en-NZ" dirty="0" smtClean="0"/>
              <a:t>Stay focussed on the article you’re presenting!</a:t>
            </a:r>
          </a:p>
          <a:p>
            <a:pPr lvl="1"/>
            <a:r>
              <a:rPr lang="en-NZ" dirty="0" smtClean="0"/>
              <a:t>As soon as you’re done with your oral presentation, give in to the temptation – and you’ll then be making an excellent start on your written report.  We’ll discuss this later…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11-Jul-17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08025" marR="0" indent="-271463" algn="l" defTabSz="873125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1467</TotalTime>
  <Words>3128</Words>
  <Application>Microsoft Office PowerPoint</Application>
  <PresentationFormat>On-screen Show (4:3)</PresentationFormat>
  <Paragraphs>292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Symbol</vt:lpstr>
      <vt:lpstr>Times New Roman</vt:lpstr>
      <vt:lpstr>Wingdings</vt:lpstr>
      <vt:lpstr>Blank Presentation</vt:lpstr>
      <vt:lpstr>System Security CompSci 725 S2 17  First Set of Lecture Slides   Clark Thomborson v1.0 of 2017-07-11 </vt:lpstr>
      <vt:lpstr>Objectives</vt:lpstr>
      <vt:lpstr>Assessment: 60% final exam</vt:lpstr>
      <vt:lpstr>Assessment: 25% written report</vt:lpstr>
      <vt:lpstr>Additional Requirements on Written Reports</vt:lpstr>
      <vt:lpstr>Assessment: 15% oral report</vt:lpstr>
      <vt:lpstr>Example of an Aspect</vt:lpstr>
      <vt:lpstr>An Aspect of Another Article</vt:lpstr>
      <vt:lpstr>A Temptation You May Feel</vt:lpstr>
      <vt:lpstr>Warning</vt:lpstr>
      <vt:lpstr>Reading for Wednesday</vt:lpstr>
      <vt:lpstr>Lampson, “Computer Security…”</vt:lpstr>
      <vt:lpstr>Who are “we”?</vt:lpstr>
      <vt:lpstr>Who are “we”? (cont.)</vt:lpstr>
      <vt:lpstr>Important Security Technologies</vt:lpstr>
      <vt:lpstr>Why Not Try for “Perfect Security”?</vt:lpstr>
      <vt:lpstr>Aspects of Secure System Design</vt:lpstr>
      <vt:lpstr>Specification/Policy</vt:lpstr>
      <vt:lpstr>Implementation</vt:lpstr>
      <vt:lpstr>Vulnerabilities</vt:lpstr>
      <vt:lpstr>Figure 1.  Access Control Model</vt:lpstr>
      <vt:lpstr>Defensive Strategies</vt:lpstr>
      <vt:lpstr>Information used by the Guard</vt:lpstr>
      <vt:lpstr>Information Flow Control</vt:lpstr>
      <vt:lpstr>Assurance</vt:lpstr>
      <vt:lpstr>Simplifying Setup: Roles and ACLs</vt:lpstr>
      <vt:lpstr>Other Topics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121</cp:revision>
  <cp:lastPrinted>2017-07-11T04:29:09Z</cp:lastPrinted>
  <dcterms:created xsi:type="dcterms:W3CDTF">2000-07-11T15:43:18Z</dcterms:created>
  <dcterms:modified xsi:type="dcterms:W3CDTF">2017-07-11T05:09:37Z</dcterms:modified>
</cp:coreProperties>
</file>