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9" r:id="rId4"/>
    <p:sldId id="280" r:id="rId5"/>
    <p:sldId id="301" r:id="rId6"/>
    <p:sldId id="281" r:id="rId7"/>
    <p:sldId id="302" r:id="rId8"/>
    <p:sldId id="303" r:id="rId9"/>
    <p:sldId id="304" r:id="rId10"/>
    <p:sldId id="284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4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66" d="100"/>
          <a:sy n="66" d="100"/>
        </p:scale>
        <p:origin x="12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94625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</a:t>
            </a:r>
            <a:r>
              <a:rPr lang="en-US" dirty="0" smtClean="0"/>
              <a:t>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19-Jul-16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" TargetMode="External"/><Relationship Id="rId2" Type="http://schemas.openxmlformats.org/officeDocument/2006/relationships/hyperlink" Target="http://dx.doi.org/10.1109/MC.2004.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rary.auckland.ac.nz/instruct/instruct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9/32.4815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14451.21445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smtClean="0"/>
              <a:t>System </a:t>
            </a:r>
            <a:r>
              <a:rPr lang="en-US" dirty="0" smtClean="0"/>
              <a:t>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 16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First Set of Lecture Slides</a:t>
            </a:r>
            <a:br>
              <a:rPr lang="en-US" sz="34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</a:t>
            </a:r>
            <a:r>
              <a:rPr lang="en-US" sz="2300" dirty="0" smtClean="0"/>
              <a:t>Thomborson</a:t>
            </a:r>
            <a:br>
              <a:rPr lang="en-US" sz="2300" dirty="0" smtClean="0"/>
            </a:br>
            <a:r>
              <a:rPr lang="en-US" sz="1800" dirty="0" smtClean="0"/>
              <a:t>v1.01 of 2016-07-19: substitute “system security” for “software security”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050"/>
            <a:ext cx="8287072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</a:t>
            </a:r>
            <a:r>
              <a:rPr lang="en-AU" sz="2700" i="1" dirty="0" smtClean="0"/>
              <a:t>responsibly</a:t>
            </a:r>
            <a:r>
              <a:rPr lang="en-AU" sz="2700" dirty="0" smtClean="0"/>
              <a:t>, e.g.</a:t>
            </a:r>
          </a:p>
          <a:p>
            <a:pPr lvl="1"/>
            <a:r>
              <a:rPr lang="en-AU" sz="2300" dirty="0" smtClean="0"/>
              <a:t>Don’t break into computer systems that are not your own.</a:t>
            </a:r>
          </a:p>
          <a:p>
            <a:pPr lvl="1"/>
            <a:r>
              <a:rPr lang="en-AU" sz="2300" dirty="0" smtClean="0"/>
              <a:t>Don’t attempt to subvert any security system in any other way, for example by taking over someone else's “digital identity”.</a:t>
            </a:r>
          </a:p>
          <a:p>
            <a:pPr lvl="1"/>
            <a:r>
              <a:rPr lang="en-AU" sz="2300" dirty="0" smtClean="0"/>
              <a:t>Read &amp; obey </a:t>
            </a:r>
            <a:r>
              <a:rPr lang="en-AU" sz="2300" dirty="0"/>
              <a:t>https://www.auckland.ac.nz/en/about/the-university/how-university-works/policy-and-administration/computing.html.  </a:t>
            </a:r>
            <a:r>
              <a:rPr lang="en-AU" sz="2300" dirty="0" smtClean="0"/>
              <a:t>(These are “soft” security controls: we will discuss some of these later in this course.)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dirty="0" smtClean="0"/>
              <a:t>B. Lampson, “Computer Security in the Real 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  <a:r>
              <a:rPr lang="en-US" dirty="0"/>
              <a:t>DOI: </a:t>
            </a:r>
            <a:r>
              <a:rPr lang="en-US" dirty="0" smtClean="0">
                <a:hlinkClick r:id="rId2"/>
              </a:rPr>
              <a:t>10.1109/MC.2004.17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3"/>
              </a:rPr>
              <a:t>http://www.library.auckland.ac.nz/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don’t know how to use our University’s library, see </a:t>
            </a:r>
            <a:r>
              <a:rPr lang="en-US" dirty="0" smtClean="0">
                <a:hlinkClick r:id="rId4"/>
              </a:rPr>
              <a:t>http://www.library.auckland.ac.nz/instruct/instruct.htm</a:t>
            </a:r>
            <a:r>
              <a:rPr lang="en-US" dirty="0" smtClean="0"/>
              <a:t>. 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smtClean="0"/>
              <a:t>Do you know all of these?  (If not, let’s be sure to cover it in this course!)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Subject/object access matrix model [Lampson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ACLs [Saltzer 1974], [Denning 1976]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Information flow modelling [Myers &amp; Liskov 1997]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Star property [Bell &amp; LaPadula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Public-key cryptography [RSA 1978]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Cryptographic protocols [Abadi &amp; Needham 1995]</a:t>
            </a:r>
          </a:p>
          <a:p>
            <a:pPr marL="542925" lvl="1" indent="-357188">
              <a:buFontTx/>
              <a:buAutoNum type="arabicPeriod"/>
            </a:pPr>
            <a:endParaRPr lang="en-NZ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Boaz Barak takes a contrary position, in his discussion of “fuzzy security” at </a:t>
            </a:r>
            <a:r>
              <a:rPr lang="en-NZ" sz="2300" dirty="0" smtClean="0">
                <a:hlinkClick r:id="rId2"/>
              </a:rPr>
              <a:t>http://www.math.ias.edu/~boaz/Papers/obf_informal.html</a:t>
            </a:r>
            <a:r>
              <a:rPr lang="en-NZ" sz="27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Anyone who passes this class will be able to</a:t>
            </a:r>
          </a:p>
          <a:p>
            <a:pPr lvl="1"/>
            <a:r>
              <a:rPr lang="en-US" dirty="0" smtClean="0"/>
              <a:t>give basic advice on </a:t>
            </a:r>
            <a:r>
              <a:rPr lang="en-US" dirty="0" smtClean="0"/>
              <a:t>system </a:t>
            </a:r>
            <a:r>
              <a:rPr lang="en-US" dirty="0" smtClean="0"/>
              <a:t>security, using standard terminology;</a:t>
            </a:r>
          </a:p>
          <a:p>
            <a:pPr lvl="1"/>
            <a:r>
              <a:rPr lang="en-US" dirty="0" smtClean="0"/>
              <a:t>read technical literature on </a:t>
            </a:r>
            <a:r>
              <a:rPr lang="en-US" dirty="0" smtClean="0"/>
              <a:t>system </a:t>
            </a:r>
            <a:r>
              <a:rPr lang="en-US" dirty="0" smtClean="0"/>
              <a:t>security, demonstrating critical and appreciative comprehension; and</a:t>
            </a:r>
          </a:p>
          <a:p>
            <a:pPr lvl="1"/>
            <a:r>
              <a:rPr lang="en-US" dirty="0" smtClean="0"/>
              <a:t>give an informative oral presentation on, and write knowledgeably about, an advanced topic in </a:t>
            </a:r>
            <a:r>
              <a:rPr lang="en-US" dirty="0" smtClean="0"/>
              <a:t>system </a:t>
            </a:r>
            <a:r>
              <a:rPr lang="en-US" dirty="0" smtClean="0"/>
              <a:t>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Other Topics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4752975"/>
          </a:xfrm>
        </p:spPr>
        <p:txBody>
          <a:bodyPr/>
          <a:lstStyle/>
          <a:p>
            <a:pPr marL="582613" indent="-582613"/>
            <a:r>
              <a:rPr lang="en-NZ" dirty="0" smtClean="0"/>
              <a:t>Distributed vs. Local Access Control</a:t>
            </a:r>
          </a:p>
          <a:p>
            <a:pPr marL="944563" lvl="1" indent="-508000"/>
            <a:r>
              <a:rPr lang="en-NZ" dirty="0" smtClean="0"/>
              <a:t>Access control is easiest on a standalone machine.</a:t>
            </a:r>
          </a:p>
          <a:p>
            <a:pPr marL="944563" lvl="1" indent="-508000"/>
            <a:r>
              <a:rPr lang="en-NZ" dirty="0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dirty="0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dirty="0" smtClean="0"/>
              <a:t>On pages 42-45, Lampson describes the concept of a “chain of trust”.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64820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To pass this examination, you must show good understanding of the required readings (approx. 300 pages)</a:t>
            </a:r>
          </a:p>
          <a:p>
            <a:r>
              <a:rPr lang="en-NZ" dirty="0" smtClean="0"/>
              <a:t>I’ll administer a 20-minute “practice exam” (anonymous, ungraded!) in the 11</a:t>
            </a:r>
            <a:r>
              <a:rPr lang="en-NZ" baseline="30000" dirty="0" smtClean="0"/>
              <a:t>th</a:t>
            </a:r>
            <a:r>
              <a:rPr lang="en-NZ" dirty="0" smtClean="0"/>
              <a:t> week.</a:t>
            </a:r>
          </a:p>
          <a:p>
            <a:pPr lvl="1"/>
            <a:r>
              <a:rPr lang="en-NZ" dirty="0" smtClean="0"/>
              <a:t>I’ll let you know how </a:t>
            </a:r>
            <a:r>
              <a:rPr lang="en-NZ" dirty="0"/>
              <a:t>I</a:t>
            </a:r>
            <a:r>
              <a:rPr lang="en-NZ" dirty="0" smtClean="0"/>
              <a:t>’d mark some of your responses.</a:t>
            </a:r>
          </a:p>
          <a:p>
            <a:r>
              <a:rPr lang="en-NZ" dirty="0" smtClean="0"/>
              <a:t>You will be allowed two hours for your final exam.</a:t>
            </a:r>
          </a:p>
          <a:p>
            <a:pPr lvl="1"/>
            <a:r>
              <a:rPr lang="en-NZ" dirty="0" smtClean="0"/>
              <a:t>Closed book exam, assessing </a:t>
            </a:r>
            <a:r>
              <a:rPr lang="en-NZ" i="1" dirty="0" smtClean="0"/>
              <a:t>your</a:t>
            </a:r>
            <a:r>
              <a:rPr lang="en-NZ" dirty="0" smtClean="0"/>
              <a:t> understanding of the articles you have read, and discussed, in this course.</a:t>
            </a:r>
          </a:p>
          <a:p>
            <a:pPr lvl="1"/>
            <a:r>
              <a:rPr lang="en-NZ" dirty="0"/>
              <a:t>My exam questions are based on our </a:t>
            </a:r>
            <a:r>
              <a:rPr lang="en-NZ" dirty="0" smtClean="0"/>
              <a:t>discussions… if you don’t attend lectures, you won’t hear our discussion.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19-Jul-16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13 October (the end of the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week) – so that you can have feedback before you sit your examination.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19-Jul-16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</a:t>
            </a:r>
            <a:r>
              <a:rPr lang="en-AU" sz="2400" dirty="0" smtClean="0"/>
              <a:t>report </a:t>
            </a:r>
            <a:r>
              <a:rPr lang="en-AU" sz="2400" dirty="0"/>
              <a:t>on </a:t>
            </a:r>
            <a:r>
              <a:rPr lang="en-AU" sz="2400" dirty="0" smtClean="0"/>
              <a:t>a technical article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report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with Andrew Colarik via Cecil – he’ll tell you how to do this.)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oral report.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your report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5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19-Jul-16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1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1415</TotalTime>
  <Words>2866</Words>
  <Application>Microsoft Office PowerPoint</Application>
  <PresentationFormat>On-screen Show (4:3)</PresentationFormat>
  <Paragraphs>257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Symbol</vt:lpstr>
      <vt:lpstr>Times New Roman</vt:lpstr>
      <vt:lpstr>Wingdings</vt:lpstr>
      <vt:lpstr>Blank Presentation</vt:lpstr>
      <vt:lpstr>System Security CompSci 725 S2 16  First Set of Lecture Slides   Clark Thomborson v1.01 of 2016-07-19: substitute “system security” for “software security” 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Example of an Aspect</vt:lpstr>
      <vt:lpstr>An Aspect of Another Article</vt:lpstr>
      <vt:lpstr>A Temptation You May Feel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108</cp:revision>
  <cp:lastPrinted>2000-07-11T17:17:34Z</cp:lastPrinted>
  <dcterms:created xsi:type="dcterms:W3CDTF">2000-07-11T15:43:18Z</dcterms:created>
  <dcterms:modified xsi:type="dcterms:W3CDTF">2016-07-18T22:37:05Z</dcterms:modified>
</cp:coreProperties>
</file>