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84" r:id="rId11"/>
    <p:sldId id="290" r:id="rId12"/>
    <p:sldId id="287" r:id="rId13"/>
    <p:sldId id="280" r:id="rId14"/>
    <p:sldId id="286" r:id="rId15"/>
    <p:sldId id="282" r:id="rId16"/>
    <p:sldId id="285" r:id="rId17"/>
    <p:sldId id="288" r:id="rId18"/>
    <p:sldId id="283" r:id="rId19"/>
    <p:sldId id="289" r:id="rId20"/>
    <p:sldId id="291" r:id="rId21"/>
    <p:sldId id="292" r:id="rId22"/>
    <p:sldId id="293" r:id="rId23"/>
    <p:sldId id="294" r:id="rId24"/>
    <p:sldId id="295" r:id="rId25"/>
    <p:sldId id="296" r:id="rId26"/>
    <p:sldId id="272" r:id="rId27"/>
    <p:sldId id="273" r:id="rId28"/>
    <p:sldId id="274" r:id="rId29"/>
    <p:sldId id="275" r:id="rId30"/>
    <p:sldId id="277" r:id="rId31"/>
    <p:sldId id="278" r:id="rId32"/>
    <p:sldId id="279" r:id="rId33"/>
    <p:sldId id="281" r:id="rId34"/>
  </p:sldIdLst>
  <p:sldSz cx="9144000" cy="6858000" type="screen4x3"/>
  <p:notesSz cx="6718300" cy="985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2" d="100"/>
          <a:sy n="82" d="100"/>
        </p:scale>
        <p:origin x="63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0363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t" anchorCtr="0" compatLnSpc="1">
            <a:prstTxWarp prst="textNoShape">
              <a:avLst/>
            </a:prstTxWarp>
          </a:bodyPr>
          <a:lstStyle>
            <a:lvl1pPr defTabSz="877888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0313" y="0"/>
            <a:ext cx="2973387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t" anchorCtr="0" compatLnSpc="1">
            <a:prstTxWarp prst="textNoShape">
              <a:avLst/>
            </a:prstTxWarp>
          </a:bodyPr>
          <a:lstStyle>
            <a:lvl1pPr algn="r" defTabSz="877888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00363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b" anchorCtr="0" compatLnSpc="1">
            <a:prstTxWarp prst="textNoShape">
              <a:avLst/>
            </a:prstTxWarp>
          </a:bodyPr>
          <a:lstStyle>
            <a:lvl1pPr defTabSz="877888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0313" y="9396413"/>
            <a:ext cx="2973387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b" anchorCtr="0" compatLnSpc="1">
            <a:prstTxWarp prst="textNoShape">
              <a:avLst/>
            </a:prstTxWarp>
          </a:bodyPr>
          <a:lstStyle>
            <a:lvl1pPr algn="r" defTabSz="877888">
              <a:defRPr sz="1200"/>
            </a:lvl1pPr>
          </a:lstStyle>
          <a:p>
            <a:pPr>
              <a:defRPr/>
            </a:pPr>
            <a:fld id="{EC97DFB7-BE55-4CBB-B6B9-EFB1B4678FE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93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>
            <a:lvl1pPr defTabSz="94615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6825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>
            <a:lvl1pPr algn="r" defTabSz="94615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39775"/>
            <a:ext cx="4922838" cy="3692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5350" y="4679950"/>
            <a:ext cx="492760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b" anchorCtr="0" compatLnSpc="1">
            <a:prstTxWarp prst="textNoShape">
              <a:avLst/>
            </a:prstTxWarp>
          </a:bodyPr>
          <a:lstStyle>
            <a:lvl1pPr defTabSz="94615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6825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b" anchorCtr="0" compatLnSpc="1">
            <a:prstTxWarp prst="textNoShape">
              <a:avLst/>
            </a:prstTxWarp>
          </a:bodyPr>
          <a:lstStyle>
            <a:lvl1pPr algn="r" defTabSz="946150">
              <a:defRPr sz="1300"/>
            </a:lvl1pPr>
          </a:lstStyle>
          <a:p>
            <a:pPr>
              <a:defRPr/>
            </a:pPr>
            <a:fld id="{342A5C38-D79E-4B99-B581-92EC67334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71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4F2057-A95D-4408-824B-CAFF1C636588}" type="datetime5">
              <a:rPr lang="en-US" smtClean="0"/>
              <a:t>8-Oct-15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650992C2-C111-406B-82EA-42E7107D8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37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F6D824-0ED9-46A4-8B92-AB7DEBEE4670}" type="datetime5">
              <a:rPr lang="en-US" smtClean="0"/>
              <a:t>8-Oct-15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D7EA1042-A735-47C0-9FA1-A62ACA4EB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7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43CE96-64FC-4C2D-A6B3-48FCB5124959}" type="datetime5">
              <a:rPr lang="en-US" smtClean="0"/>
              <a:t>8-Oct-15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7B9D3879-C0F5-48A9-8BDB-F9E2AEF73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66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517C5C-5571-4EDC-96DB-BAB9896BF000}" type="datetime5">
              <a:rPr lang="en-US" smtClean="0"/>
              <a:t>8-Oct-15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AE071B39-5345-4EDD-836D-1B0AE9D07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2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BA1588-CF50-446E-8C2B-F4437F6BF4CD}" type="datetime5">
              <a:rPr lang="en-US" smtClean="0"/>
              <a:t>8-Oct-15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D63473BF-65BB-4DAE-A691-E0E8D80A6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E7DBC8-1BB2-4127-BF8B-9091CBD2D8C8}" type="datetime5">
              <a:rPr lang="en-US" smtClean="0"/>
              <a:t>8-Oct-15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9E4E21BB-EA58-47F5-BB42-FCA2E770F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470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C9AAF7-D4E0-4E7E-8015-0B0ED352AEA9}" type="datetime5">
              <a:rPr lang="en-US" smtClean="0"/>
              <a:t>8-Oct-15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12983BEE-471D-4ED8-A3D6-B8F56DE68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2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0A0A36-9E28-4938-A47A-2CE08AB9F3B9}" type="datetime5">
              <a:rPr lang="en-US" smtClean="0"/>
              <a:t>8-Oct-15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A82C65F1-EA9C-4AB1-AB03-C51C2555CE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78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B548FC8-DD2E-4066-82F5-BB1D54972699}" type="datetime5">
              <a:rPr lang="en-US" smtClean="0"/>
              <a:t>8-Oct-15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FE220572-10CD-4286-977A-8F7F6D2A5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72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C46712-2F87-40E3-B7B2-E7A83CA843E1}" type="datetime5">
              <a:rPr lang="en-US" smtClean="0"/>
              <a:t>8-Oct-15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A60268E5-D673-4BCC-826A-4A3F22466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67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308C88-CC9C-49A4-8F2E-EA0CF6F69758}" type="datetime5">
              <a:rPr lang="en-US" smtClean="0"/>
              <a:t>8-Oct-15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DDDCF024-D287-4876-B82E-3E6FC580C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2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EDBD40C9-568B-44CA-9055-62888B550450}" type="datetime5">
              <a:rPr lang="en-US" smtClean="0"/>
              <a:t>8-Oct-15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CompSci 725 sc07 12.</a:t>
            </a:r>
            <a:fld id="{F5E29ED4-9474-48C8-AA09-1DABC3E30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yber.law.harvard.edu/metaschool/Fisher/integrity/Links/Articles/cotter.html" TargetMode="External"/><Relationship Id="rId2" Type="http://schemas.openxmlformats.org/officeDocument/2006/relationships/hyperlink" Target="http://www.rbs2.com/moral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ckland.ac.nz/uoa/about/teaching/plagiarism/plagiarism.cfm" TargetMode="External"/><Relationship Id="rId2" Type="http://schemas.openxmlformats.org/officeDocument/2006/relationships/hyperlink" Target="http://www.cs.auckland.ac.nz/administration/policies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riting2.richmond.edu/writing/wweb/dq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riting2.richmond.edu/writing/wweb/dq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diana.edu/~wts/pamphlets/plagiarism.shtml" TargetMode="External"/><Relationship Id="rId2" Type="http://schemas.openxmlformats.org/officeDocument/2006/relationships/hyperlink" Target="http://www.ehhs.cmich.edu/~mspears/plagiarism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305800" cy="2743200"/>
          </a:xfrm>
        </p:spPr>
        <p:txBody>
          <a:bodyPr/>
          <a:lstStyle/>
          <a:p>
            <a:r>
              <a:rPr lang="en-US" sz="4000" dirty="0" err="1" smtClean="0"/>
              <a:t>CompSci</a:t>
            </a:r>
            <a:r>
              <a:rPr lang="en-US" sz="4000" dirty="0" smtClean="0"/>
              <a:t> 725</a:t>
            </a:r>
            <a:br>
              <a:rPr lang="en-US" sz="4000" dirty="0" smtClean="0"/>
            </a:br>
            <a:r>
              <a:rPr lang="en-US" sz="4000" dirty="0" smtClean="0"/>
              <a:t>Completing your Written Report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6992"/>
            <a:ext cx="6400800" cy="2281808"/>
          </a:xfrm>
        </p:spPr>
        <p:txBody>
          <a:bodyPr/>
          <a:lstStyle/>
          <a:p>
            <a:r>
              <a:rPr lang="en-US" dirty="0" smtClean="0"/>
              <a:t>24 September 2015</a:t>
            </a:r>
          </a:p>
          <a:p>
            <a:r>
              <a:rPr lang="en-US" sz="1200" dirty="0" smtClean="0"/>
              <a:t>V1.1 of 2015-10-08: corrected typo in due-date on last slide</a:t>
            </a:r>
          </a:p>
          <a:p>
            <a:endParaRPr lang="en-US" sz="1200" dirty="0"/>
          </a:p>
          <a:p>
            <a:endParaRPr lang="en-US" sz="1200" dirty="0" smtClean="0"/>
          </a:p>
          <a:p>
            <a:r>
              <a:rPr lang="en-US" sz="1800" dirty="0" smtClean="0"/>
              <a:t>Clark Thomborson</a:t>
            </a:r>
          </a:p>
          <a:p>
            <a:r>
              <a:rPr lang="en-US" sz="1800" dirty="0" smtClean="0"/>
              <a:t>University of Auckland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A242FF6-7D56-4F07-954C-C11CC18A4A02}" type="datetime5">
              <a:rPr lang="en-US" sz="1000" smtClean="0">
                <a:latin typeface="Arial" charset="0"/>
              </a:rPr>
              <a:t>8-Oct-15</a:t>
            </a:fld>
            <a:endParaRPr lang="en-US" sz="14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Moral Rights of an Author</a:t>
            </a:r>
            <a:endParaRPr lang="en-AU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1143000"/>
            <a:ext cx="8091487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In many (but not all!) legal systems, an author has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“</a:t>
            </a:r>
            <a:r>
              <a:rPr lang="en-US" sz="2400" dirty="0" smtClean="0">
                <a:solidFill>
                  <a:srgbClr val="FF0000"/>
                </a:solidFill>
              </a:rPr>
              <a:t>right of integrity</a:t>
            </a:r>
            <a:r>
              <a:rPr lang="en-US" sz="2400" dirty="0" smtClean="0"/>
              <a:t>”.  An author’s words must not be mutilated or distorted (especially if this would damage the author’s honor or reputation).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“</a:t>
            </a:r>
            <a:r>
              <a:rPr lang="en-US" sz="2400" dirty="0" smtClean="0">
                <a:solidFill>
                  <a:srgbClr val="FF0000"/>
                </a:solidFill>
              </a:rPr>
              <a:t>right of attribution</a:t>
            </a:r>
            <a:r>
              <a:rPr lang="en-US" sz="2400" dirty="0" smtClean="0"/>
              <a:t>”.  The true author has the right to have his/her name on the work, and non-authors may not make false claims of authorship.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These rights are commonly observed in academic ethics, and may be enforced by contracts.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As a student at the University of Auckland, you must </a:t>
            </a:r>
            <a:r>
              <a:rPr lang="en-US" sz="2800" dirty="0" err="1" smtClean="0"/>
              <a:t>honour</a:t>
            </a:r>
            <a:r>
              <a:rPr lang="en-US" sz="2800" dirty="0" smtClean="0"/>
              <a:t> other authors’ rights of </a:t>
            </a:r>
            <a:r>
              <a:rPr lang="en-US" sz="2800" dirty="0" smtClean="0">
                <a:solidFill>
                  <a:srgbClr val="FF0000"/>
                </a:solidFill>
              </a:rPr>
              <a:t>integrity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FF0000"/>
                </a:solidFill>
              </a:rPr>
              <a:t>attribution</a:t>
            </a:r>
            <a:r>
              <a:rPr lang="en-US" sz="2800" dirty="0" smtClean="0"/>
              <a:t>, especially avoiding </a:t>
            </a:r>
            <a:r>
              <a:rPr lang="en-US" sz="2800" dirty="0" smtClean="0">
                <a:solidFill>
                  <a:srgbClr val="FF0000"/>
                </a:solidFill>
              </a:rPr>
              <a:t>false claims of authorship</a:t>
            </a:r>
            <a:r>
              <a:rPr lang="en-US" sz="2800" dirty="0" smtClean="0"/>
              <a:t>.</a:t>
            </a:r>
            <a:endParaRPr lang="en-AU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B3D8B29-D329-48D0-A162-3DC563EA1F40}" type="datetime5">
              <a:rPr lang="en-US" sz="1000" smtClean="0">
                <a:latin typeface="Arial" charset="0"/>
              </a:rPr>
              <a:t>8-Oct-15</a:t>
            </a:fld>
            <a:endParaRPr lang="en-US" sz="1400" smtClean="0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703263" y="152400"/>
            <a:ext cx="7772400" cy="914400"/>
          </a:xfrm>
        </p:spPr>
        <p:txBody>
          <a:bodyPr/>
          <a:lstStyle/>
          <a:p>
            <a:r>
              <a:rPr lang="en-US" smtClean="0"/>
              <a:t>Other Moral Rights</a:t>
            </a:r>
            <a:br>
              <a:rPr lang="en-US" smtClean="0"/>
            </a:br>
            <a:r>
              <a:rPr lang="en-US" sz="3200" smtClean="0"/>
              <a:t>(not mentioned in Berne Convention)</a:t>
            </a:r>
            <a:endParaRPr lang="en-AU" sz="320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0988" y="1295400"/>
            <a:ext cx="8585200" cy="4953000"/>
          </a:xfrm>
        </p:spPr>
        <p:txBody>
          <a:bodyPr/>
          <a:lstStyle/>
          <a:p>
            <a:r>
              <a:rPr lang="en-US" sz="2400" smtClean="0"/>
              <a:t>“The </a:t>
            </a:r>
            <a:r>
              <a:rPr lang="en-US" sz="2400" i="1" smtClean="0"/>
              <a:t>right of </a:t>
            </a:r>
            <a:r>
              <a:rPr lang="en-US" sz="2400" i="1" smtClean="0">
                <a:solidFill>
                  <a:srgbClr val="FF0000"/>
                </a:solidFill>
              </a:rPr>
              <a:t>disclosure</a:t>
            </a:r>
            <a:r>
              <a:rPr lang="en-US" sz="2400" smtClean="0"/>
              <a:t>: the author has the final decision on when and where to publish…</a:t>
            </a:r>
          </a:p>
          <a:p>
            <a:r>
              <a:rPr lang="en-US" sz="2400" smtClean="0"/>
              <a:t>“the </a:t>
            </a:r>
            <a:r>
              <a:rPr lang="en-US" sz="2400" i="1" smtClean="0"/>
              <a:t>right to </a:t>
            </a:r>
            <a:r>
              <a:rPr lang="en-US" sz="2400" i="1" smtClean="0">
                <a:solidFill>
                  <a:srgbClr val="FF0000"/>
                </a:solidFill>
              </a:rPr>
              <a:t>withdraw or retract</a:t>
            </a:r>
            <a:r>
              <a:rPr lang="en-US" sz="2400" smtClean="0"/>
              <a:t>: … the author may purchase at wholesale price all of the remaining copies of the author’s work, then prevent printing of more copies…</a:t>
            </a:r>
          </a:p>
          <a:p>
            <a:r>
              <a:rPr lang="en-US" sz="2400" smtClean="0"/>
              <a:t>“the </a:t>
            </a:r>
            <a:r>
              <a:rPr lang="en-US" sz="2400" i="1" smtClean="0"/>
              <a:t>right to </a:t>
            </a:r>
            <a:r>
              <a:rPr lang="en-US" sz="2400" i="1" smtClean="0">
                <a:solidFill>
                  <a:srgbClr val="FF0000"/>
                </a:solidFill>
              </a:rPr>
              <a:t>reply to criticism</a:t>
            </a:r>
            <a:r>
              <a:rPr lang="en-US" sz="2400" smtClean="0"/>
              <a:t>: … a right to reply to a critic and have the reply published in the same place as the critic’s expression.” </a:t>
            </a:r>
            <a:r>
              <a:rPr lang="en-US" sz="2000" smtClean="0"/>
              <a:t>[Standler, “Moral Rights of Authors in the USA.”  Web document created</a:t>
            </a:r>
            <a:r>
              <a:rPr lang="en-NZ" sz="2000" smtClean="0"/>
              <a:t> 5 April 1998, modified 29 May 1998.</a:t>
            </a:r>
            <a:br>
              <a:rPr lang="en-NZ" sz="2000" smtClean="0"/>
            </a:br>
            <a:r>
              <a:rPr lang="en-US" sz="2000" smtClean="0"/>
              <a:t>Available: </a:t>
            </a:r>
            <a:r>
              <a:rPr lang="en-US" sz="2000" smtClean="0">
                <a:hlinkClick r:id="rId2"/>
              </a:rPr>
              <a:t>http://www.rbs2.com/moral.htm</a:t>
            </a:r>
            <a:r>
              <a:rPr lang="en-US" sz="2000" smtClean="0"/>
              <a:t>, August 2006.]</a:t>
            </a:r>
          </a:p>
          <a:p>
            <a:r>
              <a:rPr lang="en-US" sz="2400" i="1" smtClean="0"/>
              <a:t>rights to </a:t>
            </a:r>
            <a:r>
              <a:rPr lang="en-US" sz="2400" i="1" smtClean="0">
                <a:solidFill>
                  <a:srgbClr val="FF0000"/>
                </a:solidFill>
              </a:rPr>
              <a:t>anonymous and pseudonymous publication</a:t>
            </a:r>
            <a:r>
              <a:rPr lang="en-US" sz="2400" smtClean="0"/>
              <a:t>.  </a:t>
            </a:r>
            <a:r>
              <a:rPr lang="en-US" sz="2000" smtClean="0"/>
              <a:t>[Cotter, </a:t>
            </a:r>
            <a:r>
              <a:rPr lang="en-US" sz="2000" i="1" smtClean="0"/>
              <a:t>76 N.C.L. Rev. 1, </a:t>
            </a:r>
            <a:r>
              <a:rPr lang="en-US" sz="2000" smtClean="0"/>
              <a:t>Nov. 1997.  Available: </a:t>
            </a:r>
            <a:r>
              <a:rPr lang="en-US" sz="2000" smtClean="0">
                <a:hlinkClick r:id="rId3"/>
              </a:rPr>
              <a:t>http://cyber.law.harvard.edu/ metaschool/Fisher/integrity/Links/Articles/cotter.html</a:t>
            </a:r>
            <a:r>
              <a:rPr lang="en-US" sz="2000" smtClean="0"/>
              <a:t>, March 2001.]</a:t>
            </a:r>
            <a:endParaRPr lang="en-AU" sz="20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DC10BC0-81FE-4C71-8370-B8811245F0A6}" type="datetime5">
              <a:rPr lang="en-US" sz="1000" smtClean="0">
                <a:latin typeface="Arial" charset="0"/>
              </a:rPr>
              <a:t>8-Oct-15</a:t>
            </a:fld>
            <a:endParaRPr lang="en-US" sz="1400" smtClean="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mtClean="0"/>
              <a:t>Academic Honesty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Our departmental and University guidelines are available on the web: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hlinkClick r:id="rId2"/>
              </a:rPr>
              <a:t>http://www.cs.auckland.ac.nz/administration/policies/</a:t>
            </a:r>
            <a:endParaRPr lang="en-US" sz="2000" smtClean="0"/>
          </a:p>
          <a:p>
            <a:pPr lvl="1">
              <a:lnSpc>
                <a:spcPct val="90000"/>
              </a:lnSpc>
            </a:pPr>
            <a:r>
              <a:rPr lang="en-US" sz="2000" smtClean="0">
                <a:hlinkClick r:id="rId3"/>
              </a:rPr>
              <a:t>http://www.auckland.ac.nz/uoa/about/teaching/plagiarism/plagiarism.cfm</a:t>
            </a:r>
            <a:r>
              <a:rPr lang="en-US" sz="200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Which of the following actions could be justified (or be considered unjustified) with respect to a “right to integrity” or a “right to attribution”?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“using the work of others in preparing an assignment and presenting it as your own...”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“Getting help in understanding from staff and tutors.”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“Making up or fabricating data.”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“Submitting the same, or a substantially similar, assignment that you have done for assessment in more than one course.”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“Assistance (professional or unpaid) with a writing project in order to improve the expression of your own ideas...”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725D23-1D30-42E6-BD56-10EDD3C743C3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8A7D0A5-1F2B-4396-B975-3A220726AB74}" type="slidenum">
              <a:rPr lang="en-US" sz="1000" smtClean="0">
                <a:latin typeface="Arial" charset="0"/>
              </a:rPr>
              <a:pPr/>
              <a:t>13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6613"/>
          </a:xfrm>
        </p:spPr>
        <p:txBody>
          <a:bodyPr/>
          <a:lstStyle/>
          <a:p>
            <a:r>
              <a:rPr lang="en-NZ" smtClean="0"/>
              <a:t>Co-authorship Vs. Assistance</a:t>
            </a:r>
            <a:endParaRPr lang="en-US" smtClean="0"/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6613"/>
            <a:ext cx="8534400" cy="54498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800" smtClean="0"/>
              <a:t>Assistants may: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Correct your spelling and grammar;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Warn you of stylistic errors (e.g. in your Bibliography, citations, or direct quotations);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Identify and briefly discuss errors in your logic, technical understanding, organisation and presentation of your paper.</a:t>
            </a:r>
          </a:p>
          <a:p>
            <a:pPr>
              <a:lnSpc>
                <a:spcPct val="80000"/>
              </a:lnSpc>
            </a:pPr>
            <a:r>
              <a:rPr lang="en-NZ" sz="2800" smtClean="0"/>
              <a:t>Co-authors may: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Rewrite paragraphs or sections, redraft figures and tables;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Correct errors in logic, understanding, organisation and presentation;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Add to your paper’s “technical content”.</a:t>
            </a:r>
          </a:p>
          <a:p>
            <a:pPr>
              <a:lnSpc>
                <a:spcPct val="80000"/>
              </a:lnSpc>
            </a:pPr>
            <a:r>
              <a:rPr lang="en-NZ" sz="2800" smtClean="0"/>
              <a:t>Acknowledge your assistants, briefly and generously, just before your Bibliography.  It will reflect well, both on you (for your honesty and graciousness) and on them (for their ability and effort).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C0E9140-C922-40F4-BAA5-09152FB2D7B9}" type="datetime5">
              <a:rPr lang="en-US" sz="1000" smtClean="0">
                <a:latin typeface="Arial" charset="0"/>
              </a:rPr>
              <a:t>8-Oct-15</a:t>
            </a:fld>
            <a:endParaRPr lang="en-US" sz="1400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57225"/>
          </a:xfrm>
        </p:spPr>
        <p:txBody>
          <a:bodyPr/>
          <a:lstStyle/>
          <a:p>
            <a:r>
              <a:rPr lang="en-US" sz="4000" smtClean="0"/>
              <a:t>When to Use Direct Quotes</a:t>
            </a:r>
            <a:endParaRPr lang="en-AU" sz="4000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49263"/>
            <a:ext cx="8642350" cy="64087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“Use a Quotation: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emphasize a point you’ve made.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provide an example.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show an author’s intention.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show how historical figures spoke or thought.”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smtClean="0"/>
              <a:t>[U of Richmond Writer’s Web, “Effectively Using Direct Quotations”, undated. Available </a:t>
            </a:r>
            <a:r>
              <a:rPr lang="en-US" sz="2000" smtClean="0">
                <a:hlinkClick r:id="rId2"/>
              </a:rPr>
              <a:t>http://writing2.richmond.edu/writing/wweb/dq.html</a:t>
            </a:r>
            <a:r>
              <a:rPr lang="en-US" sz="2000" smtClean="0"/>
              <a:t>, August 2006.]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Which (if any) of these reasons support my decision to directly quote the Writer’s Web on this slide?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My advice for technical writing: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may use a direct quotation for definitions and lists.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Don’t quote someone else’s explanation unless you analyze it in your text.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Use paraphrase and summary much more often than direct quotation.</a:t>
            </a:r>
            <a:endParaRPr lang="en-AU" sz="2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073FE3B-D426-4F4A-AC2C-CAD5E6C8EDE4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38915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891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3A4B237-593A-4209-979A-C379814937FE}" type="slidenum">
              <a:rPr lang="en-US" sz="1000" smtClean="0">
                <a:latin typeface="Arial" charset="0"/>
              </a:rPr>
              <a:pPr/>
              <a:t>15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792163"/>
          </a:xfrm>
        </p:spPr>
        <p:txBody>
          <a:bodyPr/>
          <a:lstStyle/>
          <a:p>
            <a:r>
              <a:rPr lang="en-NZ" smtClean="0"/>
              <a:t>Quoting a Definition</a:t>
            </a:r>
            <a:endParaRPr lang="en-US" smtClean="0"/>
          </a:p>
        </p:txBody>
      </p:sp>
      <p:pic>
        <p:nvPicPr>
          <p:cNvPr id="38918" name="Picture 3" descr="defc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275" y="2009775"/>
            <a:ext cx="4530725" cy="4156075"/>
          </a:xfrm>
          <a:noFill/>
        </p:spPr>
      </p:pic>
      <p:pic>
        <p:nvPicPr>
          <p:cNvPr id="38919" name="Picture 4" descr="defc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2179638"/>
            <a:ext cx="4533900" cy="3625850"/>
          </a:xfrm>
          <a:noFill/>
        </p:spPr>
      </p:pic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468313" y="908050"/>
            <a:ext cx="81565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  <a:cs typeface="Arial" charset="0"/>
              </a:rPr>
              <a:t>The following paragraphs appear in J McHugh, “Intrusion and intrusion detection, </a:t>
            </a:r>
            <a:r>
              <a:rPr lang="en-US" sz="1800" i="1">
                <a:latin typeface="Arial" charset="0"/>
                <a:cs typeface="Arial" charset="0"/>
              </a:rPr>
              <a:t>IJIS 1:1</a:t>
            </a:r>
            <a:r>
              <a:rPr lang="en-US" sz="1800">
                <a:latin typeface="Arial" charset="0"/>
                <a:cs typeface="Arial" charset="0"/>
              </a:rPr>
              <a:t>, 2001, 14-35.  This is an appropriate style for an extended direct quotation.  Note that the quoted material is delimited clearly (by indentation) even though no quotation marks are used.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3E19913-9C60-4399-8C0C-985DD7F2692A}" type="datetime5">
              <a:rPr lang="en-US" sz="1000" smtClean="0">
                <a:latin typeface="Arial" charset="0"/>
              </a:rPr>
              <a:t>8-Oct-15</a:t>
            </a:fld>
            <a:endParaRPr lang="en-US" sz="140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152400"/>
            <a:ext cx="8877300" cy="1066800"/>
          </a:xfrm>
        </p:spPr>
        <p:txBody>
          <a:bodyPr/>
          <a:lstStyle/>
          <a:p>
            <a:r>
              <a:rPr lang="en-US" smtClean="0"/>
              <a:t>“Effectively Using Direct Quotations”</a:t>
            </a:r>
            <a:br>
              <a:rPr lang="en-US" smtClean="0"/>
            </a:br>
            <a:r>
              <a:rPr lang="en-US" sz="2800" smtClean="0"/>
              <a:t>U of Richmond Writer’s Web</a:t>
            </a:r>
            <a:br>
              <a:rPr lang="en-US" sz="2800" smtClean="0"/>
            </a:br>
            <a:r>
              <a:rPr lang="en-US" sz="2400" smtClean="0">
                <a:hlinkClick r:id="rId2"/>
              </a:rPr>
              <a:t>http://writing2.richmond.edu/writing/wweb/dq.html</a:t>
            </a:r>
            <a:r>
              <a:rPr lang="en-US" sz="2400" smtClean="0"/>
              <a:t> 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534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This is a guide to academic style, showing you how to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Make clear attributions to the true author,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Avoid making false claims of authorship for yourself, and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Adjust the author’s words, to suit the context of your writing.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A direct quotation is an exact copy of another person’s words.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must </a:t>
            </a:r>
            <a:r>
              <a:rPr lang="en-US" sz="2400" smtClean="0">
                <a:solidFill>
                  <a:srgbClr val="FF0000"/>
                </a:solidFill>
              </a:rPr>
              <a:t>cite</a:t>
            </a:r>
            <a:r>
              <a:rPr lang="en-US" sz="2400" smtClean="0"/>
              <a:t> the true author.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may </a:t>
            </a:r>
            <a:r>
              <a:rPr lang="en-US" sz="2400" smtClean="0">
                <a:solidFill>
                  <a:srgbClr val="FF0000"/>
                </a:solidFill>
              </a:rPr>
              <a:t>omit</a:t>
            </a:r>
            <a:r>
              <a:rPr lang="en-US" sz="2400" smtClean="0"/>
              <a:t> words before, after, or in the middle of the quoted passage.  All changes must be clearly marked.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may </a:t>
            </a:r>
            <a:r>
              <a:rPr lang="en-US" sz="2400" smtClean="0">
                <a:solidFill>
                  <a:srgbClr val="FF0000"/>
                </a:solidFill>
              </a:rPr>
              <a:t>alter</a:t>
            </a:r>
            <a:r>
              <a:rPr lang="en-US" sz="2400" smtClean="0"/>
              <a:t> words, by using square brackets: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smtClean="0"/>
              <a:t>“[Nero] was the maddest of them all.” (Smith 32)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must </a:t>
            </a:r>
            <a:r>
              <a:rPr lang="en-US" sz="2400" smtClean="0">
                <a:solidFill>
                  <a:srgbClr val="FF0000"/>
                </a:solidFill>
              </a:rPr>
              <a:t>avoid</a:t>
            </a:r>
            <a:r>
              <a:rPr lang="en-US" sz="2400" smtClean="0"/>
              <a:t> “</a:t>
            </a:r>
            <a:r>
              <a:rPr lang="en-US" sz="2400" smtClean="0">
                <a:solidFill>
                  <a:srgbClr val="FF0000"/>
                </a:solidFill>
              </a:rPr>
              <a:t>misrepresenting</a:t>
            </a:r>
            <a:r>
              <a:rPr lang="en-US" sz="2400" smtClean="0"/>
              <a:t> the … author’s opinion.”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52418F5-FEF6-480D-A612-E5E41FFEC88E}" type="datetime5">
              <a:rPr lang="en-US" sz="1000" smtClean="0">
                <a:latin typeface="Arial" charset="0"/>
              </a:rPr>
              <a:t>8-Oct-15</a:t>
            </a:fld>
            <a:endParaRPr lang="en-US" sz="1400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en-US" smtClean="0"/>
              <a:t>Paraphrasing</a:t>
            </a:r>
            <a:endParaRPr lang="en-AU" smtClean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765175"/>
            <a:ext cx="8302625" cy="5616575"/>
          </a:xfrm>
        </p:spPr>
        <p:txBody>
          <a:bodyPr/>
          <a:lstStyle/>
          <a:p>
            <a:pPr marL="522288" lvl="1" indent="-65088">
              <a:lnSpc>
                <a:spcPct val="80000"/>
              </a:lnSpc>
              <a:buFontTx/>
              <a:buNone/>
            </a:pPr>
            <a:r>
              <a:rPr lang="en-US" sz="2400" smtClean="0"/>
              <a:t>“Simply put, PARAPHRASING is putting an author’s work into your own words. … While not plagiarism if done right, it would show little or no creativity and receive an appropriate grade.” </a:t>
            </a:r>
            <a:r>
              <a:rPr lang="en-US" sz="2000" smtClean="0"/>
              <a:t>[</a:t>
            </a:r>
            <a:r>
              <a:rPr lang="en-AU" sz="2000" smtClean="0"/>
              <a:t>M Spears, “Plagiarism Q&amp;A”.  Available </a:t>
            </a:r>
            <a:r>
              <a:rPr lang="en-AU" sz="2000" smtClean="0">
                <a:hlinkClick r:id="rId2"/>
              </a:rPr>
              <a:t>http://www.ehhs.cmich.edu/~mspears/plagiarism.html</a:t>
            </a:r>
            <a:r>
              <a:rPr lang="en-US" sz="2000" smtClean="0"/>
              <a:t>, April 2003]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Here’s my paraphrase: You may show a little creativity by rewording (without plagiarizing) part or all of another paper.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You can create an appropriate paraphrase, by considering</a:t>
            </a:r>
          </a:p>
          <a:p>
            <a:pPr marL="522288" lvl="1" indent="-65088">
              <a:lnSpc>
                <a:spcPct val="80000"/>
              </a:lnSpc>
            </a:pPr>
            <a:r>
              <a:rPr lang="en-US" sz="2400" smtClean="0"/>
              <a:t>what your reader is likely to know already and</a:t>
            </a:r>
          </a:p>
          <a:p>
            <a:pPr marL="522288" lvl="1" indent="-65088">
              <a:lnSpc>
                <a:spcPct val="80000"/>
              </a:lnSpc>
            </a:pPr>
            <a:r>
              <a:rPr lang="en-US" sz="2400" smtClean="0"/>
              <a:t>what your reader needs to know, in order to understand your argument, or point of view.  (So … you must have a point of view!)</a:t>
            </a:r>
          </a:p>
          <a:p>
            <a:pPr marL="522288" lvl="1" indent="-65088">
              <a:lnSpc>
                <a:spcPct val="80000"/>
              </a:lnSpc>
            </a:pPr>
            <a:r>
              <a:rPr lang="en-US" sz="2400" smtClean="0"/>
              <a:t>See </a:t>
            </a:r>
            <a:r>
              <a:rPr lang="en-US" sz="2400" smtClean="0">
                <a:hlinkClick r:id="rId3"/>
              </a:rPr>
              <a:t>http://www.indiana.edu/~wts/pamphlets/plagiarism.shtml</a:t>
            </a:r>
            <a:r>
              <a:rPr lang="en-US" sz="2400" smtClean="0"/>
              <a:t> for some more explanation.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You can show quite a bit of creativity by appropriately paraphrasing several authors, to support a novel point of view.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844AD4-78C2-4E0B-8C4A-56738032F06D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3BFE62F-DD2E-43F6-9E5E-09C163972444}" type="slidenum">
              <a:rPr lang="en-US" sz="1000" smtClean="0">
                <a:latin typeface="Arial" charset="0"/>
              </a:rPr>
              <a:pPr/>
              <a:t>18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92163"/>
          </a:xfrm>
        </p:spPr>
        <p:txBody>
          <a:bodyPr/>
          <a:lstStyle/>
          <a:p>
            <a:r>
              <a:rPr lang="en-NZ" smtClean="0"/>
              <a:t>Paraphrasing a Figure</a:t>
            </a:r>
            <a:endParaRPr lang="en-US" smtClean="0"/>
          </a:p>
        </p:txBody>
      </p:sp>
      <p:pic>
        <p:nvPicPr>
          <p:cNvPr id="39942" name="Picture 3" descr="fig1c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989138"/>
            <a:ext cx="6632575" cy="4600575"/>
          </a:xfrm>
          <a:noFill/>
        </p:spPr>
      </p:pic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395288" y="884238"/>
            <a:ext cx="81565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The phrase “after [5]” in the caption of a figure in McHugh’s article (cited </a:t>
            </a:r>
            <a:r>
              <a:rPr lang="en-US" sz="1800" dirty="0" smtClean="0">
                <a:latin typeface="Arial" charset="0"/>
                <a:cs typeface="Arial" charset="0"/>
              </a:rPr>
              <a:t>on an earlier slide</a:t>
            </a:r>
            <a:r>
              <a:rPr lang="en-US" sz="1800" dirty="0">
                <a:latin typeface="Arial" charset="0"/>
                <a:cs typeface="Arial" charset="0"/>
              </a:rPr>
              <a:t>) indicates that this is a paraphrase rather than a direct quotation.  If McHugh had been directly quoting a figure, a more appropriate caption would have been “General cases of threats [5].”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FCD51B6-44A0-478F-B04C-DF1924E39F5B}" type="datetime5">
              <a:rPr lang="en-US" sz="1000" smtClean="0">
                <a:latin typeface="Arial" charset="0"/>
              </a:rPr>
              <a:t>8-Oct-15</a:t>
            </a:fld>
            <a:endParaRPr lang="en-US" sz="1400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en-US" smtClean="0"/>
              <a:t>Summarization</a:t>
            </a:r>
            <a:endParaRPr lang="en-AU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035925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A summary is “a brief statement giving the main points” [Thorndike-Barnhard Dictionary, 1955].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One technique for summarization is to write one sentence for each paragraph (or section) in an article.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An extended form of the “right to integrity” protects the “artistic impression” of a work.  So …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might seek the original author’s consent before publishing a new </a:t>
            </a:r>
            <a:r>
              <a:rPr lang="en-US" sz="2400" smtClean="0">
                <a:solidFill>
                  <a:srgbClr val="FF0000"/>
                </a:solidFill>
              </a:rPr>
              <a:t>artistic</a:t>
            </a:r>
            <a:r>
              <a:rPr lang="en-US" sz="2400" smtClean="0"/>
              <a:t> work that includes a summary, paraphrase or other adaptation of another poem, picture, or other work of art.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Academic writings are not considered to be “artistic”: you </a:t>
            </a:r>
            <a:r>
              <a:rPr lang="en-US" sz="2400" smtClean="0">
                <a:solidFill>
                  <a:srgbClr val="FF0000"/>
                </a:solidFill>
              </a:rPr>
              <a:t>don’t</a:t>
            </a:r>
            <a:r>
              <a:rPr lang="en-US" sz="2400" smtClean="0"/>
              <a:t> need an academic author’s consent to summarise or paraphrase their work!</a:t>
            </a:r>
            <a:endParaRPr lang="en-AU" sz="2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AE0B981-4F4D-4251-A1A8-732CD99C850D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A56042D-28D0-45E9-9658-CC1BC94A9ACD}" type="slidenum">
              <a:rPr lang="en-US" sz="1000" smtClean="0">
                <a:latin typeface="Arial" charset="0"/>
              </a:rPr>
              <a:pPr/>
              <a:t>2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NZ" smtClean="0"/>
              <a:t>Woodford’s Steps 1 to 6</a:t>
            </a:r>
            <a:endParaRPr lang="en-US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5257800" cy="5029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What is the right time to publish?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What question has been asked, and what are the conclusions?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What is the most suitable journal?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How are the findings related to the existing body of knowledge?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Write the title and synopsis.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Reread the “Purpose and Scope” in the chosen journal.</a:t>
            </a:r>
            <a:endParaRPr lang="en-US" sz="2800" dirty="0" smtClean="0"/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5943600" y="914400"/>
            <a:ext cx="2873375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NZ" dirty="0" smtClean="0">
                <a:solidFill>
                  <a:srgbClr val="FF0000"/>
                </a:solidFill>
              </a:rPr>
              <a:t>4pm on Friday 15 October 2015!</a:t>
            </a:r>
            <a:endParaRPr lang="en-NZ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NZ" dirty="0" smtClean="0">
                <a:solidFill>
                  <a:srgbClr val="FF0000"/>
                </a:solidFill>
              </a:rPr>
              <a:t>Your </a:t>
            </a:r>
            <a:r>
              <a:rPr lang="en-NZ" dirty="0">
                <a:solidFill>
                  <a:srgbClr val="FF0000"/>
                </a:solidFill>
              </a:rPr>
              <a:t>topic.</a:t>
            </a:r>
          </a:p>
          <a:p>
            <a:pPr>
              <a:spcBef>
                <a:spcPct val="50000"/>
              </a:spcBef>
            </a:pPr>
            <a:endParaRPr lang="en-NZ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en-NZ" sz="16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NZ" dirty="0">
                <a:solidFill>
                  <a:srgbClr val="FF0000"/>
                </a:solidFill>
              </a:rPr>
              <a:t>This is your critical &amp; appreciative understanding!</a:t>
            </a:r>
          </a:p>
          <a:p>
            <a:pPr>
              <a:spcBef>
                <a:spcPct val="50000"/>
              </a:spcBef>
            </a:pPr>
            <a:r>
              <a:rPr lang="en-NZ" dirty="0">
                <a:solidFill>
                  <a:srgbClr val="FF0000"/>
                </a:solidFill>
              </a:rPr>
              <a:t>Done! (?)</a:t>
            </a:r>
          </a:p>
          <a:p>
            <a:pPr>
              <a:spcBef>
                <a:spcPct val="50000"/>
              </a:spcBef>
            </a:pPr>
            <a:r>
              <a:rPr lang="en-NZ" dirty="0">
                <a:solidFill>
                  <a:srgbClr val="FF0000"/>
                </a:solidFill>
              </a:rPr>
              <a:t>Review my requirements… </a:t>
            </a:r>
            <a:endParaRPr lang="en-A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A2CCFE3-BC6F-45C1-AEA7-55A75CC59669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E2AA204-E9B3-4511-BB19-66BD8DDD3B66}" type="slidenum">
              <a:rPr lang="en-US" sz="1000" smtClean="0">
                <a:latin typeface="Arial" charset="0"/>
              </a:rPr>
              <a:pPr/>
              <a:t>20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Woodford 14</a:t>
            </a:r>
            <a:r>
              <a:rPr lang="en-NZ" dirty="0"/>
              <a:t>:</a:t>
            </a:r>
            <a:r>
              <a:rPr lang="en-NZ" dirty="0" smtClean="0"/>
              <a:t> The Introduction</a:t>
            </a:r>
            <a:endParaRPr lang="en-US" dirty="0" smtClean="0"/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NZ" smtClean="0"/>
              <a:t>Keep it short!</a:t>
            </a:r>
          </a:p>
          <a:p>
            <a:pPr marL="609600" indent="-609600"/>
            <a:r>
              <a:rPr lang="en-NZ" smtClean="0"/>
              <a:t>Woodward suggests three parts:</a:t>
            </a:r>
          </a:p>
          <a:p>
            <a:pPr marL="990600" lvl="1" indent="-533400">
              <a:buFontTx/>
              <a:buAutoNum type="arabicPeriod"/>
            </a:pPr>
            <a:r>
              <a:rPr lang="en-NZ" smtClean="0"/>
              <a:t>State the general field of interest.</a:t>
            </a:r>
          </a:p>
          <a:p>
            <a:pPr marL="990600" lvl="1" indent="-533400">
              <a:buFontTx/>
              <a:buAutoNum type="arabicPeriod"/>
            </a:pPr>
            <a:r>
              <a:rPr lang="en-NZ" smtClean="0"/>
              <a:t>State the main findings of others that will be challenged or developed.</a:t>
            </a:r>
          </a:p>
          <a:p>
            <a:pPr marL="990600" lvl="1" indent="-533400">
              <a:buFontTx/>
              <a:buAutoNum type="arabicPeriod"/>
            </a:pPr>
            <a:r>
              <a:rPr lang="en-NZ" smtClean="0"/>
              <a:t>Specify the question to which the current paper is addressed.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486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2B9919D-F5DE-41FE-AC0A-BD7EA4E6B102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0724267-CE18-4F8F-BA63-57BC34D9FC2B}" type="slidenum">
              <a:rPr lang="en-US" sz="1000" smtClean="0">
                <a:latin typeface="Arial" charset="0"/>
              </a:rPr>
              <a:pPr/>
              <a:t>21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143000"/>
          </a:xfrm>
        </p:spPr>
        <p:txBody>
          <a:bodyPr/>
          <a:lstStyle/>
          <a:p>
            <a:r>
              <a:rPr lang="en-NZ" smtClean="0"/>
              <a:t>Papadakis’ “Why and What(4)” Introductions</a:t>
            </a:r>
            <a:endParaRPr lang="en-US" smtClean="0"/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467995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Why </a:t>
            </a:r>
            <a:r>
              <a:rPr lang="en-NZ" sz="2800" smtClean="0"/>
              <a:t>is the topic of interest?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(1)</a:t>
            </a:r>
            <a:r>
              <a:rPr lang="en-NZ" sz="2800" smtClean="0"/>
              <a:t> is the background on the previous solutions, if any?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(2) </a:t>
            </a:r>
            <a:r>
              <a:rPr lang="en-NZ" sz="2800" smtClean="0"/>
              <a:t>is the background on potential solutions?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(3) </a:t>
            </a:r>
            <a:r>
              <a:rPr lang="en-NZ" sz="2800" smtClean="0"/>
              <a:t>was attempted in the present effort (research project)?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(4) </a:t>
            </a:r>
            <a:r>
              <a:rPr lang="en-NZ" sz="2800" smtClean="0"/>
              <a:t>will be presented in this paper?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NZ" sz="2800" smtClean="0"/>
              <a:t>Source: </a:t>
            </a:r>
            <a:r>
              <a:rPr lang="en-US" sz="2800" smtClean="0"/>
              <a:t>E. Papadakis, “Why and What for (Four): The Basis for Writing a Good Introduction”, </a:t>
            </a:r>
            <a:r>
              <a:rPr lang="en-US" sz="2800" i="1" smtClean="0"/>
              <a:t>Materials Evaluation 41</a:t>
            </a:r>
            <a:r>
              <a:rPr lang="en-US" sz="2800" smtClean="0"/>
              <a:t>, 20-21, Jan 1983. </a:t>
            </a:r>
          </a:p>
        </p:txBody>
      </p:sp>
    </p:spTree>
    <p:extLst>
      <p:ext uri="{BB962C8B-B14F-4D97-AF65-F5344CB8AC3E}">
        <p14:creationId xmlns:p14="http://schemas.microsoft.com/office/powerpoint/2010/main" val="36268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4D91BAE-DEF5-4905-BBEF-402A3C116EAB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3975A18-2457-43D9-BA3A-C7324CB73DFD}" type="slidenum">
              <a:rPr lang="en-US" sz="1000" smtClean="0">
                <a:latin typeface="Arial" charset="0"/>
              </a:rPr>
              <a:pPr/>
              <a:t>22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Woodford 15: “Construct the List of References As You Go Along”</a:t>
            </a:r>
            <a:endParaRPr 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NZ" dirty="0" smtClean="0"/>
              <a:t>Woodward (and I) are offering advice, similar to “make backups of your files,” that could help you avoid painful problems.</a:t>
            </a:r>
          </a:p>
          <a:p>
            <a:pPr>
              <a:lnSpc>
                <a:spcPct val="90000"/>
              </a:lnSpc>
            </a:pPr>
            <a:r>
              <a:rPr lang="en-NZ" dirty="0" smtClean="0"/>
              <a:t>I suspect you’ll have to learn this lesson “the hard way”…but just in case you’re listening: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NZ" sz="4000" i="1" dirty="0" smtClean="0">
                <a:solidFill>
                  <a:srgbClr val="FF0000"/>
                </a:solidFill>
              </a:rPr>
              <a:t>Maintain full and accurate notes on your bibliographic sources</a:t>
            </a:r>
            <a:r>
              <a:rPr lang="en-NZ" sz="3600" i="1" dirty="0" smtClean="0">
                <a:solidFill>
                  <a:srgbClr val="FF0000"/>
                </a:solidFill>
              </a:rPr>
              <a:t>!</a:t>
            </a:r>
            <a:endParaRPr lang="en-US" sz="3600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55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23F8F98-9959-452A-A79D-1342571D1B0E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6996E79-E0C8-48D7-AC99-C8E5C3A4937B}" type="slidenum">
              <a:rPr lang="en-US" sz="1000" smtClean="0">
                <a:latin typeface="Arial" charset="0"/>
              </a:rPr>
              <a:pPr/>
              <a:t>23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28600"/>
            <a:ext cx="8663880" cy="1143000"/>
          </a:xfrm>
        </p:spPr>
        <p:txBody>
          <a:bodyPr/>
          <a:lstStyle/>
          <a:p>
            <a:r>
              <a:rPr lang="en-NZ" dirty="0" smtClean="0"/>
              <a:t>16. Materials and Methods Section(s)</a:t>
            </a:r>
            <a:endParaRPr lang="en-US" dirty="0" smtClean="0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NZ" sz="2800" smtClean="0"/>
              <a:t>You probably </a:t>
            </a:r>
            <a:r>
              <a:rPr lang="en-NZ" sz="2800" smtClean="0">
                <a:solidFill>
                  <a:srgbClr val="FF0000"/>
                </a:solidFill>
              </a:rPr>
              <a:t>won’t</a:t>
            </a:r>
            <a:r>
              <a:rPr lang="en-NZ" sz="2800" smtClean="0"/>
              <a:t> be reporting on the results of an experiment you have conducted.</a:t>
            </a:r>
          </a:p>
          <a:p>
            <a:r>
              <a:rPr lang="en-NZ" sz="2800" smtClean="0"/>
              <a:t>You probably </a:t>
            </a:r>
            <a:r>
              <a:rPr lang="en-NZ" sz="2800" smtClean="0">
                <a:solidFill>
                  <a:srgbClr val="FF0000"/>
                </a:solidFill>
              </a:rPr>
              <a:t>will</a:t>
            </a:r>
            <a:r>
              <a:rPr lang="en-NZ" sz="2800" smtClean="0"/>
              <a:t> be reporting on other peoples’ articles, describing their experience with systems they have built or tested.</a:t>
            </a:r>
          </a:p>
          <a:p>
            <a:r>
              <a:rPr lang="en-NZ" sz="2800" smtClean="0"/>
              <a:t>You </a:t>
            </a:r>
            <a:r>
              <a:rPr lang="en-NZ" sz="2800" smtClean="0">
                <a:solidFill>
                  <a:srgbClr val="FF0000"/>
                </a:solidFill>
              </a:rPr>
              <a:t>should</a:t>
            </a:r>
            <a:r>
              <a:rPr lang="en-NZ" sz="2800" smtClean="0"/>
              <a:t> explain the relevant facts about other peoples’ systems and tests.</a:t>
            </a:r>
          </a:p>
          <a:p>
            <a:r>
              <a:rPr lang="en-NZ" sz="2800" smtClean="0"/>
              <a:t>You </a:t>
            </a:r>
            <a:r>
              <a:rPr lang="en-NZ" sz="2800" smtClean="0">
                <a:solidFill>
                  <a:srgbClr val="FF0000"/>
                </a:solidFill>
              </a:rPr>
              <a:t>might</a:t>
            </a:r>
            <a:r>
              <a:rPr lang="en-NZ" sz="2800" smtClean="0"/>
              <a:t> apply a different “analytic method” to the system under test in some article you have read.  If so, you should explain this method.</a:t>
            </a: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11186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6CB945-A9F9-4E3F-933A-05EEAFC7FEEE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DC48C92-FF6F-43A8-8B7A-2AD0B654CEF8}" type="slidenum">
              <a:rPr lang="en-US" sz="1000" smtClean="0">
                <a:latin typeface="Arial" charset="0"/>
              </a:rPr>
              <a:pPr/>
              <a:t>24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r>
              <a:rPr lang="en-NZ" dirty="0" smtClean="0"/>
              <a:t>17. Results Section</a:t>
            </a:r>
            <a:endParaRPr lang="en-US" dirty="0" smtClean="0"/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NZ" sz="2800" smtClean="0"/>
              <a:t>If you haven’t yet explained “how” you are analysing your system, this question should be addressed first.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Your results </a:t>
            </a:r>
            <a:r>
              <a:rPr lang="en-NZ" sz="2800" smtClean="0">
                <a:solidFill>
                  <a:srgbClr val="FF0000"/>
                </a:solidFill>
              </a:rPr>
              <a:t>must</a:t>
            </a:r>
            <a:r>
              <a:rPr lang="en-NZ" sz="2800" smtClean="0"/>
              <a:t> be explained in a way that shows your critical and appreciative understanding of your material.</a:t>
            </a:r>
          </a:p>
          <a:p>
            <a:pPr lvl="1">
              <a:lnSpc>
                <a:spcPct val="90000"/>
              </a:lnSpc>
            </a:pPr>
            <a:r>
              <a:rPr lang="en-NZ" sz="2400" smtClean="0"/>
              <a:t>Do </a:t>
            </a:r>
            <a:r>
              <a:rPr lang="en-NZ" sz="2400" smtClean="0">
                <a:solidFill>
                  <a:srgbClr val="FF0000"/>
                </a:solidFill>
              </a:rPr>
              <a:t>not</a:t>
            </a:r>
            <a:r>
              <a:rPr lang="en-NZ" sz="2400" smtClean="0"/>
              <a:t> write this section by a “cut-and-paste” or paraphrase of other people’s conclusions!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Do</a:t>
            </a:r>
            <a:r>
              <a:rPr lang="en-NZ" sz="2800" smtClean="0">
                <a:solidFill>
                  <a:srgbClr val="FF0000"/>
                </a:solidFill>
              </a:rPr>
              <a:t> not</a:t>
            </a:r>
            <a:r>
              <a:rPr lang="en-NZ" sz="2800" smtClean="0"/>
              <a:t> compare your conclusions to other peoples’ conclusions, in this section.  This can be confusing.</a:t>
            </a:r>
          </a:p>
          <a:p>
            <a:pPr lvl="1">
              <a:lnSpc>
                <a:spcPct val="90000"/>
              </a:lnSpc>
            </a:pPr>
            <a:r>
              <a:rPr lang="en-NZ" sz="2400" smtClean="0"/>
              <a:t>You should sketch </a:t>
            </a:r>
            <a:r>
              <a:rPr lang="en-NZ" sz="2400" smtClean="0">
                <a:solidFill>
                  <a:srgbClr val="FF0000"/>
                </a:solidFill>
              </a:rPr>
              <a:t>other people’s conclusions</a:t>
            </a:r>
            <a:r>
              <a:rPr lang="en-NZ" sz="2400" smtClean="0"/>
              <a:t> in your introduction.</a:t>
            </a:r>
          </a:p>
          <a:p>
            <a:pPr lvl="1">
              <a:lnSpc>
                <a:spcPct val="90000"/>
              </a:lnSpc>
            </a:pPr>
            <a:r>
              <a:rPr lang="en-NZ" sz="2400" smtClean="0"/>
              <a:t>You should compare/contrast </a:t>
            </a:r>
            <a:r>
              <a:rPr lang="en-NZ" sz="2400" smtClean="0">
                <a:solidFill>
                  <a:srgbClr val="FF0000"/>
                </a:solidFill>
              </a:rPr>
              <a:t>other people’s conclusions</a:t>
            </a:r>
            <a:r>
              <a:rPr lang="en-NZ" sz="2400" smtClean="0"/>
              <a:t> with </a:t>
            </a:r>
            <a:r>
              <a:rPr lang="en-NZ" sz="2400" smtClean="0">
                <a:solidFill>
                  <a:srgbClr val="FF0000"/>
                </a:solidFill>
              </a:rPr>
              <a:t>your results</a:t>
            </a:r>
            <a:r>
              <a:rPr lang="en-NZ" sz="2400" smtClean="0"/>
              <a:t> in your Discussion section.</a:t>
            </a: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419706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4974A1E-A8BF-43A7-B46D-644857652A30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A553D1E-5B19-4B74-8958-8E40EE0F0EBF}" type="slidenum">
              <a:rPr lang="en-US" sz="1000" smtClean="0">
                <a:latin typeface="Arial" charset="0"/>
              </a:rPr>
              <a:pPr/>
              <a:t>25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NZ" dirty="0" smtClean="0"/>
              <a:t>18. Discussion Section</a:t>
            </a:r>
            <a:endParaRPr lang="en-US" dirty="0" smtClean="0"/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153400" cy="4800600"/>
          </a:xfrm>
        </p:spPr>
        <p:txBody>
          <a:bodyPr/>
          <a:lstStyle/>
          <a:p>
            <a:r>
              <a:rPr lang="en-NZ" sz="2800" smtClean="0"/>
              <a:t>“This section is often the heart of a paper…”</a:t>
            </a:r>
          </a:p>
          <a:p>
            <a:r>
              <a:rPr lang="en-NZ" sz="2800" smtClean="0">
                <a:solidFill>
                  <a:srgbClr val="FF0000"/>
                </a:solidFill>
              </a:rPr>
              <a:t>Don’t</a:t>
            </a:r>
            <a:r>
              <a:rPr lang="en-NZ" sz="2800" smtClean="0"/>
              <a:t> include too much detail!</a:t>
            </a:r>
          </a:p>
          <a:p>
            <a:pPr lvl="1"/>
            <a:r>
              <a:rPr lang="en-NZ" sz="2400" smtClean="0"/>
              <a:t>Your reader is probably not interested in all the subtleties of your understanding.</a:t>
            </a:r>
          </a:p>
          <a:p>
            <a:pPr lvl="1"/>
            <a:r>
              <a:rPr lang="en-NZ" sz="2400" smtClean="0"/>
              <a:t>Keep it simple.</a:t>
            </a:r>
          </a:p>
          <a:p>
            <a:r>
              <a:rPr lang="en-NZ" sz="2800" smtClean="0"/>
              <a:t>Controversial issues make for interesting reading.</a:t>
            </a:r>
          </a:p>
          <a:p>
            <a:pPr lvl="1"/>
            <a:r>
              <a:rPr lang="en-NZ" sz="2400" smtClean="0"/>
              <a:t>Be lucid, fair, and seek to explain rather than refute.</a:t>
            </a:r>
          </a:p>
          <a:p>
            <a:pPr lvl="1"/>
            <a:r>
              <a:rPr lang="en-NZ" sz="2400" smtClean="0"/>
              <a:t>Other authors have other points of view…</a:t>
            </a:r>
          </a:p>
          <a:p>
            <a:r>
              <a:rPr lang="en-NZ" sz="2800" smtClean="0"/>
              <a:t>Speculation should be firmly grounded in evidence you have presented elsewhere in your paper.</a:t>
            </a: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4524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0994E30-3AF0-479C-9DF6-8610403C662C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90366A9-123C-484D-B190-591E8BB6D7B5}" type="slidenum">
              <a:rPr lang="en-US" sz="1000" smtClean="0">
                <a:latin typeface="Arial" charset="0"/>
              </a:rPr>
              <a:pPr/>
              <a:t>26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19.  Major Alterations?</a:t>
            </a:r>
            <a:endParaRPr lang="en-US" smtClean="0"/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815263" cy="45148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NZ" sz="2800" dirty="0" smtClean="0"/>
              <a:t>19.1 Logical Flaws 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dirty="0" smtClean="0"/>
              <a:t>Avoid confusing facts with opinions or inferences.  </a:t>
            </a:r>
            <a:endParaRPr lang="en-NZ" sz="2800" dirty="0"/>
          </a:p>
          <a:p>
            <a:pPr marL="1009650" lvl="1" indent="-609600">
              <a:lnSpc>
                <a:spcPct val="80000"/>
              </a:lnSpc>
            </a:pPr>
            <a:r>
              <a:rPr lang="en-NZ" sz="2400" dirty="0" smtClean="0"/>
              <a:t>Facts should be supported by reference or observation; </a:t>
            </a:r>
          </a:p>
          <a:p>
            <a:pPr marL="1009650" lvl="1" indent="-609600">
              <a:lnSpc>
                <a:spcPct val="80000"/>
              </a:lnSpc>
            </a:pPr>
            <a:r>
              <a:rPr lang="en-NZ" sz="2400" dirty="0" smtClean="0"/>
              <a:t>opinions are rarely appropriate; </a:t>
            </a:r>
          </a:p>
          <a:p>
            <a:pPr marL="1009650" lvl="1" indent="-609600">
              <a:lnSpc>
                <a:spcPct val="80000"/>
              </a:lnSpc>
            </a:pPr>
            <a:r>
              <a:rPr lang="en-NZ" sz="2400" dirty="0" smtClean="0"/>
              <a:t>inferences should be supported by logical reasoning that is apparent to your reader.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dirty="0" smtClean="0"/>
              <a:t>Guard against misunderstandings of language,</a:t>
            </a:r>
          </a:p>
          <a:p>
            <a:pPr marL="1009650" lvl="1" indent="-609600">
              <a:lnSpc>
                <a:spcPct val="80000"/>
              </a:lnSpc>
            </a:pPr>
            <a:r>
              <a:rPr lang="en-NZ" sz="2400" dirty="0" smtClean="0"/>
              <a:t>e.g. by defining terms as precisely as possible.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sz="2800" dirty="0" smtClean="0"/>
              <a:t>[</a:t>
            </a:r>
            <a:r>
              <a:rPr lang="en-US" sz="2800" dirty="0" err="1" smtClean="0"/>
              <a:t>Trelease</a:t>
            </a:r>
            <a:r>
              <a:rPr lang="en-US" sz="2800" dirty="0" smtClean="0"/>
              <a:t>, S.F. </a:t>
            </a:r>
            <a:r>
              <a:rPr lang="en-US" sz="2800" i="1" dirty="0" smtClean="0"/>
              <a:t>How to Write Scientific and Technical Papers</a:t>
            </a:r>
            <a:r>
              <a:rPr lang="en-US" sz="2800" dirty="0" smtClean="0"/>
              <a:t>, M.I.T. Press, Cambridge, Mass., 1969.]</a:t>
            </a:r>
            <a:endParaRPr lang="en-NZ" sz="2800" dirty="0" smtClean="0"/>
          </a:p>
          <a:p>
            <a:pPr marL="609600" indent="-609600">
              <a:lnSpc>
                <a:spcPct val="8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9846767-654A-4DC0-8274-A05D5318B53A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F480738-7161-4FBA-AE1E-DFAFC29DE84F}" type="slidenum">
              <a:rPr lang="en-US" sz="1000" smtClean="0">
                <a:latin typeface="Arial" charset="0"/>
              </a:rPr>
              <a:pPr/>
              <a:t>27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Other Major Alterations?</a:t>
            </a:r>
            <a:endParaRPr lang="en-US" smtClean="0"/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NZ" sz="2800" smtClean="0"/>
              <a:t>19.2 Correct any misquotations.</a:t>
            </a:r>
          </a:p>
          <a:p>
            <a:r>
              <a:rPr lang="en-NZ" sz="2800" i="1" smtClean="0"/>
              <a:t>Precision: </a:t>
            </a:r>
            <a:r>
              <a:rPr lang="en-NZ" sz="2800" smtClean="0"/>
              <a:t>Avoid any suspicion of misinterpretation by</a:t>
            </a:r>
          </a:p>
          <a:p>
            <a:pPr lvl="1"/>
            <a:r>
              <a:rPr lang="en-NZ" sz="2400" smtClean="0"/>
              <a:t>quoting precisely</a:t>
            </a:r>
          </a:p>
          <a:p>
            <a:pPr lvl="1"/>
            <a:r>
              <a:rPr lang="en-NZ" sz="2400" smtClean="0"/>
              <a:t>showing additions by [] and deletions by …</a:t>
            </a:r>
          </a:p>
          <a:p>
            <a:pPr lvl="1"/>
            <a:r>
              <a:rPr lang="en-NZ" sz="2400" smtClean="0"/>
              <a:t>setting quotes in an appropriate context.</a:t>
            </a:r>
          </a:p>
          <a:p>
            <a:r>
              <a:rPr lang="en-NZ" sz="2800" i="1" smtClean="0"/>
              <a:t>Logic: </a:t>
            </a:r>
            <a:r>
              <a:rPr lang="en-NZ" sz="2800" smtClean="0"/>
              <a:t>Be wary of self-deception and wishful thinking.</a:t>
            </a:r>
          </a:p>
          <a:p>
            <a:r>
              <a:rPr lang="en-NZ" sz="2800" i="1" smtClean="0"/>
              <a:t>Clarity: </a:t>
            </a:r>
            <a:r>
              <a:rPr lang="en-NZ" sz="2800" smtClean="0"/>
              <a:t>Be sure that every quotation is relevant to the point under discussion.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32673A4-D32F-40A5-8FAD-4BA7A92AF406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1DA99E-EF1F-4BCB-B90C-80883872E969}" type="slidenum">
              <a:rPr lang="en-US" sz="1000" smtClean="0">
                <a:latin typeface="Arial" charset="0"/>
              </a:rPr>
              <a:pPr/>
              <a:t>28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Other Major Alterations?</a:t>
            </a:r>
            <a:endParaRPr lang="en-US" smtClean="0"/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NZ" sz="2800" smtClean="0"/>
              <a:t>19.3 Re-examine the order of presentation</a:t>
            </a:r>
          </a:p>
          <a:p>
            <a:r>
              <a:rPr lang="en-NZ" sz="2800" smtClean="0"/>
              <a:t>Will the function of each section be clear on its first reading?</a:t>
            </a:r>
          </a:p>
          <a:p>
            <a:r>
              <a:rPr lang="en-NZ" sz="2800" smtClean="0"/>
              <a:t>Did you realise, when writing your first draft, that a re-organisation is necessary?</a:t>
            </a:r>
          </a:p>
          <a:p>
            <a:pPr>
              <a:buFontTx/>
              <a:buNone/>
            </a:pPr>
            <a:r>
              <a:rPr lang="en-NZ" sz="2800" smtClean="0"/>
              <a:t>19.4 Combine or simplify tables where necessary.</a:t>
            </a:r>
          </a:p>
          <a:p>
            <a:r>
              <a:rPr lang="en-NZ" sz="2800" smtClean="0"/>
              <a:t>Is there “unnecessary information” in your tables?</a:t>
            </a:r>
          </a:p>
          <a:p>
            <a:r>
              <a:rPr lang="en-NZ" sz="2800" smtClean="0"/>
              <a:t>Will your reader be enlightened or overwhelmed?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B95260-1C13-46CE-B43F-4BF1AE5F3009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2748F37-76B2-4C4A-B1CB-05725F15AA3C}" type="slidenum">
              <a:rPr lang="en-US" sz="1000" smtClean="0">
                <a:latin typeface="Arial" charset="0"/>
              </a:rPr>
              <a:pPr/>
              <a:t>29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r>
              <a:rPr lang="en-NZ" smtClean="0"/>
              <a:t>20. Polishing the Style</a:t>
            </a:r>
            <a:endParaRPr lang="en-US" smtClean="0"/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NZ" sz="2800" smtClean="0"/>
              <a:t>The following stylistic elements are required.</a:t>
            </a:r>
          </a:p>
          <a:p>
            <a:pPr marL="533400" indent="-533400"/>
            <a:r>
              <a:rPr lang="en-NZ" sz="2800" i="1" smtClean="0"/>
              <a:t>Logic:</a:t>
            </a:r>
            <a:r>
              <a:rPr lang="en-NZ" sz="2800" smtClean="0"/>
              <a:t> rational construction of each sentence and paragraph.</a:t>
            </a:r>
          </a:p>
          <a:p>
            <a:pPr marL="533400" indent="-533400"/>
            <a:r>
              <a:rPr lang="en-NZ" sz="2800" i="1" smtClean="0"/>
              <a:t>Precision:</a:t>
            </a:r>
            <a:r>
              <a:rPr lang="en-NZ" sz="2800" smtClean="0"/>
              <a:t> technical accuracy and consistency.</a:t>
            </a:r>
            <a:endParaRPr lang="en-NZ" sz="2800" i="1" smtClean="0"/>
          </a:p>
          <a:p>
            <a:pPr marL="533400" indent="-533400"/>
            <a:r>
              <a:rPr lang="en-NZ" sz="2800" i="1" smtClean="0"/>
              <a:t>Clarity: </a:t>
            </a:r>
            <a:r>
              <a:rPr lang="en-NZ" sz="2800" smtClean="0"/>
              <a:t>ready comprehensibility.</a:t>
            </a:r>
          </a:p>
          <a:p>
            <a:pPr marL="533400" indent="-533400"/>
            <a:r>
              <a:rPr lang="en-NZ" sz="2800" i="1" smtClean="0"/>
              <a:t>Directness: </a:t>
            </a:r>
            <a:r>
              <a:rPr lang="en-NZ" sz="2800" smtClean="0"/>
              <a:t>steady movement toward “the point” you’re making in your paper.</a:t>
            </a:r>
          </a:p>
          <a:p>
            <a:pPr marL="533400" indent="-533400"/>
            <a:r>
              <a:rPr lang="en-NZ" sz="2800" i="1" smtClean="0"/>
              <a:t>Brevity: </a:t>
            </a:r>
            <a:r>
              <a:rPr lang="en-NZ" sz="2800" smtClean="0"/>
              <a:t>no unnecessary detail.</a:t>
            </a:r>
          </a:p>
          <a:p>
            <a:pPr marL="533400" indent="-533400">
              <a:buFontTx/>
              <a:buNone/>
            </a:pPr>
            <a:r>
              <a:rPr lang="en-NZ" sz="2800" smtClean="0"/>
              <a:t>Not required: </a:t>
            </a:r>
            <a:r>
              <a:rPr lang="en-NZ" sz="2800" i="1" smtClean="0"/>
              <a:t>grace, mystery, urbanity, wit, lightness, word-music, rhythm, …</a:t>
            </a:r>
            <a:endParaRPr lang="en-US" sz="28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AEC505-57A3-415C-889A-911BB11316E2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2BF10C4-F99F-4F37-ACA2-244DEE3F45D7}" type="slidenum">
              <a:rPr lang="en-US" sz="1000" smtClean="0">
                <a:latin typeface="Arial" charset="0"/>
              </a:rPr>
              <a:pPr/>
              <a:t>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Woodford’s Steps 7 to 12</a:t>
            </a:r>
            <a:endParaRPr lang="en-US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 startAt="7"/>
            </a:pPr>
            <a:r>
              <a:rPr lang="en-NZ" dirty="0" smtClean="0"/>
              <a:t>Read the Instructions for Authors.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Decide on the basic form of the article.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Stock the section reservoirs.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Construct the tables and figures.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Construct the topic outline.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Construct the sentence outline.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D0D2EC-8CBD-4CBC-AD96-71A114D7BBD7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F346CFB-81FA-498F-AB7A-36DBF5FF8D6D}" type="slidenum">
              <a:rPr lang="en-US" sz="1000" smtClean="0">
                <a:latin typeface="Arial" charset="0"/>
              </a:rPr>
              <a:pPr/>
              <a:t>30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NZ" smtClean="0"/>
              <a:t>22.1 Write Title in Final Form</a:t>
            </a:r>
            <a:endParaRPr lang="en-US" smtClean="0"/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876800"/>
          </a:xfrm>
        </p:spPr>
        <p:txBody>
          <a:bodyPr/>
          <a:lstStyle/>
          <a:p>
            <a:r>
              <a:rPr lang="en-NZ" sz="2800" smtClean="0"/>
              <a:t>The title should not be “too long”.</a:t>
            </a:r>
          </a:p>
          <a:p>
            <a:pPr lvl="1"/>
            <a:r>
              <a:rPr lang="en-NZ" sz="2400" smtClean="0"/>
              <a:t>No unnecessary words.</a:t>
            </a:r>
          </a:p>
          <a:p>
            <a:pPr lvl="1"/>
            <a:r>
              <a:rPr lang="en-NZ" sz="2400" smtClean="0"/>
              <a:t>No more than 10 words (64 ASCII bytes).</a:t>
            </a:r>
          </a:p>
          <a:p>
            <a:r>
              <a:rPr lang="en-NZ" sz="2800" smtClean="0"/>
              <a:t>The title should not be “too short”.</a:t>
            </a:r>
          </a:p>
          <a:p>
            <a:pPr lvl="1"/>
            <a:r>
              <a:rPr lang="en-NZ" sz="2400" smtClean="0"/>
              <a:t>Add qualifying words so that the reader won’t expect much more than you actually deliver.</a:t>
            </a:r>
          </a:p>
          <a:p>
            <a:pPr lvl="1"/>
            <a:r>
              <a:rPr lang="en-NZ" sz="2400" smtClean="0"/>
              <a:t>The title “Security in Java” would be appropriate for a paper that surveys a wide variety of security issues arising in a wide variety of uses of the Java language.</a:t>
            </a:r>
          </a:p>
          <a:p>
            <a:pPr lvl="1"/>
            <a:r>
              <a:rPr lang="en-NZ" sz="2400" smtClean="0"/>
              <a:t>The title “Copy Protection for Java Applets” would be appropriate for narrower paper.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C3DE41-4AAE-4480-BE18-C3539AC4888C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967FB1D-3345-46D4-AF9E-4B818D790A03}" type="slidenum">
              <a:rPr lang="en-US" sz="1000" smtClean="0">
                <a:latin typeface="Arial" charset="0"/>
              </a:rPr>
              <a:pPr/>
              <a:t>31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53400" cy="1143000"/>
          </a:xfrm>
        </p:spPr>
        <p:txBody>
          <a:bodyPr/>
          <a:lstStyle/>
          <a:p>
            <a:r>
              <a:rPr lang="en-NZ" smtClean="0"/>
              <a:t>22.2 Write Abstract in Final Form</a:t>
            </a:r>
            <a:endParaRPr lang="en-US" smtClean="0"/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sz="2800" smtClean="0"/>
              <a:t>Your abstract will “fill the gap” between a 10-word title and a 10-page paper, for any reader who wants more than 10 words but less than 10 pages.</a:t>
            </a:r>
          </a:p>
          <a:p>
            <a:r>
              <a:rPr lang="en-NZ" sz="2800" smtClean="0"/>
              <a:t>One hundred words is an appropriate length.</a:t>
            </a:r>
          </a:p>
          <a:p>
            <a:r>
              <a:rPr lang="en-NZ" sz="2800" smtClean="0"/>
              <a:t>Your abstract should</a:t>
            </a:r>
          </a:p>
          <a:p>
            <a:pPr lvl="1"/>
            <a:r>
              <a:rPr lang="en-NZ" sz="2400" smtClean="0"/>
              <a:t>Answer the most pressing “questions” raised by your title.</a:t>
            </a:r>
          </a:p>
          <a:p>
            <a:pPr lvl="1"/>
            <a:r>
              <a:rPr lang="en-NZ" sz="2400" smtClean="0"/>
              <a:t>Summarise the “issues” and “answers” that will be discussed at length in your paper.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043729C-3CAB-4F73-992A-485FA236B587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3C92F75-987A-4CF6-B942-96DD5630732E}" type="slidenum">
              <a:rPr lang="en-US" sz="1000" smtClean="0">
                <a:latin typeface="Arial" charset="0"/>
              </a:rPr>
              <a:pPr/>
              <a:t>32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NZ" smtClean="0"/>
              <a:t>Steps 23 and 24</a:t>
            </a:r>
            <a:endParaRPr lang="en-US" smtClean="0"/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NZ" sz="2800" smtClean="0"/>
              <a:t>23. Reread the journal’s instructions to authors before preparing your final draft.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NZ" sz="2800" smtClean="0"/>
              <a:t>24. “Departmental review”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Ask a colleague to read your paper and comment critically and appreciatively.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Their gift: a “fresh and unbiased reading” that will reveal some faults (and successes) in your logic, precision, clarity, directness and brevity.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Don’t expect anyone to “write your paper for you” or to “solve your problems”!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0FEC50-8E09-4A06-8F94-35777407D77F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441EC7F-9382-4374-A220-8CDD3C950ED7}" type="slidenum">
              <a:rPr lang="en-US" sz="1000" smtClean="0">
                <a:latin typeface="Arial" charset="0"/>
              </a:rPr>
              <a:pPr/>
              <a:t>33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NZ" smtClean="0"/>
              <a:t>“Shelve the MS for a While”</a:t>
            </a:r>
            <a:endParaRPr lang="en-US" smtClean="0"/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836712"/>
            <a:ext cx="8424936" cy="5542533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NZ" sz="2800" dirty="0" smtClean="0"/>
              <a:t>Allow yourself a generous amount of time (a few days or a week) for “one last revision.”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You should plan to complete by the deadline: </a:t>
            </a:r>
            <a:r>
              <a:rPr lang="en-NZ" sz="2800" dirty="0"/>
              <a:t>4pm Friday </a:t>
            </a:r>
            <a:r>
              <a:rPr lang="en-NZ" sz="2800" dirty="0" smtClean="0"/>
              <a:t>16 </a:t>
            </a:r>
            <a:r>
              <a:rPr lang="en-NZ" sz="2800" dirty="0"/>
              <a:t>October </a:t>
            </a:r>
            <a:r>
              <a:rPr lang="en-NZ" sz="2800" dirty="0" smtClean="0"/>
              <a:t>2015!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However I will extend the submission deadline by a week, to </a:t>
            </a:r>
            <a:r>
              <a:rPr lang="en-NZ" sz="2800" dirty="0" smtClean="0">
                <a:solidFill>
                  <a:srgbClr val="FF0000"/>
                </a:solidFill>
              </a:rPr>
              <a:t>4pm </a:t>
            </a:r>
            <a:r>
              <a:rPr lang="en-NZ" sz="2800" smtClean="0">
                <a:solidFill>
                  <a:srgbClr val="FF0000"/>
                </a:solidFill>
              </a:rPr>
              <a:t>Friday </a:t>
            </a:r>
            <a:r>
              <a:rPr lang="en-NZ" sz="2800" smtClean="0">
                <a:solidFill>
                  <a:srgbClr val="FF0000"/>
                </a:solidFill>
              </a:rPr>
              <a:t>23 </a:t>
            </a:r>
            <a:r>
              <a:rPr lang="en-NZ" sz="2800" dirty="0" smtClean="0">
                <a:solidFill>
                  <a:srgbClr val="FF0000"/>
                </a:solidFill>
              </a:rPr>
              <a:t>October 2015,</a:t>
            </a:r>
            <a:r>
              <a:rPr lang="en-NZ" sz="2800" dirty="0" smtClean="0"/>
              <a:t> to any student who requests this extension in writing or in email, </a:t>
            </a:r>
            <a:r>
              <a:rPr lang="en-NZ" sz="2800" dirty="0" smtClean="0">
                <a:solidFill>
                  <a:srgbClr val="FF0000"/>
                </a:solidFill>
              </a:rPr>
              <a:t>prior to</a:t>
            </a:r>
            <a:r>
              <a:rPr lang="en-NZ" sz="2800" dirty="0" smtClean="0"/>
              <a:t> the submission deadline (4pm </a:t>
            </a:r>
            <a:r>
              <a:rPr lang="en-NZ" sz="2800" smtClean="0"/>
              <a:t>Friday </a:t>
            </a:r>
            <a:r>
              <a:rPr lang="en-NZ" sz="2800" smtClean="0"/>
              <a:t>16 </a:t>
            </a:r>
            <a:r>
              <a:rPr lang="en-NZ" sz="2800" dirty="0" smtClean="0"/>
              <a:t>October 2015).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Submissions must be online to the Cecil </a:t>
            </a:r>
            <a:r>
              <a:rPr lang="en-NZ" sz="2800" dirty="0" err="1" smtClean="0"/>
              <a:t>dropbox</a:t>
            </a:r>
            <a:r>
              <a:rPr lang="en-NZ" sz="2800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Please submit in pdf, </a:t>
            </a:r>
            <a:r>
              <a:rPr lang="en-NZ" sz="2400" dirty="0" err="1" smtClean="0"/>
              <a:t>docx</a:t>
            </a:r>
            <a:r>
              <a:rPr lang="en-NZ" sz="2400" dirty="0" smtClean="0"/>
              <a:t>, or </a:t>
            </a:r>
            <a:r>
              <a:rPr lang="en-NZ" sz="2400" dirty="0" err="1" smtClean="0"/>
              <a:t>odt</a:t>
            </a:r>
            <a:r>
              <a:rPr lang="en-NZ" sz="2400" dirty="0" smtClean="0"/>
              <a:t> format.</a:t>
            </a:r>
          </a:p>
          <a:p>
            <a:pPr lvl="1">
              <a:lnSpc>
                <a:spcPct val="90000"/>
              </a:lnSpc>
            </a:pPr>
            <a:r>
              <a:rPr lang="en-NZ" sz="2400" dirty="0" err="1" smtClean="0"/>
              <a:t>Filesize</a:t>
            </a:r>
            <a:r>
              <a:rPr lang="en-NZ" sz="2400" dirty="0" smtClean="0"/>
              <a:t> &lt; 5 MB.</a:t>
            </a:r>
          </a:p>
          <a:p>
            <a:pPr>
              <a:lnSpc>
                <a:spcPct val="90000"/>
              </a:lnSpc>
            </a:pPr>
            <a:r>
              <a:rPr lang="en-US" sz="2800" i="1" dirty="0" smtClean="0">
                <a:solidFill>
                  <a:srgbClr val="FF0000"/>
                </a:solidFill>
              </a:rPr>
              <a:t>If</a:t>
            </a:r>
            <a:r>
              <a:rPr lang="en-US" sz="2800" dirty="0" smtClean="0"/>
              <a:t> you want me to post your written report (or a later version of it) on the class website, you must ask me by email.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063B6BF-3A03-47FD-A02A-2899DF12A7F1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465DBCA-BB04-4153-AB82-BD5FF2EBA5C8}" type="slidenum">
              <a:rPr lang="en-US" sz="1000" smtClean="0">
                <a:latin typeface="Arial" charset="0"/>
              </a:rPr>
              <a:pPr/>
              <a:t>4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NZ" smtClean="0"/>
              <a:t>Woodford’s Steps 13 to 18</a:t>
            </a:r>
            <a:endParaRPr lang="en-US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Think of the article as a unit; write the first draft continuously from beginning to end.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The Introduction: keep it short.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Construct the list of references as you go along.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Materials and Methods section(s): include the right amount of detail.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Results section: allow the data to speak for themselves.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Discussion section: watch for symptoms of megalomania.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73F5607-4558-4003-B82A-C81B4B6E2C7D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E60E06D-552D-4017-9962-96FEBEB487BE}" type="slidenum">
              <a:rPr lang="en-US" sz="1000" smtClean="0">
                <a:latin typeface="Arial" charset="0"/>
              </a:rPr>
              <a:pPr/>
              <a:t>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3988" cy="731838"/>
          </a:xfrm>
        </p:spPr>
        <p:txBody>
          <a:bodyPr/>
          <a:lstStyle/>
          <a:p>
            <a:r>
              <a:rPr lang="en-NZ" smtClean="0"/>
              <a:t>Woodford’s Steps 19 to 25</a:t>
            </a:r>
            <a:br>
              <a:rPr lang="en-NZ" smtClean="0"/>
            </a:br>
            <a:endParaRPr lang="en-US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23950"/>
            <a:ext cx="8062913" cy="51625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Are major alterations necessary?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Polishing the style.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Give drawings to Illustration Department.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Write title and abstract in final form.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Reread the journal’s instructions to authors before having the manuscript typed.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Departmental review.  (Ask a friend to read and comment.)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Shelve the manuscript for a while.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NZ" sz="2800" dirty="0" smtClean="0"/>
              <a:t>Source: </a:t>
            </a:r>
            <a:r>
              <a:rPr lang="en-US" sz="2800" dirty="0" smtClean="0"/>
              <a:t>F. Woodford, </a:t>
            </a:r>
            <a:r>
              <a:rPr lang="en-US" sz="2800" i="1" dirty="0" smtClean="0"/>
              <a:t>Scientific Writing for Graduate Students</a:t>
            </a:r>
            <a:r>
              <a:rPr lang="en-US" sz="2800" dirty="0" smtClean="0"/>
              <a:t>, Rockefeller University Press, New York, 1968.  (Out of print, but available in hardcopy in our University’s library.)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795ACC3-3A9A-4653-B0FE-CC8947C259BD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2AC59B9-9C3E-40CA-96BD-8DFDB8CAFADD}" type="slidenum">
              <a:rPr lang="en-US" sz="1000" smtClean="0">
                <a:latin typeface="Arial" charset="0"/>
              </a:rPr>
              <a:pPr/>
              <a:t>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smtClean="0"/>
              <a:t>“Stock the Section Reservoirs”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r>
              <a:rPr lang="en-US" smtClean="0"/>
              <a:t>Why not… organize your notes before starting to write?!</a:t>
            </a:r>
          </a:p>
          <a:p>
            <a:r>
              <a:rPr lang="en-US" smtClean="0"/>
              <a:t>Use one page per section, plus references.</a:t>
            </a:r>
          </a:p>
          <a:p>
            <a:r>
              <a:rPr lang="en-US" smtClean="0"/>
              <a:t>For each item, ask…</a:t>
            </a:r>
          </a:p>
          <a:p>
            <a:pPr lvl="1"/>
            <a:r>
              <a:rPr lang="en-US" smtClean="0"/>
              <a:t>Is it necessary? (Refer to your synopsis to decide.  Also think about your audience: what does your reader need to know?)</a:t>
            </a:r>
          </a:p>
          <a:p>
            <a:pPr lvl="1"/>
            <a:r>
              <a:rPr lang="en-US" smtClean="0"/>
              <a:t>Is it in the right section(s)?</a:t>
            </a:r>
          </a:p>
          <a:p>
            <a:r>
              <a:rPr lang="en-US" smtClean="0"/>
              <a:t>Do you have all necessary items?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0287D7E-1AF8-4EC6-BCDE-5A9087A0355D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D2EC577-EDBA-4089-82AD-C9A454896475}" type="slidenum">
              <a:rPr lang="en-US" sz="1000" smtClean="0">
                <a:latin typeface="Arial" charset="0"/>
              </a:rPr>
              <a:pPr/>
              <a:t>7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“Construct the Topic Outline”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I suggest you have four </a:t>
            </a:r>
            <a:r>
              <a:rPr lang="en-NZ" smtClean="0"/>
              <a:t>to five </a:t>
            </a:r>
            <a:r>
              <a:rPr lang="en-US" smtClean="0"/>
              <a:t>sections, two to five “major points” per section, and two to five “sub-points” per major point.</a:t>
            </a:r>
          </a:p>
          <a:p>
            <a:pPr>
              <a:lnSpc>
                <a:spcPct val="90000"/>
              </a:lnSpc>
            </a:pPr>
            <a:r>
              <a:rPr lang="en-US" smtClean="0"/>
              <a:t>Your topic outline should have approximately 4*3*3 = 36 entries.</a:t>
            </a:r>
          </a:p>
          <a:p>
            <a:pPr>
              <a:lnSpc>
                <a:spcPct val="90000"/>
              </a:lnSpc>
            </a:pPr>
            <a:r>
              <a:rPr lang="en-US" smtClean="0"/>
              <a:t>Take the time to cut it back to size!!!</a:t>
            </a:r>
          </a:p>
          <a:p>
            <a:pPr>
              <a:lnSpc>
                <a:spcPct val="90000"/>
              </a:lnSpc>
            </a:pPr>
            <a:r>
              <a:rPr lang="en-US" smtClean="0"/>
              <a:t>You’ll write one paragraph per sub-point, plus one paragraph to introduce each major point, and perhaps one paragraph to conclude each major point.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0E06C27-2207-4366-B1CF-B98230ABAB16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E6A714-09CC-4DC6-9C0D-1B468B0114AA}" type="slidenum">
              <a:rPr lang="en-US" sz="1000" smtClean="0">
                <a:latin typeface="Arial" charset="0"/>
              </a:rPr>
              <a:pPr/>
              <a:t>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smtClean="0"/>
              <a:t>“Construct the Sentence Outline”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00600"/>
          </a:xfrm>
        </p:spPr>
        <p:txBody>
          <a:bodyPr/>
          <a:lstStyle/>
          <a:p>
            <a:r>
              <a:rPr lang="en-US" smtClean="0"/>
              <a:t>This step is optional but highly recommended, for the beginning writer.</a:t>
            </a:r>
          </a:p>
          <a:p>
            <a:r>
              <a:rPr lang="en-US" smtClean="0"/>
              <a:t>Write one complete sentence per item in your Topic Outline.</a:t>
            </a:r>
          </a:p>
          <a:p>
            <a:r>
              <a:rPr lang="en-US" smtClean="0"/>
              <a:t>Each entry in your Sentence Outline may be used as a “thesis sentence” for a paragraph in your paper.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C6F5D92-DFD5-477E-A271-5F83914DA321}" type="datetime5">
              <a:rPr lang="en-US" sz="1000" smtClean="0">
                <a:latin typeface="Arial" charset="0"/>
              </a:rPr>
              <a:t>8-Oct-15</a:t>
            </a:fld>
            <a:endParaRPr lang="en-US" sz="140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81A4D5-9A49-4E73-802A-1127C4092D21}" type="slidenum">
              <a:rPr lang="en-US" sz="1000" smtClean="0">
                <a:latin typeface="Arial" charset="0"/>
              </a:rPr>
              <a:pPr/>
              <a:t>9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“… Write the First Draft Continuously … ”</a:t>
            </a:r>
            <a:endParaRPr lang="en-US" smtClean="0"/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505200"/>
          </a:xfrm>
        </p:spPr>
        <p:txBody>
          <a:bodyPr/>
          <a:lstStyle/>
          <a:p>
            <a:r>
              <a:rPr lang="en-NZ" i="1" smtClean="0"/>
              <a:t>Unity</a:t>
            </a:r>
            <a:r>
              <a:rPr lang="en-NZ" smtClean="0"/>
              <a:t> is a primary objective.</a:t>
            </a:r>
          </a:p>
          <a:p>
            <a:r>
              <a:rPr lang="en-NZ" smtClean="0"/>
              <a:t>Don’t worry about grammar in a first draft.</a:t>
            </a:r>
          </a:p>
          <a:p>
            <a:r>
              <a:rPr lang="en-NZ" smtClean="0"/>
              <a:t>Let it flow!</a:t>
            </a:r>
          </a:p>
          <a:p>
            <a:r>
              <a:rPr lang="en-NZ" smtClean="0"/>
              <a:t>Write something on each of your essential points, sequentially, paying attention to transitions and logic.</a:t>
            </a:r>
            <a:endParaRPr 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Settings\cthombor\Desktop\library.pot</Template>
  <TotalTime>954</TotalTime>
  <Words>3045</Words>
  <Application>Microsoft Office PowerPoint</Application>
  <PresentationFormat>On-screen Show (4:3)</PresentationFormat>
  <Paragraphs>331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Times New Roman</vt:lpstr>
      <vt:lpstr>Default Design</vt:lpstr>
      <vt:lpstr>CompSci 725 Completing your Written Report</vt:lpstr>
      <vt:lpstr>Woodford’s Steps 1 to 6</vt:lpstr>
      <vt:lpstr>Woodford’s Steps 7 to 12</vt:lpstr>
      <vt:lpstr>Woodford’s Steps 13 to 18</vt:lpstr>
      <vt:lpstr>Woodford’s Steps 19 to 25 </vt:lpstr>
      <vt:lpstr>“Stock the Section Reservoirs”</vt:lpstr>
      <vt:lpstr>“Construct the Topic Outline”</vt:lpstr>
      <vt:lpstr>“Construct the Sentence Outline”</vt:lpstr>
      <vt:lpstr>“… Write the First Draft Continuously … ”</vt:lpstr>
      <vt:lpstr>Moral Rights of an Author</vt:lpstr>
      <vt:lpstr>Other Moral Rights (not mentioned in Berne Convention)</vt:lpstr>
      <vt:lpstr>Academic Honesty</vt:lpstr>
      <vt:lpstr>Co-authorship Vs. Assistance</vt:lpstr>
      <vt:lpstr>When to Use Direct Quotes</vt:lpstr>
      <vt:lpstr>Quoting a Definition</vt:lpstr>
      <vt:lpstr>“Effectively Using Direct Quotations” U of Richmond Writer’s Web http://writing2.richmond.edu/writing/wweb/dq.html </vt:lpstr>
      <vt:lpstr>Paraphrasing</vt:lpstr>
      <vt:lpstr>Paraphrasing a Figure</vt:lpstr>
      <vt:lpstr>Summarization</vt:lpstr>
      <vt:lpstr>Woodford 14: The Introduction</vt:lpstr>
      <vt:lpstr>Papadakis’ “Why and What(4)” Introductions</vt:lpstr>
      <vt:lpstr>Woodford 15: “Construct the List of References As You Go Along”</vt:lpstr>
      <vt:lpstr>16. Materials and Methods Section(s)</vt:lpstr>
      <vt:lpstr>17. Results Section</vt:lpstr>
      <vt:lpstr>18. Discussion Section</vt:lpstr>
      <vt:lpstr>19.  Major Alterations?</vt:lpstr>
      <vt:lpstr>Other Major Alterations?</vt:lpstr>
      <vt:lpstr>Other Major Alterations?</vt:lpstr>
      <vt:lpstr>20. Polishing the Style</vt:lpstr>
      <vt:lpstr>22.1 Write Title in Final Form</vt:lpstr>
      <vt:lpstr>22.2 Write Abstract in Final Form</vt:lpstr>
      <vt:lpstr>Steps 23 and 24</vt:lpstr>
      <vt:lpstr>“Shelve the MS for a While”</vt:lpstr>
    </vt:vector>
  </TitlesOfParts>
  <Company>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Clark Thomborson</cp:lastModifiedBy>
  <cp:revision>90</cp:revision>
  <cp:lastPrinted>2000-07-11T17:17:34Z</cp:lastPrinted>
  <dcterms:created xsi:type="dcterms:W3CDTF">2000-07-11T15:43:18Z</dcterms:created>
  <dcterms:modified xsi:type="dcterms:W3CDTF">2015-10-07T22:52:50Z</dcterms:modified>
</cp:coreProperties>
</file>