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60" r:id="rId5"/>
    <p:sldId id="261" r:id="rId6"/>
    <p:sldId id="263" r:id="rId7"/>
    <p:sldId id="264" r:id="rId8"/>
    <p:sldId id="268" r:id="rId9"/>
    <p:sldId id="269" r:id="rId10"/>
    <p:sldId id="262" r:id="rId11"/>
    <p:sldId id="265" r:id="rId12"/>
    <p:sldId id="266" r:id="rId13"/>
    <p:sldId id="267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-102" y="-78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AF19CE-CAC9-4ECE-AB24-DDADE6EB02C3}" type="datetimeFigureOut">
              <a:rPr lang="en-NZ" smtClean="0"/>
              <a:t>28/09/2013</a:t>
            </a:fld>
            <a:endParaRPr lang="en-NZ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FE4925D-123C-477F-8893-6F6AF99D2ABE}" type="slidenum">
              <a:rPr lang="en-NZ" smtClean="0"/>
              <a:t>‹#›</a:t>
            </a:fld>
            <a:endParaRPr lang="en-NZ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AF19CE-CAC9-4ECE-AB24-DDADE6EB02C3}" type="datetimeFigureOut">
              <a:rPr lang="en-NZ" smtClean="0"/>
              <a:t>28/09/2013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4925D-123C-477F-8893-6F6AF99D2ABE}" type="slidenum">
              <a:rPr lang="en-NZ" smtClean="0"/>
              <a:t>‹#›</a:t>
            </a:fld>
            <a:endParaRPr lang="en-N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BFE4925D-123C-477F-8893-6F6AF99D2ABE}" type="slidenum">
              <a:rPr lang="en-NZ" smtClean="0"/>
              <a:t>‹#›</a:t>
            </a:fld>
            <a:endParaRPr lang="en-NZ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AF19CE-CAC9-4ECE-AB24-DDADE6EB02C3}" type="datetimeFigureOut">
              <a:rPr lang="en-NZ" smtClean="0"/>
              <a:t>28/09/2013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AF19CE-CAC9-4ECE-AB24-DDADE6EB02C3}" type="datetimeFigureOut">
              <a:rPr lang="en-NZ" smtClean="0"/>
              <a:t>28/09/2013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BFE4925D-123C-477F-8893-6F6AF99D2ABE}" type="slidenum">
              <a:rPr lang="en-NZ" smtClean="0"/>
              <a:t>‹#›</a:t>
            </a:fld>
            <a:endParaRPr lang="en-NZ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AF19CE-CAC9-4ECE-AB24-DDADE6EB02C3}" type="datetimeFigureOut">
              <a:rPr lang="en-NZ" smtClean="0"/>
              <a:t>28/09/2013</a:t>
            </a:fld>
            <a:endParaRPr lang="en-NZ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FE4925D-123C-477F-8893-6F6AF99D2ABE}" type="slidenum">
              <a:rPr lang="en-NZ" smtClean="0"/>
              <a:t>‹#›</a:t>
            </a:fld>
            <a:endParaRPr lang="en-NZ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5BAF19CE-CAC9-4ECE-AB24-DDADE6EB02C3}" type="datetimeFigureOut">
              <a:rPr lang="en-NZ" smtClean="0"/>
              <a:t>28/09/2013</a:t>
            </a:fld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4925D-123C-477F-8893-6F6AF99D2ABE}" type="slidenum">
              <a:rPr lang="en-NZ" smtClean="0"/>
              <a:t>‹#›</a:t>
            </a:fld>
            <a:endParaRPr lang="en-NZ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AF19CE-CAC9-4ECE-AB24-DDADE6EB02C3}" type="datetimeFigureOut">
              <a:rPr lang="en-NZ" smtClean="0"/>
              <a:t>28/09/2013</a:t>
            </a:fld>
            <a:endParaRPr lang="en-N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en-NZ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BFE4925D-123C-477F-8893-6F6AF99D2ABE}" type="slidenum">
              <a:rPr lang="en-NZ" smtClean="0"/>
              <a:t>‹#›</a:t>
            </a:fld>
            <a:endParaRPr lang="en-NZ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AF19CE-CAC9-4ECE-AB24-DDADE6EB02C3}" type="datetimeFigureOut">
              <a:rPr lang="en-NZ" smtClean="0"/>
              <a:t>28/09/2013</a:t>
            </a:fld>
            <a:endParaRPr lang="en-N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BFE4925D-123C-477F-8893-6F6AF99D2ABE}" type="slidenum">
              <a:rPr lang="en-NZ" smtClean="0"/>
              <a:t>‹#›</a:t>
            </a:fld>
            <a:endParaRPr lang="en-N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AF19CE-CAC9-4ECE-AB24-DDADE6EB02C3}" type="datetimeFigureOut">
              <a:rPr lang="en-NZ" smtClean="0"/>
              <a:t>28/09/2013</a:t>
            </a:fld>
            <a:endParaRPr lang="en-N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FE4925D-123C-477F-8893-6F6AF99D2ABE}" type="slidenum">
              <a:rPr lang="en-NZ" smtClean="0"/>
              <a:t>‹#›</a:t>
            </a:fld>
            <a:endParaRPr lang="en-N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FE4925D-123C-477F-8893-6F6AF99D2ABE}" type="slidenum">
              <a:rPr lang="en-NZ" smtClean="0"/>
              <a:t>‹#›</a:t>
            </a:fld>
            <a:endParaRPr lang="en-NZ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AF19CE-CAC9-4ECE-AB24-DDADE6EB02C3}" type="datetimeFigureOut">
              <a:rPr lang="en-NZ" smtClean="0"/>
              <a:t>28/09/2013</a:t>
            </a:fld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en-N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BFE4925D-123C-477F-8893-6F6AF99D2ABE}" type="slidenum">
              <a:rPr lang="en-NZ" smtClean="0"/>
              <a:t>‹#›</a:t>
            </a:fld>
            <a:endParaRPr lang="en-NZ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5BAF19CE-CAC9-4ECE-AB24-DDADE6EB02C3}" type="datetimeFigureOut">
              <a:rPr lang="en-NZ" smtClean="0"/>
              <a:t>28/09/2013</a:t>
            </a:fld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en-N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5BAF19CE-CAC9-4ECE-AB24-DDADE6EB02C3}" type="datetimeFigureOut">
              <a:rPr lang="en-NZ" smtClean="0"/>
              <a:t>28/09/2013</a:t>
            </a:fld>
            <a:endParaRPr lang="en-N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en-NZ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FE4925D-123C-477F-8893-6F6AF99D2ABE}" type="slidenum">
              <a:rPr lang="en-NZ" smtClean="0"/>
              <a:t>‹#›</a:t>
            </a:fld>
            <a:endParaRPr lang="en-NZ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59632" y="3573016"/>
            <a:ext cx="6400800" cy="2400672"/>
          </a:xfrm>
        </p:spPr>
        <p:txBody>
          <a:bodyPr>
            <a:normAutofit lnSpcReduction="10000"/>
          </a:bodyPr>
          <a:lstStyle/>
          <a:p>
            <a:endParaRPr lang="en-NZ" dirty="0" smtClean="0"/>
          </a:p>
          <a:p>
            <a:r>
              <a:rPr lang="en-NZ" dirty="0" smtClean="0"/>
              <a:t>Article written by: </a:t>
            </a:r>
            <a:r>
              <a:rPr lang="en-NZ" dirty="0" err="1" smtClean="0"/>
              <a:t>Devdatta</a:t>
            </a:r>
            <a:r>
              <a:rPr lang="en-NZ" dirty="0" smtClean="0"/>
              <a:t> </a:t>
            </a:r>
            <a:r>
              <a:rPr lang="en-NZ" dirty="0" err="1" smtClean="0"/>
              <a:t>Akhaw</a:t>
            </a:r>
            <a:r>
              <a:rPr lang="en-NZ" dirty="0" smtClean="0"/>
              <a:t>, Adrienne Porter Felt</a:t>
            </a:r>
          </a:p>
          <a:p>
            <a:endParaRPr lang="en-NZ" dirty="0" smtClean="0"/>
          </a:p>
          <a:p>
            <a:r>
              <a:rPr lang="en-NZ" dirty="0" smtClean="0"/>
              <a:t>Published in: Proceedings of 22</a:t>
            </a:r>
            <a:r>
              <a:rPr lang="en-NZ" baseline="30000" dirty="0" smtClean="0"/>
              <a:t>nd</a:t>
            </a:r>
            <a:r>
              <a:rPr lang="en-NZ" dirty="0" smtClean="0"/>
              <a:t> USENIX security </a:t>
            </a:r>
            <a:r>
              <a:rPr lang="en-NZ" dirty="0" err="1" smtClean="0"/>
              <a:t>Syposium</a:t>
            </a:r>
            <a:endParaRPr lang="en-NZ" dirty="0" smtClean="0"/>
          </a:p>
          <a:p>
            <a:r>
              <a:rPr lang="en-NZ" dirty="0" smtClean="0"/>
              <a:t>August 14-16. Washington, D.C, USA</a:t>
            </a:r>
          </a:p>
          <a:p>
            <a:endParaRPr lang="en-NZ" dirty="0" smtClean="0"/>
          </a:p>
          <a:p>
            <a:r>
              <a:rPr lang="en-NZ" dirty="0" smtClean="0"/>
              <a:t>Presenter: Mo-Hong Tzou</a:t>
            </a:r>
          </a:p>
          <a:p>
            <a:endParaRPr lang="en-NZ" dirty="0"/>
          </a:p>
          <a:p>
            <a:endParaRPr lang="en-NZ" sz="1000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NZ" dirty="0" smtClean="0"/>
              <a:t>Alice in </a:t>
            </a:r>
            <a:r>
              <a:rPr lang="en-NZ" dirty="0" err="1" smtClean="0"/>
              <a:t>WarningLand</a:t>
            </a:r>
            <a:r>
              <a:rPr lang="en-NZ" dirty="0" smtClean="0"/>
              <a:t>: A Large-Scale Field Study of Browser Security Warning Effectiveness</a:t>
            </a:r>
            <a:endParaRPr lang="en-NZ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12619721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smtClean="0"/>
              <a:t>Critical Appreciation: Certificate Pinning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NZ" dirty="0" smtClean="0"/>
              <a:t>Pinned certificate: preloaded HTTP Strict Transport Security sites</a:t>
            </a:r>
          </a:p>
          <a:p>
            <a:pPr lvl="1"/>
            <a:r>
              <a:rPr lang="en-NZ" dirty="0" smtClean="0"/>
              <a:t>User CANNOT click through SSL warnings on sites protected by these features</a:t>
            </a:r>
          </a:p>
          <a:p>
            <a:pPr lvl="2"/>
            <a:r>
              <a:rPr lang="en-NZ" dirty="0" smtClean="0"/>
              <a:t>Covers private data </a:t>
            </a:r>
            <a:r>
              <a:rPr lang="en-NZ" dirty="0" err="1" smtClean="0"/>
              <a:t>eg</a:t>
            </a:r>
            <a:r>
              <a:rPr lang="en-NZ" dirty="0" smtClean="0"/>
              <a:t>. Google, PayPal, Twitter</a:t>
            </a:r>
          </a:p>
          <a:p>
            <a:endParaRPr lang="en-NZ" dirty="0"/>
          </a:p>
          <a:p>
            <a:r>
              <a:rPr lang="en-NZ" dirty="0" smtClean="0"/>
              <a:t>Google Chrome has a list of pinned certificate</a:t>
            </a:r>
          </a:p>
          <a:p>
            <a:pPr lvl="1"/>
            <a:r>
              <a:rPr lang="en-NZ" dirty="0" smtClean="0"/>
              <a:t>20% of all Google Chrome SSL warnings are non-</a:t>
            </a:r>
            <a:r>
              <a:rPr lang="en-NZ" dirty="0" err="1" smtClean="0"/>
              <a:t>bypassable</a:t>
            </a:r>
            <a:endParaRPr lang="en-NZ" dirty="0" smtClean="0"/>
          </a:p>
          <a:p>
            <a:r>
              <a:rPr lang="en-NZ" dirty="0" smtClean="0"/>
              <a:t>Mozilla Firefox does not come with many</a:t>
            </a:r>
          </a:p>
          <a:p>
            <a:pPr lvl="1"/>
            <a:r>
              <a:rPr lang="en-NZ" dirty="0" smtClean="0"/>
              <a:t>1% of Mozilla Firefox SSL warnings are non-</a:t>
            </a:r>
            <a:r>
              <a:rPr lang="en-NZ" dirty="0" err="1" smtClean="0"/>
              <a:t>bypassable</a:t>
            </a:r>
            <a:endParaRPr lang="en-NZ" dirty="0" smtClean="0"/>
          </a:p>
          <a:p>
            <a:endParaRPr lang="en-NZ" dirty="0"/>
          </a:p>
          <a:p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266059565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/>
              <a:t>Critical Appreciation: Certificate Pinning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NZ" dirty="0" smtClean="0"/>
              <a:t>Mozilla Firefox uses see more warnings (for critical websites)</a:t>
            </a:r>
          </a:p>
          <a:p>
            <a:r>
              <a:rPr lang="en-NZ" dirty="0" smtClean="0"/>
              <a:t>-&gt; Therefore, </a:t>
            </a:r>
            <a:r>
              <a:rPr lang="en-NZ" dirty="0" err="1" smtClean="0"/>
              <a:t>clickthrough</a:t>
            </a:r>
            <a:r>
              <a:rPr lang="en-NZ" dirty="0" smtClean="0"/>
              <a:t> rate will be lower</a:t>
            </a:r>
          </a:p>
          <a:p>
            <a:endParaRPr lang="en-NZ" dirty="0"/>
          </a:p>
          <a:p>
            <a:r>
              <a:rPr lang="en-NZ" dirty="0" smtClean="0"/>
              <a:t>Accounts for 15 points of the 37 points gap difference</a:t>
            </a:r>
          </a:p>
          <a:p>
            <a:endParaRPr lang="en-NZ" dirty="0"/>
          </a:p>
          <a:p>
            <a:endParaRPr lang="en-NZ" dirty="0" smtClean="0"/>
          </a:p>
        </p:txBody>
      </p:sp>
    </p:spTree>
    <p:extLst>
      <p:ext uri="{BB962C8B-B14F-4D97-AF65-F5344CB8AC3E}">
        <p14:creationId xmlns:p14="http://schemas.microsoft.com/office/powerpoint/2010/main" val="399746264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/>
              <a:t>Critical Appreciation: Certificate Pinning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NZ" dirty="0" smtClean="0"/>
          </a:p>
          <a:p>
            <a:endParaRPr lang="en-NZ" dirty="0"/>
          </a:p>
          <a:p>
            <a:r>
              <a:rPr lang="en-NZ" dirty="0" smtClean="0"/>
              <a:t>However, is this right?</a:t>
            </a:r>
          </a:p>
          <a:p>
            <a:endParaRPr lang="en-NZ" dirty="0"/>
          </a:p>
          <a:p>
            <a:r>
              <a:rPr lang="en-NZ" dirty="0" smtClean="0"/>
              <a:t>G.C displays an SSL message that CAN NOT be clicked through </a:t>
            </a:r>
          </a:p>
          <a:p>
            <a:r>
              <a:rPr lang="en-NZ" dirty="0" smtClean="0"/>
              <a:t>-&gt; Ergo, this means a 0% </a:t>
            </a:r>
            <a:r>
              <a:rPr lang="en-NZ" dirty="0" err="1" smtClean="0"/>
              <a:t>clickthrough</a:t>
            </a:r>
            <a:r>
              <a:rPr lang="en-NZ" dirty="0" smtClean="0"/>
              <a:t> rate?</a:t>
            </a:r>
          </a:p>
          <a:p>
            <a:endParaRPr lang="en-NZ" dirty="0"/>
          </a:p>
          <a:p>
            <a:r>
              <a:rPr lang="en-NZ" dirty="0" smtClean="0"/>
              <a:t>Therefore, the 15 points is not accounted for</a:t>
            </a:r>
          </a:p>
        </p:txBody>
      </p:sp>
    </p:spTree>
    <p:extLst>
      <p:ext uri="{BB962C8B-B14F-4D97-AF65-F5344CB8AC3E}">
        <p14:creationId xmlns:p14="http://schemas.microsoft.com/office/powerpoint/2010/main" val="246009485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smtClean="0"/>
              <a:t>Question &amp; Questions?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NZ" dirty="0" smtClean="0"/>
          </a:p>
          <a:p>
            <a:r>
              <a:rPr lang="en-NZ" dirty="0" smtClean="0"/>
              <a:t>Question: how much information would you want to see on a security warning?</a:t>
            </a:r>
          </a:p>
          <a:p>
            <a:endParaRPr lang="en-NZ" dirty="0"/>
          </a:p>
          <a:p>
            <a:endParaRPr lang="en-NZ" dirty="0" smtClean="0"/>
          </a:p>
          <a:p>
            <a:r>
              <a:rPr lang="en-NZ" dirty="0" smtClean="0"/>
              <a:t>Questions?</a:t>
            </a:r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1242435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smtClean="0"/>
              <a:t>Summary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NZ" dirty="0" smtClean="0"/>
              <a:t>Browsers:</a:t>
            </a:r>
          </a:p>
          <a:p>
            <a:pPr lvl="1"/>
            <a:r>
              <a:rPr lang="en-NZ" dirty="0" smtClean="0"/>
              <a:t>Google Chrome</a:t>
            </a:r>
          </a:p>
          <a:p>
            <a:pPr lvl="1"/>
            <a:r>
              <a:rPr lang="en-NZ" dirty="0" smtClean="0"/>
              <a:t>Mozilla Firefox</a:t>
            </a:r>
          </a:p>
          <a:p>
            <a:pPr marL="274320" lvl="1" indent="0">
              <a:buNone/>
            </a:pPr>
            <a:endParaRPr lang="en-NZ" dirty="0"/>
          </a:p>
          <a:p>
            <a:r>
              <a:rPr lang="en-NZ" dirty="0" smtClean="0"/>
              <a:t>Type of Warnings:</a:t>
            </a:r>
          </a:p>
          <a:p>
            <a:pPr lvl="1"/>
            <a:r>
              <a:rPr lang="en-NZ" dirty="0" smtClean="0"/>
              <a:t>Malware</a:t>
            </a:r>
          </a:p>
          <a:p>
            <a:pPr lvl="1"/>
            <a:r>
              <a:rPr lang="en-NZ" dirty="0" smtClean="0"/>
              <a:t>Phishing</a:t>
            </a:r>
          </a:p>
          <a:p>
            <a:pPr lvl="1"/>
            <a:r>
              <a:rPr lang="en-NZ" dirty="0" smtClean="0"/>
              <a:t>SSL (Secure Socket Layer)</a:t>
            </a:r>
          </a:p>
          <a:p>
            <a:pPr lvl="1"/>
            <a:endParaRPr lang="en-NZ" dirty="0"/>
          </a:p>
          <a:p>
            <a:r>
              <a:rPr lang="en-NZ" dirty="0"/>
              <a:t>Recorded via in-browser telemetry</a:t>
            </a:r>
          </a:p>
          <a:p>
            <a:pPr lvl="1"/>
            <a:r>
              <a:rPr lang="en-NZ" dirty="0"/>
              <a:t>Data collected only consisted of:</a:t>
            </a:r>
          </a:p>
          <a:p>
            <a:pPr lvl="2"/>
            <a:r>
              <a:rPr lang="en-NZ" dirty="0"/>
              <a:t>Type of OS the user uses</a:t>
            </a:r>
          </a:p>
          <a:p>
            <a:pPr lvl="2"/>
            <a:r>
              <a:rPr lang="en-NZ" dirty="0"/>
              <a:t>Number of times a user sees, click through or leaves a type of warning</a:t>
            </a:r>
          </a:p>
          <a:p>
            <a:pPr lvl="2"/>
            <a:r>
              <a:rPr lang="en-NZ" dirty="0"/>
              <a:t>(G.C Only) measure the amount of time spent on warnings</a:t>
            </a:r>
          </a:p>
          <a:p>
            <a:pPr lvl="2"/>
            <a:r>
              <a:rPr lang="en-NZ" dirty="0"/>
              <a:t>Does NOT collect users’ personal demographics</a:t>
            </a:r>
          </a:p>
          <a:p>
            <a:pPr lvl="2"/>
            <a:r>
              <a:rPr lang="en-NZ" dirty="0"/>
              <a:t>Does NOT record browsing habits</a:t>
            </a:r>
          </a:p>
          <a:p>
            <a:pPr lvl="1"/>
            <a:endParaRPr lang="en-NZ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4397126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smtClean="0"/>
              <a:t>Statistics 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endParaRPr lang="en-NZ" dirty="0" smtClean="0"/>
          </a:p>
          <a:p>
            <a:r>
              <a:rPr lang="en-NZ" dirty="0" smtClean="0"/>
              <a:t>25 million warning impressions</a:t>
            </a:r>
          </a:p>
          <a:p>
            <a:pPr marL="594360" lvl="2" indent="0">
              <a:buNone/>
            </a:pPr>
            <a:endParaRPr lang="en-NZ" dirty="0" smtClean="0"/>
          </a:p>
          <a:p>
            <a:r>
              <a:rPr lang="en-NZ" dirty="0" smtClean="0"/>
              <a:t>No of users:</a:t>
            </a:r>
          </a:p>
          <a:p>
            <a:pPr lvl="1"/>
            <a:r>
              <a:rPr lang="en-NZ" dirty="0" err="1" smtClean="0"/>
              <a:t>Approx</a:t>
            </a:r>
            <a:r>
              <a:rPr lang="en-NZ" dirty="0" smtClean="0"/>
              <a:t> 1% of Firefox users opt to share data</a:t>
            </a:r>
          </a:p>
          <a:p>
            <a:pPr lvl="1"/>
            <a:r>
              <a:rPr lang="en-NZ" dirty="0" smtClean="0"/>
              <a:t>Google chrome warnings on individual clients:</a:t>
            </a:r>
          </a:p>
          <a:p>
            <a:pPr lvl="2"/>
            <a:r>
              <a:rPr lang="en-NZ" dirty="0" smtClean="0"/>
              <a:t>Malware: 2,148,026</a:t>
            </a:r>
          </a:p>
          <a:p>
            <a:pPr lvl="2"/>
            <a:r>
              <a:rPr lang="en-NZ" dirty="0" smtClean="0"/>
              <a:t>Phishing: 204,462</a:t>
            </a:r>
          </a:p>
          <a:p>
            <a:pPr lvl="2"/>
            <a:r>
              <a:rPr lang="en-NZ" dirty="0" smtClean="0"/>
              <a:t>SSL warnings: 4,491,767</a:t>
            </a:r>
          </a:p>
          <a:p>
            <a:pPr marL="274320" lvl="1" indent="0">
              <a:buNone/>
            </a:pPr>
            <a:endParaRPr lang="en-NZ" dirty="0"/>
          </a:p>
          <a:p>
            <a:r>
              <a:rPr lang="en-NZ" dirty="0" smtClean="0"/>
              <a:t>Users continued through:</a:t>
            </a:r>
          </a:p>
          <a:p>
            <a:pPr lvl="1"/>
            <a:r>
              <a:rPr lang="en-NZ" dirty="0" smtClean="0"/>
              <a:t>1/10 of Mozilla Firefox’s malware and phishing warnings</a:t>
            </a:r>
          </a:p>
          <a:p>
            <a:pPr lvl="1"/>
            <a:r>
              <a:rPr lang="en-NZ" dirty="0" smtClean="0"/>
              <a:t>1/4 of Google Chromes‘ malware and phishing warnings</a:t>
            </a:r>
          </a:p>
          <a:p>
            <a:pPr lvl="1"/>
            <a:r>
              <a:rPr lang="en-NZ" dirty="0" smtClean="0"/>
              <a:t>1/3 of Mozilla Firefox’s SSL warnings</a:t>
            </a:r>
          </a:p>
          <a:p>
            <a:pPr lvl="1"/>
            <a:r>
              <a:rPr lang="en-NZ" dirty="0" smtClean="0"/>
              <a:t>70.2% of Google Chromes’ SSL warnings</a:t>
            </a:r>
            <a:endParaRPr lang="en-NZ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8474111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smtClean="0"/>
              <a:t>Results and Observations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NZ" dirty="0"/>
          </a:p>
          <a:p>
            <a:r>
              <a:rPr lang="en-NZ" dirty="0" smtClean="0"/>
              <a:t>Number of clicks?</a:t>
            </a:r>
          </a:p>
          <a:p>
            <a:pPr lvl="1"/>
            <a:r>
              <a:rPr lang="en-NZ" dirty="0" smtClean="0"/>
              <a:t>Mozilla Firefox requires 3 clicks</a:t>
            </a:r>
          </a:p>
          <a:p>
            <a:pPr lvl="1"/>
            <a:r>
              <a:rPr lang="en-NZ" dirty="0" smtClean="0"/>
              <a:t>Google Chrome requires one</a:t>
            </a:r>
          </a:p>
          <a:p>
            <a:pPr lvl="1"/>
            <a:r>
              <a:rPr lang="en-NZ" dirty="0" smtClean="0"/>
              <a:t>However, decided that this was not the cause for the difference</a:t>
            </a:r>
          </a:p>
          <a:p>
            <a:pPr lvl="2"/>
            <a:r>
              <a:rPr lang="en-NZ" dirty="0" smtClean="0"/>
              <a:t>G.C malware and phishing warning </a:t>
            </a:r>
            <a:r>
              <a:rPr lang="en-NZ" dirty="0" err="1" smtClean="0"/>
              <a:t>vs</a:t>
            </a:r>
            <a:r>
              <a:rPr lang="en-NZ" dirty="0" smtClean="0"/>
              <a:t> M.F malware and </a:t>
            </a:r>
            <a:r>
              <a:rPr lang="en-NZ" dirty="0" err="1" smtClean="0"/>
              <a:t>phising</a:t>
            </a:r>
            <a:r>
              <a:rPr lang="en-NZ" dirty="0" smtClean="0"/>
              <a:t> warnings</a:t>
            </a:r>
          </a:p>
          <a:p>
            <a:pPr lvl="2"/>
            <a:r>
              <a:rPr lang="en-NZ" dirty="0" smtClean="0"/>
              <a:t>2 clicks </a:t>
            </a:r>
            <a:r>
              <a:rPr lang="en-NZ" dirty="0" err="1" smtClean="0"/>
              <a:t>vs</a:t>
            </a:r>
            <a:r>
              <a:rPr lang="en-NZ" dirty="0" smtClean="0"/>
              <a:t> 1 click     result: G.C did not have lower </a:t>
            </a:r>
            <a:r>
              <a:rPr lang="en-NZ" dirty="0" err="1" smtClean="0"/>
              <a:t>clickthrough</a:t>
            </a:r>
            <a:r>
              <a:rPr lang="en-NZ" dirty="0" smtClean="0"/>
              <a:t> rates</a:t>
            </a:r>
          </a:p>
          <a:p>
            <a:endParaRPr lang="en-NZ" dirty="0" smtClean="0"/>
          </a:p>
          <a:p>
            <a:pPr marL="274320" lvl="1" indent="0">
              <a:buNone/>
            </a:pPr>
            <a:r>
              <a:rPr lang="en-NZ" dirty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26605956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smtClean="0"/>
              <a:t>Results and Observations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NZ" dirty="0" smtClean="0"/>
              <a:t>Warning Appearance</a:t>
            </a:r>
          </a:p>
          <a:p>
            <a:pPr lvl="1"/>
            <a:r>
              <a:rPr lang="en-NZ" dirty="0" smtClean="0"/>
              <a:t>Decided that it was likely to contribute; not the sole or primary factory (only 10%)</a:t>
            </a:r>
          </a:p>
          <a:p>
            <a:pPr marL="274320" lvl="1" indent="0">
              <a:buNone/>
            </a:pPr>
            <a:endParaRPr lang="en-NZ" dirty="0" smtClean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1555" y="3120314"/>
            <a:ext cx="4561233" cy="27762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" name="Picture 4" descr="http://marketingland.com/wp-content/ml-loads/2013/02/BCO6zu6CAAEt5aX-600x456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4048" y="2779548"/>
            <a:ext cx="3886456" cy="34577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605956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smtClean="0"/>
              <a:t>Results and Observations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NZ" dirty="0" smtClean="0"/>
              <a:t>Remembering Exceptions</a:t>
            </a:r>
          </a:p>
          <a:p>
            <a:pPr lvl="1"/>
            <a:r>
              <a:rPr lang="en-NZ" dirty="0" smtClean="0"/>
              <a:t>Mozilla Firefox has the ability to remember the exceptions the user has made</a:t>
            </a:r>
            <a:endParaRPr lang="en-NZ" dirty="0"/>
          </a:p>
          <a:p>
            <a:r>
              <a:rPr lang="en-NZ" dirty="0" smtClean="0"/>
              <a:t>Example: User visits two websites, gets SSL warnings. Denies the first and clicks through the 2</a:t>
            </a:r>
            <a:r>
              <a:rPr lang="en-NZ" baseline="30000" dirty="0" smtClean="0"/>
              <a:t>nd</a:t>
            </a:r>
            <a:r>
              <a:rPr lang="en-NZ" dirty="0" smtClean="0"/>
              <a:t> 9 times</a:t>
            </a:r>
          </a:p>
          <a:p>
            <a:pPr lvl="1"/>
            <a:r>
              <a:rPr lang="en-NZ" dirty="0" smtClean="0"/>
              <a:t>M.F: 50% </a:t>
            </a:r>
            <a:r>
              <a:rPr lang="en-NZ" dirty="0" err="1" smtClean="0"/>
              <a:t>clickthrough</a:t>
            </a:r>
            <a:r>
              <a:rPr lang="en-NZ" dirty="0" smtClean="0"/>
              <a:t> rate (after remembering exception)</a:t>
            </a:r>
          </a:p>
          <a:p>
            <a:pPr lvl="1"/>
            <a:r>
              <a:rPr lang="en-NZ" dirty="0" smtClean="0"/>
              <a:t>G.C: 90% </a:t>
            </a:r>
            <a:r>
              <a:rPr lang="en-NZ" dirty="0" err="1" smtClean="0"/>
              <a:t>clickthrough</a:t>
            </a:r>
            <a:r>
              <a:rPr lang="en-NZ" dirty="0" smtClean="0"/>
              <a:t> rate (due to no ability to remember exception</a:t>
            </a:r>
          </a:p>
          <a:p>
            <a:r>
              <a:rPr lang="en-NZ" dirty="0" smtClean="0"/>
              <a:t>Implications: </a:t>
            </a:r>
          </a:p>
          <a:p>
            <a:pPr lvl="1"/>
            <a:r>
              <a:rPr lang="en-NZ" dirty="0" smtClean="0"/>
              <a:t>Increase in false positives</a:t>
            </a:r>
          </a:p>
          <a:p>
            <a:pPr lvl="1"/>
            <a:r>
              <a:rPr lang="en-NZ" dirty="0" smtClean="0"/>
              <a:t>Warning fatigue</a:t>
            </a:r>
          </a:p>
        </p:txBody>
      </p:sp>
    </p:spTree>
    <p:extLst>
      <p:ext uri="{BB962C8B-B14F-4D97-AF65-F5344CB8AC3E}">
        <p14:creationId xmlns:p14="http://schemas.microsoft.com/office/powerpoint/2010/main" val="26605956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smtClean="0"/>
              <a:t>Results and Observations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NZ" dirty="0" smtClean="0"/>
          </a:p>
          <a:p>
            <a:r>
              <a:rPr lang="en-NZ" dirty="0" smtClean="0"/>
              <a:t>Different demographics </a:t>
            </a:r>
          </a:p>
          <a:p>
            <a:endParaRPr lang="en-NZ" dirty="0"/>
          </a:p>
          <a:p>
            <a:r>
              <a:rPr lang="en-NZ" dirty="0" smtClean="0"/>
              <a:t>Only accounts for a few points</a:t>
            </a:r>
          </a:p>
          <a:p>
            <a:endParaRPr lang="en-NZ" dirty="0" smtClean="0"/>
          </a:p>
          <a:p>
            <a:r>
              <a:rPr lang="en-NZ" dirty="0" smtClean="0"/>
              <a:t>Same demographic applies to malware and phishing warnings </a:t>
            </a:r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266059565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smtClean="0"/>
              <a:t>Suggestions and Recommendations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NZ" dirty="0" smtClean="0"/>
              <a:t>Number of Clicks</a:t>
            </a:r>
          </a:p>
          <a:p>
            <a:pPr lvl="1"/>
            <a:r>
              <a:rPr lang="en-NZ" dirty="0" smtClean="0"/>
              <a:t>Increasing the amount of clicks is unlikely to effect the users’ decision to move forward</a:t>
            </a:r>
          </a:p>
          <a:p>
            <a:pPr lvl="1"/>
            <a:endParaRPr lang="en-NZ" dirty="0" smtClean="0"/>
          </a:p>
          <a:p>
            <a:r>
              <a:rPr lang="en-NZ" dirty="0" smtClean="0"/>
              <a:t>Warning Fatigue</a:t>
            </a:r>
          </a:p>
          <a:p>
            <a:pPr lvl="1"/>
            <a:r>
              <a:rPr lang="en-NZ" dirty="0" smtClean="0"/>
              <a:t>Limit the number of warnings a user sees</a:t>
            </a:r>
          </a:p>
          <a:p>
            <a:pPr lvl="1"/>
            <a:r>
              <a:rPr lang="en-NZ" dirty="0" smtClean="0"/>
              <a:t>Introduce a “Remember exception” like in Firefox</a:t>
            </a:r>
          </a:p>
          <a:p>
            <a:pPr lvl="1"/>
            <a:endParaRPr lang="en-NZ" dirty="0"/>
          </a:p>
          <a:p>
            <a:r>
              <a:rPr lang="en-NZ" dirty="0" smtClean="0"/>
              <a:t>“More Information”</a:t>
            </a:r>
          </a:p>
          <a:p>
            <a:pPr lvl="1"/>
            <a:r>
              <a:rPr lang="en-NZ" dirty="0" smtClean="0"/>
              <a:t>No meaningful impact</a:t>
            </a:r>
          </a:p>
          <a:p>
            <a:pPr lvl="1"/>
            <a:r>
              <a:rPr lang="en-NZ" dirty="0" smtClean="0"/>
              <a:t>Not many people view this</a:t>
            </a:r>
          </a:p>
          <a:p>
            <a:pPr lvl="1"/>
            <a:r>
              <a:rPr lang="en-NZ" dirty="0" smtClean="0"/>
              <a:t>Should not hide detail in this section</a:t>
            </a:r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309308440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smtClean="0"/>
              <a:t>Conclusion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endParaRPr lang="en-NZ" dirty="0" smtClean="0"/>
          </a:p>
          <a:p>
            <a:r>
              <a:rPr lang="en-NZ" dirty="0" smtClean="0"/>
              <a:t>Security warnings are useful</a:t>
            </a:r>
          </a:p>
          <a:p>
            <a:r>
              <a:rPr lang="en-NZ" dirty="0" smtClean="0"/>
              <a:t>Not all users are “oblivious”; in fact, many users do read the warnings (for the first few times)</a:t>
            </a:r>
          </a:p>
          <a:p>
            <a:pPr lvl="1"/>
            <a:r>
              <a:rPr lang="en-NZ" dirty="0" smtClean="0"/>
              <a:t>Example: G.C has different warnings for different errors </a:t>
            </a:r>
          </a:p>
          <a:p>
            <a:pPr lvl="1"/>
            <a:r>
              <a:rPr lang="en-NZ" dirty="0" smtClean="0"/>
              <a:t>M.F does not</a:t>
            </a:r>
          </a:p>
          <a:p>
            <a:r>
              <a:rPr lang="en-NZ" dirty="0" smtClean="0"/>
              <a:t>Introduce a “Malware Download Warning”</a:t>
            </a:r>
          </a:p>
          <a:p>
            <a:pPr lvl="1"/>
            <a:r>
              <a:rPr lang="en-NZ" dirty="0" smtClean="0"/>
              <a:t>For malicious </a:t>
            </a:r>
            <a:r>
              <a:rPr lang="en-NZ" dirty="0" err="1" smtClean="0"/>
              <a:t>executables</a:t>
            </a:r>
            <a:endParaRPr lang="en-NZ" dirty="0" smtClean="0"/>
          </a:p>
          <a:p>
            <a:pPr lvl="1"/>
            <a:r>
              <a:rPr lang="en-NZ" dirty="0" smtClean="0"/>
              <a:t>Only on IE</a:t>
            </a:r>
          </a:p>
          <a:p>
            <a:pPr lvl="1"/>
            <a:r>
              <a:rPr lang="en-NZ" dirty="0" err="1" smtClean="0"/>
              <a:t>Clickthrough</a:t>
            </a:r>
            <a:r>
              <a:rPr lang="en-NZ" smtClean="0"/>
              <a:t> rate under 5%</a:t>
            </a:r>
            <a:endParaRPr lang="en-NZ" dirty="0" smtClean="0"/>
          </a:p>
          <a:p>
            <a:pPr marL="0" indent="0">
              <a:buNone/>
            </a:pPr>
            <a:endParaRPr lang="en-NZ" dirty="0" smtClean="0"/>
          </a:p>
          <a:p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1602995497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1"/>
  <p:tag name="TIME" val="15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1"/>
  <p:tag name="TIME" val="15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1"/>
  <p:tag name="TIME" val="15"/>
</p:tagLst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c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272</TotalTime>
  <Words>641</Words>
  <Application>Microsoft Office PowerPoint</Application>
  <PresentationFormat>On-screen Show (4:3)</PresentationFormat>
  <Paragraphs>121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Civic</vt:lpstr>
      <vt:lpstr>Alice in WarningLand: A Large-Scale Field Study of Browser Security Warning Effectiveness</vt:lpstr>
      <vt:lpstr>Summary</vt:lpstr>
      <vt:lpstr>Statistics </vt:lpstr>
      <vt:lpstr>Results and Observations</vt:lpstr>
      <vt:lpstr>Results and Observations</vt:lpstr>
      <vt:lpstr>Results and Observations</vt:lpstr>
      <vt:lpstr>Results and Observations</vt:lpstr>
      <vt:lpstr>Suggestions and Recommendations</vt:lpstr>
      <vt:lpstr>Conclusion</vt:lpstr>
      <vt:lpstr>Critical Appreciation: Certificate Pinning</vt:lpstr>
      <vt:lpstr>Critical Appreciation: Certificate Pinning</vt:lpstr>
      <vt:lpstr>Critical Appreciation: Certificate Pinning</vt:lpstr>
      <vt:lpstr>Question &amp; Questions?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Alice in WarningLand: A Large-Scale Field Study of Browser Security Warning Effectiveness</dc:title>
  <dc:creator>Mo Hung</dc:creator>
  <cp:lastModifiedBy>Mo Hung</cp:lastModifiedBy>
  <cp:revision>20</cp:revision>
  <dcterms:created xsi:type="dcterms:W3CDTF">2013-09-20T23:41:49Z</dcterms:created>
  <dcterms:modified xsi:type="dcterms:W3CDTF">2013-09-28T03:31:22Z</dcterms:modified>
</cp:coreProperties>
</file>