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8" r:id="rId4"/>
    <p:sldId id="259" r:id="rId5"/>
    <p:sldId id="264" r:id="rId6"/>
    <p:sldId id="260" r:id="rId7"/>
    <p:sldId id="261" r:id="rId8"/>
    <p:sldId id="265" r:id="rId9"/>
    <p:sldId id="263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59" autoAdjust="0"/>
  </p:normalViewPr>
  <p:slideViewPr>
    <p:cSldViewPr>
      <p:cViewPr>
        <p:scale>
          <a:sx n="80" d="100"/>
          <a:sy n="80" d="100"/>
        </p:scale>
        <p:origin x="-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9695A-7AF3-45C4-AB8E-46F74AE55668}" type="datetimeFigureOut">
              <a:rPr lang="en-NZ" smtClean="0"/>
              <a:t>17/09/2013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72FD-4EF0-476E-9CB9-A973912750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2564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body"/>
          </p:nvPr>
        </p:nvSpPr>
        <p:spPr>
          <a:xfrm>
            <a:off x="749350" y="5513192"/>
            <a:ext cx="5994443" cy="5222819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NZ"/>
              <a:t>Click to edit the notes format</a:t>
            </a:r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51822" cy="579966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NZ"/>
              <a:t>&lt;header&gt;</a:t>
            </a:r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dt"/>
          </p:nvPr>
        </p:nvSpPr>
        <p:spPr>
          <a:xfrm>
            <a:off x="4241321" y="0"/>
            <a:ext cx="3251822" cy="579966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NZ"/>
              <a:t>&lt;date/time&gt;</a:t>
            </a:r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ftr"/>
          </p:nvPr>
        </p:nvSpPr>
        <p:spPr>
          <a:xfrm>
            <a:off x="0" y="11026775"/>
            <a:ext cx="3251822" cy="579966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NZ"/>
              <a:t>&lt;footer&gt;</a:t>
            </a:r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sldNum"/>
          </p:nvPr>
        </p:nvSpPr>
        <p:spPr>
          <a:xfrm>
            <a:off x="4241321" y="11026775"/>
            <a:ext cx="3251822" cy="579966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60170268-E26F-4A7F-89A8-FBFAFC0DE860}" type="slidenum">
              <a:rPr lang="en-N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4050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Pct val="45000"/>
            </a:pPr>
            <a:r>
              <a:rPr lang="en-NZ" sz="1200" dirty="0" smtClean="0">
                <a:solidFill>
                  <a:srgbClr val="000000"/>
                </a:solidFill>
                <a:latin typeface="Gill Sans MT"/>
              </a:rPr>
              <a:t>I am going to focus on the experiment design because I have a criticism in there</a:t>
            </a:r>
          </a:p>
          <a:p>
            <a:pPr>
              <a:lnSpc>
                <a:spcPct val="100000"/>
              </a:lnSpc>
              <a:buSzPct val="45000"/>
            </a:pPr>
            <a:r>
              <a:rPr lang="en-NZ" sz="1200" dirty="0" smtClean="0">
                <a:solidFill>
                  <a:srgbClr val="000000"/>
                </a:solidFill>
                <a:latin typeface="Gill Sans MT"/>
              </a:rPr>
              <a:t>But let me give you the overall experiment design first and then I will criticise</a:t>
            </a:r>
            <a:endParaRPr lang="en-NZ" sz="12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60170268-E26F-4A7F-89A8-FBFAFC0DE860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9237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60170268-E26F-4A7F-89A8-FBFAFC0DE860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6924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body"/>
          </p:nvPr>
        </p:nvSpPr>
        <p:spPr>
          <a:xfrm>
            <a:off x="679768" y="4714762"/>
            <a:ext cx="5437426" cy="4466205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dirty="0"/>
          </a:p>
        </p:txBody>
      </p:sp>
      <p:sp>
        <p:nvSpPr>
          <p:cNvPr id="128" name="CustomShape 2"/>
          <p:cNvSpPr/>
          <p:nvPr/>
        </p:nvSpPr>
        <p:spPr>
          <a:xfrm>
            <a:off x="0" y="0"/>
            <a:ext cx="11692715" cy="12806145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18F01267-256C-4179-A2F6-7D8221444B7E}" type="slidenum">
              <a:rPr lang="en-NZ">
                <a:solidFill>
                  <a:srgbClr val="000000"/>
                </a:solidFill>
                <a:latin typeface="Calibri"/>
              </a:rPr>
              <a:pPr/>
              <a:t>7</a:t>
            </a:fld>
            <a:endParaRPr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888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NZ"/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NZ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NZ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NZ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NZ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NZ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NZ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NZ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NZ"/>
              <a:t>Click to edit the title text format</a:t>
            </a:r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NZ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NZ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NZ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NZ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NZ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NZ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NZ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554760" y="36000"/>
            <a:ext cx="8228880" cy="1763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NZ" sz="3200" dirty="0"/>
              <a:t>An Empirical Study of Visual Security Cues </a:t>
            </a:r>
            <a:endParaRPr lang="en-NZ" sz="3200" dirty="0" smtClean="0"/>
          </a:p>
          <a:p>
            <a:pPr algn="ctr">
              <a:lnSpc>
                <a:spcPct val="100000"/>
              </a:lnSpc>
            </a:pPr>
            <a:r>
              <a:rPr lang="en-NZ" sz="3200" dirty="0" smtClean="0"/>
              <a:t>to </a:t>
            </a:r>
            <a:r>
              <a:rPr lang="en-NZ" sz="3200" dirty="0"/>
              <a:t>Prevent the </a:t>
            </a:r>
            <a:r>
              <a:rPr lang="en-NZ" sz="3200" dirty="0" err="1"/>
              <a:t>SSLstripping</a:t>
            </a:r>
            <a:r>
              <a:rPr lang="en-NZ" sz="3200" dirty="0"/>
              <a:t> Attack</a:t>
            </a:r>
            <a:endParaRPr dirty="0"/>
          </a:p>
        </p:txBody>
      </p:sp>
      <p:sp>
        <p:nvSpPr>
          <p:cNvPr id="74" name="CustomShape 2"/>
          <p:cNvSpPr/>
          <p:nvPr/>
        </p:nvSpPr>
        <p:spPr>
          <a:xfrm>
            <a:off x="554760" y="1801265"/>
            <a:ext cx="8046000" cy="30999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NZ" sz="2400" dirty="0" err="1" smtClean="0"/>
              <a:t>Dongwan</a:t>
            </a:r>
            <a:r>
              <a:rPr lang="en-NZ" sz="2400" dirty="0" smtClean="0"/>
              <a:t> Shin </a:t>
            </a:r>
            <a:r>
              <a:rPr lang="en-NZ" sz="2400" dirty="0"/>
              <a:t>and </a:t>
            </a:r>
            <a:r>
              <a:rPr lang="en-NZ" sz="2400" dirty="0" smtClean="0"/>
              <a:t>Rodrigo Lopes </a:t>
            </a:r>
            <a:endParaRPr sz="2400" dirty="0"/>
          </a:p>
          <a:p>
            <a:pPr algn="ctr">
              <a:lnSpc>
                <a:spcPct val="100000"/>
              </a:lnSpc>
            </a:pPr>
            <a:r>
              <a:rPr lang="en-NZ" sz="2400" dirty="0"/>
              <a:t>In </a:t>
            </a:r>
            <a:endParaRPr sz="2400" dirty="0"/>
          </a:p>
          <a:p>
            <a:pPr algn="ctr">
              <a:lnSpc>
                <a:spcPct val="100000"/>
              </a:lnSpc>
            </a:pPr>
            <a:r>
              <a:rPr lang="en-NZ" sz="2400" dirty="0"/>
              <a:t>Proc. </a:t>
            </a:r>
            <a:r>
              <a:rPr lang="en-NZ" sz="2400" dirty="0" smtClean="0"/>
              <a:t>27</a:t>
            </a:r>
            <a:r>
              <a:rPr lang="en-NZ" sz="2400" baseline="30000" dirty="0" smtClean="0"/>
              <a:t>th</a:t>
            </a:r>
            <a:r>
              <a:rPr lang="en-NZ" sz="2400" dirty="0" smtClean="0"/>
              <a:t> Annual </a:t>
            </a:r>
            <a:r>
              <a:rPr lang="en-NZ" sz="2400" dirty="0"/>
              <a:t>Computer Security Applications </a:t>
            </a:r>
            <a:endParaRPr lang="en-NZ" sz="2400" dirty="0" smtClean="0"/>
          </a:p>
          <a:p>
            <a:pPr algn="ctr">
              <a:lnSpc>
                <a:spcPct val="100000"/>
              </a:lnSpc>
            </a:pPr>
            <a:r>
              <a:rPr lang="en-NZ" sz="2400" dirty="0" smtClean="0"/>
              <a:t>Conference</a:t>
            </a:r>
            <a:r>
              <a:rPr lang="en-NZ" sz="2400" dirty="0"/>
              <a:t>, (</a:t>
            </a:r>
            <a:r>
              <a:rPr lang="en-NZ" sz="2400" dirty="0" err="1"/>
              <a:t>Orlando</a:t>
            </a:r>
            <a:r>
              <a:rPr lang="en-NZ" sz="2400" dirty="0"/>
              <a:t>, Florida, 2011), ACM, </a:t>
            </a:r>
            <a:r>
              <a:rPr lang="en-NZ" sz="2400" dirty="0" smtClean="0"/>
              <a:t>287-296</a:t>
            </a:r>
            <a:r>
              <a:rPr lang="en-NZ" sz="2400" dirty="0"/>
              <a:t>. </a:t>
            </a:r>
            <a:endParaRPr sz="2400" dirty="0"/>
          </a:p>
        </p:txBody>
      </p:sp>
      <p:sp>
        <p:nvSpPr>
          <p:cNvPr id="75" name="CustomShape 3"/>
          <p:cNvSpPr/>
          <p:nvPr/>
        </p:nvSpPr>
        <p:spPr>
          <a:xfrm>
            <a:off x="683568" y="5455800"/>
            <a:ext cx="7141320" cy="1009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NZ" dirty="0"/>
              <a:t>Presented by:</a:t>
            </a:r>
            <a:endParaRPr dirty="0"/>
          </a:p>
          <a:p>
            <a:r>
              <a:rPr lang="en-NZ" dirty="0" err="1"/>
              <a:t>Ilya</a:t>
            </a:r>
            <a:r>
              <a:rPr lang="en-NZ" dirty="0"/>
              <a:t> (Michael) </a:t>
            </a:r>
            <a:r>
              <a:rPr lang="en-NZ" dirty="0" err="1"/>
              <a:t>Litvinenko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716040" y="0"/>
            <a:ext cx="7771680" cy="9352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NZ" sz="4400">
                <a:solidFill>
                  <a:srgbClr val="000000"/>
                </a:solidFill>
                <a:latin typeface="Calibri"/>
              </a:rPr>
              <a:t>SSLstripping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2165850" y="1821662"/>
            <a:ext cx="1151640" cy="746835"/>
          </a:xfrm>
          <a:prstGeom prst="rect">
            <a:avLst/>
          </a:prstGeom>
          <a:solidFill>
            <a:srgbClr val="FFFFFF"/>
          </a:solidFill>
          <a:ln w="25560">
            <a:solidFill>
              <a:srgbClr val="F79646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NZ" sz="1600" dirty="0">
                <a:solidFill>
                  <a:srgbClr val="000000"/>
                </a:solidFill>
                <a:latin typeface="Calibri"/>
              </a:rPr>
              <a:t>Web</a:t>
            </a:r>
            <a:endParaRPr sz="1600" dirty="0"/>
          </a:p>
          <a:p>
            <a:pPr algn="ctr">
              <a:lnSpc>
                <a:spcPct val="100000"/>
              </a:lnSpc>
            </a:pPr>
            <a:r>
              <a:rPr lang="en-NZ" sz="1600" dirty="0">
                <a:solidFill>
                  <a:srgbClr val="000000"/>
                </a:solidFill>
                <a:latin typeface="Calibri"/>
              </a:rPr>
              <a:t>Browser</a:t>
            </a:r>
            <a:endParaRPr sz="1600" dirty="0"/>
          </a:p>
        </p:txBody>
      </p:sp>
      <p:sp>
        <p:nvSpPr>
          <p:cNvPr id="80" name="CustomShape 3"/>
          <p:cNvSpPr/>
          <p:nvPr/>
        </p:nvSpPr>
        <p:spPr>
          <a:xfrm>
            <a:off x="6275922" y="1743261"/>
            <a:ext cx="956160" cy="770932"/>
          </a:xfrm>
          <a:prstGeom prst="rect">
            <a:avLst/>
          </a:prstGeom>
          <a:solidFill>
            <a:srgbClr val="FFFFFF"/>
          </a:solidFill>
          <a:ln w="25560">
            <a:solidFill>
              <a:srgbClr val="F79646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NZ" sz="1600" dirty="0">
                <a:solidFill>
                  <a:srgbClr val="000000"/>
                </a:solidFill>
                <a:latin typeface="Calibri"/>
              </a:rPr>
              <a:t>Web</a:t>
            </a:r>
            <a:endParaRPr sz="1600" dirty="0"/>
          </a:p>
          <a:p>
            <a:pPr algn="ctr">
              <a:lnSpc>
                <a:spcPct val="100000"/>
              </a:lnSpc>
            </a:pPr>
            <a:r>
              <a:rPr lang="en-NZ" sz="1600" dirty="0">
                <a:solidFill>
                  <a:srgbClr val="000000"/>
                </a:solidFill>
                <a:latin typeface="Calibri"/>
              </a:rPr>
              <a:t>Server</a:t>
            </a:r>
            <a:endParaRPr sz="1600" dirty="0"/>
          </a:p>
        </p:txBody>
      </p:sp>
      <p:sp>
        <p:nvSpPr>
          <p:cNvPr id="82" name="CustomShape 5"/>
          <p:cNvSpPr/>
          <p:nvPr/>
        </p:nvSpPr>
        <p:spPr>
          <a:xfrm>
            <a:off x="940908" y="1817607"/>
            <a:ext cx="639720" cy="713520"/>
          </a:xfrm>
          <a:prstGeom prst="smileyFace">
            <a:avLst>
              <a:gd name="adj" fmla="val 4653"/>
            </a:avLst>
          </a:prstGeom>
          <a:solidFill>
            <a:srgbClr val="FFFFFF"/>
          </a:solidFill>
          <a:ln w="25560">
            <a:solidFill>
              <a:srgbClr val="F79646"/>
            </a:solidFill>
            <a:round/>
          </a:ln>
        </p:spPr>
      </p:sp>
      <p:sp>
        <p:nvSpPr>
          <p:cNvPr id="86" name="CustomShape 9"/>
          <p:cNvSpPr/>
          <p:nvPr/>
        </p:nvSpPr>
        <p:spPr>
          <a:xfrm>
            <a:off x="4148886" y="2391367"/>
            <a:ext cx="1295640" cy="759803"/>
          </a:xfrm>
          <a:prstGeom prst="rect">
            <a:avLst/>
          </a:prstGeom>
          <a:solidFill>
            <a:srgbClr val="FFFFFF"/>
          </a:solidFill>
          <a:ln w="25560">
            <a:solidFill>
              <a:srgbClr val="F79646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NZ" sz="1600" dirty="0">
                <a:solidFill>
                  <a:srgbClr val="000000"/>
                </a:solidFill>
                <a:latin typeface="Calibri"/>
              </a:rPr>
              <a:t>Attacker</a:t>
            </a:r>
            <a:endParaRPr sz="1600" dirty="0"/>
          </a:p>
        </p:txBody>
      </p:sp>
      <p:sp>
        <p:nvSpPr>
          <p:cNvPr id="88" name="CustomShape 11"/>
          <p:cNvSpPr/>
          <p:nvPr/>
        </p:nvSpPr>
        <p:spPr>
          <a:xfrm>
            <a:off x="3317490" y="2391367"/>
            <a:ext cx="831396" cy="379900"/>
          </a:xfrm>
          <a:prstGeom prst="straightConnector1">
            <a:avLst/>
          </a:prstGeom>
          <a:ln w="25560">
            <a:solidFill>
              <a:srgbClr val="FF0000"/>
            </a:solidFill>
            <a:round/>
            <a:tailEnd type="none" w="med" len="med"/>
          </a:ln>
        </p:spPr>
      </p:sp>
      <p:sp>
        <p:nvSpPr>
          <p:cNvPr id="96" name="CustomShape 19"/>
          <p:cNvSpPr/>
          <p:nvPr/>
        </p:nvSpPr>
        <p:spPr>
          <a:xfrm>
            <a:off x="387898" y="3409093"/>
            <a:ext cx="4306074" cy="2346217"/>
          </a:xfrm>
          <a:prstGeom prst="rect">
            <a:avLst/>
          </a:prstGeom>
        </p:spPr>
        <p:txBody>
          <a:bodyPr lIns="90000" tIns="45000" rIns="90000" bIns="45000"/>
          <a:lstStyle/>
          <a:p>
            <a:pPr lvl="1"/>
            <a:r>
              <a:rPr lang="en-NZ" dirty="0" smtClean="0">
                <a:solidFill>
                  <a:srgbClr val="000000"/>
                </a:solidFill>
                <a:latin typeface="Calibri"/>
              </a:rPr>
              <a:t>b. Semantic attack- targets how humans assign meaning to the content</a:t>
            </a:r>
          </a:p>
        </p:txBody>
      </p:sp>
      <p:sp>
        <p:nvSpPr>
          <p:cNvPr id="97" name="CustomShape 20"/>
          <p:cNvSpPr/>
          <p:nvPr/>
        </p:nvSpPr>
        <p:spPr>
          <a:xfrm>
            <a:off x="820434" y="1241491"/>
            <a:ext cx="4221000" cy="3643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a. Type of MITM attack:</a:t>
            </a:r>
            <a:endParaRPr dirty="0"/>
          </a:p>
        </p:txBody>
      </p:sp>
      <p:sp>
        <p:nvSpPr>
          <p:cNvPr id="98" name="CustomShape 21"/>
          <p:cNvSpPr/>
          <p:nvPr/>
        </p:nvSpPr>
        <p:spPr>
          <a:xfrm>
            <a:off x="793488" y="2698449"/>
            <a:ext cx="1661403" cy="578908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NZ" sz="1600" dirty="0" smtClean="0">
                <a:solidFill>
                  <a:srgbClr val="000000"/>
                </a:solidFill>
                <a:latin typeface="Calibri"/>
              </a:rPr>
              <a:t>Our user/victim</a:t>
            </a:r>
            <a:endParaRPr sz="1600" dirty="0"/>
          </a:p>
        </p:txBody>
      </p:sp>
      <p:sp>
        <p:nvSpPr>
          <p:cNvPr id="32" name="CustomShape 11"/>
          <p:cNvSpPr/>
          <p:nvPr/>
        </p:nvSpPr>
        <p:spPr>
          <a:xfrm flipV="1">
            <a:off x="5444526" y="2391366"/>
            <a:ext cx="831396" cy="379901"/>
          </a:xfrm>
          <a:prstGeom prst="straightConnector1">
            <a:avLst/>
          </a:prstGeom>
          <a:ln w="25560">
            <a:solidFill>
              <a:srgbClr val="FF0000"/>
            </a:solidFill>
            <a:round/>
            <a:tailEnd type="none" w="med" len="med"/>
          </a:ln>
        </p:spPr>
      </p:sp>
      <p:sp>
        <p:nvSpPr>
          <p:cNvPr id="33" name="CustomShape 11"/>
          <p:cNvSpPr/>
          <p:nvPr/>
        </p:nvSpPr>
        <p:spPr>
          <a:xfrm>
            <a:off x="4571995" y="1879456"/>
            <a:ext cx="443112" cy="272717"/>
          </a:xfrm>
          <a:prstGeom prst="straightConnector1">
            <a:avLst/>
          </a:prstGeom>
          <a:ln w="25560">
            <a:solidFill>
              <a:srgbClr val="FF0000"/>
            </a:solidFill>
            <a:round/>
            <a:tailEnd type="none" w="med" len="med"/>
          </a:ln>
        </p:spPr>
      </p:sp>
      <p:sp>
        <p:nvSpPr>
          <p:cNvPr id="34" name="CustomShape 11"/>
          <p:cNvSpPr/>
          <p:nvPr/>
        </p:nvSpPr>
        <p:spPr>
          <a:xfrm flipH="1">
            <a:off x="4571994" y="1861262"/>
            <a:ext cx="443111" cy="290911"/>
          </a:xfrm>
          <a:prstGeom prst="straightConnector1">
            <a:avLst/>
          </a:prstGeom>
          <a:ln w="25560">
            <a:solidFill>
              <a:srgbClr val="FF0000"/>
            </a:solidFill>
            <a:round/>
            <a:tailEnd type="none" w="med" len="med"/>
          </a:ln>
        </p:spPr>
      </p:sp>
      <p:cxnSp>
        <p:nvCxnSpPr>
          <p:cNvPr id="11" name="Straight Connector 10"/>
          <p:cNvCxnSpPr/>
          <p:nvPr/>
        </p:nvCxnSpPr>
        <p:spPr>
          <a:xfrm>
            <a:off x="3317490" y="1988667"/>
            <a:ext cx="29584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580628" y="2152173"/>
            <a:ext cx="5852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1580628" y="2232701"/>
            <a:ext cx="58522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stomShape 20"/>
          <p:cNvSpPr/>
          <p:nvPr/>
        </p:nvSpPr>
        <p:spPr>
          <a:xfrm>
            <a:off x="1729223" y="1561101"/>
            <a:ext cx="288032" cy="3643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NZ" dirty="0">
                <a:solidFill>
                  <a:srgbClr val="000000"/>
                </a:solidFill>
                <a:latin typeface="Calibri"/>
              </a:rPr>
              <a:t>1</a:t>
            </a:r>
            <a:endParaRPr dirty="0"/>
          </a:p>
        </p:txBody>
      </p:sp>
      <p:sp>
        <p:nvSpPr>
          <p:cNvPr id="53" name="CustomShape 20"/>
          <p:cNvSpPr/>
          <p:nvPr/>
        </p:nvSpPr>
        <p:spPr>
          <a:xfrm>
            <a:off x="4670465" y="1349181"/>
            <a:ext cx="288032" cy="3643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2</a:t>
            </a:r>
            <a:endParaRPr dirty="0"/>
          </a:p>
        </p:txBody>
      </p:sp>
      <p:sp>
        <p:nvSpPr>
          <p:cNvPr id="54" name="CustomShape 19"/>
          <p:cNvSpPr/>
          <p:nvPr/>
        </p:nvSpPr>
        <p:spPr>
          <a:xfrm>
            <a:off x="4427984" y="3428826"/>
            <a:ext cx="4290593" cy="1080293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800100" lvl="1" indent="-342900">
              <a:buAutoNum type="arabicPeriod"/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User interaction – </a:t>
            </a:r>
            <a:r>
              <a:rPr lang="en-NZ" b="1" dirty="0" smtClean="0">
                <a:solidFill>
                  <a:srgbClr val="000000"/>
                </a:solidFill>
                <a:latin typeface="Calibri"/>
              </a:rPr>
              <a:t>Authors’ focus</a:t>
            </a:r>
          </a:p>
          <a:p>
            <a:pPr marL="800100" lvl="1" indent="-342900">
              <a:buAutoNum type="arabicPeriod"/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Attack mechanism: the </a:t>
            </a:r>
            <a:r>
              <a:rPr lang="en-NZ" dirty="0">
                <a:solidFill>
                  <a:srgbClr val="000000"/>
                </a:solidFill>
                <a:latin typeface="Calibri"/>
              </a:rPr>
              <a:t>attacker strips users’ session of its security  </a:t>
            </a:r>
          </a:p>
          <a:p>
            <a:pPr lvl="1"/>
            <a:endParaRPr lang="en-NZ" dirty="0" smtClean="0">
              <a:solidFill>
                <a:srgbClr val="000000"/>
              </a:solidFill>
              <a:latin typeface="Calibri"/>
            </a:endParaRPr>
          </a:p>
          <a:p>
            <a:pPr lvl="1"/>
            <a:endParaRPr lang="en-NZ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NZ" sz="4400" dirty="0">
                <a:solidFill>
                  <a:srgbClr val="000000"/>
                </a:solidFill>
                <a:latin typeface="Calibri"/>
              </a:rPr>
              <a:t>Existing </a:t>
            </a:r>
            <a:r>
              <a:rPr lang="en-NZ" sz="4400" dirty="0" smtClean="0">
                <a:solidFill>
                  <a:srgbClr val="000000"/>
                </a:solidFill>
                <a:latin typeface="Calibri"/>
              </a:rPr>
              <a:t>visual cues</a:t>
            </a:r>
            <a:endParaRPr dirty="0"/>
          </a:p>
        </p:txBody>
      </p:sp>
      <p:sp>
        <p:nvSpPr>
          <p:cNvPr id="108" name="CustomShape 2"/>
          <p:cNvSpPr/>
          <p:nvPr/>
        </p:nvSpPr>
        <p:spPr>
          <a:xfrm>
            <a:off x="416503" y="2976384"/>
            <a:ext cx="3941256" cy="1676752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      3. Pop </a:t>
            </a:r>
            <a:r>
              <a:rPr lang="en-NZ" dirty="0">
                <a:solidFill>
                  <a:srgbClr val="000000"/>
                </a:solidFill>
                <a:latin typeface="Calibri"/>
              </a:rPr>
              <a:t>up warning </a:t>
            </a:r>
            <a:r>
              <a:rPr lang="en-NZ" dirty="0" smtClean="0">
                <a:solidFill>
                  <a:srgbClr val="000000"/>
                </a:solidFill>
                <a:latin typeface="Calibri"/>
              </a:rPr>
              <a:t>windows </a:t>
            </a:r>
          </a:p>
          <a:p>
            <a:pPr>
              <a:lnSpc>
                <a:spcPct val="100000"/>
              </a:lnSpc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      (e.g. Mozilla Firefox, Internet</a:t>
            </a:r>
          </a:p>
          <a:p>
            <a:pPr>
              <a:lnSpc>
                <a:spcPct val="100000"/>
              </a:lnSpc>
            </a:pPr>
            <a:r>
              <a:rPr lang="en-NZ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NZ" dirty="0" smtClean="0">
                <a:solidFill>
                  <a:srgbClr val="000000"/>
                </a:solidFill>
                <a:latin typeface="Calibri"/>
              </a:rPr>
              <a:t>      Explorer, Google Chrome)</a:t>
            </a:r>
          </a:p>
          <a:p>
            <a:pPr>
              <a:lnSpc>
                <a:spcPct val="100000"/>
              </a:lnSpc>
            </a:pPr>
            <a:endParaRPr lang="en-NZ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       Authors’ focus for the comparison</a:t>
            </a:r>
          </a:p>
          <a:p>
            <a:pPr>
              <a:lnSpc>
                <a:spcPct val="100000"/>
              </a:lnSpc>
            </a:pPr>
            <a:r>
              <a:rPr lang="en-NZ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NZ" dirty="0" smtClean="0">
                <a:solidFill>
                  <a:srgbClr val="000000"/>
                </a:solidFill>
                <a:latin typeface="Calibri"/>
              </a:rPr>
              <a:t>      with their approach</a:t>
            </a:r>
            <a:endParaRPr dirty="0"/>
          </a:p>
          <a:p>
            <a:pPr>
              <a:lnSpc>
                <a:spcPct val="100000"/>
              </a:lnSpc>
            </a:pPr>
            <a:r>
              <a:rPr lang="en-NZ" dirty="0" smtClean="0"/>
              <a:t>     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111" name="Picture 2"/>
          <p:cNvPicPr/>
          <p:nvPr/>
        </p:nvPicPr>
        <p:blipFill rotWithShape="1">
          <a:blip r:embed="rId2"/>
          <a:srcRect b="18382"/>
          <a:stretch/>
        </p:blipFill>
        <p:spPr>
          <a:xfrm>
            <a:off x="4211960" y="2976384"/>
            <a:ext cx="4608512" cy="2548880"/>
          </a:xfrm>
          <a:prstGeom prst="rect">
            <a:avLst/>
          </a:prstGeom>
        </p:spPr>
      </p:pic>
      <p:sp>
        <p:nvSpPr>
          <p:cNvPr id="114" name="CustomShape 6"/>
          <p:cNvSpPr/>
          <p:nvPr/>
        </p:nvSpPr>
        <p:spPr>
          <a:xfrm>
            <a:off x="423319" y="1357848"/>
            <a:ext cx="3934440" cy="14954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      1. Lock icon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NZ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NZ" dirty="0" smtClean="0">
                <a:solidFill>
                  <a:srgbClr val="000000"/>
                </a:solidFill>
                <a:latin typeface="Calibri"/>
              </a:rPr>
              <a:t>     2. Extended </a:t>
            </a:r>
            <a:r>
              <a:rPr lang="en-NZ" dirty="0">
                <a:solidFill>
                  <a:srgbClr val="000000"/>
                </a:solidFill>
                <a:latin typeface="Calibri"/>
              </a:rPr>
              <a:t>validation certificates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1029" name="Picture 5" descr="C:\Users\sakh\Documents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395" y="1944917"/>
            <a:ext cx="4243642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akh\Documents\Untitle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395" y="1357848"/>
            <a:ext cx="4243642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NZ" sz="4400" dirty="0" smtClean="0">
                <a:solidFill>
                  <a:srgbClr val="000000"/>
                </a:solidFill>
                <a:latin typeface="Calibri"/>
              </a:rPr>
              <a:t>Suggested solution</a:t>
            </a:r>
            <a:endParaRPr dirty="0"/>
          </a:p>
        </p:txBody>
      </p:sp>
      <p:sp>
        <p:nvSpPr>
          <p:cNvPr id="109" name="CustomShape 3"/>
          <p:cNvSpPr/>
          <p:nvPr/>
        </p:nvSpPr>
        <p:spPr>
          <a:xfrm>
            <a:off x="158221" y="1538052"/>
            <a:ext cx="4413419" cy="4525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Security status light (</a:t>
            </a:r>
            <a:r>
              <a:rPr lang="en-NZ" dirty="0" err="1" smtClean="0">
                <a:solidFill>
                  <a:srgbClr val="000000"/>
                </a:solidFill>
                <a:latin typeface="Calibri"/>
              </a:rPr>
              <a:t>SSLight</a:t>
            </a:r>
            <a:r>
              <a:rPr lang="en-NZ" dirty="0" smtClean="0">
                <a:solidFill>
                  <a:srgbClr val="000000"/>
                </a:solidFill>
                <a:latin typeface="Calibri"/>
              </a:rPr>
              <a:t>):</a:t>
            </a:r>
          </a:p>
          <a:p>
            <a:pPr>
              <a:lnSpc>
                <a:spcPct val="100000"/>
              </a:lnSpc>
            </a:pPr>
            <a:endParaRPr lang="en-NZ" dirty="0" smtClean="0">
              <a:solidFill>
                <a:srgbClr val="000000"/>
              </a:solidFill>
              <a:latin typeface="Calibri"/>
            </a:endParaRPr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Google Chrome web browser extension</a:t>
            </a:r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endParaRPr lang="en-NZ" dirty="0" smtClean="0">
              <a:solidFill>
                <a:srgbClr val="000000"/>
              </a:solidFill>
              <a:latin typeface="Calibri"/>
            </a:endParaRPr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NZ" dirty="0" err="1" smtClean="0">
                <a:solidFill>
                  <a:srgbClr val="000000"/>
                </a:solidFill>
                <a:latin typeface="Calibri"/>
              </a:rPr>
              <a:t>analyzes</a:t>
            </a:r>
            <a:r>
              <a:rPr lang="en-NZ" dirty="0" smtClean="0">
                <a:solidFill>
                  <a:srgbClr val="000000"/>
                </a:solidFill>
                <a:latin typeface="Calibri"/>
              </a:rPr>
              <a:t> web page source code and output an evaluation based on the comparison web page’s address and login form’s action data</a:t>
            </a:r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endParaRPr lang="en-NZ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en-NZ" dirty="0" smtClean="0">
                <a:solidFill>
                  <a:srgbClr val="000000"/>
                </a:solidFill>
                <a:latin typeface="Calibri"/>
              </a:rPr>
              <a:t>ads a ‘traffic light’ cue to login form field</a:t>
            </a:r>
            <a:endParaRPr lang="en-NZ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en-NZ" dirty="0" smtClean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110" name="Picture 2"/>
          <p:cNvPicPr/>
          <p:nvPr/>
        </p:nvPicPr>
        <p:blipFill rotWithShape="1">
          <a:blip r:embed="rId2"/>
          <a:srcRect l="15733" t="-1" r="20677" b="22331"/>
          <a:stretch/>
        </p:blipFill>
        <p:spPr>
          <a:xfrm>
            <a:off x="4283968" y="1373486"/>
            <a:ext cx="4536504" cy="1433890"/>
          </a:xfrm>
          <a:prstGeom prst="rect">
            <a:avLst/>
          </a:prstGeom>
        </p:spPr>
      </p:pic>
      <p:pic>
        <p:nvPicPr>
          <p:cNvPr id="115" name="Picture 2"/>
          <p:cNvPicPr/>
          <p:nvPr/>
        </p:nvPicPr>
        <p:blipFill rotWithShape="1">
          <a:blip r:embed="rId3"/>
          <a:srcRect b="75437"/>
          <a:stretch/>
        </p:blipFill>
        <p:spPr>
          <a:xfrm>
            <a:off x="4571640" y="3176166"/>
            <a:ext cx="4065436" cy="1008000"/>
          </a:xfrm>
          <a:prstGeom prst="rect">
            <a:avLst/>
          </a:prstGeom>
        </p:spPr>
      </p:pic>
      <p:sp>
        <p:nvSpPr>
          <p:cNvPr id="6" name="CustomShape 3"/>
          <p:cNvSpPr/>
          <p:nvPr/>
        </p:nvSpPr>
        <p:spPr>
          <a:xfrm>
            <a:off x="4677388" y="2807376"/>
            <a:ext cx="3633173" cy="395218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NZ" dirty="0" smtClean="0"/>
              <a:t>The traffic light extension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7" name="CustomShape 3"/>
          <p:cNvSpPr/>
          <p:nvPr/>
        </p:nvSpPr>
        <p:spPr>
          <a:xfrm>
            <a:off x="4708222" y="4295365"/>
            <a:ext cx="3928854" cy="395218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NZ" dirty="0" smtClean="0"/>
              <a:t>The Blinking background extension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86782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NZ" sz="4400" dirty="0" smtClean="0">
                <a:solidFill>
                  <a:srgbClr val="000000"/>
                </a:solidFill>
                <a:latin typeface="Calibri"/>
              </a:rPr>
              <a:t>Experiment design</a:t>
            </a:r>
            <a:endParaRPr dirty="0"/>
          </a:p>
        </p:txBody>
      </p:sp>
      <p:sp>
        <p:nvSpPr>
          <p:cNvPr id="117" name="CustomShape 2"/>
          <p:cNvSpPr/>
          <p:nvPr/>
        </p:nvSpPr>
        <p:spPr>
          <a:xfrm>
            <a:off x="488535" y="1458523"/>
            <a:ext cx="8228880" cy="4525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45000"/>
            </a:pPr>
            <a:r>
              <a:rPr lang="en-NZ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Purpose</a:t>
            </a:r>
            <a:r>
              <a:rPr lang="en-N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– to compare effectiveness of the existing solutions with </a:t>
            </a:r>
            <a:r>
              <a:rPr lang="en-NZ" sz="16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SSLight</a:t>
            </a:r>
            <a:endParaRPr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</a:pPr>
            <a:endParaRPr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SzPct val="45000"/>
            </a:pPr>
            <a:r>
              <a:rPr lang="en-NZ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Case study </a:t>
            </a:r>
            <a:r>
              <a:rPr lang="en-NZ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NZ" sz="16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lnSpc>
                <a:spcPct val="100000"/>
              </a:lnSpc>
              <a:buSzPct val="45000"/>
              <a:buFont typeface="Arial" pitchFamily="34" charset="0"/>
              <a:buChar char="•"/>
            </a:pPr>
            <a:r>
              <a:rPr lang="en-NZ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100 </a:t>
            </a:r>
            <a:r>
              <a:rPr lang="en-N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people divided into 4 groups</a:t>
            </a:r>
            <a:endParaRPr sz="16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lnSpc>
                <a:spcPct val="100000"/>
              </a:lnSpc>
              <a:buSzPct val="45000"/>
              <a:buFont typeface="Arial" pitchFamily="34" charset="0"/>
              <a:buChar char="•"/>
            </a:pPr>
            <a:r>
              <a:rPr lang="en-N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Using </a:t>
            </a:r>
            <a:r>
              <a:rPr lang="en-NZ" sz="16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facebook</a:t>
            </a:r>
            <a:r>
              <a:rPr lang="en-N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with </a:t>
            </a:r>
            <a:r>
              <a:rPr lang="en-NZ" sz="1600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SSLstripping</a:t>
            </a:r>
            <a:r>
              <a:rPr lang="en-N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injected</a:t>
            </a:r>
            <a:endParaRPr sz="16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lnSpc>
                <a:spcPct val="100000"/>
              </a:lnSpc>
              <a:buSzPct val="45000"/>
              <a:buFont typeface="Arial" pitchFamily="34" charset="0"/>
              <a:buChar char="•"/>
            </a:pPr>
            <a:r>
              <a:rPr lang="en-N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 the end users are asked questions about </a:t>
            </a:r>
            <a:endParaRPr lang="en-NZ" sz="16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SzPct val="45000"/>
            </a:pPr>
            <a:r>
              <a:rPr lang="en-NZ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NZ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understanding </a:t>
            </a:r>
            <a:r>
              <a:rPr lang="en-NZ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secure </a:t>
            </a:r>
            <a:r>
              <a:rPr lang="en-N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form submissions</a:t>
            </a:r>
            <a:endParaRPr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</a:pPr>
            <a:endParaRPr sz="16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SzPct val="45000"/>
            </a:pPr>
            <a:r>
              <a:rPr lang="en-NZ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The First Hypothesis </a:t>
            </a:r>
            <a:r>
              <a:rPr lang="en-NZ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NZ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prove:</a:t>
            </a:r>
            <a:endParaRPr sz="1600" b="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SzPct val="45000"/>
            </a:pPr>
            <a:r>
              <a:rPr lang="en-NZ" sz="16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General awareness of secure form </a:t>
            </a:r>
            <a:r>
              <a:rPr lang="en-NZ" sz="1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submissions</a:t>
            </a:r>
          </a:p>
          <a:p>
            <a:pPr>
              <a:lnSpc>
                <a:spcPct val="100000"/>
              </a:lnSpc>
              <a:buSzPct val="45000"/>
            </a:pPr>
            <a:endParaRPr lang="en-NZ" sz="1600" dirty="0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82760" y="72000"/>
            <a:ext cx="8228880" cy="863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  <a:buSzPct val="45000"/>
            </a:pPr>
            <a:r>
              <a:rPr lang="en-NZ" sz="4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Critique: Hypothesis 1</a:t>
            </a:r>
            <a:endParaRPr sz="4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9" name="Picture 2"/>
          <p:cNvPicPr/>
          <p:nvPr/>
        </p:nvPicPr>
        <p:blipFill rotWithShape="1">
          <a:blip r:embed="rId3"/>
          <a:srcRect l="3582" r="2883" b="14126"/>
          <a:stretch/>
        </p:blipFill>
        <p:spPr>
          <a:xfrm>
            <a:off x="1173603" y="1594796"/>
            <a:ext cx="4334501" cy="1989272"/>
          </a:xfrm>
          <a:prstGeom prst="rect">
            <a:avLst/>
          </a:prstGeom>
        </p:spPr>
      </p:pic>
      <p:sp>
        <p:nvSpPr>
          <p:cNvPr id="120" name="CustomShape 2"/>
          <p:cNvSpPr/>
          <p:nvPr/>
        </p:nvSpPr>
        <p:spPr>
          <a:xfrm>
            <a:off x="1105200" y="3888000"/>
            <a:ext cx="7534440" cy="23756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NZ" sz="1600" dirty="0">
                <a:solidFill>
                  <a:srgbClr val="000000"/>
                </a:solidFill>
                <a:latin typeface="Calibri" pitchFamily="34" charset="0"/>
              </a:rPr>
              <a:t>The </a:t>
            </a:r>
            <a:r>
              <a:rPr lang="en-NZ" sz="1600" dirty="0" smtClean="0">
                <a:solidFill>
                  <a:srgbClr val="000000"/>
                </a:solidFill>
                <a:latin typeface="Calibri" pitchFamily="34" charset="0"/>
              </a:rPr>
              <a:t>Authors </a:t>
            </a:r>
            <a:r>
              <a:rPr lang="en-NZ" sz="1600" dirty="0">
                <a:solidFill>
                  <a:srgbClr val="000000"/>
                </a:solidFill>
                <a:latin typeface="Calibri" pitchFamily="34" charset="0"/>
              </a:rPr>
              <a:t>then </a:t>
            </a:r>
            <a:r>
              <a:rPr lang="en-NZ" sz="1600" dirty="0" smtClean="0">
                <a:solidFill>
                  <a:srgbClr val="000000"/>
                </a:solidFill>
                <a:latin typeface="Calibri" pitchFamily="34" charset="0"/>
              </a:rPr>
              <a:t>state </a:t>
            </a:r>
            <a:r>
              <a:rPr lang="en-NZ" sz="1600" dirty="0">
                <a:solidFill>
                  <a:srgbClr val="000000"/>
                </a:solidFill>
                <a:latin typeface="Calibri" pitchFamily="34" charset="0"/>
              </a:rPr>
              <a:t>– from these results, our first hypothesis is confirmed, and we can assume that</a:t>
            </a:r>
            <a:r>
              <a:rPr lang="en-NZ" sz="1600" i="1" dirty="0">
                <a:solidFill>
                  <a:srgbClr val="000000"/>
                </a:solidFill>
                <a:latin typeface="Calibri" pitchFamily="34" charset="0"/>
              </a:rPr>
              <a:t> the average user is </a:t>
            </a:r>
            <a:r>
              <a:rPr lang="en-NZ" sz="1600" b="1" i="1" dirty="0">
                <a:solidFill>
                  <a:srgbClr val="000000"/>
                </a:solidFill>
                <a:latin typeface="Calibri" pitchFamily="34" charset="0"/>
              </a:rPr>
              <a:t>aware of the dangers</a:t>
            </a:r>
            <a:r>
              <a:rPr lang="en-NZ" sz="1600" i="1" dirty="0">
                <a:solidFill>
                  <a:srgbClr val="000000"/>
                </a:solidFill>
                <a:latin typeface="Calibri" pitchFamily="34" charset="0"/>
              </a:rPr>
              <a:t> of submitting data over the network using forms over plain http</a:t>
            </a:r>
            <a:r>
              <a:rPr lang="en-NZ" sz="1600" i="1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</a:p>
          <a:p>
            <a:endParaRPr lang="en-NZ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NZ" sz="1600" dirty="0" smtClean="0">
                <a:solidFill>
                  <a:srgbClr val="000000"/>
                </a:solidFill>
                <a:latin typeface="Calibri" pitchFamily="34" charset="0"/>
              </a:rPr>
              <a:t>I think that the </a:t>
            </a:r>
            <a:r>
              <a:rPr lang="en-NZ" sz="1600" b="1" dirty="0">
                <a:solidFill>
                  <a:srgbClr val="000000"/>
                </a:solidFill>
                <a:latin typeface="Calibri" pitchFamily="34" charset="0"/>
              </a:rPr>
              <a:t>difference</a:t>
            </a:r>
            <a:r>
              <a:rPr lang="en-NZ" sz="1600" dirty="0">
                <a:solidFill>
                  <a:srgbClr val="000000"/>
                </a:solidFill>
                <a:latin typeface="Calibri" pitchFamily="34" charset="0"/>
              </a:rPr>
              <a:t> and </a:t>
            </a:r>
            <a:r>
              <a:rPr lang="en-NZ" sz="1600" b="1" dirty="0">
                <a:solidFill>
                  <a:srgbClr val="000000"/>
                </a:solidFill>
                <a:latin typeface="Calibri" pitchFamily="34" charset="0"/>
              </a:rPr>
              <a:t>awareness of the dangers</a:t>
            </a:r>
            <a:r>
              <a:rPr lang="en-NZ" sz="1600" dirty="0">
                <a:solidFill>
                  <a:srgbClr val="000000"/>
                </a:solidFill>
                <a:latin typeface="Calibri" pitchFamily="34" charset="0"/>
              </a:rPr>
              <a:t> are two different things.</a:t>
            </a:r>
            <a:endParaRPr lang="en-NZ" sz="16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endParaRPr lang="en-NZ" sz="1600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NZ" sz="1600" dirty="0" smtClean="0">
                <a:latin typeface="Calibri" pitchFamily="34" charset="0"/>
              </a:rPr>
              <a:t>Hypothesis one is not well supported. That makes me wonder about all their conclusions</a:t>
            </a:r>
            <a:endParaRPr sz="16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endParaRPr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endParaRPr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endParaRPr dirty="0">
              <a:latin typeface="Calibri" pitchFamily="34" charset="0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5540215" y="1628800"/>
            <a:ext cx="3345972" cy="1955268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NZ" dirty="0">
                <a:solidFill>
                  <a:srgbClr val="000000"/>
                </a:solidFill>
                <a:latin typeface="Calibri"/>
              </a:rPr>
              <a:t>Task: Select all options which indicate unencrypted form submissions.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22" name="CustomShape 4"/>
          <p:cNvSpPr/>
          <p:nvPr/>
        </p:nvSpPr>
        <p:spPr>
          <a:xfrm>
            <a:off x="1080000" y="864000"/>
            <a:ext cx="7606440" cy="620784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NZ" sz="1600" dirty="0">
                <a:solidFill>
                  <a:srgbClr val="000000"/>
                </a:solidFill>
                <a:latin typeface="Calibri"/>
              </a:rPr>
              <a:t>The </a:t>
            </a:r>
            <a:r>
              <a:rPr lang="en-NZ" sz="1600" dirty="0" smtClean="0">
                <a:solidFill>
                  <a:srgbClr val="000000"/>
                </a:solidFill>
                <a:latin typeface="Calibri"/>
              </a:rPr>
              <a:t>Authors state </a:t>
            </a:r>
            <a:r>
              <a:rPr lang="en-NZ" sz="1600" dirty="0">
                <a:solidFill>
                  <a:srgbClr val="000000"/>
                </a:solidFill>
                <a:latin typeface="Calibri"/>
              </a:rPr>
              <a:t>that the user will </a:t>
            </a:r>
            <a:r>
              <a:rPr lang="en-NZ" sz="1600" b="1" dirty="0">
                <a:solidFill>
                  <a:srgbClr val="000000"/>
                </a:solidFill>
                <a:latin typeface="Calibri"/>
              </a:rPr>
              <a:t>know the difference</a:t>
            </a:r>
            <a:r>
              <a:rPr lang="en-NZ" sz="16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NZ" sz="1600" b="1" dirty="0">
                <a:solidFill>
                  <a:srgbClr val="000000"/>
                </a:solidFill>
                <a:latin typeface="Calibri"/>
              </a:rPr>
              <a:t>between encrypted and unencrypted</a:t>
            </a:r>
            <a:r>
              <a:rPr lang="en-NZ" sz="1600" dirty="0">
                <a:solidFill>
                  <a:srgbClr val="000000"/>
                </a:solidFill>
                <a:latin typeface="Calibri"/>
              </a:rPr>
              <a:t> credential submission when they log in to a website</a:t>
            </a:r>
            <a:r>
              <a:rPr lang="en-NZ" sz="1600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</a:pPr>
            <a:endParaRPr lang="en-NZ" sz="16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sz="1600" dirty="0" smtClean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en-NZ" sz="4400" dirty="0">
                <a:latin typeface="Calibri" pitchFamily="34" charset="0"/>
                <a:cs typeface="Calibri" pitchFamily="34" charset="0"/>
              </a:rPr>
              <a:t>Appreciative</a:t>
            </a:r>
            <a:r>
              <a:rPr lang="en-NZ" sz="4400" dirty="0"/>
              <a:t> comment</a:t>
            </a:r>
            <a:endParaRPr dirty="0">
              <a:solidFill>
                <a:prstClr val="black"/>
              </a:solidFill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457200" y="1268760"/>
            <a:ext cx="8432088" cy="21602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NZ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 authors say that the traffic light metaphor can be used for making better decisions when submitting the sensitive information. </a:t>
            </a:r>
          </a:p>
          <a:p>
            <a:endParaRPr lang="en-NZ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NZ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 think it is a </a:t>
            </a:r>
            <a:r>
              <a:rPr lang="en-NZ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generalizable idea</a:t>
            </a:r>
            <a:r>
              <a:rPr lang="en-NZ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with a </a:t>
            </a:r>
            <a:r>
              <a:rPr lang="en-NZ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broader context </a:t>
            </a:r>
            <a:r>
              <a:rPr lang="en-NZ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which is wider than the submitting of the sensitive information.</a:t>
            </a:r>
          </a:p>
          <a:p>
            <a:endParaRPr lang="en-NZ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NZ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For example we could use that idea in </a:t>
            </a:r>
            <a:r>
              <a:rPr lang="en-NZ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security warning messages of the web browsers.</a:t>
            </a:r>
          </a:p>
          <a:p>
            <a:endParaRPr lang="en-NZ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3981071" cy="210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696" y="3429001"/>
            <a:ext cx="436459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422624" y="5668536"/>
            <a:ext cx="4015647" cy="699904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NZ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Example of SSL certificate warning for Dolphin web browser</a:t>
            </a:r>
          </a:p>
        </p:txBody>
      </p:sp>
      <p:sp>
        <p:nvSpPr>
          <p:cNvPr id="7" name="CustomShape 2"/>
          <p:cNvSpPr/>
          <p:nvPr/>
        </p:nvSpPr>
        <p:spPr>
          <a:xfrm>
            <a:off x="4604776" y="5668536"/>
            <a:ext cx="4015647" cy="699904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NZ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Suggested example using traffic light metaphor</a:t>
            </a:r>
          </a:p>
        </p:txBody>
      </p:sp>
    </p:spTree>
    <p:extLst>
      <p:ext uri="{BB962C8B-B14F-4D97-AF65-F5344CB8AC3E}">
        <p14:creationId xmlns:p14="http://schemas.microsoft.com/office/powerpoint/2010/main" val="9004071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457200" y="273240"/>
            <a:ext cx="8228880" cy="1144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NZ" sz="4400"/>
              <a:t>A question.</a:t>
            </a:r>
            <a:endParaRPr/>
          </a:p>
        </p:txBody>
      </p:sp>
      <p:sp>
        <p:nvSpPr>
          <p:cNvPr id="126" name="CustomShape 2"/>
          <p:cNvSpPr/>
          <p:nvPr/>
        </p:nvSpPr>
        <p:spPr>
          <a:xfrm>
            <a:off x="385200" y="1800000"/>
            <a:ext cx="8363264" cy="3357192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NZ" sz="2000" dirty="0">
                <a:solidFill>
                  <a:srgbClr val="000000"/>
                </a:solidFill>
                <a:latin typeface="Calibri"/>
              </a:rPr>
              <a:t>Considering that </a:t>
            </a:r>
            <a:r>
              <a:rPr lang="en-NZ" sz="2000" dirty="0" err="1" smtClean="0">
                <a:solidFill>
                  <a:srgbClr val="000000"/>
                </a:solidFill>
                <a:latin typeface="Calibri"/>
              </a:rPr>
              <a:t>SSLight</a:t>
            </a:r>
            <a:r>
              <a:rPr lang="en-NZ" sz="20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n-NZ" sz="2000" dirty="0">
                <a:solidFill>
                  <a:srgbClr val="000000"/>
                </a:solidFill>
                <a:latin typeface="Calibri"/>
              </a:rPr>
              <a:t>solution </a:t>
            </a:r>
            <a:r>
              <a:rPr lang="en-NZ" sz="2000" dirty="0" smtClean="0">
                <a:solidFill>
                  <a:srgbClr val="000000"/>
                </a:solidFill>
                <a:latin typeface="Calibri"/>
              </a:rPr>
              <a:t>partially </a:t>
            </a:r>
            <a:r>
              <a:rPr lang="en-NZ" sz="2000" dirty="0">
                <a:solidFill>
                  <a:srgbClr val="000000"/>
                </a:solidFill>
                <a:latin typeface="Calibri"/>
              </a:rPr>
              <a:t>helps to prevent MITM attack and can be </a:t>
            </a:r>
            <a:r>
              <a:rPr lang="en-NZ" sz="2000" dirty="0" smtClean="0">
                <a:solidFill>
                  <a:srgbClr val="000000"/>
                </a:solidFill>
                <a:latin typeface="Calibri"/>
              </a:rPr>
              <a:t>compromised,</a:t>
            </a:r>
          </a:p>
          <a:p>
            <a:pPr>
              <a:lnSpc>
                <a:spcPct val="100000"/>
              </a:lnSpc>
            </a:pPr>
            <a:endParaRPr lang="en-NZ" sz="2000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en-NZ" sz="2000" dirty="0" smtClean="0">
                <a:solidFill>
                  <a:srgbClr val="000000"/>
                </a:solidFill>
                <a:latin typeface="Calibri"/>
              </a:rPr>
              <a:t>is </a:t>
            </a:r>
            <a:r>
              <a:rPr lang="en-NZ" sz="2000" dirty="0">
                <a:solidFill>
                  <a:srgbClr val="000000"/>
                </a:solidFill>
                <a:latin typeface="Calibri"/>
              </a:rPr>
              <a:t>it better to have it? Will it </a:t>
            </a:r>
            <a:r>
              <a:rPr lang="en-NZ" sz="2000" dirty="0" smtClean="0">
                <a:solidFill>
                  <a:srgbClr val="000000"/>
                </a:solidFill>
                <a:latin typeface="Calibri"/>
              </a:rPr>
              <a:t>give user </a:t>
            </a:r>
            <a:r>
              <a:rPr lang="en-NZ" sz="2000" dirty="0">
                <a:solidFill>
                  <a:srgbClr val="000000"/>
                </a:solidFill>
                <a:latin typeface="Calibri"/>
              </a:rPr>
              <a:t>a false assurance </a:t>
            </a:r>
            <a:r>
              <a:rPr lang="en-NZ" sz="2000" dirty="0" smtClean="0">
                <a:solidFill>
                  <a:srgbClr val="000000"/>
                </a:solidFill>
                <a:latin typeface="Calibri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497</Words>
  <Application>Microsoft Office PowerPoint</Application>
  <PresentationFormat>On-screen Show (4:3)</PresentationFormat>
  <Paragraphs>85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twoa</dc:creator>
  <cp:lastModifiedBy>sakh</cp:lastModifiedBy>
  <cp:revision>68</cp:revision>
  <cp:lastPrinted>2013-09-15T13:35:41Z</cp:lastPrinted>
  <dcterms:modified xsi:type="dcterms:W3CDTF">2013-09-16T12:45:38Z</dcterms:modified>
</cp:coreProperties>
</file>