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1" r:id="rId3"/>
    <p:sldId id="298" r:id="rId4"/>
    <p:sldId id="300" r:id="rId5"/>
    <p:sldId id="257" r:id="rId6"/>
    <p:sldId id="260" r:id="rId7"/>
    <p:sldId id="294" r:id="rId8"/>
    <p:sldId id="301" r:id="rId9"/>
    <p:sldId id="261" r:id="rId10"/>
    <p:sldId id="262" r:id="rId11"/>
    <p:sldId id="302" r:id="rId12"/>
    <p:sldId id="303" r:id="rId13"/>
    <p:sldId id="295" r:id="rId14"/>
    <p:sldId id="296" r:id="rId15"/>
    <p:sldId id="263" r:id="rId16"/>
    <p:sldId id="289" r:id="rId17"/>
    <p:sldId id="288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80" r:id="rId27"/>
    <p:sldId id="281" r:id="rId28"/>
    <p:sldId id="283" r:id="rId29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66" d="100"/>
          <a:sy n="66" d="100"/>
        </p:scale>
        <p:origin x="-141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AA5F3-9329-4633-8C6C-F5C6DE570A01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0B9-8099-4475-A1B7-BA9C8C3C6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37826-4678-40EE-8ACB-11D3E58E5222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26FEE9AC-EE3F-4A00-9493-05F1FE05C1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2359-C3B8-45F4-AE44-3B5293912AA5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4102164A-4003-470E-8BAC-BA17E9C34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F4DD-A1DF-47DD-974B-5E31AE3EF7BB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18599-9B38-462C-AF93-76AA8B49A596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C449-8675-4A31-AEAC-7B1C08E60F18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8B72-794A-4055-9F77-5E393ADE5830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F-F34F-4968-8D9B-F8580510F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A212-0E93-4CB8-B16A-64D895547B14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32DC-28B0-4DDD-BAF9-86DFBC00E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BD30-FC22-4326-923A-E8B900390491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18A0-D83A-42CC-A3A1-2FBC3C93F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D4D5-680A-49B2-8D12-D02A2A6542E2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98FA-FA87-417C-8C5B-4C34F30C802B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761-B583-41B8-BC4E-655990E9EA3F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0360-BD46-4986-9AC2-6C637906F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2F1E-6677-4966-9861-A4403CBBF9EF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788D5426-5464-4BF0-B77A-08E201FBDD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4F296C18-414E-49C1-AE45-314733EA5EE2}" type="datetime5">
              <a:rPr lang="en-US" smtClean="0"/>
              <a:t>19-Aug-13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PKC and Stego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lice_and_Bob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xkcd.com/177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ssage_authentication_co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smtClean="0"/>
              <a:t>Basics </a:t>
            </a:r>
            <a:r>
              <a:rPr lang="en-US" smtClean="0"/>
              <a:t>of Public Key Cryptography</a:t>
            </a:r>
            <a:r>
              <a:rPr lang="en-US" dirty="0" smtClean="0"/>
              <a:t>, </a:t>
            </a:r>
            <a:r>
              <a:rPr lang="en-US" dirty="0" err="1" smtClean="0"/>
              <a:t>Cryptoprotocols</a:t>
            </a:r>
            <a:r>
              <a:rPr lang="en-US" dirty="0" smtClean="0"/>
              <a:t>, and Steganography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19 August 2013</a:t>
            </a:r>
          </a:p>
          <a:p>
            <a:r>
              <a:rPr lang="en-US" sz="2400" dirty="0" smtClean="0"/>
              <a:t>Clark Thomborson</a:t>
            </a:r>
          </a:p>
          <a:p>
            <a:r>
              <a:rPr lang="en-US" sz="2400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mtClean="0"/>
              <a:t>Authentication in PK Cryptography</a:t>
            </a:r>
            <a:endParaRPr lang="en-A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can use </a:t>
            </a:r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 smtClean="0"/>
              <a:t>secret key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dirty="0" smtClean="0"/>
              <a:t> </a:t>
            </a:r>
            <a:r>
              <a:rPr lang="en-US" sz="2800" dirty="0" smtClean="0"/>
              <a:t>to encrypt a message which everyone can decrypt using </a:t>
            </a:r>
            <a:r>
              <a:rPr lang="en-US" sz="2800" dirty="0" smtClean="0"/>
              <a:t>our corresponding</a:t>
            </a:r>
            <a:r>
              <a:rPr lang="en-US" sz="2800" dirty="0" smtClean="0"/>
              <a:t> </a:t>
            </a:r>
            <a:r>
              <a:rPr lang="en-US" sz="2800" dirty="0" smtClean="0"/>
              <a:t>public key </a:t>
            </a:r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.</a:t>
            </a:r>
            <a:endParaRPr lang="en-AU" sz="2800" dirty="0" smtClean="0"/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P,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is a “signed message”.  Simpler notation: [</a:t>
            </a:r>
            <a:r>
              <a:rPr lang="en-US" sz="2400" i="1" dirty="0" smtClean="0"/>
              <a:t>P</a:t>
            </a:r>
            <a:r>
              <a:rPr lang="en-US" sz="2400" dirty="0" smtClean="0"/>
              <a:t>]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Clark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people who know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secret key named “Clark” 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public key for “Clark” 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defends against impersonation and repudiation </a:t>
            </a:r>
            <a:r>
              <a:rPr lang="en-US" sz="2400" dirty="0" smtClean="0"/>
              <a:t>attacks.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 use a key-pair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 smtClean="0"/>
              <a:t>) for encryption, then you can’t use it safely for signing!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you understand why?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45E301-B40E-4EEF-9BA5-701506188FD1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NZ" dirty="0" smtClean="0"/>
              <a:t>Key Management &amp; Distribution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should use many different public/private </a:t>
            </a:r>
            <a:r>
              <a:rPr lang="en-US" sz="2800" dirty="0"/>
              <a:t>key pairs: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“public key infrastructure” (PKI) will help us </a:t>
            </a:r>
            <a:r>
              <a:rPr lang="en-US" sz="2800" dirty="0" smtClean="0"/>
              <a:t>create, </a:t>
            </a:r>
            <a:r>
              <a:rPr lang="en-US" sz="2800" dirty="0" err="1" smtClean="0"/>
              <a:t>publicise</a:t>
            </a:r>
            <a:r>
              <a:rPr lang="en-US" sz="2800" dirty="0" smtClean="0"/>
              <a:t>, and discover public </a:t>
            </a:r>
            <a:r>
              <a:rPr lang="en-US" sz="2800" dirty="0"/>
              <a:t>keys (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</a:t>
            </a:r>
            <a:r>
              <a:rPr lang="en-US" sz="2800" dirty="0" smtClean="0"/>
              <a:t>…).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“certificate authority” (CA</a:t>
            </a:r>
            <a:r>
              <a:rPr lang="en-US" dirty="0" smtClean="0"/>
              <a:t>) is a registry for public keys – this is an important part of a PKI..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CA uses one of its signing keys to sign a “certificate” of the form [</a:t>
            </a:r>
            <a:r>
              <a:rPr lang="en-US" sz="2400" i="1" dirty="0" smtClean="0"/>
              <a:t>name, p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CA</a:t>
            </a:r>
            <a:r>
              <a:rPr lang="en-US" sz="2400" dirty="0" smtClean="0"/>
              <a:t>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CA’s corresponding public key can verify that </a:t>
            </a:r>
            <a:r>
              <a:rPr lang="en-US" sz="2400" i="1" dirty="0" smtClean="0"/>
              <a:t>p</a:t>
            </a:r>
            <a:r>
              <a:rPr lang="en-US" sz="2400" dirty="0" smtClean="0"/>
              <a:t> was registered by someone who convinced the CA that they are identified by </a:t>
            </a:r>
            <a:r>
              <a:rPr lang="en-US" sz="2400" i="1" dirty="0" smtClean="0"/>
              <a:t>name</a:t>
            </a:r>
            <a:r>
              <a:rPr lang="en-US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we also need some way to discover CAs and their keys… our web browsers help with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9C449-8675-4A31-AEAC-7B1C08E60F18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4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Security Issues with CAs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name</a:t>
            </a:r>
            <a:r>
              <a:rPr lang="en-US" dirty="0" smtClean="0"/>
              <a:t> in a certificate might not be a unique identifier for a person or an </a:t>
            </a:r>
            <a:r>
              <a:rPr lang="en-US" dirty="0" err="1" smtClean="0"/>
              <a:t>organisation</a:t>
            </a:r>
            <a:r>
              <a:rPr lang="en-US" dirty="0" smtClean="0"/>
              <a:t> – there are many people named “John Doe”.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 CA might register </a:t>
            </a:r>
            <a:r>
              <a:rPr lang="en-US" dirty="0"/>
              <a:t>a key to an </a:t>
            </a:r>
            <a:r>
              <a:rPr lang="en-US" dirty="0" smtClean="0"/>
              <a:t>impersonator.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end-user might not inspect the certificate to confirm </a:t>
            </a:r>
            <a:r>
              <a:rPr lang="en-US" dirty="0"/>
              <a:t>that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(reasonably) unique </a:t>
            </a:r>
            <a:r>
              <a:rPr lang="en-US" dirty="0"/>
              <a:t>identifier for the person or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are trying to communicate </a:t>
            </a:r>
            <a:r>
              <a:rPr lang="en-US" dirty="0" smtClean="0"/>
              <a:t>with.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9C449-8675-4A31-AEAC-7B1C08E60F18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719138"/>
          </a:xfrm>
        </p:spPr>
        <p:txBody>
          <a:bodyPr/>
          <a:lstStyle/>
          <a:p>
            <a:r>
              <a:rPr lang="en-US" smtClean="0"/>
              <a:t>A Simple Cryptographic Protocol</a:t>
            </a:r>
            <a:endParaRPr lang="en-AU" smtClean="0"/>
          </a:p>
        </p:txBody>
      </p:sp>
      <p:grpSp>
        <p:nvGrpSpPr>
          <p:cNvPr id="27651" name="Group 24"/>
          <p:cNvGrpSpPr>
            <a:grpSpLocks/>
          </p:cNvGrpSpPr>
          <p:nvPr/>
        </p:nvGrpSpPr>
        <p:grpSpPr bwMode="auto">
          <a:xfrm>
            <a:off x="1547813" y="692150"/>
            <a:ext cx="5300662" cy="2514600"/>
            <a:chOff x="975" y="663"/>
            <a:chExt cx="3339" cy="1584"/>
          </a:xfrm>
        </p:grpSpPr>
        <p:sp>
          <p:nvSpPr>
            <p:cNvPr id="27655" name="Line 2"/>
            <p:cNvSpPr>
              <a:spLocks noChangeShapeType="1"/>
            </p:cNvSpPr>
            <p:nvPr/>
          </p:nvSpPr>
          <p:spPr bwMode="auto">
            <a:xfrm>
              <a:off x="2248" y="999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27656" name="Picture 5" descr="45_TheMarchHare_b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759"/>
              <a:ext cx="69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88" y="1959"/>
              <a:ext cx="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Alice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760" y="195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Bob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670" y="663"/>
              <a:ext cx="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latin typeface="Arial" charset="0"/>
                  <a:cs typeface="Arial" charset="0"/>
                </a:rPr>
                <a:t>R</a:t>
              </a:r>
              <a:r>
                <a:rPr lang="en-US" i="1" baseline="-25000">
                  <a:latin typeface="Arial" charset="0"/>
                  <a:cs typeface="Arial" charset="0"/>
                </a:rPr>
                <a:t>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pic>
          <p:nvPicPr>
            <p:cNvPr id="27660" name="Picture 10" descr="alice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759"/>
              <a:ext cx="1158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04" y="1431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{</a:t>
              </a:r>
              <a:r>
                <a:rPr lang="en-US" i="1">
                  <a:latin typeface="Arial" charset="0"/>
                  <a:cs typeface="Arial" charset="0"/>
                </a:rPr>
                <a:t>SK</a:t>
              </a:r>
              <a:r>
                <a:rPr lang="en-US">
                  <a:latin typeface="Arial" charset="0"/>
                  <a:cs typeface="Arial" charset="0"/>
                </a:rPr>
                <a:t>}</a:t>
              </a:r>
              <a:r>
                <a:rPr lang="en-US" i="1" baseline="-25000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{P}</a:t>
              </a:r>
              <a:r>
                <a:rPr lang="en-US" i="1" baseline="-25000">
                  <a:latin typeface="Arial" charset="0"/>
                  <a:cs typeface="Arial" charset="0"/>
                </a:rPr>
                <a:t>SK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2154" y="1047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[</a:t>
              </a:r>
              <a:r>
                <a:rPr lang="en-US" i="1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“Bob”]</a:t>
              </a:r>
              <a:r>
                <a:rPr lang="en-US" i="1" baseline="-25000">
                  <a:latin typeface="Arial" charset="0"/>
                  <a:cs typeface="Arial" charset="0"/>
                </a:rPr>
                <a:t>CA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3" name="Line 17"/>
            <p:cNvSpPr>
              <a:spLocks noChangeShapeType="1"/>
            </p:cNvSpPr>
            <p:nvPr/>
          </p:nvSpPr>
          <p:spPr bwMode="auto">
            <a:xfrm flipH="1">
              <a:off x="2250" y="1383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664" name="Line 18"/>
            <p:cNvSpPr>
              <a:spLocks noChangeShapeType="1"/>
            </p:cNvSpPr>
            <p:nvPr/>
          </p:nvSpPr>
          <p:spPr bwMode="auto">
            <a:xfrm>
              <a:off x="2248" y="1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27653" name="Text Box 22"/>
          <p:cNvSpPr txBox="1">
            <a:spLocks noChangeArrowheads="1"/>
          </p:cNvSpPr>
          <p:nvPr/>
        </p:nvSpPr>
        <p:spPr bwMode="auto">
          <a:xfrm>
            <a:off x="250825" y="3213100"/>
            <a:ext cx="85693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" charset="0"/>
                <a:cs typeface="Arial" charset="0"/>
              </a:rPr>
              <a:t>Alice sends a service request 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r>
              <a:rPr lang="en-US">
                <a:latin typeface="Arial" charset="0"/>
                <a:cs typeface="Arial" charset="0"/>
              </a:rPr>
              <a:t> to Bob.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" charset="0"/>
                <a:cs typeface="Arial" charset="0"/>
              </a:rPr>
              <a:t>Bob replies with his digital certificate.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Bob’s certificate contains Bob’s public key </a:t>
            </a:r>
            <a:r>
              <a:rPr lang="en-AU" sz="2000" i="1">
                <a:latin typeface="Arial" charset="0"/>
                <a:cs typeface="Arial" charset="0"/>
              </a:rPr>
              <a:t>B </a:t>
            </a:r>
            <a:r>
              <a:rPr lang="en-AU" sz="2000">
                <a:latin typeface="Arial" charset="0"/>
                <a:cs typeface="Arial" charset="0"/>
              </a:rPr>
              <a:t>and Bob’s name.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This certificate was signed by a Certificate Authority, using a public key </a:t>
            </a:r>
            <a:r>
              <a:rPr lang="en-AU" sz="2000" i="1">
                <a:latin typeface="Arial" charset="0"/>
                <a:cs typeface="Arial" charset="0"/>
              </a:rPr>
              <a:t>CA </a:t>
            </a:r>
            <a:r>
              <a:rPr lang="en-AU" sz="2000">
                <a:latin typeface="Arial" charset="0"/>
                <a:cs typeface="Arial" charset="0"/>
              </a:rPr>
              <a:t>which Alice already knows.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AU">
                <a:latin typeface="Arial" charset="0"/>
                <a:cs typeface="Arial" charset="0"/>
              </a:rPr>
              <a:t>Alice creates a symmetric key </a:t>
            </a:r>
            <a:r>
              <a:rPr lang="en-AU" i="1">
                <a:latin typeface="Arial" charset="0"/>
                <a:cs typeface="Arial" charset="0"/>
              </a:rPr>
              <a:t>SK</a:t>
            </a:r>
            <a:r>
              <a:rPr lang="en-AU">
                <a:latin typeface="Arial" charset="0"/>
                <a:cs typeface="Arial" charset="0"/>
              </a:rPr>
              <a:t>.  This is a “session key”.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Alice sends </a:t>
            </a:r>
            <a:r>
              <a:rPr lang="en-AU" sz="2000" i="1">
                <a:latin typeface="Arial" charset="0"/>
                <a:cs typeface="Arial" charset="0"/>
              </a:rPr>
              <a:t>SK</a:t>
            </a:r>
            <a:r>
              <a:rPr lang="en-AU" sz="2000">
                <a:latin typeface="Arial" charset="0"/>
                <a:cs typeface="Arial" charset="0"/>
              </a:rPr>
              <a:t> to Bob, encrypted with public key </a:t>
            </a:r>
            <a:r>
              <a:rPr lang="en-AU" sz="2000" i="1">
                <a:latin typeface="Arial" charset="0"/>
                <a:cs typeface="Arial" charset="0"/>
              </a:rPr>
              <a:t>B</a:t>
            </a:r>
            <a:r>
              <a:rPr lang="en-AU" sz="200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Alice and Bob will use </a:t>
            </a:r>
            <a:r>
              <a:rPr lang="en-AU" sz="2000" i="1">
                <a:latin typeface="Arial" charset="0"/>
                <a:cs typeface="Arial" charset="0"/>
              </a:rPr>
              <a:t>SK</a:t>
            </a:r>
            <a:r>
              <a:rPr lang="en-AU" sz="2000">
                <a:latin typeface="Arial" charset="0"/>
                <a:cs typeface="Arial" charset="0"/>
              </a:rPr>
              <a:t> to encrypt their plaintext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E9786-D895-40FD-8CCD-5886CF44F2A5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mtClean="0"/>
              <a:t>Protocol Analysis</a:t>
            </a:r>
            <a:endParaRPr lang="en-A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20574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9812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[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i="1">
                <a:latin typeface="Arial" charset="0"/>
                <a:cs typeface="Arial" charset="0"/>
              </a:rPr>
              <a:t>, “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Trudy</a:t>
            </a:r>
            <a:r>
              <a:rPr lang="en-US" i="1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]</a:t>
            </a:r>
            <a:r>
              <a:rPr lang="en-US" b="1" i="1" baseline="-25000">
                <a:latin typeface="Arial" charset="0"/>
                <a:cs typeface="Arial" charset="0"/>
              </a:rPr>
              <a:t>CA</a:t>
            </a:r>
            <a:endParaRPr lang="en-AU" b="1" baseline="-25000">
              <a:latin typeface="Arial" charset="0"/>
              <a:cs typeface="Arial" charset="0"/>
            </a:endParaRPr>
          </a:p>
        </p:txBody>
      </p:sp>
      <p:pic>
        <p:nvPicPr>
          <p:cNvPr id="28677" name="Picture 5" descr="45_TheMarchHare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773113"/>
            <a:ext cx="10969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678113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Alice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035925" y="26781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Bob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273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8682" name="Picture 10" descr="alice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73113"/>
            <a:ext cx="1838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67000" y="242093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Trudy: acting as Alice to Bob,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and as Bob to Alice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en-AU">
              <a:latin typeface="Arial" charset="0"/>
              <a:cs typeface="Arial" charset="0"/>
            </a:endParaRPr>
          </a:p>
        </p:txBody>
      </p:sp>
      <p:pic>
        <p:nvPicPr>
          <p:cNvPr id="28684" name="Picture 12" descr="dod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009650"/>
            <a:ext cx="114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8288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388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801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864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[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“Bob”]</a:t>
            </a:r>
            <a:r>
              <a:rPr lang="en-US" i="1" baseline="-25000">
                <a:latin typeface="Arial" charset="0"/>
              </a:rPr>
              <a:t>CA</a:t>
            </a:r>
            <a:endParaRPr lang="en-AU" i="1" baseline="-25000">
              <a:latin typeface="Arial" charset="0"/>
              <a:cs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56388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0574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388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4102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57200" y="3213100"/>
            <a:ext cx="80772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358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  <a:cs typeface="Arial" charset="0"/>
              </a:rPr>
              <a:t>How can Alice detect that Trudy is “in the middle”?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  <a:cs typeface="Arial" charset="0"/>
              </a:rPr>
              <a:t>What does your web-browser do, when it receives a digital certificate that says “Trudy” instead of “Bob”?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  <a:cs typeface="Arial" charset="0"/>
              </a:rPr>
              <a:t>Trudy’s certificate might be [T, “Bob”]</a:t>
            </a:r>
            <a:r>
              <a:rPr lang="en-US" baseline="-25000">
                <a:latin typeface="Arial" charset="0"/>
                <a:cs typeface="Arial" charset="0"/>
              </a:rPr>
              <a:t>CA’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charset="0"/>
                <a:cs typeface="Arial" charset="0"/>
              </a:rPr>
              <a:t>If you follow a URL to “https://www.bankofamerica.org”, your browser might form an SSL connection with a Nigerian website which spoofs the website of a legitimate bank!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  <a:cs typeface="Arial" charset="0"/>
              </a:rPr>
              <a:t>Have you ever inspected an SSL certificate? 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3674C-E830-4A9D-9923-7F429E6D8F71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 smtClean="0"/>
              <a:t>Attacks on Cryptographic Protocols</a:t>
            </a:r>
            <a:endParaRPr lang="en-A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weakest point in the system may not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See Ferguson &amp; Schneier, </a:t>
            </a:r>
            <a:r>
              <a:rPr lang="en-US" sz="2400" i="1" smtClean="0"/>
              <a:t>Practical Cryptography, </a:t>
            </a:r>
            <a:r>
              <a:rPr lang="en-US" sz="2400" smtClean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For example: you should consider what identification was required, when a CA accepted a key, before you accept any public key from that CA as a “proof of identity”.</a:t>
            </a:r>
            <a:endParaRPr lang="en-AU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444B-6795-45B6-9403-EC4E2B27494D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Limitations and Usage of PKI</a:t>
            </a:r>
            <a:endParaRPr lang="en-A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352159" cy="5386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If a Certificate Authority is offline, or if you can’t be bothered to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Warning: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Key Continuity Management is an alternative to </a:t>
            </a:r>
            <a:r>
              <a:rPr lang="en-AU" sz="2400" dirty="0" smtClean="0"/>
              <a:t>CAs.</a:t>
            </a:r>
            <a:endParaRPr lang="en-AU" sz="2400" dirty="0" smtClean="0"/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The first time someone presents a key, </a:t>
            </a:r>
            <a:r>
              <a:rPr lang="en-AU" sz="2000" i="1" dirty="0" smtClean="0"/>
              <a:t>you</a:t>
            </a:r>
            <a:r>
              <a:rPr lang="en-AU" sz="2000" dirty="0" smtClean="0"/>
              <a:t>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When someone presents a key that you have </a:t>
            </a:r>
            <a:r>
              <a:rPr lang="en-AU" sz="2000" dirty="0" smtClean="0"/>
              <a:t>accepted previously</a:t>
            </a:r>
            <a:r>
              <a:rPr lang="en-AU" sz="2000" dirty="0" smtClean="0"/>
              <a:t>, it’s ok to accept it again if you haven’t had any bad experiences with that key,</a:t>
            </a:r>
            <a:endParaRPr lang="en-AU" sz="2000" dirty="0" smtClean="0"/>
          </a:p>
          <a:p>
            <a:pPr lvl="1">
              <a:lnSpc>
                <a:spcPct val="90000"/>
              </a:lnSpc>
            </a:pPr>
            <a:r>
              <a:rPr lang="en-AU" sz="2000" dirty="0" smtClean="0"/>
              <a:t>If someone presents a changed key, you should think carefully before accepting!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This idea was introduced in SSH, in 1996.  It was named, and identified as a general design principle, by Peter Gutmann (</a:t>
            </a:r>
            <a:r>
              <a:rPr lang="en-AU" sz="2000" dirty="0" smtClean="0">
                <a:hlinkClick r:id="rId2"/>
              </a:rPr>
              <a:t>http://www.cs.auckland.ac.nz/~pgut001/</a:t>
            </a:r>
            <a:r>
              <a:rPr lang="en-AU" sz="20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Reference: </a:t>
            </a:r>
            <a:r>
              <a:rPr lang="en-AU" sz="2000" dirty="0" err="1" smtClean="0"/>
              <a:t>Simson</a:t>
            </a:r>
            <a:r>
              <a:rPr lang="en-AU" sz="2000" dirty="0" smtClean="0"/>
              <a:t> </a:t>
            </a:r>
            <a:r>
              <a:rPr lang="en-AU" sz="2000" dirty="0" err="1" smtClean="0"/>
              <a:t>Garfinkel</a:t>
            </a:r>
            <a:r>
              <a:rPr lang="en-AU" sz="2000" dirty="0" smtClean="0"/>
              <a:t>, in </a:t>
            </a:r>
            <a:r>
              <a:rPr lang="en-AU" sz="2000" dirty="0" smtClean="0">
                <a:hlinkClick r:id="rId3"/>
              </a:rPr>
              <a:t>http://www.simson.net/thesis/pki3.pdf</a:t>
            </a:r>
            <a:endParaRPr lang="en-AU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2EBA3-664B-4D17-9183-33F22FCAB4FC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 smtClean="0"/>
              <a:t>Identification and Authentication</a:t>
            </a:r>
            <a:endParaRPr lang="en-A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Warning: you (and others) must trust the operations of your local machine!  We’ll return to this subject…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E75736-0D97-4FBA-8E31-DAFE1C292054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 smtClean="0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smtClean="0"/>
              <a:t>Christian Collberg &amp; Clark Thomborson</a:t>
            </a:r>
          </a:p>
          <a:p>
            <a:r>
              <a:rPr lang="en-NZ" i="1" smtClean="0"/>
              <a:t>IEEE Transactions on Software Engineering 28:8, 735-746, August 2002</a:t>
            </a:r>
          </a:p>
          <a:p>
            <a:endParaRPr lang="en-US" i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Visible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chemeClr val="accent2"/>
                </a:solidFill>
              </a:rPr>
              <a:t>invisible</a:t>
            </a:r>
            <a:r>
              <a:rPr lang="en-US" sz="2400" smtClean="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Robust</a:t>
            </a:r>
            <a:r>
              <a:rPr lang="en-US" sz="2400" smtClean="0"/>
              <a:t> (difficult to remove) or </a:t>
            </a:r>
            <a:r>
              <a:rPr lang="en-US" sz="2400" smtClean="0">
                <a:solidFill>
                  <a:schemeClr val="accent2"/>
                </a:solidFill>
              </a:rPr>
              <a:t>fragile</a:t>
            </a:r>
            <a:r>
              <a:rPr lang="en-US" sz="240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Watermarking</a:t>
            </a:r>
            <a:r>
              <a:rPr lang="en-US" sz="2400" smtClean="0"/>
              <a:t> (only one extra message per cover) or </a:t>
            </a:r>
            <a:r>
              <a:rPr lang="en-US" sz="2400" smtClean="0">
                <a:solidFill>
                  <a:schemeClr val="accent2"/>
                </a:solidFill>
              </a:rPr>
              <a:t>fingerprinting</a:t>
            </a:r>
            <a:r>
              <a:rPr lang="en-US" sz="2400" smtClean="0"/>
              <a:t> (different versions of the cover carry different messages).</a:t>
            </a:r>
            <a:endParaRPr lang="en-US" sz="28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532825-F5AF-4005-8CBE-0F825952BFE8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smtClean="0"/>
              <a:t>Analysing a Security Requirement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ct val="25000"/>
              </a:spcAft>
            </a:pPr>
            <a:r>
              <a:rPr lang="en-US" sz="2800" dirty="0" smtClean="0"/>
              <a:t>Alice wants </a:t>
            </a:r>
            <a:r>
              <a:rPr lang="en-US" sz="2800" dirty="0" smtClean="0"/>
              <a:t>to send a message to </a:t>
            </a:r>
            <a:r>
              <a:rPr lang="en-US" sz="2800" dirty="0" smtClean="0"/>
              <a:t>Bob</a:t>
            </a:r>
            <a:r>
              <a:rPr lang="en-US" sz="2800" dirty="0" smtClean="0"/>
              <a:t>.  </a:t>
            </a:r>
            <a:r>
              <a:rPr lang="en-US" sz="2800" dirty="0"/>
              <a:t>Moreover, Alice wants to send the message securely: Alice wants to make sure Eve cannot read the message.” </a:t>
            </a:r>
          </a:p>
          <a:p>
            <a:pPr lvl="1">
              <a:spcAft>
                <a:spcPct val="25000"/>
              </a:spcAft>
            </a:pPr>
            <a:r>
              <a:rPr lang="en-US" sz="2400" dirty="0" smtClean="0"/>
              <a:t>[Adapted from </a:t>
            </a:r>
            <a:r>
              <a:rPr lang="en-US" sz="2400" dirty="0" err="1" smtClean="0"/>
              <a:t>Schneier</a:t>
            </a:r>
            <a:r>
              <a:rPr lang="en-US" sz="2400" dirty="0" smtClean="0"/>
              <a:t>, </a:t>
            </a:r>
            <a:r>
              <a:rPr lang="en-US" sz="2400" i="1" dirty="0" smtClean="0"/>
              <a:t>Applied Cryptography</a:t>
            </a:r>
            <a:r>
              <a:rPr lang="en-US" sz="2400" dirty="0" smtClean="0"/>
              <a:t>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edition, </a:t>
            </a:r>
            <a:r>
              <a:rPr lang="en-US" sz="2400" dirty="0" smtClean="0"/>
              <a:t>1996]</a:t>
            </a:r>
            <a:endParaRPr lang="en-US" sz="2400" dirty="0" smtClean="0"/>
          </a:p>
          <a:p>
            <a:pPr>
              <a:spcAft>
                <a:spcPct val="25000"/>
              </a:spcAft>
            </a:pPr>
            <a:r>
              <a:rPr lang="en-US" dirty="0" smtClean="0"/>
              <a:t>Exercise 1. Draw a picture of this scenario.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2. Discuss Alice’s security requirements, using the terminology developed to date in </a:t>
            </a:r>
            <a:r>
              <a:rPr lang="en-US" dirty="0" err="1" smtClean="0"/>
              <a:t>CompSci</a:t>
            </a:r>
            <a:r>
              <a:rPr lang="en-US" dirty="0" smtClean="0"/>
              <a:t> 725. </a:t>
            </a:r>
            <a:endParaRPr lang="en-US" dirty="0" smtClean="0"/>
          </a:p>
          <a:p>
            <a:pPr>
              <a:spcAft>
                <a:spcPct val="25000"/>
              </a:spcAft>
            </a:pPr>
            <a:r>
              <a:rPr lang="en-US" dirty="0" smtClean="0"/>
              <a:t>Exercise 3. In this scenario, Alice is the sender, Bob is the receiver, and Eve is the eavesdropper.  Name another actor with an important role in communication security.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Answers at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en.wikipedia.org/wiki/Alice_and_Bob</a:t>
            </a:r>
            <a:r>
              <a:rPr lang="en-NZ" dirty="0" smtClean="0"/>
              <a:t>.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6AF25-020E-401A-BAF4-A6EE4B07E0DD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stealthy</a:t>
            </a:r>
            <a:r>
              <a:rPr lang="en-US" sz="2800" smtClean="0"/>
              <a:t> -- difficult for an adversary to locate.</a:t>
            </a:r>
          </a:p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resilient</a:t>
            </a:r>
            <a:r>
              <a:rPr lang="en-US" sz="2800" smtClean="0"/>
              <a:t> to attack -- resisting attempts at removal even if they are located.</a:t>
            </a:r>
          </a:p>
          <a:p>
            <a:r>
              <a:rPr lang="en-US" sz="2800" smtClean="0"/>
              <a:t>Watermarks should have a </a:t>
            </a:r>
            <a:r>
              <a:rPr lang="en-US" sz="2800" smtClean="0">
                <a:solidFill>
                  <a:srgbClr val="FF0000"/>
                </a:solidFill>
              </a:rPr>
              <a:t>high data-rate</a:t>
            </a:r>
            <a:r>
              <a:rPr lang="en-US" sz="2800" smtClean="0"/>
              <a:t> -- so that we can store a meaningful message without significantly increasing the size of the object.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D17DE-8D6C-4DB4-ACA6-76AEDFBAE04E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Subtractive</a:t>
            </a:r>
            <a:r>
              <a:rPr lang="en-US" sz="2800" smtClean="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Additive</a:t>
            </a:r>
            <a:r>
              <a:rPr lang="en-US" sz="2800" smtClean="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Distortive</a:t>
            </a:r>
            <a:r>
              <a:rPr lang="en-US" sz="2800" smtClean="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Collusive</a:t>
            </a:r>
            <a:r>
              <a:rPr lang="en-US" sz="2800" smtClean="0"/>
              <a:t> attacks: examine two fingerprinted objects, or a watermarked object and its unwatermarked cover; find the differences; construct a new object without a recognisable mark.</a:t>
            </a: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D347F-D02A-457A-805A-41506C4D076A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Obfuscation</a:t>
            </a:r>
            <a:r>
              <a:rPr lang="en-US" sz="2800" smtClean="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Tamperproofing</a:t>
            </a:r>
            <a:r>
              <a:rPr lang="en-US" sz="2800" smtClean="0"/>
              <a:t>: we can add integrity-checking code that (almost always) renders it unusable if the object is modified.</a:t>
            </a:r>
            <a:endParaRPr lang="en-US" sz="2800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A7B61-CFEB-4578-AF97-D73588F6A7E5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Classification of Software Watermarks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executable.</a:t>
            </a:r>
          </a:p>
          <a:p>
            <a:pPr>
              <a:buFont typeface="Wingdings" pitchFamily="2" charset="2"/>
              <a:buChar char="F"/>
            </a:pPr>
            <a:r>
              <a:rPr lang="en-US" sz="2800" smtClean="0">
                <a:solidFill>
                  <a:srgbClr val="FF0000"/>
                </a:solidFill>
              </a:rPr>
              <a:t>Dynamic data</a:t>
            </a:r>
            <a:r>
              <a:rPr lang="en-US" sz="2800" smtClean="0"/>
              <a:t> watermarks are stored in a program’s execution state.  Such watermarks are resilient to distortive (obfuscation) attacks.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DAF88-FE4C-424B-B5D0-CBA74D40B30C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Watermarks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800" smtClean="0"/>
              <a:t> are carried (steganographically) in the instruction execution sequence of a program, when it is given a special input.</a:t>
            </a:r>
          </a:p>
          <a:p>
            <a:pPr>
              <a:buFont typeface="Wingdings" pitchFamily="2" charset="2"/>
              <a:buChar char="F"/>
            </a:pPr>
            <a:r>
              <a:rPr lang="en-US" sz="2800" b="1" smtClean="0">
                <a:solidFill>
                  <a:srgbClr val="FF0000"/>
                </a:solidFill>
              </a:rPr>
              <a:t>Data Structure Watermarks</a:t>
            </a:r>
            <a:r>
              <a:rPr lang="en-US" sz="2800" smtClean="0"/>
              <a:t> are built (steganographically) by a program, when it is given a special input sequence (possibly null).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B14DEB-A7E3-47F1-8500-6BFBC814340B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smtClean="0"/>
              <a:t>The watermark is visible -- if you know where to look!</a:t>
            </a:r>
          </a:p>
          <a:p>
            <a:r>
              <a:rPr lang="en-US" sz="2800" smtClean="0"/>
              <a:t>Not resilient, once the secret is out.</a:t>
            </a:r>
          </a:p>
          <a:p>
            <a:r>
              <a:rPr lang="en-US" sz="2800" smtClean="0"/>
              <a:t>See www.eeggs.com</a:t>
            </a:r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01AED1-0830-4257-AF8E-18B304C3E8EF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were the first (in 1997) to use “opaque predicates” to obfuscate the control structure of software.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050B9B-CD4C-4CE1-A6AD-914ED0E14322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{A; B } </a:t>
            </a:r>
            <a:r>
              <a:rPr lang="en-US" sz="2800" smtClean="0">
                <a:sym typeface="Symbol" pitchFamily="18" charset="2"/>
              </a:rPr>
              <a:t></a:t>
            </a:r>
            <a:endParaRPr lang="en-US" sz="28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9623" name="Text Box 55"/>
          <p:cNvSpPr txBox="1">
            <a:spLocks noChangeArrowheads="1"/>
          </p:cNvSpPr>
          <p:nvPr/>
        </p:nvSpPr>
        <p:spPr bwMode="auto">
          <a:xfrm>
            <a:off x="1371600" y="6186488"/>
            <a:ext cx="4367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</a:rPr>
              <a:t>(“always false” is not shown)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CC087-E99A-46CE-8FA3-7176F24A004C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Software obfuscation can make it more difficult for pirates to defeat standard tamperproofing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watermarking can embed “ownership marks” in software, making it difficult for anyone to be sure that they have “removed all the marks”.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R&amp;D is required before robust obfuscating and watermarking tools will be easy to use.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6B5CE-ACFB-4F33-BB29-B611BD1E5842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354162"/>
          </a:xfrm>
        </p:spPr>
        <p:txBody>
          <a:bodyPr/>
          <a:lstStyle/>
          <a:p>
            <a:pPr algn="ctr"/>
            <a:r>
              <a:rPr lang="en-NZ" cap="small" dirty="0"/>
              <a:t>Alice and Bob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365918"/>
          </a:xfrm>
        </p:spPr>
        <p:txBody>
          <a:bodyPr/>
          <a:lstStyle/>
          <a:p>
            <a:pPr algn="ctr"/>
            <a:r>
              <a:rPr lang="en-NZ" cap="small" dirty="0">
                <a:hlinkClick r:id="rId2"/>
              </a:rPr>
              <a:t>http://xkcd.com/177</a:t>
            </a:r>
            <a:r>
              <a:rPr lang="en-NZ" cap="small" dirty="0" smtClean="0">
                <a:hlinkClick r:id="rId2"/>
              </a:rPr>
              <a:t>/</a:t>
            </a:r>
            <a:r>
              <a:rPr lang="en-NZ" cap="small" dirty="0" smtClean="0"/>
              <a:t> (Creative Commons 2.5 licence)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52F1E-6677-4966-9861-A4403CBBF9EF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788D5426-5464-4BF0-B77A-08E201FBDD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Users\ctho065\Desktop\alice_and_bo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04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8546" y="6284168"/>
            <a:ext cx="6192688" cy="4572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From</a:t>
            </a:r>
            <a:r>
              <a:rPr lang="en-US" dirty="0" smtClean="0"/>
              <a:t> “</a:t>
            </a:r>
            <a:r>
              <a:rPr lang="en-NZ" sz="1400" dirty="0"/>
              <a:t>A Security Model for VoIP </a:t>
            </a:r>
            <a:r>
              <a:rPr lang="en-NZ" sz="1400" dirty="0" smtClean="0"/>
              <a:t>Steganography”, by Yu, Thomborson et al</a:t>
            </a:r>
            <a:r>
              <a:rPr lang="en-NZ" sz="1400" dirty="0"/>
              <a:t>., </a:t>
            </a:r>
            <a:r>
              <a:rPr lang="en-NZ" sz="1400" dirty="0" smtClean="0"/>
              <a:t>DOI 10.1109/MINES.2009.227, 2009.</a:t>
            </a:r>
            <a:endParaRPr lang="en-US" sz="1400" dirty="0">
              <a:latin typeface="+mn-lt"/>
            </a:endParaRPr>
          </a:p>
        </p:txBody>
      </p:sp>
      <p:pic>
        <p:nvPicPr>
          <p:cNvPr id="3074" name="Picture 2" descr="C:\Users\ctho065\Desktop\05368981fig_Page_4 -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86660" cy="617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AU" dirty="0" smtClean="0"/>
              <a:t>An Attack Taxonomy for Communication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496944" cy="460851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Interception </a:t>
            </a:r>
            <a:r>
              <a:rPr lang="en-US" sz="2800" dirty="0" smtClean="0"/>
              <a:t>(attacker reads the message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endParaRPr lang="en-US" sz="2800" i="1" dirty="0" smtClean="0"/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Interruption </a:t>
            </a:r>
            <a:r>
              <a:rPr lang="en-US" sz="2800" dirty="0" smtClean="0"/>
              <a:t>(attacker prevents delivery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Modification </a:t>
            </a:r>
            <a:r>
              <a:rPr lang="en-US" sz="2800" dirty="0" smtClean="0"/>
              <a:t>(attacker changes the message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Fabrication</a:t>
            </a:r>
            <a:r>
              <a:rPr lang="en-US" sz="2800" dirty="0" smtClean="0"/>
              <a:t> (attacker injects a message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1009650" lvl="1" indent="-609600">
              <a:buFont typeface="+mj-lt"/>
              <a:buAutoNum type="alphaLcParenR"/>
            </a:pPr>
            <a:r>
              <a:rPr lang="en-AU" sz="2400" i="1" dirty="0" smtClean="0"/>
              <a:t>Impersonation</a:t>
            </a:r>
            <a:r>
              <a:rPr lang="en-AU" sz="2400" dirty="0" smtClean="0"/>
              <a:t> (attacker pretends to be a legitimate sender or </a:t>
            </a:r>
            <a:r>
              <a:rPr lang="en-AU" sz="2400" dirty="0" smtClean="0"/>
              <a:t>receiver, e.g. this is either a fabrication or an interruption)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err="1" smtClean="0"/>
              <a:t>Stegocommunication</a:t>
            </a:r>
            <a:r>
              <a:rPr lang="en-AU" sz="2800" dirty="0" smtClean="0"/>
              <a:t> (attackers make surreptitious use of a communication system: Eve wears the “white hat”) </a:t>
            </a:r>
            <a:endParaRPr lang="en-AU" sz="2800" dirty="0" smtClean="0"/>
          </a:p>
          <a:p>
            <a:pPr marL="609600" indent="-609600">
              <a:buFontTx/>
              <a:buAutoNum type="arabicPeriod"/>
            </a:pPr>
            <a:r>
              <a:rPr lang="en-AU" sz="2800" i="1" dirty="0" smtClean="0"/>
              <a:t>Repudiation</a:t>
            </a:r>
            <a:r>
              <a:rPr lang="en-AU" sz="2800" dirty="0" smtClean="0"/>
              <a:t> (attacker </a:t>
            </a:r>
            <a:r>
              <a:rPr lang="en-AU" sz="2800" dirty="0" smtClean="0"/>
              <a:t>falsely </a:t>
            </a:r>
            <a:r>
              <a:rPr lang="en-AU" sz="2800" dirty="0" smtClean="0"/>
              <a:t>asserts </a:t>
            </a:r>
            <a:r>
              <a:rPr lang="en-AU" sz="2800" dirty="0" smtClean="0"/>
              <a:t>they did </a:t>
            </a:r>
            <a:r>
              <a:rPr lang="en-AU" sz="2800" dirty="0" smtClean="0"/>
              <a:t>not send or receive a </a:t>
            </a:r>
            <a:r>
              <a:rPr lang="en-AU" sz="2800" dirty="0" smtClean="0"/>
              <a:t>message: </a:t>
            </a:r>
            <a:r>
              <a:rPr lang="en-AU" sz="2800" dirty="0" smtClean="0"/>
              <a:t>defender must prove there was no fabrication or impersonation)</a:t>
            </a:r>
            <a:endParaRPr lang="en-AU" sz="2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24EE6-0761-4C12-A01D-0E3EC6E8DAEE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smtClean="0"/>
              <a:t>Symmetric and Public-Key Encryption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decryption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d</a:t>
            </a:r>
            <a:r>
              <a:rPr lang="en-US" i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can be computed from the encryption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e</a:t>
            </a:r>
            <a:r>
              <a:rPr lang="en-US" dirty="0" smtClean="0"/>
              <a:t>, then the algorithm is called </a:t>
            </a:r>
            <a:r>
              <a:rPr lang="en-US" i="1" dirty="0" smtClean="0"/>
              <a:t>symmetric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E(p) = (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p +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e) mod 256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symmetric (and very weak) encryption of a char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p</a:t>
            </a:r>
            <a:r>
              <a:rPr lang="en-US" dirty="0" smtClean="0"/>
              <a:t>, because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D(x)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(x + d)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mod 256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decryptor</a:t>
            </a:r>
            <a:r>
              <a:rPr lang="en-US" dirty="0" smtClean="0"/>
              <a:t> when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 = 256 - 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 smtClean="0"/>
              <a:t>the decryption key </a:t>
            </a:r>
            <a:r>
              <a:rPr lang="en-US" dirty="0" smtClean="0"/>
              <a:t>cannot </a:t>
            </a:r>
            <a:r>
              <a:rPr lang="en-US" dirty="0" smtClean="0"/>
              <a:t>be </a:t>
            </a:r>
            <a:r>
              <a:rPr lang="en-US" dirty="0" smtClean="0"/>
              <a:t>feasibly computed from </a:t>
            </a:r>
            <a:r>
              <a:rPr lang="en-US" dirty="0" smtClean="0"/>
              <a:t>the encryption </a:t>
            </a:r>
            <a:r>
              <a:rPr lang="en-US" dirty="0" smtClean="0"/>
              <a:t>key, </a:t>
            </a:r>
            <a:r>
              <a:rPr lang="en-US" dirty="0" smtClean="0"/>
              <a:t>then the algorithm is called </a:t>
            </a:r>
            <a:r>
              <a:rPr lang="en-US" i="1" dirty="0" smtClean="0"/>
              <a:t>asymmetric</a:t>
            </a:r>
            <a:r>
              <a:rPr lang="en-US" dirty="0" smtClean="0"/>
              <a:t> or </a:t>
            </a:r>
            <a:r>
              <a:rPr lang="en-US" i="1" dirty="0" smtClean="0"/>
              <a:t>public-key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A8A31-8A69-4D89-8423-82D7D61C9488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 smtClean="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Encryption assures confidentiality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Assume: </a:t>
            </a:r>
            <a:r>
              <a:rPr lang="en-US" sz="2000" dirty="0" smtClean="0"/>
              <a:t>the attacker can’t discover the key or “crack” the cypher.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Integrity can also be assured by message codes.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Sending a plaintext message, plus its </a:t>
            </a:r>
            <a:r>
              <a:rPr lang="en-US" sz="2400" dirty="0" smtClean="0"/>
              <a:t>Message Authentication Code (MAC), </a:t>
            </a:r>
            <a:r>
              <a:rPr lang="en-US" sz="2400" dirty="0"/>
              <a:t>will ensure message integrity to anyone who knows the (shared) secret key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</a:t>
            </a:r>
            <a:r>
              <a:rPr lang="en-US" sz="2000" dirty="0" smtClean="0"/>
              <a:t> CBC-MAC </a:t>
            </a:r>
            <a:r>
              <a:rPr lang="en-US" sz="2000" dirty="0" smtClean="0"/>
              <a:t>is the last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Changing any message bit will change the </a:t>
            </a:r>
            <a:r>
              <a:rPr lang="en-US" sz="2000" dirty="0" smtClean="0"/>
              <a:t>MAC – this defends against modification.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Unless you know the secret key, you can’t compute a MAC from the </a:t>
            </a:r>
            <a:r>
              <a:rPr lang="en-US" sz="2000" dirty="0" smtClean="0"/>
              <a:t>plaintext – this defends against fabrication.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Keyed </a:t>
            </a:r>
            <a:r>
              <a:rPr lang="en-US" sz="2400" dirty="0"/>
              <a:t>hashes (HMACs) are another </a:t>
            </a:r>
            <a:r>
              <a:rPr lang="en-US" sz="2400" dirty="0" smtClean="0"/>
              <a:t>popular type of MAC.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To learn more, read Stamp’s </a:t>
            </a:r>
            <a:r>
              <a:rPr lang="en-US" sz="2000" i="1" dirty="0" smtClean="0">
                <a:hlinkClick r:id="rId2"/>
              </a:rPr>
              <a:t>Information Security</a:t>
            </a:r>
            <a:r>
              <a:rPr lang="en-US" sz="2000" i="1" dirty="0" smtClean="0"/>
              <a:t>,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Edition, Wiley, 2011, at pp</a:t>
            </a:r>
            <a:r>
              <a:rPr lang="en-US" sz="2000" dirty="0"/>
              <a:t>. </a:t>
            </a:r>
            <a:r>
              <a:rPr lang="en-US" sz="2000" dirty="0"/>
              <a:t>136-7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574B61-9370-43C0-9488-0A0C077E738C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NZ" dirty="0" smtClean="0"/>
              <a:t>MAC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BFD4D5-680A-49B2-8D12-D02A2A6542E2}" type="datetime5">
              <a:rPr lang="en-US" smtClean="0"/>
              <a:t>19-Aug-13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PKC and </a:t>
            </a:r>
            <a:r>
              <a:rPr lang="en-US" dirty="0" err="1" smtClean="0"/>
              <a:t>Stego</a:t>
            </a:r>
            <a:endParaRPr lang="en-US" sz="14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 descr="C:\Users\ctho065\Desktop\661px-MA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6" y="1484784"/>
            <a:ext cx="62960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19672" y="5524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hlinkClick r:id="rId3"/>
              </a:rPr>
              <a:t>http://en.wikipedia.org/wiki/Message_authentication_code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40971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 smtClean="0"/>
              <a:t>Public Key Cryptography</a:t>
            </a:r>
            <a:endParaRPr lang="en-A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Encryption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: Plaintext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Cyphertext</a:t>
            </a:r>
            <a:endParaRPr lang="en-US" sz="2000" i="1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Decryption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Cyphertext</a:t>
            </a:r>
            <a:r>
              <a:rPr lang="en-US" sz="2400" i="1" dirty="0" smtClean="0"/>
              <a:t>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Plaintext</a:t>
            </a:r>
            <a:endParaRPr lang="en-US" sz="2000" dirty="0" smtClean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sender must know the encryption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</a:t>
            </a:r>
            <a:r>
              <a:rPr lang="en-US" sz="2400" dirty="0" smtClean="0"/>
              <a:t>receiver can </a:t>
            </a:r>
            <a:r>
              <a:rPr lang="en-US" sz="2400" dirty="0" smtClean="0"/>
              <a:t>decrypt, if </a:t>
            </a:r>
            <a:r>
              <a:rPr lang="en-US" sz="2400" dirty="0" smtClean="0"/>
              <a:t>they know the decryption </a:t>
            </a:r>
            <a:r>
              <a:rPr lang="en-US" sz="2400" dirty="0" smtClean="0"/>
              <a:t>key.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In </a:t>
            </a:r>
            <a:r>
              <a:rPr lang="en-US" sz="2400" i="1" dirty="0" smtClean="0"/>
              <a:t>public-key cryptography</a:t>
            </a:r>
            <a:r>
              <a:rPr lang="en-US" sz="2400" dirty="0" smtClean="0"/>
              <a:t>, we use key-pairs (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), where our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cannot be computed efficiently (as far as anyone knows) from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algorithms (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let everyone know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don’t let anyone else know our corresponding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Anybody can send us encrypted messages using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*,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Convenient </a:t>
            </a:r>
            <a:r>
              <a:rPr lang="en-US" sz="2400" dirty="0" smtClean="0"/>
              <a:t>notation: {</a:t>
            </a:r>
            <a:r>
              <a:rPr lang="en-US" sz="2400" i="1" dirty="0" smtClean="0"/>
              <a:t>P</a:t>
            </a:r>
            <a:r>
              <a:rPr lang="en-US" sz="2400" dirty="0" smtClean="0"/>
              <a:t>}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Clark</a:t>
            </a:r>
            <a:r>
              <a:rPr lang="en-US" sz="2400" i="1" dirty="0" smtClean="0"/>
              <a:t> </a:t>
            </a:r>
            <a:r>
              <a:rPr lang="en-US" sz="2400" dirty="0" smtClean="0"/>
              <a:t>is plaintext </a:t>
            </a:r>
            <a:r>
              <a:rPr lang="en-US" sz="2400" i="1" dirty="0" smtClean="0"/>
              <a:t>P</a:t>
            </a:r>
            <a:r>
              <a:rPr lang="en-US" sz="2400" dirty="0" smtClean="0"/>
              <a:t> that has been encrypted by a secret key named “Clark”.</a:t>
            </a:r>
            <a:r>
              <a:rPr lang="en-US" sz="2400" i="1" dirty="0"/>
              <a:t> </a:t>
            </a:r>
            <a:r>
              <a:rPr lang="en-US" sz="2400" i="1" dirty="0" smtClean="0"/>
              <a:t> </a:t>
            </a:r>
            <a:r>
              <a:rPr lang="en-US" sz="2400" dirty="0" smtClean="0"/>
              <a:t>[Stamp, pp. 89-91]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PKC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C7A11-0A82-438C-AAE5-D6E296A23124}" type="datetime5">
              <a:rPr lang="en-US" smtClean="0"/>
              <a:t>19-Aug-13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2405</Words>
  <Application>Microsoft Office PowerPoint</Application>
  <PresentationFormat>On-screen Show (4:3)</PresentationFormat>
  <Paragraphs>271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Basics of Public Key Cryptography, Cryptoprotocols, and Steganography </vt:lpstr>
      <vt:lpstr>Analysing a Security Requirement</vt:lpstr>
      <vt:lpstr>Alice and Bob</vt:lpstr>
      <vt:lpstr>PowerPoint Presentation</vt:lpstr>
      <vt:lpstr>An Attack Taxonomy for Communication Systems</vt:lpstr>
      <vt:lpstr>Symmetric and Public-Key Encryption</vt:lpstr>
      <vt:lpstr>Message Integrity</vt:lpstr>
      <vt:lpstr>MAC</vt:lpstr>
      <vt:lpstr>Public Key Cryptography</vt:lpstr>
      <vt:lpstr>Authentication in PK Cryptography</vt:lpstr>
      <vt:lpstr>Key Management &amp; Distribution</vt:lpstr>
      <vt:lpstr>Some Security Issues with CAs</vt:lpstr>
      <vt:lpstr>A Simple Cryptographic Protocol</vt:lpstr>
      <vt:lpstr>Protocol Analysis</vt:lpstr>
      <vt:lpstr>Attacks on Cryptographic Protocols</vt:lpstr>
      <vt:lpstr>Limitations and Usage of PKI</vt:lpstr>
      <vt:lpstr>Identification and Authentication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Classification of Software Watermarks</vt:lpstr>
      <vt:lpstr>Dynamic Watermarks</vt:lpstr>
      <vt:lpstr>Easter Eggs</vt:lpstr>
      <vt:lpstr>Software Obfuscation</vt:lpstr>
      <vt:lpstr>Opaque Predicates</vt:lpstr>
      <vt:lpstr>Conclusion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118</cp:revision>
  <cp:lastPrinted>2000-07-11T17:17:34Z</cp:lastPrinted>
  <dcterms:created xsi:type="dcterms:W3CDTF">2000-07-11T15:43:18Z</dcterms:created>
  <dcterms:modified xsi:type="dcterms:W3CDTF">2013-08-19T12:05:34Z</dcterms:modified>
</cp:coreProperties>
</file>