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40"/>
  </p:notesMasterIdLst>
  <p:handoutMasterIdLst>
    <p:handoutMasterId r:id="rId41"/>
  </p:handoutMasterIdLst>
  <p:sldIdLst>
    <p:sldId id="256" r:id="rId2"/>
    <p:sldId id="322" r:id="rId3"/>
    <p:sldId id="401" r:id="rId4"/>
    <p:sldId id="402" r:id="rId5"/>
    <p:sldId id="404" r:id="rId6"/>
    <p:sldId id="405" r:id="rId7"/>
    <p:sldId id="407" r:id="rId8"/>
    <p:sldId id="420" r:id="rId9"/>
    <p:sldId id="423" r:id="rId10"/>
    <p:sldId id="422" r:id="rId11"/>
    <p:sldId id="424" r:id="rId12"/>
    <p:sldId id="425" r:id="rId13"/>
    <p:sldId id="432" r:id="rId14"/>
    <p:sldId id="433" r:id="rId15"/>
    <p:sldId id="434" r:id="rId16"/>
    <p:sldId id="435" r:id="rId17"/>
    <p:sldId id="436" r:id="rId18"/>
    <p:sldId id="437" r:id="rId19"/>
    <p:sldId id="438" r:id="rId20"/>
    <p:sldId id="439" r:id="rId21"/>
    <p:sldId id="440" r:id="rId22"/>
    <p:sldId id="441" r:id="rId23"/>
    <p:sldId id="442" r:id="rId24"/>
    <p:sldId id="443" r:id="rId25"/>
    <p:sldId id="444" r:id="rId26"/>
    <p:sldId id="445" r:id="rId27"/>
    <p:sldId id="446" r:id="rId28"/>
    <p:sldId id="447" r:id="rId29"/>
    <p:sldId id="448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56" r:id="rId38"/>
    <p:sldId id="457" r:id="rId39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00"/>
    <a:srgbClr val="FFCCCC"/>
    <a:srgbClr val="FFFFCC"/>
    <a:srgbClr val="FF9999"/>
    <a:srgbClr val="FF9966"/>
    <a:srgbClr val="00FF00"/>
    <a:srgbClr val="0080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8" autoAdjust="0"/>
    <p:restoredTop sz="94667" autoAdjust="0"/>
  </p:normalViewPr>
  <p:slideViewPr>
    <p:cSldViewPr>
      <p:cViewPr varScale="1">
        <p:scale>
          <a:sx n="93" d="100"/>
          <a:sy n="93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40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DD215F-6865-447F-B535-943DA912B5E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9439F69-C63A-4033-A0C8-CDB40260D1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SS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04B5878-08F1-4933-BB5C-2955CE534F60}" type="parTrans" cxnId="{C7F68767-9445-49C6-B8D3-C71E9B4A5D7C}">
      <dgm:prSet/>
      <dgm:spPr/>
      <dgm:t>
        <a:bodyPr/>
        <a:lstStyle/>
        <a:p>
          <a:endParaRPr lang="en-NZ"/>
        </a:p>
      </dgm:t>
    </dgm:pt>
    <dgm:pt modelId="{767E4AC4-0B99-4C24-A297-ED49CECECD3F}" type="sibTrans" cxnId="{C7F68767-9445-49C6-B8D3-C71E9B4A5D7C}">
      <dgm:prSet/>
      <dgm:spPr/>
      <dgm:t>
        <a:bodyPr/>
        <a:lstStyle/>
        <a:p>
          <a:endParaRPr lang="en-NZ"/>
        </a:p>
      </dgm:t>
    </dgm:pt>
    <dgm:pt modelId="{9E6E33C7-F1E8-49D3-9324-44678C2AD4D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Pro</a:t>
          </a:r>
        </a:p>
      </dgm:t>
    </dgm:pt>
    <dgm:pt modelId="{B2903309-F70A-45DB-9E76-A56C609BBD97}" type="parTrans" cxnId="{0A6D173D-F424-4F03-8551-328862E82769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26304038-8AE2-4A2F-A3D5-D8F3DDA564C4}" type="sibTrans" cxnId="{0A6D173D-F424-4F03-8551-328862E82769}">
      <dgm:prSet/>
      <dgm:spPr/>
      <dgm:t>
        <a:bodyPr/>
        <a:lstStyle/>
        <a:p>
          <a:endParaRPr lang="en-NZ"/>
        </a:p>
      </dgm:t>
    </dgm:pt>
    <dgm:pt modelId="{400B3B96-62F8-4CDD-9643-27289F31B02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450E6406-F0EC-4866-884E-FE4DEE1D47B8}" type="parTrans" cxnId="{A8371FFF-240B-4585-925F-5BF8A6C153B3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58D4BBF3-6446-4A42-AC9A-8F0DC575A39F}" type="sibTrans" cxnId="{A8371FFF-240B-4585-925F-5BF8A6C153B3}">
      <dgm:prSet/>
      <dgm:spPr/>
      <dgm:t>
        <a:bodyPr/>
        <a:lstStyle/>
        <a:p>
          <a:endParaRPr lang="en-NZ"/>
        </a:p>
      </dgm:t>
    </dgm:pt>
    <dgm:pt modelId="{7EAE07E3-640F-4B20-921B-CF80916CD79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B06134A-976E-4452-86DD-4A239C8F371E}" type="parTrans" cxnId="{A38FE34D-70FD-4B21-8977-8C5C8D7E8CFC}">
      <dgm:prSet/>
      <dgm:spPr/>
      <dgm:t>
        <a:bodyPr/>
        <a:lstStyle/>
        <a:p>
          <a:endParaRPr lang="en-NZ"/>
        </a:p>
      </dgm:t>
    </dgm:pt>
    <dgm:pt modelId="{6EF63B3B-9E92-4BB8-8D9B-FEB6093DA969}" type="sibTrans" cxnId="{A38FE34D-70FD-4B21-8977-8C5C8D7E8CFC}">
      <dgm:prSet/>
      <dgm:spPr/>
      <dgm:t>
        <a:bodyPr/>
        <a:lstStyle/>
        <a:p>
          <a:endParaRPr lang="en-NZ"/>
        </a:p>
      </dgm:t>
    </dgm:pt>
    <dgm:pt modelId="{B8DAC267-BC52-438E-944B-AFBCFDDB651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X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5852053-2084-4219-AAF2-AD57496986EB}" type="parTrans" cxnId="{0E20F555-4E1B-4D93-B60F-38F553A79DF0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7A442004-71E7-4BB2-A7BC-B0581EF8220F}" type="sibTrans" cxnId="{0E20F555-4E1B-4D93-B60F-38F553A79DF0}">
      <dgm:prSet/>
      <dgm:spPr/>
      <dgm:t>
        <a:bodyPr/>
        <a:lstStyle/>
        <a:p>
          <a:endParaRPr lang="en-NZ"/>
        </a:p>
      </dgm:t>
    </dgm:pt>
    <dgm:pt modelId="{3B82DAFB-43D5-4D61-A3FF-5DAEF39285B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Per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81812285-93F7-4A98-A7E9-DA18CFCE3B15}" type="parTrans" cxnId="{7B8E71D0-2124-4D6E-B817-EE1E0FE8A64A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6DB2AF5D-B2BB-4CC2-BE3D-7D6B852125D9}" type="sibTrans" cxnId="{7B8E71D0-2124-4D6E-B817-EE1E0FE8A64A}">
      <dgm:prSet/>
      <dgm:spPr/>
      <dgm:t>
        <a:bodyPr/>
        <a:lstStyle/>
        <a:p>
          <a:endParaRPr lang="en-NZ"/>
        </a:p>
      </dgm:t>
    </dgm:pt>
    <dgm:pt modelId="{7190B8FD-9E77-4E87-B233-3C925423A51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D045294-96AE-468F-BAE5-F88B164F79CD}" type="parTrans" cxnId="{24F86C5D-BCE7-4DEF-AF8C-58BB540C120D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28AE131E-3A4C-4FA7-8511-85927EF6F9CA}" type="sibTrans" cxnId="{24F86C5D-BCE7-4DEF-AF8C-58BB540C120D}">
      <dgm:prSet/>
      <dgm:spPr/>
      <dgm:t>
        <a:bodyPr/>
        <a:lstStyle/>
        <a:p>
          <a:endParaRPr lang="en-NZ"/>
        </a:p>
      </dgm:t>
    </dgm:pt>
    <dgm:pt modelId="{6A4264E1-00CA-4822-85E3-1B2BCAFAE7F4}" type="pres">
      <dgm:prSet presAssocID="{2BDD215F-6865-447F-B535-943DA912B5E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BF44FC9-7063-4341-BAD0-BC44823BD6CE}" type="pres">
      <dgm:prSet presAssocID="{C9439F69-C63A-4033-A0C8-CDB40260D17A}" presName="hierRoot1" presStyleCnt="0">
        <dgm:presLayoutVars>
          <dgm:hierBranch/>
        </dgm:presLayoutVars>
      </dgm:prSet>
      <dgm:spPr/>
    </dgm:pt>
    <dgm:pt modelId="{2283FEF6-36C9-4A40-B8F9-57E4DD35410B}" type="pres">
      <dgm:prSet presAssocID="{C9439F69-C63A-4033-A0C8-CDB40260D17A}" presName="rootComposite1" presStyleCnt="0"/>
      <dgm:spPr/>
    </dgm:pt>
    <dgm:pt modelId="{98474E7F-41C3-4094-8F08-E8080BF077AB}" type="pres">
      <dgm:prSet presAssocID="{C9439F69-C63A-4033-A0C8-CDB40260D17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0CE83739-65E8-4105-AED9-A60DB1F000D5}" type="pres">
      <dgm:prSet presAssocID="{C9439F69-C63A-4033-A0C8-CDB40260D17A}" presName="rootConnector1" presStyleLbl="node1" presStyleIdx="0" presStyleCnt="0"/>
      <dgm:spPr/>
      <dgm:t>
        <a:bodyPr/>
        <a:lstStyle/>
        <a:p>
          <a:endParaRPr lang="en-NZ"/>
        </a:p>
      </dgm:t>
    </dgm:pt>
    <dgm:pt modelId="{D70147B0-9C09-4F00-913C-00878FC7FBE2}" type="pres">
      <dgm:prSet presAssocID="{C9439F69-C63A-4033-A0C8-CDB40260D17A}" presName="hierChild2" presStyleCnt="0"/>
      <dgm:spPr/>
    </dgm:pt>
    <dgm:pt modelId="{3E709D7E-468C-4070-9856-2395089ABD83}" type="pres">
      <dgm:prSet presAssocID="{B2903309-F70A-45DB-9E76-A56C609BBD97}" presName="Name35" presStyleLbl="parChTrans1D2" presStyleIdx="0" presStyleCnt="2"/>
      <dgm:spPr/>
      <dgm:t>
        <a:bodyPr/>
        <a:lstStyle/>
        <a:p>
          <a:endParaRPr lang="en-NZ"/>
        </a:p>
      </dgm:t>
    </dgm:pt>
    <dgm:pt modelId="{6405A0F6-A3BC-478E-BA77-66D0EC133F42}" type="pres">
      <dgm:prSet presAssocID="{9E6E33C7-F1E8-49D3-9324-44678C2AD4D4}" presName="hierRoot2" presStyleCnt="0">
        <dgm:presLayoutVars>
          <dgm:hierBranch/>
        </dgm:presLayoutVars>
      </dgm:prSet>
      <dgm:spPr/>
    </dgm:pt>
    <dgm:pt modelId="{A64A25C4-4A58-4217-AB75-4943A641DED9}" type="pres">
      <dgm:prSet presAssocID="{9E6E33C7-F1E8-49D3-9324-44678C2AD4D4}" presName="rootComposite" presStyleCnt="0"/>
      <dgm:spPr/>
    </dgm:pt>
    <dgm:pt modelId="{5E2C03F9-14A2-410A-B9E5-A6B36695BE69}" type="pres">
      <dgm:prSet presAssocID="{9E6E33C7-F1E8-49D3-9324-44678C2AD4D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762FC4C9-F98B-4EB1-9160-3BA8C7B039A6}" type="pres">
      <dgm:prSet presAssocID="{9E6E33C7-F1E8-49D3-9324-44678C2AD4D4}" presName="rootConnector" presStyleLbl="node2" presStyleIdx="0" presStyleCnt="2"/>
      <dgm:spPr/>
      <dgm:t>
        <a:bodyPr/>
        <a:lstStyle/>
        <a:p>
          <a:endParaRPr lang="en-NZ"/>
        </a:p>
      </dgm:t>
    </dgm:pt>
    <dgm:pt modelId="{68E3B90E-6273-49E0-8066-445F32BAA67D}" type="pres">
      <dgm:prSet presAssocID="{9E6E33C7-F1E8-49D3-9324-44678C2AD4D4}" presName="hierChild4" presStyleCnt="0"/>
      <dgm:spPr/>
    </dgm:pt>
    <dgm:pt modelId="{046180F1-EBF5-4CEC-AAD7-A9EAB9386DCA}" type="pres">
      <dgm:prSet presAssocID="{450E6406-F0EC-4866-884E-FE4DEE1D47B8}" presName="Name35" presStyleLbl="parChTrans1D3" presStyleIdx="0" presStyleCnt="4"/>
      <dgm:spPr/>
      <dgm:t>
        <a:bodyPr/>
        <a:lstStyle/>
        <a:p>
          <a:endParaRPr lang="en-NZ"/>
        </a:p>
      </dgm:t>
    </dgm:pt>
    <dgm:pt modelId="{3BE5362C-7DAD-4115-B235-25B70E24CBA8}" type="pres">
      <dgm:prSet presAssocID="{400B3B96-62F8-4CDD-9643-27289F31B023}" presName="hierRoot2" presStyleCnt="0">
        <dgm:presLayoutVars>
          <dgm:hierBranch val="r"/>
        </dgm:presLayoutVars>
      </dgm:prSet>
      <dgm:spPr/>
    </dgm:pt>
    <dgm:pt modelId="{B51D6364-4B2F-439B-826C-D5B82768A2F5}" type="pres">
      <dgm:prSet presAssocID="{400B3B96-62F8-4CDD-9643-27289F31B023}" presName="rootComposite" presStyleCnt="0"/>
      <dgm:spPr/>
    </dgm:pt>
    <dgm:pt modelId="{ED22D187-117E-4A38-947D-1D64D7D5A4FA}" type="pres">
      <dgm:prSet presAssocID="{400B3B96-62F8-4CDD-9643-27289F31B023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25BE18AB-6009-41F2-8011-6712DA084ACB}" type="pres">
      <dgm:prSet presAssocID="{400B3B96-62F8-4CDD-9643-27289F31B023}" presName="rootConnector" presStyleLbl="node3" presStyleIdx="0" presStyleCnt="4"/>
      <dgm:spPr/>
      <dgm:t>
        <a:bodyPr/>
        <a:lstStyle/>
        <a:p>
          <a:endParaRPr lang="en-NZ"/>
        </a:p>
      </dgm:t>
    </dgm:pt>
    <dgm:pt modelId="{63A40C2B-7A5E-495B-AF54-0027B5D32B9F}" type="pres">
      <dgm:prSet presAssocID="{400B3B96-62F8-4CDD-9643-27289F31B023}" presName="hierChild4" presStyleCnt="0"/>
      <dgm:spPr/>
    </dgm:pt>
    <dgm:pt modelId="{709DDD23-A190-49C6-BEA2-6CE93F08178C}" type="pres">
      <dgm:prSet presAssocID="{400B3B96-62F8-4CDD-9643-27289F31B023}" presName="hierChild5" presStyleCnt="0"/>
      <dgm:spPr/>
    </dgm:pt>
    <dgm:pt modelId="{181BF1A8-10ED-4EFC-BDEA-6BC880365B7A}" type="pres">
      <dgm:prSet presAssocID="{BB06134A-976E-4452-86DD-4A239C8F371E}" presName="Name35" presStyleLbl="parChTrans1D3" presStyleIdx="1" presStyleCnt="4"/>
      <dgm:spPr/>
      <dgm:t>
        <a:bodyPr/>
        <a:lstStyle/>
        <a:p>
          <a:endParaRPr lang="en-NZ"/>
        </a:p>
      </dgm:t>
    </dgm:pt>
    <dgm:pt modelId="{EF05666E-2DA8-4D90-A4B4-973EF606C8AF}" type="pres">
      <dgm:prSet presAssocID="{7EAE07E3-640F-4B20-921B-CF80916CD798}" presName="hierRoot2" presStyleCnt="0">
        <dgm:presLayoutVars>
          <dgm:hierBranch val="r"/>
        </dgm:presLayoutVars>
      </dgm:prSet>
      <dgm:spPr/>
    </dgm:pt>
    <dgm:pt modelId="{C9E05C22-AAD7-4F76-9ECD-240622F29FB1}" type="pres">
      <dgm:prSet presAssocID="{7EAE07E3-640F-4B20-921B-CF80916CD798}" presName="rootComposite" presStyleCnt="0"/>
      <dgm:spPr/>
    </dgm:pt>
    <dgm:pt modelId="{C7ADDFB2-8097-4D8A-995C-80C805687D77}" type="pres">
      <dgm:prSet presAssocID="{7EAE07E3-640F-4B20-921B-CF80916CD798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0F131352-85DF-4BCD-8FFC-DE166FF2D8A8}" type="pres">
      <dgm:prSet presAssocID="{7EAE07E3-640F-4B20-921B-CF80916CD798}" presName="rootConnector" presStyleLbl="node3" presStyleIdx="1" presStyleCnt="4"/>
      <dgm:spPr/>
      <dgm:t>
        <a:bodyPr/>
        <a:lstStyle/>
        <a:p>
          <a:endParaRPr lang="en-NZ"/>
        </a:p>
      </dgm:t>
    </dgm:pt>
    <dgm:pt modelId="{5E77CBD8-ACD0-48E4-8A1C-1EE892D2A9D5}" type="pres">
      <dgm:prSet presAssocID="{7EAE07E3-640F-4B20-921B-CF80916CD798}" presName="hierChild4" presStyleCnt="0"/>
      <dgm:spPr/>
    </dgm:pt>
    <dgm:pt modelId="{AF3A4BA9-91F6-4722-A12C-A194B40F3223}" type="pres">
      <dgm:prSet presAssocID="{7EAE07E3-640F-4B20-921B-CF80916CD798}" presName="hierChild5" presStyleCnt="0"/>
      <dgm:spPr/>
    </dgm:pt>
    <dgm:pt modelId="{788E2BE6-C9E5-4A1C-84C3-057594C91411}" type="pres">
      <dgm:prSet presAssocID="{B5852053-2084-4219-AAF2-AD57496986EB}" presName="Name35" presStyleLbl="parChTrans1D3" presStyleIdx="2" presStyleCnt="4"/>
      <dgm:spPr/>
      <dgm:t>
        <a:bodyPr/>
        <a:lstStyle/>
        <a:p>
          <a:endParaRPr lang="en-NZ"/>
        </a:p>
      </dgm:t>
    </dgm:pt>
    <dgm:pt modelId="{DA22E566-7F00-4411-88A6-6DC39FBC4D65}" type="pres">
      <dgm:prSet presAssocID="{B8DAC267-BC52-438E-944B-AFBCFDDB6512}" presName="hierRoot2" presStyleCnt="0">
        <dgm:presLayoutVars>
          <dgm:hierBranch val="r"/>
        </dgm:presLayoutVars>
      </dgm:prSet>
      <dgm:spPr/>
    </dgm:pt>
    <dgm:pt modelId="{C101B82D-5608-4803-BFBA-FD4D413166CF}" type="pres">
      <dgm:prSet presAssocID="{B8DAC267-BC52-438E-944B-AFBCFDDB6512}" presName="rootComposite" presStyleCnt="0"/>
      <dgm:spPr/>
    </dgm:pt>
    <dgm:pt modelId="{773A59FE-DBAE-44D6-A58D-F2489A3F6447}" type="pres">
      <dgm:prSet presAssocID="{B8DAC267-BC52-438E-944B-AFBCFDDB6512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B6AF82B4-D951-408E-8E8A-336C0B390C07}" type="pres">
      <dgm:prSet presAssocID="{B8DAC267-BC52-438E-944B-AFBCFDDB6512}" presName="rootConnector" presStyleLbl="node3" presStyleIdx="2" presStyleCnt="4"/>
      <dgm:spPr/>
      <dgm:t>
        <a:bodyPr/>
        <a:lstStyle/>
        <a:p>
          <a:endParaRPr lang="en-NZ"/>
        </a:p>
      </dgm:t>
    </dgm:pt>
    <dgm:pt modelId="{B37BBD9C-A8A3-4938-A243-1E53016BB02D}" type="pres">
      <dgm:prSet presAssocID="{B8DAC267-BC52-438E-944B-AFBCFDDB6512}" presName="hierChild4" presStyleCnt="0"/>
      <dgm:spPr/>
    </dgm:pt>
    <dgm:pt modelId="{8C02B94C-ED86-4FFE-93D5-212CB09E0157}" type="pres">
      <dgm:prSet presAssocID="{B8DAC267-BC52-438E-944B-AFBCFDDB6512}" presName="hierChild5" presStyleCnt="0"/>
      <dgm:spPr/>
    </dgm:pt>
    <dgm:pt modelId="{9A600DDF-1BA8-4016-BC2D-4637CA651788}" type="pres">
      <dgm:prSet presAssocID="{9E6E33C7-F1E8-49D3-9324-44678C2AD4D4}" presName="hierChild5" presStyleCnt="0"/>
      <dgm:spPr/>
    </dgm:pt>
    <dgm:pt modelId="{77DEAA98-DE34-4B36-A026-AF6328BB528B}" type="pres">
      <dgm:prSet presAssocID="{81812285-93F7-4A98-A7E9-DA18CFCE3B15}" presName="Name35" presStyleLbl="parChTrans1D2" presStyleIdx="1" presStyleCnt="2"/>
      <dgm:spPr/>
      <dgm:t>
        <a:bodyPr/>
        <a:lstStyle/>
        <a:p>
          <a:endParaRPr lang="en-NZ"/>
        </a:p>
      </dgm:t>
    </dgm:pt>
    <dgm:pt modelId="{F7ECFA4E-2525-4BA0-96DF-E9947D5C9BFA}" type="pres">
      <dgm:prSet presAssocID="{3B82DAFB-43D5-4D61-A3FF-5DAEF39285B8}" presName="hierRoot2" presStyleCnt="0">
        <dgm:presLayoutVars>
          <dgm:hierBranch/>
        </dgm:presLayoutVars>
      </dgm:prSet>
      <dgm:spPr/>
    </dgm:pt>
    <dgm:pt modelId="{A6E78C8D-3BCA-4C58-82B6-AB05E3C8A72D}" type="pres">
      <dgm:prSet presAssocID="{3B82DAFB-43D5-4D61-A3FF-5DAEF39285B8}" presName="rootComposite" presStyleCnt="0"/>
      <dgm:spPr/>
    </dgm:pt>
    <dgm:pt modelId="{11813C4E-E3D0-4ED5-B785-746086530B28}" type="pres">
      <dgm:prSet presAssocID="{3B82DAFB-43D5-4D61-A3FF-5DAEF39285B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1A8882D4-AB03-4A21-8BCB-B3CC5C7B93DA}" type="pres">
      <dgm:prSet presAssocID="{3B82DAFB-43D5-4D61-A3FF-5DAEF39285B8}" presName="rootConnector" presStyleLbl="node2" presStyleIdx="1" presStyleCnt="2"/>
      <dgm:spPr/>
      <dgm:t>
        <a:bodyPr/>
        <a:lstStyle/>
        <a:p>
          <a:endParaRPr lang="en-NZ"/>
        </a:p>
      </dgm:t>
    </dgm:pt>
    <dgm:pt modelId="{93C92BF5-ACBD-46DA-86D7-8B6BC5EFFBE0}" type="pres">
      <dgm:prSet presAssocID="{3B82DAFB-43D5-4D61-A3FF-5DAEF39285B8}" presName="hierChild4" presStyleCnt="0"/>
      <dgm:spPr/>
    </dgm:pt>
    <dgm:pt modelId="{11D43CDF-96FD-4139-AD5F-F92D70233089}" type="pres">
      <dgm:prSet presAssocID="{5D045294-96AE-468F-BAE5-F88B164F79CD}" presName="Name35" presStyleLbl="parChTrans1D3" presStyleIdx="3" presStyleCnt="4"/>
      <dgm:spPr/>
      <dgm:t>
        <a:bodyPr/>
        <a:lstStyle/>
        <a:p>
          <a:endParaRPr lang="en-NZ"/>
        </a:p>
      </dgm:t>
    </dgm:pt>
    <dgm:pt modelId="{D9F82F92-9A67-4713-961C-9F7CE1AF86D4}" type="pres">
      <dgm:prSet presAssocID="{7190B8FD-9E77-4E87-B233-3C925423A517}" presName="hierRoot2" presStyleCnt="0">
        <dgm:presLayoutVars>
          <dgm:hierBranch val="r"/>
        </dgm:presLayoutVars>
      </dgm:prSet>
      <dgm:spPr/>
    </dgm:pt>
    <dgm:pt modelId="{8DB0D9E9-CC18-4261-87CB-C60F8CA55B9D}" type="pres">
      <dgm:prSet presAssocID="{7190B8FD-9E77-4E87-B233-3C925423A517}" presName="rootComposite" presStyleCnt="0"/>
      <dgm:spPr/>
    </dgm:pt>
    <dgm:pt modelId="{2EFDC1A5-3DD7-4531-917D-26765191835F}" type="pres">
      <dgm:prSet presAssocID="{7190B8FD-9E77-4E87-B233-3C925423A517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D9F3305E-202A-445B-B0A1-36C6F67B766A}" type="pres">
      <dgm:prSet presAssocID="{7190B8FD-9E77-4E87-B233-3C925423A517}" presName="rootConnector" presStyleLbl="node3" presStyleIdx="3" presStyleCnt="4"/>
      <dgm:spPr/>
      <dgm:t>
        <a:bodyPr/>
        <a:lstStyle/>
        <a:p>
          <a:endParaRPr lang="en-NZ"/>
        </a:p>
      </dgm:t>
    </dgm:pt>
    <dgm:pt modelId="{C161E67C-A5EC-47B7-B0BE-B9850AF31DF3}" type="pres">
      <dgm:prSet presAssocID="{7190B8FD-9E77-4E87-B233-3C925423A517}" presName="hierChild4" presStyleCnt="0"/>
      <dgm:spPr/>
    </dgm:pt>
    <dgm:pt modelId="{79D2C973-D739-4E64-8D8C-307EBE588D98}" type="pres">
      <dgm:prSet presAssocID="{7190B8FD-9E77-4E87-B233-3C925423A517}" presName="hierChild5" presStyleCnt="0"/>
      <dgm:spPr/>
    </dgm:pt>
    <dgm:pt modelId="{F91B1341-EB8E-45AB-A14E-7BB8CB4CA417}" type="pres">
      <dgm:prSet presAssocID="{3B82DAFB-43D5-4D61-A3FF-5DAEF39285B8}" presName="hierChild5" presStyleCnt="0"/>
      <dgm:spPr/>
    </dgm:pt>
    <dgm:pt modelId="{3598089D-8BF3-4ADC-8735-5580E4BA3662}" type="pres">
      <dgm:prSet presAssocID="{C9439F69-C63A-4033-A0C8-CDB40260D17A}" presName="hierChild3" presStyleCnt="0"/>
      <dgm:spPr/>
    </dgm:pt>
  </dgm:ptLst>
  <dgm:cxnLst>
    <dgm:cxn modelId="{066744F1-49DB-4916-B311-E4831F44388B}" type="presOf" srcId="{7190B8FD-9E77-4E87-B233-3C925423A517}" destId="{2EFDC1A5-3DD7-4531-917D-26765191835F}" srcOrd="0" destOrd="0" presId="urn:microsoft.com/office/officeart/2005/8/layout/orgChart1"/>
    <dgm:cxn modelId="{B3E1AB72-F7D7-48BE-AB2F-33A1236C063B}" type="presOf" srcId="{400B3B96-62F8-4CDD-9643-27289F31B023}" destId="{25BE18AB-6009-41F2-8011-6712DA084ACB}" srcOrd="1" destOrd="0" presId="urn:microsoft.com/office/officeart/2005/8/layout/orgChart1"/>
    <dgm:cxn modelId="{4186EBD5-2ED0-4FEE-A3EA-96AF2E563184}" type="presOf" srcId="{9E6E33C7-F1E8-49D3-9324-44678C2AD4D4}" destId="{762FC4C9-F98B-4EB1-9160-3BA8C7B039A6}" srcOrd="1" destOrd="0" presId="urn:microsoft.com/office/officeart/2005/8/layout/orgChart1"/>
    <dgm:cxn modelId="{24F86C5D-BCE7-4DEF-AF8C-58BB540C120D}" srcId="{3B82DAFB-43D5-4D61-A3FF-5DAEF39285B8}" destId="{7190B8FD-9E77-4E87-B233-3C925423A517}" srcOrd="0" destOrd="0" parTransId="{5D045294-96AE-468F-BAE5-F88B164F79CD}" sibTransId="{28AE131E-3A4C-4FA7-8511-85927EF6F9CA}"/>
    <dgm:cxn modelId="{B8536692-D80C-499B-B186-974ED17B7F5B}" type="presOf" srcId="{C9439F69-C63A-4033-A0C8-CDB40260D17A}" destId="{0CE83739-65E8-4105-AED9-A60DB1F000D5}" srcOrd="1" destOrd="0" presId="urn:microsoft.com/office/officeart/2005/8/layout/orgChart1"/>
    <dgm:cxn modelId="{A38FE34D-70FD-4B21-8977-8C5C8D7E8CFC}" srcId="{9E6E33C7-F1E8-49D3-9324-44678C2AD4D4}" destId="{7EAE07E3-640F-4B20-921B-CF80916CD798}" srcOrd="1" destOrd="0" parTransId="{BB06134A-976E-4452-86DD-4A239C8F371E}" sibTransId="{6EF63B3B-9E92-4BB8-8D9B-FEB6093DA969}"/>
    <dgm:cxn modelId="{AB875291-8E0D-4590-A3B3-62786CD5026E}" type="presOf" srcId="{3B82DAFB-43D5-4D61-A3FF-5DAEF39285B8}" destId="{1A8882D4-AB03-4A21-8BCB-B3CC5C7B93DA}" srcOrd="1" destOrd="0" presId="urn:microsoft.com/office/officeart/2005/8/layout/orgChart1"/>
    <dgm:cxn modelId="{55F75B83-2C06-45AC-96B9-0196079D86D3}" type="presOf" srcId="{5D045294-96AE-468F-BAE5-F88B164F79CD}" destId="{11D43CDF-96FD-4139-AD5F-F92D70233089}" srcOrd="0" destOrd="0" presId="urn:microsoft.com/office/officeart/2005/8/layout/orgChart1"/>
    <dgm:cxn modelId="{47F1F706-7CB7-412D-A12E-EAEA46811EB4}" type="presOf" srcId="{B8DAC267-BC52-438E-944B-AFBCFDDB6512}" destId="{B6AF82B4-D951-408E-8E8A-336C0B390C07}" srcOrd="1" destOrd="0" presId="urn:microsoft.com/office/officeart/2005/8/layout/orgChart1"/>
    <dgm:cxn modelId="{A8371FFF-240B-4585-925F-5BF8A6C153B3}" srcId="{9E6E33C7-F1E8-49D3-9324-44678C2AD4D4}" destId="{400B3B96-62F8-4CDD-9643-27289F31B023}" srcOrd="0" destOrd="0" parTransId="{450E6406-F0EC-4866-884E-FE4DEE1D47B8}" sibTransId="{58D4BBF3-6446-4A42-AC9A-8F0DC575A39F}"/>
    <dgm:cxn modelId="{11C7DBB1-F8FB-4B9E-8896-DDAAA9E84BD2}" type="presOf" srcId="{B5852053-2084-4219-AAF2-AD57496986EB}" destId="{788E2BE6-C9E5-4A1C-84C3-057594C91411}" srcOrd="0" destOrd="0" presId="urn:microsoft.com/office/officeart/2005/8/layout/orgChart1"/>
    <dgm:cxn modelId="{A1B9CFD3-4DDA-4490-9093-56F7272FF2D0}" type="presOf" srcId="{81812285-93F7-4A98-A7E9-DA18CFCE3B15}" destId="{77DEAA98-DE34-4B36-A026-AF6328BB528B}" srcOrd="0" destOrd="0" presId="urn:microsoft.com/office/officeart/2005/8/layout/orgChart1"/>
    <dgm:cxn modelId="{3022926A-51A2-4420-86F8-C8AFBAF6CD8D}" type="presOf" srcId="{450E6406-F0EC-4866-884E-FE4DEE1D47B8}" destId="{046180F1-EBF5-4CEC-AAD7-A9EAB9386DCA}" srcOrd="0" destOrd="0" presId="urn:microsoft.com/office/officeart/2005/8/layout/orgChart1"/>
    <dgm:cxn modelId="{760EE0BE-73B9-4E27-8E7F-BB235798ABD8}" type="presOf" srcId="{7190B8FD-9E77-4E87-B233-3C925423A517}" destId="{D9F3305E-202A-445B-B0A1-36C6F67B766A}" srcOrd="1" destOrd="0" presId="urn:microsoft.com/office/officeart/2005/8/layout/orgChart1"/>
    <dgm:cxn modelId="{BDF82AC7-9361-4498-85BF-108EAD4A6B85}" type="presOf" srcId="{7EAE07E3-640F-4B20-921B-CF80916CD798}" destId="{C7ADDFB2-8097-4D8A-995C-80C805687D77}" srcOrd="0" destOrd="0" presId="urn:microsoft.com/office/officeart/2005/8/layout/orgChart1"/>
    <dgm:cxn modelId="{A1286BC6-6B2D-4EC1-9BCA-F617F83F350E}" type="presOf" srcId="{2BDD215F-6865-447F-B535-943DA912B5E4}" destId="{6A4264E1-00CA-4822-85E3-1B2BCAFAE7F4}" srcOrd="0" destOrd="0" presId="urn:microsoft.com/office/officeart/2005/8/layout/orgChart1"/>
    <dgm:cxn modelId="{0A6D173D-F424-4F03-8551-328862E82769}" srcId="{C9439F69-C63A-4033-A0C8-CDB40260D17A}" destId="{9E6E33C7-F1E8-49D3-9324-44678C2AD4D4}" srcOrd="0" destOrd="0" parTransId="{B2903309-F70A-45DB-9E76-A56C609BBD97}" sibTransId="{26304038-8AE2-4A2F-A3D5-D8F3DDA564C4}"/>
    <dgm:cxn modelId="{C7F68767-9445-49C6-B8D3-C71E9B4A5D7C}" srcId="{2BDD215F-6865-447F-B535-943DA912B5E4}" destId="{C9439F69-C63A-4033-A0C8-CDB40260D17A}" srcOrd="0" destOrd="0" parTransId="{B04B5878-08F1-4933-BB5C-2955CE534F60}" sibTransId="{767E4AC4-0B99-4C24-A297-ED49CECECD3F}"/>
    <dgm:cxn modelId="{DD0E012F-EAD4-483D-8E36-176AC842CF19}" type="presOf" srcId="{C9439F69-C63A-4033-A0C8-CDB40260D17A}" destId="{98474E7F-41C3-4094-8F08-E8080BF077AB}" srcOrd="0" destOrd="0" presId="urn:microsoft.com/office/officeart/2005/8/layout/orgChart1"/>
    <dgm:cxn modelId="{0E20F555-4E1B-4D93-B60F-38F553A79DF0}" srcId="{9E6E33C7-F1E8-49D3-9324-44678C2AD4D4}" destId="{B8DAC267-BC52-438E-944B-AFBCFDDB6512}" srcOrd="2" destOrd="0" parTransId="{B5852053-2084-4219-AAF2-AD57496986EB}" sibTransId="{7A442004-71E7-4BB2-A7BC-B0581EF8220F}"/>
    <dgm:cxn modelId="{CF28E1D0-FCBA-4DD0-892E-F61D17CC04E4}" type="presOf" srcId="{B8DAC267-BC52-438E-944B-AFBCFDDB6512}" destId="{773A59FE-DBAE-44D6-A58D-F2489A3F6447}" srcOrd="0" destOrd="0" presId="urn:microsoft.com/office/officeart/2005/8/layout/orgChart1"/>
    <dgm:cxn modelId="{41DA76E0-59CB-4676-824D-96F399AE0620}" type="presOf" srcId="{3B82DAFB-43D5-4D61-A3FF-5DAEF39285B8}" destId="{11813C4E-E3D0-4ED5-B785-746086530B28}" srcOrd="0" destOrd="0" presId="urn:microsoft.com/office/officeart/2005/8/layout/orgChart1"/>
    <dgm:cxn modelId="{4CB097DC-DC08-4FE0-B72D-9DB1C5FDB3E8}" type="presOf" srcId="{B2903309-F70A-45DB-9E76-A56C609BBD97}" destId="{3E709D7E-468C-4070-9856-2395089ABD83}" srcOrd="0" destOrd="0" presId="urn:microsoft.com/office/officeart/2005/8/layout/orgChart1"/>
    <dgm:cxn modelId="{0C9E0F70-D1A0-44F3-8C17-5537859EDC38}" type="presOf" srcId="{9E6E33C7-F1E8-49D3-9324-44678C2AD4D4}" destId="{5E2C03F9-14A2-410A-B9E5-A6B36695BE69}" srcOrd="0" destOrd="0" presId="urn:microsoft.com/office/officeart/2005/8/layout/orgChart1"/>
    <dgm:cxn modelId="{7B8E71D0-2124-4D6E-B817-EE1E0FE8A64A}" srcId="{C9439F69-C63A-4033-A0C8-CDB40260D17A}" destId="{3B82DAFB-43D5-4D61-A3FF-5DAEF39285B8}" srcOrd="1" destOrd="0" parTransId="{81812285-93F7-4A98-A7E9-DA18CFCE3B15}" sibTransId="{6DB2AF5D-B2BB-4CC2-BE3D-7D6B852125D9}"/>
    <dgm:cxn modelId="{A1BE07CA-67E2-45B2-8C71-096A300E5AB4}" type="presOf" srcId="{400B3B96-62F8-4CDD-9643-27289F31B023}" destId="{ED22D187-117E-4A38-947D-1D64D7D5A4FA}" srcOrd="0" destOrd="0" presId="urn:microsoft.com/office/officeart/2005/8/layout/orgChart1"/>
    <dgm:cxn modelId="{A3B27568-4C1C-462E-8233-B66C22B9881B}" type="presOf" srcId="{BB06134A-976E-4452-86DD-4A239C8F371E}" destId="{181BF1A8-10ED-4EFC-BDEA-6BC880365B7A}" srcOrd="0" destOrd="0" presId="urn:microsoft.com/office/officeart/2005/8/layout/orgChart1"/>
    <dgm:cxn modelId="{5635B086-99C4-4A39-978A-2AFE5E188CA1}" type="presOf" srcId="{7EAE07E3-640F-4B20-921B-CF80916CD798}" destId="{0F131352-85DF-4BCD-8FFC-DE166FF2D8A8}" srcOrd="1" destOrd="0" presId="urn:microsoft.com/office/officeart/2005/8/layout/orgChart1"/>
    <dgm:cxn modelId="{FF792F3A-4B76-459E-8805-A4B6268BA3CA}" type="presParOf" srcId="{6A4264E1-00CA-4822-85E3-1B2BCAFAE7F4}" destId="{DBF44FC9-7063-4341-BAD0-BC44823BD6CE}" srcOrd="0" destOrd="0" presId="urn:microsoft.com/office/officeart/2005/8/layout/orgChart1"/>
    <dgm:cxn modelId="{C4927F25-0A90-49E1-843E-67D253196AEF}" type="presParOf" srcId="{DBF44FC9-7063-4341-BAD0-BC44823BD6CE}" destId="{2283FEF6-36C9-4A40-B8F9-57E4DD35410B}" srcOrd="0" destOrd="0" presId="urn:microsoft.com/office/officeart/2005/8/layout/orgChart1"/>
    <dgm:cxn modelId="{9450ABFA-1854-43B2-B703-78C5BC6BFEB6}" type="presParOf" srcId="{2283FEF6-36C9-4A40-B8F9-57E4DD35410B}" destId="{98474E7F-41C3-4094-8F08-E8080BF077AB}" srcOrd="0" destOrd="0" presId="urn:microsoft.com/office/officeart/2005/8/layout/orgChart1"/>
    <dgm:cxn modelId="{88431D4D-DB05-4845-94E1-635CB6EE4013}" type="presParOf" srcId="{2283FEF6-36C9-4A40-B8F9-57E4DD35410B}" destId="{0CE83739-65E8-4105-AED9-A60DB1F000D5}" srcOrd="1" destOrd="0" presId="urn:microsoft.com/office/officeart/2005/8/layout/orgChart1"/>
    <dgm:cxn modelId="{13D31905-07EB-479A-99DD-E5780293CDC6}" type="presParOf" srcId="{DBF44FC9-7063-4341-BAD0-BC44823BD6CE}" destId="{D70147B0-9C09-4F00-913C-00878FC7FBE2}" srcOrd="1" destOrd="0" presId="urn:microsoft.com/office/officeart/2005/8/layout/orgChart1"/>
    <dgm:cxn modelId="{C7DBDC99-3788-4D2A-887C-D67A1CAE8146}" type="presParOf" srcId="{D70147B0-9C09-4F00-913C-00878FC7FBE2}" destId="{3E709D7E-468C-4070-9856-2395089ABD83}" srcOrd="0" destOrd="0" presId="urn:microsoft.com/office/officeart/2005/8/layout/orgChart1"/>
    <dgm:cxn modelId="{5F6B5204-FD5B-4B3F-B22C-AAE2BB402373}" type="presParOf" srcId="{D70147B0-9C09-4F00-913C-00878FC7FBE2}" destId="{6405A0F6-A3BC-478E-BA77-66D0EC133F42}" srcOrd="1" destOrd="0" presId="urn:microsoft.com/office/officeart/2005/8/layout/orgChart1"/>
    <dgm:cxn modelId="{AB247691-83A3-4311-A2F3-A7A3B0698266}" type="presParOf" srcId="{6405A0F6-A3BC-478E-BA77-66D0EC133F42}" destId="{A64A25C4-4A58-4217-AB75-4943A641DED9}" srcOrd="0" destOrd="0" presId="urn:microsoft.com/office/officeart/2005/8/layout/orgChart1"/>
    <dgm:cxn modelId="{E208F578-E633-45A4-8296-1164AFDDEE00}" type="presParOf" srcId="{A64A25C4-4A58-4217-AB75-4943A641DED9}" destId="{5E2C03F9-14A2-410A-B9E5-A6B36695BE69}" srcOrd="0" destOrd="0" presId="urn:microsoft.com/office/officeart/2005/8/layout/orgChart1"/>
    <dgm:cxn modelId="{9748C3FB-1912-447B-A852-78F16B9EACC7}" type="presParOf" srcId="{A64A25C4-4A58-4217-AB75-4943A641DED9}" destId="{762FC4C9-F98B-4EB1-9160-3BA8C7B039A6}" srcOrd="1" destOrd="0" presId="urn:microsoft.com/office/officeart/2005/8/layout/orgChart1"/>
    <dgm:cxn modelId="{C2F4AE68-6C90-41D3-94EB-5AAA8427FD0F}" type="presParOf" srcId="{6405A0F6-A3BC-478E-BA77-66D0EC133F42}" destId="{68E3B90E-6273-49E0-8066-445F32BAA67D}" srcOrd="1" destOrd="0" presId="urn:microsoft.com/office/officeart/2005/8/layout/orgChart1"/>
    <dgm:cxn modelId="{CFFB2B98-26B6-4E8D-B917-6D3FCBA86FE7}" type="presParOf" srcId="{68E3B90E-6273-49E0-8066-445F32BAA67D}" destId="{046180F1-EBF5-4CEC-AAD7-A9EAB9386DCA}" srcOrd="0" destOrd="0" presId="urn:microsoft.com/office/officeart/2005/8/layout/orgChart1"/>
    <dgm:cxn modelId="{9A87BF4F-9034-4900-972C-DC6429C6ACA0}" type="presParOf" srcId="{68E3B90E-6273-49E0-8066-445F32BAA67D}" destId="{3BE5362C-7DAD-4115-B235-25B70E24CBA8}" srcOrd="1" destOrd="0" presId="urn:microsoft.com/office/officeart/2005/8/layout/orgChart1"/>
    <dgm:cxn modelId="{85EA83A7-F92F-41B4-85CE-0265897E6485}" type="presParOf" srcId="{3BE5362C-7DAD-4115-B235-25B70E24CBA8}" destId="{B51D6364-4B2F-439B-826C-D5B82768A2F5}" srcOrd="0" destOrd="0" presId="urn:microsoft.com/office/officeart/2005/8/layout/orgChart1"/>
    <dgm:cxn modelId="{7FFBF267-4478-4F03-A8FB-6E196CA22970}" type="presParOf" srcId="{B51D6364-4B2F-439B-826C-D5B82768A2F5}" destId="{ED22D187-117E-4A38-947D-1D64D7D5A4FA}" srcOrd="0" destOrd="0" presId="urn:microsoft.com/office/officeart/2005/8/layout/orgChart1"/>
    <dgm:cxn modelId="{A150BCB9-A9E2-4E69-B73E-2E674FF4EC7C}" type="presParOf" srcId="{B51D6364-4B2F-439B-826C-D5B82768A2F5}" destId="{25BE18AB-6009-41F2-8011-6712DA084ACB}" srcOrd="1" destOrd="0" presId="urn:microsoft.com/office/officeart/2005/8/layout/orgChart1"/>
    <dgm:cxn modelId="{71E9231B-209E-49D4-8527-2F1549FE427C}" type="presParOf" srcId="{3BE5362C-7DAD-4115-B235-25B70E24CBA8}" destId="{63A40C2B-7A5E-495B-AF54-0027B5D32B9F}" srcOrd="1" destOrd="0" presId="urn:microsoft.com/office/officeart/2005/8/layout/orgChart1"/>
    <dgm:cxn modelId="{30899166-6574-4412-8B2E-CC94C717AA18}" type="presParOf" srcId="{3BE5362C-7DAD-4115-B235-25B70E24CBA8}" destId="{709DDD23-A190-49C6-BEA2-6CE93F08178C}" srcOrd="2" destOrd="0" presId="urn:microsoft.com/office/officeart/2005/8/layout/orgChart1"/>
    <dgm:cxn modelId="{AC663573-3F06-4309-9A96-CABC8CF95733}" type="presParOf" srcId="{68E3B90E-6273-49E0-8066-445F32BAA67D}" destId="{181BF1A8-10ED-4EFC-BDEA-6BC880365B7A}" srcOrd="2" destOrd="0" presId="urn:microsoft.com/office/officeart/2005/8/layout/orgChart1"/>
    <dgm:cxn modelId="{A62827A6-4370-4A67-A66F-BC923EB1A1D7}" type="presParOf" srcId="{68E3B90E-6273-49E0-8066-445F32BAA67D}" destId="{EF05666E-2DA8-4D90-A4B4-973EF606C8AF}" srcOrd="3" destOrd="0" presId="urn:microsoft.com/office/officeart/2005/8/layout/orgChart1"/>
    <dgm:cxn modelId="{11293A30-27BC-44AF-969E-5D8414356FB2}" type="presParOf" srcId="{EF05666E-2DA8-4D90-A4B4-973EF606C8AF}" destId="{C9E05C22-AAD7-4F76-9ECD-240622F29FB1}" srcOrd="0" destOrd="0" presId="urn:microsoft.com/office/officeart/2005/8/layout/orgChart1"/>
    <dgm:cxn modelId="{85769CC2-B59A-4A16-A405-5576EDB9525C}" type="presParOf" srcId="{C9E05C22-AAD7-4F76-9ECD-240622F29FB1}" destId="{C7ADDFB2-8097-4D8A-995C-80C805687D77}" srcOrd="0" destOrd="0" presId="urn:microsoft.com/office/officeart/2005/8/layout/orgChart1"/>
    <dgm:cxn modelId="{33CC0C17-04C5-4EBF-ADB6-63E23D660F30}" type="presParOf" srcId="{C9E05C22-AAD7-4F76-9ECD-240622F29FB1}" destId="{0F131352-85DF-4BCD-8FFC-DE166FF2D8A8}" srcOrd="1" destOrd="0" presId="urn:microsoft.com/office/officeart/2005/8/layout/orgChart1"/>
    <dgm:cxn modelId="{5AF95BF0-4220-40C8-B299-C7A628D41989}" type="presParOf" srcId="{EF05666E-2DA8-4D90-A4B4-973EF606C8AF}" destId="{5E77CBD8-ACD0-48E4-8A1C-1EE892D2A9D5}" srcOrd="1" destOrd="0" presId="urn:microsoft.com/office/officeart/2005/8/layout/orgChart1"/>
    <dgm:cxn modelId="{F875DA4A-B04C-4E6A-916F-1F4B052CB85C}" type="presParOf" srcId="{EF05666E-2DA8-4D90-A4B4-973EF606C8AF}" destId="{AF3A4BA9-91F6-4722-A12C-A194B40F3223}" srcOrd="2" destOrd="0" presId="urn:microsoft.com/office/officeart/2005/8/layout/orgChart1"/>
    <dgm:cxn modelId="{1397930C-F1B5-4E6D-857B-AE4FBFA72476}" type="presParOf" srcId="{68E3B90E-6273-49E0-8066-445F32BAA67D}" destId="{788E2BE6-C9E5-4A1C-84C3-057594C91411}" srcOrd="4" destOrd="0" presId="urn:microsoft.com/office/officeart/2005/8/layout/orgChart1"/>
    <dgm:cxn modelId="{0D8AD52A-988F-437F-8A15-45AA656EB111}" type="presParOf" srcId="{68E3B90E-6273-49E0-8066-445F32BAA67D}" destId="{DA22E566-7F00-4411-88A6-6DC39FBC4D65}" srcOrd="5" destOrd="0" presId="urn:microsoft.com/office/officeart/2005/8/layout/orgChart1"/>
    <dgm:cxn modelId="{0E328AC0-3AFC-4696-BAAA-16CC04BCE354}" type="presParOf" srcId="{DA22E566-7F00-4411-88A6-6DC39FBC4D65}" destId="{C101B82D-5608-4803-BFBA-FD4D413166CF}" srcOrd="0" destOrd="0" presId="urn:microsoft.com/office/officeart/2005/8/layout/orgChart1"/>
    <dgm:cxn modelId="{3F2C8B3C-A1E0-4554-A5F0-251270F7160B}" type="presParOf" srcId="{C101B82D-5608-4803-BFBA-FD4D413166CF}" destId="{773A59FE-DBAE-44D6-A58D-F2489A3F6447}" srcOrd="0" destOrd="0" presId="urn:microsoft.com/office/officeart/2005/8/layout/orgChart1"/>
    <dgm:cxn modelId="{AB2B886C-C420-4A47-9A4B-42502BEB6699}" type="presParOf" srcId="{C101B82D-5608-4803-BFBA-FD4D413166CF}" destId="{B6AF82B4-D951-408E-8E8A-336C0B390C07}" srcOrd="1" destOrd="0" presId="urn:microsoft.com/office/officeart/2005/8/layout/orgChart1"/>
    <dgm:cxn modelId="{0BC1C220-3111-4075-9D63-AE86B623F2F3}" type="presParOf" srcId="{DA22E566-7F00-4411-88A6-6DC39FBC4D65}" destId="{B37BBD9C-A8A3-4938-A243-1E53016BB02D}" srcOrd="1" destOrd="0" presId="urn:microsoft.com/office/officeart/2005/8/layout/orgChart1"/>
    <dgm:cxn modelId="{84FC2C36-9F0A-41A0-8514-E9C68D768A8F}" type="presParOf" srcId="{DA22E566-7F00-4411-88A6-6DC39FBC4D65}" destId="{8C02B94C-ED86-4FFE-93D5-212CB09E0157}" srcOrd="2" destOrd="0" presId="urn:microsoft.com/office/officeart/2005/8/layout/orgChart1"/>
    <dgm:cxn modelId="{FD32010C-33A4-4C8C-B244-921F5813DF55}" type="presParOf" srcId="{6405A0F6-A3BC-478E-BA77-66D0EC133F42}" destId="{9A600DDF-1BA8-4016-BC2D-4637CA651788}" srcOrd="2" destOrd="0" presId="urn:microsoft.com/office/officeart/2005/8/layout/orgChart1"/>
    <dgm:cxn modelId="{6C11BD10-6441-4879-BACD-480E09BAFEE2}" type="presParOf" srcId="{D70147B0-9C09-4F00-913C-00878FC7FBE2}" destId="{77DEAA98-DE34-4B36-A026-AF6328BB528B}" srcOrd="2" destOrd="0" presId="urn:microsoft.com/office/officeart/2005/8/layout/orgChart1"/>
    <dgm:cxn modelId="{D5DB6E33-27CA-4319-93A1-2E401C02ECCD}" type="presParOf" srcId="{D70147B0-9C09-4F00-913C-00878FC7FBE2}" destId="{F7ECFA4E-2525-4BA0-96DF-E9947D5C9BFA}" srcOrd="3" destOrd="0" presId="urn:microsoft.com/office/officeart/2005/8/layout/orgChart1"/>
    <dgm:cxn modelId="{9DF63D22-986B-4773-89DF-8FE0A7870B6A}" type="presParOf" srcId="{F7ECFA4E-2525-4BA0-96DF-E9947D5C9BFA}" destId="{A6E78C8D-3BCA-4C58-82B6-AB05E3C8A72D}" srcOrd="0" destOrd="0" presId="urn:microsoft.com/office/officeart/2005/8/layout/orgChart1"/>
    <dgm:cxn modelId="{7DEBEEE9-36F9-4814-A7EB-454EC3E46309}" type="presParOf" srcId="{A6E78C8D-3BCA-4C58-82B6-AB05E3C8A72D}" destId="{11813C4E-E3D0-4ED5-B785-746086530B28}" srcOrd="0" destOrd="0" presId="urn:microsoft.com/office/officeart/2005/8/layout/orgChart1"/>
    <dgm:cxn modelId="{42D3D8DA-192E-44A0-BF22-7687FF91240B}" type="presParOf" srcId="{A6E78C8D-3BCA-4C58-82B6-AB05E3C8A72D}" destId="{1A8882D4-AB03-4A21-8BCB-B3CC5C7B93DA}" srcOrd="1" destOrd="0" presId="urn:microsoft.com/office/officeart/2005/8/layout/orgChart1"/>
    <dgm:cxn modelId="{B3C53513-529A-4ED5-A655-E0EFCA122AD1}" type="presParOf" srcId="{F7ECFA4E-2525-4BA0-96DF-E9947D5C9BFA}" destId="{93C92BF5-ACBD-46DA-86D7-8B6BC5EFFBE0}" srcOrd="1" destOrd="0" presId="urn:microsoft.com/office/officeart/2005/8/layout/orgChart1"/>
    <dgm:cxn modelId="{B8004199-612A-4152-A8B9-4E6D8C7DE058}" type="presParOf" srcId="{93C92BF5-ACBD-46DA-86D7-8B6BC5EFFBE0}" destId="{11D43CDF-96FD-4139-AD5F-F92D70233089}" srcOrd="0" destOrd="0" presId="urn:microsoft.com/office/officeart/2005/8/layout/orgChart1"/>
    <dgm:cxn modelId="{145AD918-BAF6-43A9-9225-CE4D4A4BBCB5}" type="presParOf" srcId="{93C92BF5-ACBD-46DA-86D7-8B6BC5EFFBE0}" destId="{D9F82F92-9A67-4713-961C-9F7CE1AF86D4}" srcOrd="1" destOrd="0" presId="urn:microsoft.com/office/officeart/2005/8/layout/orgChart1"/>
    <dgm:cxn modelId="{09BA5FA6-F3B0-446D-BB58-3C8A8D14B3A7}" type="presParOf" srcId="{D9F82F92-9A67-4713-961C-9F7CE1AF86D4}" destId="{8DB0D9E9-CC18-4261-87CB-C60F8CA55B9D}" srcOrd="0" destOrd="0" presId="urn:microsoft.com/office/officeart/2005/8/layout/orgChart1"/>
    <dgm:cxn modelId="{1A52D977-ACCB-491E-8B78-43885F77AC08}" type="presParOf" srcId="{8DB0D9E9-CC18-4261-87CB-C60F8CA55B9D}" destId="{2EFDC1A5-3DD7-4531-917D-26765191835F}" srcOrd="0" destOrd="0" presId="urn:microsoft.com/office/officeart/2005/8/layout/orgChart1"/>
    <dgm:cxn modelId="{9515A670-BDF6-4E96-8317-9C5BC31BA92D}" type="presParOf" srcId="{8DB0D9E9-CC18-4261-87CB-C60F8CA55B9D}" destId="{D9F3305E-202A-445B-B0A1-36C6F67B766A}" srcOrd="1" destOrd="0" presId="urn:microsoft.com/office/officeart/2005/8/layout/orgChart1"/>
    <dgm:cxn modelId="{8ACB71FC-AA8A-47BB-8A2D-4D49AEF5EDD8}" type="presParOf" srcId="{D9F82F92-9A67-4713-961C-9F7CE1AF86D4}" destId="{C161E67C-A5EC-47B7-B0BE-B9850AF31DF3}" srcOrd="1" destOrd="0" presId="urn:microsoft.com/office/officeart/2005/8/layout/orgChart1"/>
    <dgm:cxn modelId="{9BC88870-F900-48F2-9C0B-CC2F3AF1C6BA}" type="presParOf" srcId="{D9F82F92-9A67-4713-961C-9F7CE1AF86D4}" destId="{79D2C973-D739-4E64-8D8C-307EBE588D98}" srcOrd="2" destOrd="0" presId="urn:microsoft.com/office/officeart/2005/8/layout/orgChart1"/>
    <dgm:cxn modelId="{8B70B498-9145-4B80-980C-4E18B91235A8}" type="presParOf" srcId="{F7ECFA4E-2525-4BA0-96DF-E9947D5C9BFA}" destId="{F91B1341-EB8E-45AB-A14E-7BB8CB4CA417}" srcOrd="2" destOrd="0" presId="urn:microsoft.com/office/officeart/2005/8/layout/orgChart1"/>
    <dgm:cxn modelId="{86CAB384-446D-4248-84FF-E9C02257EB9F}" type="presParOf" srcId="{DBF44FC9-7063-4341-BAD0-BC44823BD6CE}" destId="{3598089D-8BF3-4ADC-8735-5580E4BA3662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7C9FDA-2FBF-4F58-807B-7AB527A2B1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B42BC935-9AA9-4A75-9E34-A6ACC16D944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SS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4A6CF539-0BD2-48B8-89B6-7C5614DA47D8}" type="parTrans" cxnId="{198611D3-DD58-4355-A48D-D52CC1299BE6}">
      <dgm:prSet/>
      <dgm:spPr/>
      <dgm:t>
        <a:bodyPr/>
        <a:lstStyle/>
        <a:p>
          <a:endParaRPr lang="en-NZ"/>
        </a:p>
      </dgm:t>
    </dgm:pt>
    <dgm:pt modelId="{E8AC67E2-F9F1-4A6F-A081-836434DC32DF}" type="sibTrans" cxnId="{198611D3-DD58-4355-A48D-D52CC1299BE6}">
      <dgm:prSet/>
      <dgm:spPr/>
      <dgm:t>
        <a:bodyPr/>
        <a:lstStyle/>
        <a:p>
          <a:endParaRPr lang="en-NZ"/>
        </a:p>
      </dgm:t>
    </dgm:pt>
    <dgm:pt modelId="{595FCEB4-78DA-4539-BE13-AA11417A0F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0B04739B-28A5-4E4F-94DF-0457DD54FDDC}" type="parTrans" cxnId="{C232083B-2541-4F07-AC42-DB5C04CCB75F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4E2922B5-2C2D-42CE-90FF-12D65097971F}" type="sibTrans" cxnId="{C232083B-2541-4F07-AC42-DB5C04CCB75F}">
      <dgm:prSet/>
      <dgm:spPr/>
      <dgm:t>
        <a:bodyPr/>
        <a:lstStyle/>
        <a:p>
          <a:endParaRPr lang="en-NZ"/>
        </a:p>
      </dgm:t>
    </dgm:pt>
    <dgm:pt modelId="{D03A3F76-F580-4C55-AF5F-318AA48B834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X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B0F8F60-99CE-4177-B512-461EC2D90BC0}" type="parTrans" cxnId="{2F15692C-9EA2-464A-8353-4C36409BD798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F89CC3AD-12F3-44F8-8072-53E91E8B8DA0}" type="sibTrans" cxnId="{2F15692C-9EA2-464A-8353-4C36409BD798}">
      <dgm:prSet/>
      <dgm:spPr/>
      <dgm:t>
        <a:bodyPr/>
        <a:lstStyle/>
        <a:p>
          <a:endParaRPr lang="en-NZ"/>
        </a:p>
      </dgm:t>
    </dgm:pt>
    <dgm:pt modelId="{C6F999CC-9CA3-44E9-B556-A4F64ACFBF5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A17ECD2-95D9-495F-89C6-C7C98525B195}" type="parTrans" cxnId="{E294B42B-7B8C-4F8D-9ED8-B7E3168E20C8}">
      <dgm:prSet/>
      <dgm:spPr>
        <a:ln>
          <a:solidFill>
            <a:schemeClr val="tx1"/>
          </a:solidFill>
        </a:ln>
      </dgm:spPr>
      <dgm:t>
        <a:bodyPr/>
        <a:lstStyle/>
        <a:p>
          <a:endParaRPr lang="en-NZ"/>
        </a:p>
      </dgm:t>
    </dgm:pt>
    <dgm:pt modelId="{BA9392D9-C1A3-4EF8-AFC5-34C63B391DCA}" type="sibTrans" cxnId="{E294B42B-7B8C-4F8D-9ED8-B7E3168E20C8}">
      <dgm:prSet/>
      <dgm:spPr/>
      <dgm:t>
        <a:bodyPr/>
        <a:lstStyle/>
        <a:p>
          <a:endParaRPr lang="en-NZ"/>
        </a:p>
      </dgm:t>
    </dgm:pt>
    <dgm:pt modelId="{5680E775-96A6-4F91-B1AA-14CC5FE3225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N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</a:t>
          </a:r>
        </a:p>
      </dgm:t>
    </dgm:pt>
    <dgm:pt modelId="{C176523C-1098-4B3E-9317-89BF6E4C6614}" type="parTrans" cxnId="{80351084-8C38-4191-8EFB-DBF29C7FB777}">
      <dgm:prSet/>
      <dgm:spPr/>
      <dgm:t>
        <a:bodyPr/>
        <a:lstStyle/>
        <a:p>
          <a:endParaRPr lang="en-NZ"/>
        </a:p>
      </dgm:t>
    </dgm:pt>
    <dgm:pt modelId="{1C7C5BDC-C16F-4849-8CF2-E3D80AD00F28}" type="sibTrans" cxnId="{80351084-8C38-4191-8EFB-DBF29C7FB777}">
      <dgm:prSet/>
      <dgm:spPr/>
      <dgm:t>
        <a:bodyPr/>
        <a:lstStyle/>
        <a:p>
          <a:endParaRPr lang="en-NZ"/>
        </a:p>
      </dgm:t>
    </dgm:pt>
    <dgm:pt modelId="{A2149CFB-7372-45C4-A4B4-A30AD88AACA0}" type="pres">
      <dgm:prSet presAssocID="{627C9FDA-2FBF-4F58-807B-7AB527A2B1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F29E5F-315C-43ED-9EA8-9D38CDAB303B}" type="pres">
      <dgm:prSet presAssocID="{B42BC935-9AA9-4A75-9E34-A6ACC16D9444}" presName="hierRoot1" presStyleCnt="0">
        <dgm:presLayoutVars>
          <dgm:hierBranch/>
        </dgm:presLayoutVars>
      </dgm:prSet>
      <dgm:spPr/>
    </dgm:pt>
    <dgm:pt modelId="{C4E3763E-DE21-41E4-BAE8-1AF7ED40DA39}" type="pres">
      <dgm:prSet presAssocID="{B42BC935-9AA9-4A75-9E34-A6ACC16D9444}" presName="rootComposite1" presStyleCnt="0"/>
      <dgm:spPr/>
    </dgm:pt>
    <dgm:pt modelId="{A1FF8036-B19B-4E61-9D0D-AE0A559C67A6}" type="pres">
      <dgm:prSet presAssocID="{B42BC935-9AA9-4A75-9E34-A6ACC16D944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A2C30422-7136-4A55-BBD4-7D0DE5761EA5}" type="pres">
      <dgm:prSet presAssocID="{B42BC935-9AA9-4A75-9E34-A6ACC16D9444}" presName="rootConnector1" presStyleLbl="node1" presStyleIdx="0" presStyleCnt="0"/>
      <dgm:spPr/>
      <dgm:t>
        <a:bodyPr/>
        <a:lstStyle/>
        <a:p>
          <a:endParaRPr lang="en-NZ"/>
        </a:p>
      </dgm:t>
    </dgm:pt>
    <dgm:pt modelId="{44255BE2-FF59-48FA-9854-AC4023CA2C30}" type="pres">
      <dgm:prSet presAssocID="{B42BC935-9AA9-4A75-9E34-A6ACC16D9444}" presName="hierChild2" presStyleCnt="0"/>
      <dgm:spPr/>
    </dgm:pt>
    <dgm:pt modelId="{873F5EFC-9E22-4E8F-B550-9C3145C03B58}" type="pres">
      <dgm:prSet presAssocID="{0B04739B-28A5-4E4F-94DF-0457DD54FDDC}" presName="Name35" presStyleLbl="parChTrans1D2" presStyleIdx="0" presStyleCnt="4"/>
      <dgm:spPr/>
      <dgm:t>
        <a:bodyPr/>
        <a:lstStyle/>
        <a:p>
          <a:endParaRPr lang="en-NZ"/>
        </a:p>
      </dgm:t>
    </dgm:pt>
    <dgm:pt modelId="{4DDFBD03-8F12-4182-97F4-B5AABE53B611}" type="pres">
      <dgm:prSet presAssocID="{595FCEB4-78DA-4539-BE13-AA11417A0F55}" presName="hierRoot2" presStyleCnt="0">
        <dgm:presLayoutVars>
          <dgm:hierBranch val="r"/>
        </dgm:presLayoutVars>
      </dgm:prSet>
      <dgm:spPr/>
    </dgm:pt>
    <dgm:pt modelId="{3DA61C46-1471-442E-A6F9-97647F6D44CD}" type="pres">
      <dgm:prSet presAssocID="{595FCEB4-78DA-4539-BE13-AA11417A0F55}" presName="rootComposite" presStyleCnt="0"/>
      <dgm:spPr/>
    </dgm:pt>
    <dgm:pt modelId="{DADB6E6D-8EA2-4A1D-920E-0D20A742B8A6}" type="pres">
      <dgm:prSet presAssocID="{595FCEB4-78DA-4539-BE13-AA11417A0F5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114E213B-E755-4D12-851F-8BB576580578}" type="pres">
      <dgm:prSet presAssocID="{595FCEB4-78DA-4539-BE13-AA11417A0F55}" presName="rootConnector" presStyleLbl="node2" presStyleIdx="0" presStyleCnt="4"/>
      <dgm:spPr/>
      <dgm:t>
        <a:bodyPr/>
        <a:lstStyle/>
        <a:p>
          <a:endParaRPr lang="en-NZ"/>
        </a:p>
      </dgm:t>
    </dgm:pt>
    <dgm:pt modelId="{CF114C5C-4794-4686-B6FA-1FBCF0384307}" type="pres">
      <dgm:prSet presAssocID="{595FCEB4-78DA-4539-BE13-AA11417A0F55}" presName="hierChild4" presStyleCnt="0"/>
      <dgm:spPr/>
    </dgm:pt>
    <dgm:pt modelId="{8294BE2B-9EC8-4B6B-93ED-78FC38C5FFAC}" type="pres">
      <dgm:prSet presAssocID="{595FCEB4-78DA-4539-BE13-AA11417A0F55}" presName="hierChild5" presStyleCnt="0"/>
      <dgm:spPr/>
    </dgm:pt>
    <dgm:pt modelId="{2333B85F-BAFB-4807-9D04-FF11C77457B6}" type="pres">
      <dgm:prSet presAssocID="{C176523C-1098-4B3E-9317-89BF6E4C6614}" presName="Name35" presStyleLbl="parChTrans1D2" presStyleIdx="1" presStyleCnt="4"/>
      <dgm:spPr/>
      <dgm:t>
        <a:bodyPr/>
        <a:lstStyle/>
        <a:p>
          <a:endParaRPr lang="en-NZ"/>
        </a:p>
      </dgm:t>
    </dgm:pt>
    <dgm:pt modelId="{256A576A-1CCF-4496-A841-4D65DE4FC08D}" type="pres">
      <dgm:prSet presAssocID="{5680E775-96A6-4F91-B1AA-14CC5FE32256}" presName="hierRoot2" presStyleCnt="0">
        <dgm:presLayoutVars>
          <dgm:hierBranch val="init"/>
        </dgm:presLayoutVars>
      </dgm:prSet>
      <dgm:spPr/>
    </dgm:pt>
    <dgm:pt modelId="{2AA4C142-BC95-4CF1-9749-40C71963020A}" type="pres">
      <dgm:prSet presAssocID="{5680E775-96A6-4F91-B1AA-14CC5FE32256}" presName="rootComposite" presStyleCnt="0"/>
      <dgm:spPr/>
    </dgm:pt>
    <dgm:pt modelId="{55D92E01-5FF7-417C-8F11-D6AFE9F43A71}" type="pres">
      <dgm:prSet presAssocID="{5680E775-96A6-4F91-B1AA-14CC5FE3225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6EB04EDC-694A-4D42-8F8E-CAFBE0D03C46}" type="pres">
      <dgm:prSet presAssocID="{5680E775-96A6-4F91-B1AA-14CC5FE32256}" presName="rootConnector" presStyleLbl="node2" presStyleIdx="1" presStyleCnt="4"/>
      <dgm:spPr/>
      <dgm:t>
        <a:bodyPr/>
        <a:lstStyle/>
        <a:p>
          <a:endParaRPr lang="en-NZ"/>
        </a:p>
      </dgm:t>
    </dgm:pt>
    <dgm:pt modelId="{DFAAF771-1CD1-4DDF-A707-09656BE7066C}" type="pres">
      <dgm:prSet presAssocID="{5680E775-96A6-4F91-B1AA-14CC5FE32256}" presName="hierChild4" presStyleCnt="0"/>
      <dgm:spPr/>
    </dgm:pt>
    <dgm:pt modelId="{F56B7EFE-E319-4980-B1B7-048DB9CD1F4A}" type="pres">
      <dgm:prSet presAssocID="{5680E775-96A6-4F91-B1AA-14CC5FE32256}" presName="hierChild5" presStyleCnt="0"/>
      <dgm:spPr/>
    </dgm:pt>
    <dgm:pt modelId="{3DC62EA9-2702-4E7F-8AE6-87128869EDD9}" type="pres">
      <dgm:prSet presAssocID="{5B0F8F60-99CE-4177-B512-461EC2D90BC0}" presName="Name35" presStyleLbl="parChTrans1D2" presStyleIdx="2" presStyleCnt="4"/>
      <dgm:spPr/>
      <dgm:t>
        <a:bodyPr/>
        <a:lstStyle/>
        <a:p>
          <a:endParaRPr lang="en-NZ"/>
        </a:p>
      </dgm:t>
    </dgm:pt>
    <dgm:pt modelId="{6A9803F1-C7EA-48E8-A6D0-CEE7AECC3DBE}" type="pres">
      <dgm:prSet presAssocID="{D03A3F76-F580-4C55-AF5F-318AA48B8344}" presName="hierRoot2" presStyleCnt="0">
        <dgm:presLayoutVars>
          <dgm:hierBranch val="r"/>
        </dgm:presLayoutVars>
      </dgm:prSet>
      <dgm:spPr/>
    </dgm:pt>
    <dgm:pt modelId="{BF96C94B-D130-4619-9DB6-65B81F347EA3}" type="pres">
      <dgm:prSet presAssocID="{D03A3F76-F580-4C55-AF5F-318AA48B8344}" presName="rootComposite" presStyleCnt="0"/>
      <dgm:spPr/>
    </dgm:pt>
    <dgm:pt modelId="{53C81E14-81B6-4EAC-9F55-238F9D7A7766}" type="pres">
      <dgm:prSet presAssocID="{D03A3F76-F580-4C55-AF5F-318AA48B834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49313D4B-1680-4A97-9181-D9B7CEFD2958}" type="pres">
      <dgm:prSet presAssocID="{D03A3F76-F580-4C55-AF5F-318AA48B8344}" presName="rootConnector" presStyleLbl="node2" presStyleIdx="2" presStyleCnt="4"/>
      <dgm:spPr/>
      <dgm:t>
        <a:bodyPr/>
        <a:lstStyle/>
        <a:p>
          <a:endParaRPr lang="en-NZ"/>
        </a:p>
      </dgm:t>
    </dgm:pt>
    <dgm:pt modelId="{9F5EC0BE-4046-4A5C-9448-E82EA0BDABAE}" type="pres">
      <dgm:prSet presAssocID="{D03A3F76-F580-4C55-AF5F-318AA48B8344}" presName="hierChild4" presStyleCnt="0"/>
      <dgm:spPr/>
    </dgm:pt>
    <dgm:pt modelId="{25327642-9E0B-4E6F-A997-DFDA2709EE72}" type="pres">
      <dgm:prSet presAssocID="{D03A3F76-F580-4C55-AF5F-318AA48B8344}" presName="hierChild5" presStyleCnt="0"/>
      <dgm:spPr/>
    </dgm:pt>
    <dgm:pt modelId="{F5EF082B-D878-4679-A60C-4A76B2B44989}" type="pres">
      <dgm:prSet presAssocID="{5A17ECD2-95D9-495F-89C6-C7C98525B195}" presName="Name35" presStyleLbl="parChTrans1D2" presStyleIdx="3" presStyleCnt="4"/>
      <dgm:spPr/>
      <dgm:t>
        <a:bodyPr/>
        <a:lstStyle/>
        <a:p>
          <a:endParaRPr lang="en-NZ"/>
        </a:p>
      </dgm:t>
    </dgm:pt>
    <dgm:pt modelId="{F9F51BE2-D9F8-42E5-802F-8C5B440D7A4D}" type="pres">
      <dgm:prSet presAssocID="{C6F999CC-9CA3-44E9-B556-A4F64ACFBF58}" presName="hierRoot2" presStyleCnt="0">
        <dgm:presLayoutVars>
          <dgm:hierBranch val="r"/>
        </dgm:presLayoutVars>
      </dgm:prSet>
      <dgm:spPr/>
    </dgm:pt>
    <dgm:pt modelId="{161533C4-9B1C-4AFC-A781-4D630A542F6F}" type="pres">
      <dgm:prSet presAssocID="{C6F999CC-9CA3-44E9-B556-A4F64ACFBF58}" presName="rootComposite" presStyleCnt="0"/>
      <dgm:spPr/>
    </dgm:pt>
    <dgm:pt modelId="{33A17B9E-8772-4BA3-AFEA-F4C8E2D03075}" type="pres">
      <dgm:prSet presAssocID="{C6F999CC-9CA3-44E9-B556-A4F64ACFBF58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NZ"/>
        </a:p>
      </dgm:t>
    </dgm:pt>
    <dgm:pt modelId="{170C4F8B-C318-4D0F-8389-97AE7D20E2A1}" type="pres">
      <dgm:prSet presAssocID="{C6F999CC-9CA3-44E9-B556-A4F64ACFBF58}" presName="rootConnector" presStyleLbl="node2" presStyleIdx="3" presStyleCnt="4"/>
      <dgm:spPr/>
      <dgm:t>
        <a:bodyPr/>
        <a:lstStyle/>
        <a:p>
          <a:endParaRPr lang="en-NZ"/>
        </a:p>
      </dgm:t>
    </dgm:pt>
    <dgm:pt modelId="{0EFA90ED-9104-4DEE-8CC3-9DAEC10AD8E2}" type="pres">
      <dgm:prSet presAssocID="{C6F999CC-9CA3-44E9-B556-A4F64ACFBF58}" presName="hierChild4" presStyleCnt="0"/>
      <dgm:spPr/>
    </dgm:pt>
    <dgm:pt modelId="{DD9AD5AF-C9EF-40D6-A797-20890DD30318}" type="pres">
      <dgm:prSet presAssocID="{C6F999CC-9CA3-44E9-B556-A4F64ACFBF58}" presName="hierChild5" presStyleCnt="0"/>
      <dgm:spPr/>
    </dgm:pt>
    <dgm:pt modelId="{15CDE360-5183-461B-89B4-5B31D8FC8D68}" type="pres">
      <dgm:prSet presAssocID="{B42BC935-9AA9-4A75-9E34-A6ACC16D9444}" presName="hierChild3" presStyleCnt="0"/>
      <dgm:spPr/>
    </dgm:pt>
  </dgm:ptLst>
  <dgm:cxnLst>
    <dgm:cxn modelId="{E4B78E01-4BC0-4323-A934-67D923B9A07A}" type="presOf" srcId="{D03A3F76-F580-4C55-AF5F-318AA48B8344}" destId="{53C81E14-81B6-4EAC-9F55-238F9D7A7766}" srcOrd="0" destOrd="0" presId="urn:microsoft.com/office/officeart/2005/8/layout/orgChart1"/>
    <dgm:cxn modelId="{8C9E55F2-7F88-46E6-A20D-7074DBFDF464}" type="presOf" srcId="{5680E775-96A6-4F91-B1AA-14CC5FE32256}" destId="{55D92E01-5FF7-417C-8F11-D6AFE9F43A71}" srcOrd="0" destOrd="0" presId="urn:microsoft.com/office/officeart/2005/8/layout/orgChart1"/>
    <dgm:cxn modelId="{84CAACF2-5129-468E-A5FD-C88F8348D2AF}" type="presOf" srcId="{0B04739B-28A5-4E4F-94DF-0457DD54FDDC}" destId="{873F5EFC-9E22-4E8F-B550-9C3145C03B58}" srcOrd="0" destOrd="0" presId="urn:microsoft.com/office/officeart/2005/8/layout/orgChart1"/>
    <dgm:cxn modelId="{E294B42B-7B8C-4F8D-9ED8-B7E3168E20C8}" srcId="{B42BC935-9AA9-4A75-9E34-A6ACC16D9444}" destId="{C6F999CC-9CA3-44E9-B556-A4F64ACFBF58}" srcOrd="3" destOrd="0" parTransId="{5A17ECD2-95D9-495F-89C6-C7C98525B195}" sibTransId="{BA9392D9-C1A3-4EF8-AFC5-34C63B391DCA}"/>
    <dgm:cxn modelId="{BC640D17-E1BF-4E22-98EA-7C290A7F8A15}" type="presOf" srcId="{5680E775-96A6-4F91-B1AA-14CC5FE32256}" destId="{6EB04EDC-694A-4D42-8F8E-CAFBE0D03C46}" srcOrd="1" destOrd="0" presId="urn:microsoft.com/office/officeart/2005/8/layout/orgChart1"/>
    <dgm:cxn modelId="{89C746F4-781F-4046-A103-F038C09B4E34}" type="presOf" srcId="{5B0F8F60-99CE-4177-B512-461EC2D90BC0}" destId="{3DC62EA9-2702-4E7F-8AE6-87128869EDD9}" srcOrd="0" destOrd="0" presId="urn:microsoft.com/office/officeart/2005/8/layout/orgChart1"/>
    <dgm:cxn modelId="{F7493025-9B1D-45C0-9DB6-2CD84A0A706B}" type="presOf" srcId="{627C9FDA-2FBF-4F58-807B-7AB527A2B11E}" destId="{A2149CFB-7372-45C4-A4B4-A30AD88AACA0}" srcOrd="0" destOrd="0" presId="urn:microsoft.com/office/officeart/2005/8/layout/orgChart1"/>
    <dgm:cxn modelId="{AB4D9079-0B51-4F67-A52A-1794A9A1B5A1}" type="presOf" srcId="{B42BC935-9AA9-4A75-9E34-A6ACC16D9444}" destId="{A1FF8036-B19B-4E61-9D0D-AE0A559C67A6}" srcOrd="0" destOrd="0" presId="urn:microsoft.com/office/officeart/2005/8/layout/orgChart1"/>
    <dgm:cxn modelId="{6BF0EEF5-04BE-4B1E-81FD-92A64457CC44}" type="presOf" srcId="{C6F999CC-9CA3-44E9-B556-A4F64ACFBF58}" destId="{33A17B9E-8772-4BA3-AFEA-F4C8E2D03075}" srcOrd="0" destOrd="0" presId="urn:microsoft.com/office/officeart/2005/8/layout/orgChart1"/>
    <dgm:cxn modelId="{BA0D6442-8223-4397-A339-554A2BB4A9D9}" type="presOf" srcId="{595FCEB4-78DA-4539-BE13-AA11417A0F55}" destId="{114E213B-E755-4D12-851F-8BB576580578}" srcOrd="1" destOrd="0" presId="urn:microsoft.com/office/officeart/2005/8/layout/orgChart1"/>
    <dgm:cxn modelId="{2F15692C-9EA2-464A-8353-4C36409BD798}" srcId="{B42BC935-9AA9-4A75-9E34-A6ACC16D9444}" destId="{D03A3F76-F580-4C55-AF5F-318AA48B8344}" srcOrd="2" destOrd="0" parTransId="{5B0F8F60-99CE-4177-B512-461EC2D90BC0}" sibTransId="{F89CC3AD-12F3-44F8-8072-53E91E8B8DA0}"/>
    <dgm:cxn modelId="{60C8A91A-DDFF-4351-BA26-C93A414BBA44}" type="presOf" srcId="{C6F999CC-9CA3-44E9-B556-A4F64ACFBF58}" destId="{170C4F8B-C318-4D0F-8389-97AE7D20E2A1}" srcOrd="1" destOrd="0" presId="urn:microsoft.com/office/officeart/2005/8/layout/orgChart1"/>
    <dgm:cxn modelId="{198611D3-DD58-4355-A48D-D52CC1299BE6}" srcId="{627C9FDA-2FBF-4F58-807B-7AB527A2B11E}" destId="{B42BC935-9AA9-4A75-9E34-A6ACC16D9444}" srcOrd="0" destOrd="0" parTransId="{4A6CF539-0BD2-48B8-89B6-7C5614DA47D8}" sibTransId="{E8AC67E2-F9F1-4A6F-A081-836434DC32DF}"/>
    <dgm:cxn modelId="{AE021BA3-1E7A-4EDB-A755-A981853BB138}" type="presOf" srcId="{5A17ECD2-95D9-495F-89C6-C7C98525B195}" destId="{F5EF082B-D878-4679-A60C-4A76B2B44989}" srcOrd="0" destOrd="0" presId="urn:microsoft.com/office/officeart/2005/8/layout/orgChart1"/>
    <dgm:cxn modelId="{973A6B64-4CBE-4109-9E0F-CB882CE50721}" type="presOf" srcId="{595FCEB4-78DA-4539-BE13-AA11417A0F55}" destId="{DADB6E6D-8EA2-4A1D-920E-0D20A742B8A6}" srcOrd="0" destOrd="0" presId="urn:microsoft.com/office/officeart/2005/8/layout/orgChart1"/>
    <dgm:cxn modelId="{C232083B-2541-4F07-AC42-DB5C04CCB75F}" srcId="{B42BC935-9AA9-4A75-9E34-A6ACC16D9444}" destId="{595FCEB4-78DA-4539-BE13-AA11417A0F55}" srcOrd="0" destOrd="0" parTransId="{0B04739B-28A5-4E4F-94DF-0457DD54FDDC}" sibTransId="{4E2922B5-2C2D-42CE-90FF-12D65097971F}"/>
    <dgm:cxn modelId="{244F2C3B-7514-44D7-96F4-F245A2C8AB52}" type="presOf" srcId="{C176523C-1098-4B3E-9317-89BF6E4C6614}" destId="{2333B85F-BAFB-4807-9D04-FF11C77457B6}" srcOrd="0" destOrd="0" presId="urn:microsoft.com/office/officeart/2005/8/layout/orgChart1"/>
    <dgm:cxn modelId="{BEC83B0F-29D0-405D-AB70-5DA17412E0C9}" type="presOf" srcId="{B42BC935-9AA9-4A75-9E34-A6ACC16D9444}" destId="{A2C30422-7136-4A55-BBD4-7D0DE5761EA5}" srcOrd="1" destOrd="0" presId="urn:microsoft.com/office/officeart/2005/8/layout/orgChart1"/>
    <dgm:cxn modelId="{80351084-8C38-4191-8EFB-DBF29C7FB777}" srcId="{B42BC935-9AA9-4A75-9E34-A6ACC16D9444}" destId="{5680E775-96A6-4F91-B1AA-14CC5FE32256}" srcOrd="1" destOrd="0" parTransId="{C176523C-1098-4B3E-9317-89BF6E4C6614}" sibTransId="{1C7C5BDC-C16F-4849-8CF2-E3D80AD00F28}"/>
    <dgm:cxn modelId="{25FB3B12-548F-41B2-A4E2-A623BF7F5417}" type="presOf" srcId="{D03A3F76-F580-4C55-AF5F-318AA48B8344}" destId="{49313D4B-1680-4A97-9181-D9B7CEFD2958}" srcOrd="1" destOrd="0" presId="urn:microsoft.com/office/officeart/2005/8/layout/orgChart1"/>
    <dgm:cxn modelId="{D0CB3CF8-F61F-4A78-8955-895CE913F49D}" type="presParOf" srcId="{A2149CFB-7372-45C4-A4B4-A30AD88AACA0}" destId="{5FF29E5F-315C-43ED-9EA8-9D38CDAB303B}" srcOrd="0" destOrd="0" presId="urn:microsoft.com/office/officeart/2005/8/layout/orgChart1"/>
    <dgm:cxn modelId="{30897ADD-7171-454E-BC81-65232D7D6E4D}" type="presParOf" srcId="{5FF29E5F-315C-43ED-9EA8-9D38CDAB303B}" destId="{C4E3763E-DE21-41E4-BAE8-1AF7ED40DA39}" srcOrd="0" destOrd="0" presId="urn:microsoft.com/office/officeart/2005/8/layout/orgChart1"/>
    <dgm:cxn modelId="{406C5159-311E-4666-B870-CF6D1F2CB1BA}" type="presParOf" srcId="{C4E3763E-DE21-41E4-BAE8-1AF7ED40DA39}" destId="{A1FF8036-B19B-4E61-9D0D-AE0A559C67A6}" srcOrd="0" destOrd="0" presId="urn:microsoft.com/office/officeart/2005/8/layout/orgChart1"/>
    <dgm:cxn modelId="{8B8CA5C8-FC29-4A3C-BF8B-CAC368CAB148}" type="presParOf" srcId="{C4E3763E-DE21-41E4-BAE8-1AF7ED40DA39}" destId="{A2C30422-7136-4A55-BBD4-7D0DE5761EA5}" srcOrd="1" destOrd="0" presId="urn:microsoft.com/office/officeart/2005/8/layout/orgChart1"/>
    <dgm:cxn modelId="{BD2811C6-AEA3-429D-BB6F-37407C3E1BB2}" type="presParOf" srcId="{5FF29E5F-315C-43ED-9EA8-9D38CDAB303B}" destId="{44255BE2-FF59-48FA-9854-AC4023CA2C30}" srcOrd="1" destOrd="0" presId="urn:microsoft.com/office/officeart/2005/8/layout/orgChart1"/>
    <dgm:cxn modelId="{5E7C96B3-4134-490D-83DE-64EE5481BCCD}" type="presParOf" srcId="{44255BE2-FF59-48FA-9854-AC4023CA2C30}" destId="{873F5EFC-9E22-4E8F-B550-9C3145C03B58}" srcOrd="0" destOrd="0" presId="urn:microsoft.com/office/officeart/2005/8/layout/orgChart1"/>
    <dgm:cxn modelId="{E877C47D-BEB6-411B-97E8-256E5999FBC7}" type="presParOf" srcId="{44255BE2-FF59-48FA-9854-AC4023CA2C30}" destId="{4DDFBD03-8F12-4182-97F4-B5AABE53B611}" srcOrd="1" destOrd="0" presId="urn:microsoft.com/office/officeart/2005/8/layout/orgChart1"/>
    <dgm:cxn modelId="{20B8E032-B9C2-49DE-925B-1850A53A4D38}" type="presParOf" srcId="{4DDFBD03-8F12-4182-97F4-B5AABE53B611}" destId="{3DA61C46-1471-442E-A6F9-97647F6D44CD}" srcOrd="0" destOrd="0" presId="urn:microsoft.com/office/officeart/2005/8/layout/orgChart1"/>
    <dgm:cxn modelId="{872056E6-BE8C-4092-9E9C-73B56B73F75D}" type="presParOf" srcId="{3DA61C46-1471-442E-A6F9-97647F6D44CD}" destId="{DADB6E6D-8EA2-4A1D-920E-0D20A742B8A6}" srcOrd="0" destOrd="0" presId="urn:microsoft.com/office/officeart/2005/8/layout/orgChart1"/>
    <dgm:cxn modelId="{782990AF-BB7E-4D6E-8580-7C84AF74C182}" type="presParOf" srcId="{3DA61C46-1471-442E-A6F9-97647F6D44CD}" destId="{114E213B-E755-4D12-851F-8BB576580578}" srcOrd="1" destOrd="0" presId="urn:microsoft.com/office/officeart/2005/8/layout/orgChart1"/>
    <dgm:cxn modelId="{79537A72-694F-4D57-B9B7-18D6156ECC5D}" type="presParOf" srcId="{4DDFBD03-8F12-4182-97F4-B5AABE53B611}" destId="{CF114C5C-4794-4686-B6FA-1FBCF0384307}" srcOrd="1" destOrd="0" presId="urn:microsoft.com/office/officeart/2005/8/layout/orgChart1"/>
    <dgm:cxn modelId="{C818B220-B46B-4254-9B35-C7E9BC3B0EBA}" type="presParOf" srcId="{4DDFBD03-8F12-4182-97F4-B5AABE53B611}" destId="{8294BE2B-9EC8-4B6B-93ED-78FC38C5FFAC}" srcOrd="2" destOrd="0" presId="urn:microsoft.com/office/officeart/2005/8/layout/orgChart1"/>
    <dgm:cxn modelId="{AC2F88B8-F639-4449-AB86-3D0180861CFD}" type="presParOf" srcId="{44255BE2-FF59-48FA-9854-AC4023CA2C30}" destId="{2333B85F-BAFB-4807-9D04-FF11C77457B6}" srcOrd="2" destOrd="0" presId="urn:microsoft.com/office/officeart/2005/8/layout/orgChart1"/>
    <dgm:cxn modelId="{AD552CDC-3B61-4AEB-9349-8D71CD015CAB}" type="presParOf" srcId="{44255BE2-FF59-48FA-9854-AC4023CA2C30}" destId="{256A576A-1CCF-4496-A841-4D65DE4FC08D}" srcOrd="3" destOrd="0" presId="urn:microsoft.com/office/officeart/2005/8/layout/orgChart1"/>
    <dgm:cxn modelId="{020C20FF-A658-43BA-AE7E-AD426EA588D0}" type="presParOf" srcId="{256A576A-1CCF-4496-A841-4D65DE4FC08D}" destId="{2AA4C142-BC95-4CF1-9749-40C71963020A}" srcOrd="0" destOrd="0" presId="urn:microsoft.com/office/officeart/2005/8/layout/orgChart1"/>
    <dgm:cxn modelId="{0C90C188-E117-4ADA-9C4D-FB331DB40B6E}" type="presParOf" srcId="{2AA4C142-BC95-4CF1-9749-40C71963020A}" destId="{55D92E01-5FF7-417C-8F11-D6AFE9F43A71}" srcOrd="0" destOrd="0" presId="urn:microsoft.com/office/officeart/2005/8/layout/orgChart1"/>
    <dgm:cxn modelId="{92F586A2-F3C2-4A1D-AE2A-AB2A7206CC17}" type="presParOf" srcId="{2AA4C142-BC95-4CF1-9749-40C71963020A}" destId="{6EB04EDC-694A-4D42-8F8E-CAFBE0D03C46}" srcOrd="1" destOrd="0" presId="urn:microsoft.com/office/officeart/2005/8/layout/orgChart1"/>
    <dgm:cxn modelId="{8CE9BEC8-8E46-414D-AB3B-3038EF90EE3D}" type="presParOf" srcId="{256A576A-1CCF-4496-A841-4D65DE4FC08D}" destId="{DFAAF771-1CD1-4DDF-A707-09656BE7066C}" srcOrd="1" destOrd="0" presId="urn:microsoft.com/office/officeart/2005/8/layout/orgChart1"/>
    <dgm:cxn modelId="{F448CEA9-EBBE-495E-8C22-BBD2DF2F1F5C}" type="presParOf" srcId="{256A576A-1CCF-4496-A841-4D65DE4FC08D}" destId="{F56B7EFE-E319-4980-B1B7-048DB9CD1F4A}" srcOrd="2" destOrd="0" presId="urn:microsoft.com/office/officeart/2005/8/layout/orgChart1"/>
    <dgm:cxn modelId="{C998F681-E7D2-491E-9C78-050760A6401E}" type="presParOf" srcId="{44255BE2-FF59-48FA-9854-AC4023CA2C30}" destId="{3DC62EA9-2702-4E7F-8AE6-87128869EDD9}" srcOrd="4" destOrd="0" presId="urn:microsoft.com/office/officeart/2005/8/layout/orgChart1"/>
    <dgm:cxn modelId="{924022C8-3245-4B2B-A027-09E5C469E2FF}" type="presParOf" srcId="{44255BE2-FF59-48FA-9854-AC4023CA2C30}" destId="{6A9803F1-C7EA-48E8-A6D0-CEE7AECC3DBE}" srcOrd="5" destOrd="0" presId="urn:microsoft.com/office/officeart/2005/8/layout/orgChart1"/>
    <dgm:cxn modelId="{9C9BDE29-9EBC-4747-8100-53D2CB00E183}" type="presParOf" srcId="{6A9803F1-C7EA-48E8-A6D0-CEE7AECC3DBE}" destId="{BF96C94B-D130-4619-9DB6-65B81F347EA3}" srcOrd="0" destOrd="0" presId="urn:microsoft.com/office/officeart/2005/8/layout/orgChart1"/>
    <dgm:cxn modelId="{36A8A796-D840-44F9-B3D6-2D3F4886DD0F}" type="presParOf" srcId="{BF96C94B-D130-4619-9DB6-65B81F347EA3}" destId="{53C81E14-81B6-4EAC-9F55-238F9D7A7766}" srcOrd="0" destOrd="0" presId="urn:microsoft.com/office/officeart/2005/8/layout/orgChart1"/>
    <dgm:cxn modelId="{03925D54-9F63-4607-9FD0-00C74F58400C}" type="presParOf" srcId="{BF96C94B-D130-4619-9DB6-65B81F347EA3}" destId="{49313D4B-1680-4A97-9181-D9B7CEFD2958}" srcOrd="1" destOrd="0" presId="urn:microsoft.com/office/officeart/2005/8/layout/orgChart1"/>
    <dgm:cxn modelId="{37CBF84C-8465-4F33-A4C3-F694FC5C9E50}" type="presParOf" srcId="{6A9803F1-C7EA-48E8-A6D0-CEE7AECC3DBE}" destId="{9F5EC0BE-4046-4A5C-9448-E82EA0BDABAE}" srcOrd="1" destOrd="0" presId="urn:microsoft.com/office/officeart/2005/8/layout/orgChart1"/>
    <dgm:cxn modelId="{26000D32-2D49-4BC6-AFDA-42A0F3D35BF7}" type="presParOf" srcId="{6A9803F1-C7EA-48E8-A6D0-CEE7AECC3DBE}" destId="{25327642-9E0B-4E6F-A997-DFDA2709EE72}" srcOrd="2" destOrd="0" presId="urn:microsoft.com/office/officeart/2005/8/layout/orgChart1"/>
    <dgm:cxn modelId="{CF873B80-BE1C-4085-92EC-DB161A8B84A1}" type="presParOf" srcId="{44255BE2-FF59-48FA-9854-AC4023CA2C30}" destId="{F5EF082B-D878-4679-A60C-4A76B2B44989}" srcOrd="6" destOrd="0" presId="urn:microsoft.com/office/officeart/2005/8/layout/orgChart1"/>
    <dgm:cxn modelId="{08D286BD-19B0-4773-B1A9-21CD83AC987F}" type="presParOf" srcId="{44255BE2-FF59-48FA-9854-AC4023CA2C30}" destId="{F9F51BE2-D9F8-42E5-802F-8C5B440D7A4D}" srcOrd="7" destOrd="0" presId="urn:microsoft.com/office/officeart/2005/8/layout/orgChart1"/>
    <dgm:cxn modelId="{B54B4DF5-7727-4128-82F3-AC4A615D8DC3}" type="presParOf" srcId="{F9F51BE2-D9F8-42E5-802F-8C5B440D7A4D}" destId="{161533C4-9B1C-4AFC-A781-4D630A542F6F}" srcOrd="0" destOrd="0" presId="urn:microsoft.com/office/officeart/2005/8/layout/orgChart1"/>
    <dgm:cxn modelId="{9C1F88F3-72C8-4F31-B16E-7B31F7708890}" type="presParOf" srcId="{161533C4-9B1C-4AFC-A781-4D630A542F6F}" destId="{33A17B9E-8772-4BA3-AFEA-F4C8E2D03075}" srcOrd="0" destOrd="0" presId="urn:microsoft.com/office/officeart/2005/8/layout/orgChart1"/>
    <dgm:cxn modelId="{EC233E80-53D7-47F8-BAE0-D50E820C7A65}" type="presParOf" srcId="{161533C4-9B1C-4AFC-A781-4D630A542F6F}" destId="{170C4F8B-C318-4D0F-8389-97AE7D20E2A1}" srcOrd="1" destOrd="0" presId="urn:microsoft.com/office/officeart/2005/8/layout/orgChart1"/>
    <dgm:cxn modelId="{C612929E-8455-4636-96B1-AACCE670EDF7}" type="presParOf" srcId="{F9F51BE2-D9F8-42E5-802F-8C5B440D7A4D}" destId="{0EFA90ED-9104-4DEE-8CC3-9DAEC10AD8E2}" srcOrd="1" destOrd="0" presId="urn:microsoft.com/office/officeart/2005/8/layout/orgChart1"/>
    <dgm:cxn modelId="{649CCF4B-EF2C-4CA0-8C6B-BEE0ACDF3B19}" type="presParOf" srcId="{F9F51BE2-D9F8-42E5-802F-8C5B440D7A4D}" destId="{DD9AD5AF-C9EF-40D6-A797-20890DD30318}" srcOrd="2" destOrd="0" presId="urn:microsoft.com/office/officeart/2005/8/layout/orgChart1"/>
    <dgm:cxn modelId="{24C6054C-14D1-457A-AD8D-5E63BA44AE1A}" type="presParOf" srcId="{5FF29E5F-315C-43ED-9EA8-9D38CDAB303B}" destId="{15CDE360-5183-461B-89B4-5B31D8FC8D68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68D02-E49F-44E5-9A10-A5C29D73AD45}" type="datetimeFigureOut">
              <a:rPr lang="en-US" smtClean="0"/>
              <a:pPr/>
              <a:t>8/5/2009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AE9DC-B9F0-4302-A60E-529977CD52D5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fld id="{8D780C19-7016-4788-A8BD-851834227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D1312-55F3-478A-8C6F-ADA19E80FAB9}" type="slidenum">
              <a:rPr lang="en-US"/>
              <a:pPr/>
              <a:t>1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AU" sz="2400">
              <a:latin typeface="Helvetica" pitchFamily="34" charset="0"/>
            </a:endParaRPr>
          </a:p>
        </p:txBody>
      </p:sp>
      <p:pic>
        <p:nvPicPr>
          <p:cNvPr id="5" name="Picture 72" descr="auckland 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1017588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7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1258888" y="1484313"/>
            <a:ext cx="7678737" cy="1081087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018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EEEA28-7741-4536-84A1-CDD0ADAFE95F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C0E3E7-48CA-4ED1-84BF-D5FF5AC1C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873BA-D40E-4044-976E-B202D216B939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96671-30AC-4119-8C5D-7691F729F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3850" y="228600"/>
            <a:ext cx="1966913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228600"/>
            <a:ext cx="57531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6C199-1073-4CAC-9309-0764B7047D74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A223B-0B0C-4607-9527-5995D079D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28600"/>
            <a:ext cx="7813675" cy="1090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8350" y="1557338"/>
            <a:ext cx="3841750" cy="4538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557338"/>
            <a:ext cx="3841750" cy="2192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3902075"/>
            <a:ext cx="3841750" cy="219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1E0DD-2CBD-4636-9746-C6DE90AF6BB7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874E-C0F9-4F85-8D2C-EB3C65E87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28600"/>
            <a:ext cx="7813675" cy="1090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8350" y="1557338"/>
            <a:ext cx="3841750" cy="4538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557338"/>
            <a:ext cx="3841750" cy="4538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6775" y="6594475"/>
            <a:ext cx="1905000" cy="219075"/>
          </a:xfrm>
        </p:spPr>
        <p:txBody>
          <a:bodyPr/>
          <a:lstStyle>
            <a:lvl1pPr>
              <a:defRPr/>
            </a:lvl1pPr>
          </a:lstStyle>
          <a:p>
            <a:fld id="{92504175-11C8-469E-B8BC-189428FA0AF7}" type="datetime1">
              <a:rPr lang="en-AU" smtClean="0"/>
              <a:pPr/>
              <a:t>5/08/2009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0250" y="6524625"/>
            <a:ext cx="2895600" cy="287338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99250" y="6524625"/>
            <a:ext cx="1905000" cy="287338"/>
          </a:xfrm>
        </p:spPr>
        <p:txBody>
          <a:bodyPr/>
          <a:lstStyle>
            <a:lvl1pPr>
              <a:defRPr/>
            </a:lvl1pPr>
          </a:lstStyle>
          <a:p>
            <a:fld id="{BA542EB4-6FA4-46E3-9DE4-946A2D0C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3965-B158-4699-B2C5-03178E5D6D79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31DFC-A1EE-420D-B943-EE74E669D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2191D-69D0-4D4B-806A-1F4A52CDE7F2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F697C-6F49-44A0-B429-198CF1C61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350" y="1557338"/>
            <a:ext cx="384175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557338"/>
            <a:ext cx="384175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01701-606B-4F42-A844-B4843D3D9B62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9F46-C369-4316-A4DB-B2319C9F1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E935F-EB08-4B57-9C8B-152D10D796E2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E2C3A-6ACA-4D9D-B3FC-57CCC8DFC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9965-2835-4F1F-9938-98256603A3F9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F7B68-4C2F-42C0-9273-C5F0EECEA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25A20-4842-4231-9622-5782C99AEC7A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D1595-B8C2-40CA-9665-7AFCBD609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07DE0-DFFC-4DEA-A589-0166A7B3D1BA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58531-37C1-47D2-AA11-C76EEB6BA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98720-CCF8-4A05-A7EC-559B3138F0CE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C3BBA-14D2-4CE8-8A66-C479A777C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228601"/>
            <a:ext cx="7813675" cy="84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8350" y="1285860"/>
            <a:ext cx="7835900" cy="481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915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1850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2995D892-7C03-4AD5-82EE-1F8CE8AD95B0}" type="datetime1">
              <a:rPr lang="en-AU" smtClean="0"/>
              <a:pPr>
                <a:defRPr/>
              </a:pPr>
              <a:t>5/08/2009</a:t>
            </a:fld>
            <a:endParaRPr lang="en-US"/>
          </a:p>
        </p:txBody>
      </p:sp>
      <p:sp>
        <p:nvSpPr>
          <p:cNvPr id="8915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0250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15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99250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45BBAE71-37B3-4DF6-AE56-CE958BC2B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9159" name="Rectangle 71"/>
          <p:cNvSpPr>
            <a:spLocks noChangeArrowheads="1"/>
          </p:cNvSpPr>
          <p:nvPr userDrawn="1"/>
        </p:nvSpPr>
        <p:spPr bwMode="auto">
          <a:xfrm>
            <a:off x="3276600" y="1142984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AU" sz="2400">
              <a:latin typeface="Helvetic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9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auckland.ac.nz/~cthombor/Pubs/Foundation/foundationv2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28875" y="357188"/>
            <a:ext cx="6391275" cy="1693862"/>
          </a:xfrm>
        </p:spPr>
        <p:txBody>
          <a:bodyPr/>
          <a:lstStyle/>
          <a:p>
            <a:pPr eaLnBrk="1" hangingPunct="1"/>
            <a:r>
              <a:rPr kumimoji="1" lang="en-US" dirty="0" smtClean="0"/>
              <a:t>A Foundation for System Security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875" y="3071813"/>
            <a:ext cx="4968875" cy="1428757"/>
          </a:xfrm>
        </p:spPr>
        <p:txBody>
          <a:bodyPr/>
          <a:lstStyle/>
          <a:p>
            <a:pPr eaLnBrk="1" hangingPunct="1"/>
            <a:r>
              <a:rPr kumimoji="1" lang="en-NZ" sz="2400" dirty="0" smtClean="0"/>
              <a:t>Clark Thomborson</a:t>
            </a:r>
          </a:p>
          <a:p>
            <a:pPr eaLnBrk="1" hangingPunct="1"/>
            <a:r>
              <a:rPr kumimoji="1" lang="en-US" sz="2600" dirty="0" smtClean="0"/>
              <a:t>5 </a:t>
            </a:r>
            <a:r>
              <a:rPr kumimoji="1" lang="en-US" sz="2600" dirty="0" smtClean="0"/>
              <a:t>August </a:t>
            </a:r>
            <a:r>
              <a:rPr kumimoji="1" lang="en-US" sz="2600" dirty="0" smtClean="0"/>
              <a:t>2009</a:t>
            </a:r>
          </a:p>
          <a:p>
            <a:pPr eaLnBrk="1" hangingPunct="1"/>
            <a:endParaRPr kumimoji="1"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38663" y="11779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AU" sz="2400">
              <a:latin typeface="Helvetic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500570"/>
            <a:ext cx="8429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This presentation is based on </a:t>
            </a:r>
            <a:r>
              <a:rPr lang="en-NZ" dirty="0" smtClean="0"/>
              <a:t>“A </a:t>
            </a:r>
            <a:r>
              <a:rPr lang="en-NZ" dirty="0" smtClean="0"/>
              <a:t>Framework for System </a:t>
            </a:r>
            <a:r>
              <a:rPr lang="en-NZ" dirty="0" smtClean="0"/>
              <a:t>Security”</a:t>
            </a:r>
            <a:r>
              <a:rPr lang="en-NZ" i="1" dirty="0" smtClean="0"/>
              <a:t>, </a:t>
            </a:r>
            <a:r>
              <a:rPr lang="en-NZ" dirty="0" smtClean="0"/>
              <a:t>in </a:t>
            </a:r>
            <a:r>
              <a:rPr lang="en-NZ" i="1" dirty="0" smtClean="0"/>
              <a:t>Handbook of Computer </a:t>
            </a:r>
            <a:r>
              <a:rPr lang="en-NZ" i="1" dirty="0" smtClean="0"/>
              <a:t>and Information Security, </a:t>
            </a:r>
            <a:r>
              <a:rPr lang="en-NZ" dirty="0" smtClean="0"/>
              <a:t>ed. Mark Stamp, Springer, to appear 2009.  A preprint version is available</a:t>
            </a:r>
            <a:r>
              <a:rPr lang="en-NZ" dirty="0" smtClean="0"/>
              <a:t> </a:t>
            </a:r>
            <a:r>
              <a:rPr lang="en-NZ" dirty="0" smtClean="0"/>
              <a:t>at </a:t>
            </a:r>
            <a:r>
              <a:rPr lang="en-NZ" dirty="0" smtClean="0">
                <a:hlinkClick r:id="rId3"/>
              </a:rPr>
              <a:t>http</a:t>
            </a:r>
            <a:r>
              <a:rPr lang="en-NZ" dirty="0" smtClean="0">
                <a:hlinkClick r:id="rId3"/>
              </a:rPr>
              <a:t>://www.cs.auckland.ac.nz/~</a:t>
            </a:r>
            <a:r>
              <a:rPr lang="en-NZ" dirty="0" smtClean="0">
                <a:hlinkClick r:id="rId3"/>
              </a:rPr>
              <a:t>cthombor/Pubs/Foundation/foundationv21.pdf</a:t>
            </a:r>
            <a:r>
              <a:rPr lang="en-NZ" dirty="0" smtClean="0"/>
              <a:t>.</a:t>
            </a:r>
            <a:endParaRPr lang="en-NZ" dirty="0" smtClean="0"/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3600" dirty="0" smtClean="0"/>
              <a:t>Qualitative vs. Quantitative Analysis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143536"/>
          </a:xfrm>
        </p:spPr>
        <p:txBody>
          <a:bodyPr/>
          <a:lstStyle/>
          <a:p>
            <a:r>
              <a:rPr lang="en-NZ" dirty="0" smtClean="0"/>
              <a:t>A quantitative analysis is numerical, requiring an analyst to </a:t>
            </a:r>
          </a:p>
          <a:p>
            <a:pPr lvl="1"/>
            <a:r>
              <a:rPr lang="en-NZ" dirty="0" smtClean="0"/>
              <a:t>estimate the probabilities of relevant classes of events in relevant populations, and also to </a:t>
            </a:r>
          </a:p>
          <a:p>
            <a:pPr lvl="1"/>
            <a:r>
              <a:rPr lang="en-NZ" dirty="0" smtClean="0"/>
              <a:t>estimate the owner's costs and benefits in all of the likely scenarios.</a:t>
            </a:r>
          </a:p>
          <a:p>
            <a:r>
              <a:rPr lang="en-NZ" dirty="0" smtClean="0"/>
              <a:t>A qualitative analysis is verbal, providing the semantics required to explain (or conduct) a quantitative analysis.</a:t>
            </a:r>
          </a:p>
          <a:p>
            <a:r>
              <a:rPr lang="en-NZ" dirty="0" smtClean="0"/>
              <a:t>A useful framework will support </a:t>
            </a:r>
            <a:r>
              <a:rPr lang="en-NZ" dirty="0" smtClean="0"/>
              <a:t>both types.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System Architecture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Actors have three types of relationships with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NZ" dirty="0" smtClean="0">
                <a:solidFill>
                  <a:srgbClr val="FF0000"/>
                </a:solidFill>
              </a:rPr>
              <a:t>Hierarchical</a:t>
            </a:r>
            <a:r>
              <a:rPr lang="en-NZ" dirty="0" smtClean="0"/>
              <a:t>: a superior (owning) actor, and its inferior actors (subsystems). </a:t>
            </a:r>
          </a:p>
          <a:p>
            <a:pPr marL="514350" indent="-514350">
              <a:buFont typeface="+mj-lt"/>
              <a:buAutoNum type="arabicPeriod"/>
            </a:pPr>
            <a:r>
              <a:rPr lang="en-NZ" dirty="0" smtClean="0">
                <a:solidFill>
                  <a:srgbClr val="FF0000"/>
                </a:solidFill>
              </a:rPr>
              <a:t>Peering</a:t>
            </a:r>
            <a:r>
              <a:rPr lang="en-NZ" dirty="0" smtClean="0"/>
              <a:t>: an equality relation among peers, with voting and membership processes.</a:t>
            </a:r>
          </a:p>
          <a:p>
            <a:pPr marL="514350" indent="-514350">
              <a:buFont typeface="+mj-lt"/>
              <a:buAutoNum type="arabicPeriod"/>
            </a:pPr>
            <a:r>
              <a:rPr lang="en-NZ" dirty="0" smtClean="0">
                <a:solidFill>
                  <a:srgbClr val="FF0000"/>
                </a:solidFill>
              </a:rPr>
              <a:t>Aliased</a:t>
            </a:r>
            <a:r>
              <a:rPr lang="en-NZ" dirty="0" smtClean="0"/>
              <a:t>: the connection between the different roles played by the same human or real-world system.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Graphical Representation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3" name="Oval 178"/>
          <p:cNvSpPr>
            <a:spLocks noChangeArrowheads="1"/>
          </p:cNvSpPr>
          <p:nvPr/>
        </p:nvSpPr>
        <p:spPr bwMode="auto">
          <a:xfrm>
            <a:off x="2857488" y="2857496"/>
            <a:ext cx="1428760" cy="1214446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730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</a:t>
            </a:r>
            <a:r>
              <a:rPr kumimoji="0" lang="en-NZ" sz="2000" b="0" i="0" u="none" strike="noStrike" kern="0" cap="none" spc="0" normalizeH="0" baseline="-25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  <a:endParaRPr kumimoji="0" lang="en-US" sz="2000" b="0" i="0" u="none" strike="noStrike" kern="0" cap="none" spc="0" normalizeH="0" baseline="-2500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4" name="AutoShape 179"/>
          <p:cNvCxnSpPr>
            <a:cxnSpLocks noChangeShapeType="1"/>
            <a:stCxn id="33" idx="4"/>
            <a:endCxn id="38" idx="0"/>
          </p:cNvCxnSpPr>
          <p:nvPr/>
        </p:nvCxnSpPr>
        <p:spPr bwMode="auto">
          <a:xfrm rot="16200000" flipH="1">
            <a:off x="3206326" y="4437484"/>
            <a:ext cx="785818" cy="54734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cxnSp>
        <p:nvCxnSpPr>
          <p:cNvPr id="36" name="AutoShape 181"/>
          <p:cNvCxnSpPr>
            <a:cxnSpLocks noChangeShapeType="1"/>
            <a:stCxn id="33" idx="6"/>
            <a:endCxn id="39" idx="1"/>
          </p:cNvCxnSpPr>
          <p:nvPr/>
        </p:nvCxnSpPr>
        <p:spPr bwMode="auto">
          <a:xfrm>
            <a:off x="4286248" y="3464719"/>
            <a:ext cx="645477" cy="550044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</p:cxnSp>
      <p:cxnSp>
        <p:nvCxnSpPr>
          <p:cNvPr id="37" name="AutoShape 182"/>
          <p:cNvCxnSpPr>
            <a:cxnSpLocks noChangeShapeType="1"/>
            <a:stCxn id="33" idx="7"/>
            <a:endCxn id="42" idx="7"/>
          </p:cNvCxnSpPr>
          <p:nvPr/>
        </p:nvCxnSpPr>
        <p:spPr bwMode="auto">
          <a:xfrm rot="16200000" flipH="1">
            <a:off x="5190186" y="1922172"/>
            <a:ext cx="212520" cy="2438871"/>
          </a:xfrm>
          <a:prstGeom prst="curvedConnector3">
            <a:avLst>
              <a:gd name="adj1" fmla="val -191253"/>
            </a:avLst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</p:cxnSp>
      <p:sp>
        <p:nvSpPr>
          <p:cNvPr id="38" name="Text Box 183"/>
          <p:cNvSpPr txBox="1">
            <a:spLocks noChangeArrowheads="1"/>
          </p:cNvSpPr>
          <p:nvPr/>
        </p:nvSpPr>
        <p:spPr bwMode="auto">
          <a:xfrm>
            <a:off x="3071802" y="4857760"/>
            <a:ext cx="1109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Inferiors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9" name="Text Box 184"/>
          <p:cNvSpPr txBox="1">
            <a:spLocks noChangeArrowheads="1"/>
          </p:cNvSpPr>
          <p:nvPr/>
        </p:nvSpPr>
        <p:spPr bwMode="auto">
          <a:xfrm>
            <a:off x="4931725" y="3814708"/>
            <a:ext cx="8547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Peers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0" name="Text Box 185"/>
          <p:cNvSpPr txBox="1">
            <a:spLocks noChangeArrowheads="1"/>
          </p:cNvSpPr>
          <p:nvPr/>
        </p:nvSpPr>
        <p:spPr bwMode="auto">
          <a:xfrm>
            <a:off x="4143372" y="2714620"/>
            <a:ext cx="17796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Aliases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2" name="Oval 187"/>
          <p:cNvSpPr>
            <a:spLocks noChangeArrowheads="1"/>
          </p:cNvSpPr>
          <p:nvPr/>
        </p:nvSpPr>
        <p:spPr bwMode="auto">
          <a:xfrm>
            <a:off x="5857884" y="3143249"/>
            <a:ext cx="770893" cy="71438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3190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</a:t>
            </a:r>
            <a:r>
              <a:rPr kumimoji="0" lang="en-NZ" sz="2000" b="0" i="0" u="none" strike="noStrike" kern="0" cap="none" spc="0" normalizeH="0" baseline="-25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  <a:r>
              <a:rPr kumimoji="0" lang="en-NZ" sz="2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’</a:t>
            </a:r>
            <a:endParaRPr kumimoji="0" lang="en-US" sz="2000" b="0" i="0" u="none" strike="noStrike" kern="0" cap="none" spc="0" normalizeH="0" baseline="-2500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43" name="AutoShape 188"/>
          <p:cNvCxnSpPr>
            <a:cxnSpLocks noChangeShapeType="1"/>
            <a:stCxn id="44" idx="2"/>
            <a:endCxn id="42" idx="0"/>
          </p:cNvCxnSpPr>
          <p:nvPr/>
        </p:nvCxnSpPr>
        <p:spPr bwMode="auto">
          <a:xfrm rot="16200000" flipH="1">
            <a:off x="5682027" y="2581944"/>
            <a:ext cx="1100089" cy="2252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sp>
        <p:nvSpPr>
          <p:cNvPr id="44" name="Text Box 189"/>
          <p:cNvSpPr txBox="1">
            <a:spLocks noChangeArrowheads="1"/>
          </p:cNvSpPr>
          <p:nvPr/>
        </p:nvSpPr>
        <p:spPr bwMode="auto">
          <a:xfrm>
            <a:off x="5643570" y="1643050"/>
            <a:ext cx="11544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Superior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45" name="AutoShape 190"/>
          <p:cNvCxnSpPr>
            <a:cxnSpLocks noChangeShapeType="1"/>
            <a:stCxn id="42" idx="6"/>
            <a:endCxn id="46" idx="1"/>
          </p:cNvCxnSpPr>
          <p:nvPr/>
        </p:nvCxnSpPr>
        <p:spPr bwMode="auto">
          <a:xfrm>
            <a:off x="6628777" y="3500439"/>
            <a:ext cx="660402" cy="514324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</p:cxnSp>
      <p:sp>
        <p:nvSpPr>
          <p:cNvPr id="46" name="Text Box 191"/>
          <p:cNvSpPr txBox="1">
            <a:spLocks noChangeArrowheads="1"/>
          </p:cNvSpPr>
          <p:nvPr/>
        </p:nvSpPr>
        <p:spPr bwMode="auto">
          <a:xfrm>
            <a:off x="7289179" y="3814708"/>
            <a:ext cx="8547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Peers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69" name="Shape 68"/>
          <p:cNvCxnSpPr>
            <a:stCxn id="33" idx="3"/>
            <a:endCxn id="33" idx="0"/>
          </p:cNvCxnSpPr>
          <p:nvPr/>
        </p:nvCxnSpPr>
        <p:spPr bwMode="auto">
          <a:xfrm rot="5400000" flipH="1" flipV="1">
            <a:off x="2800998" y="3123222"/>
            <a:ext cx="1036595" cy="505143"/>
          </a:xfrm>
          <a:prstGeom prst="curvedConnector5">
            <a:avLst>
              <a:gd name="adj1" fmla="val -22053"/>
              <a:gd name="adj2" fmla="val -140728"/>
              <a:gd name="adj3" fmla="val 168609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AutoShape 179"/>
          <p:cNvCxnSpPr>
            <a:cxnSpLocks noChangeShapeType="1"/>
            <a:stCxn id="33" idx="4"/>
          </p:cNvCxnSpPr>
          <p:nvPr/>
        </p:nvCxnSpPr>
        <p:spPr bwMode="auto">
          <a:xfrm rot="16200000" flipH="1">
            <a:off x="3464711" y="4179099"/>
            <a:ext cx="785818" cy="571504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cxnSp>
        <p:nvCxnSpPr>
          <p:cNvPr id="95" name="AutoShape 179"/>
          <p:cNvCxnSpPr>
            <a:cxnSpLocks noChangeShapeType="1"/>
            <a:stCxn id="33" idx="4"/>
          </p:cNvCxnSpPr>
          <p:nvPr/>
        </p:nvCxnSpPr>
        <p:spPr bwMode="auto">
          <a:xfrm rot="5400000">
            <a:off x="3000364" y="4286256"/>
            <a:ext cx="785818" cy="35719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cxnSp>
        <p:nvCxnSpPr>
          <p:cNvPr id="102" name="AutoShape 179"/>
          <p:cNvCxnSpPr>
            <a:cxnSpLocks noChangeShapeType="1"/>
            <a:stCxn id="42" idx="4"/>
            <a:endCxn id="103" idx="0"/>
          </p:cNvCxnSpPr>
          <p:nvPr/>
        </p:nvCxnSpPr>
        <p:spPr bwMode="auto">
          <a:xfrm rot="16200000" flipH="1">
            <a:off x="5916084" y="4184876"/>
            <a:ext cx="785818" cy="131324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sp>
        <p:nvSpPr>
          <p:cNvPr id="103" name="Text Box 183"/>
          <p:cNvSpPr txBox="1">
            <a:spLocks noChangeArrowheads="1"/>
          </p:cNvSpPr>
          <p:nvPr/>
        </p:nvSpPr>
        <p:spPr bwMode="auto">
          <a:xfrm>
            <a:off x="5819855" y="4643447"/>
            <a:ext cx="1109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36988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Inferiors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104" name="AutoShape 179"/>
          <p:cNvCxnSpPr>
            <a:cxnSpLocks noChangeShapeType="1"/>
            <a:stCxn id="42" idx="4"/>
          </p:cNvCxnSpPr>
          <p:nvPr/>
        </p:nvCxnSpPr>
        <p:spPr bwMode="auto">
          <a:xfrm rot="16200000" flipH="1">
            <a:off x="6174469" y="3926491"/>
            <a:ext cx="785818" cy="648094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cxnSp>
        <p:nvCxnSpPr>
          <p:cNvPr id="105" name="AutoShape 179"/>
          <p:cNvCxnSpPr>
            <a:cxnSpLocks noChangeShapeType="1"/>
            <a:stCxn id="42" idx="4"/>
          </p:cNvCxnSpPr>
          <p:nvPr/>
        </p:nvCxnSpPr>
        <p:spPr bwMode="auto">
          <a:xfrm rot="5400000">
            <a:off x="5710122" y="4110238"/>
            <a:ext cx="785818" cy="28060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med" len="med"/>
          </a:ln>
        </p:spPr>
      </p:cxnSp>
      <p:sp>
        <p:nvSpPr>
          <p:cNvPr id="23" name="TextBox 22"/>
          <p:cNvSpPr txBox="1"/>
          <p:nvPr/>
        </p:nvSpPr>
        <p:spPr>
          <a:xfrm>
            <a:off x="428596" y="5357826"/>
            <a:ext cx="800105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4988" indent="-534988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n"/>
            </a:pPr>
            <a:r>
              <a:rPr lang="en-NZ" sz="2400" dirty="0" smtClean="0">
                <a:latin typeface="+mn-lt"/>
              </a:rPr>
              <a:t>This </a:t>
            </a:r>
            <a:r>
              <a:rPr lang="en-NZ" sz="2400" dirty="0" smtClean="0">
                <a:latin typeface="+mn-lt"/>
              </a:rPr>
              <a:t>is a digraph embedded in a </a:t>
            </a:r>
            <a:r>
              <a:rPr lang="en-NZ" sz="2400" dirty="0" err="1" smtClean="0">
                <a:latin typeface="+mn-lt"/>
              </a:rPr>
              <a:t>pseudosurface</a:t>
            </a:r>
            <a:r>
              <a:rPr lang="en-NZ" sz="2400" dirty="0" smtClean="0">
                <a:latin typeface="+mn-lt"/>
              </a:rPr>
              <a:t>: the nodes are located at points where the space differs from a surface.  Peerages are cliques</a:t>
            </a:r>
            <a:r>
              <a:rPr lang="en-NZ" sz="2400" dirty="0" smtClean="0">
                <a:latin typeface="+mn-lt"/>
              </a:rPr>
              <a:t>.</a:t>
            </a:r>
            <a:endParaRPr lang="en-NZ" sz="24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1071-ED1E-45BC-BADB-CBAF5DC4475E}" type="slidenum">
              <a:rPr lang="en-US"/>
              <a:pPr/>
              <a:t>13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8245475" cy="1090613"/>
          </a:xfrm>
        </p:spPr>
        <p:txBody>
          <a:bodyPr/>
          <a:lstStyle/>
          <a:p>
            <a:r>
              <a:rPr lang="en-US"/>
              <a:t>The Hierarchy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57338"/>
            <a:ext cx="3748084" cy="287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Control is exerted by a superior power.</a:t>
            </a:r>
            <a:endParaRPr lang="en-US" sz="2400" dirty="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/>
              <a:t>Prospective controls are not easy to evade.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Retrospective controls are punishments.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The Hierarch grants allowances to inferiors.</a:t>
            </a:r>
          </a:p>
        </p:txBody>
      </p:sp>
      <p:sp>
        <p:nvSpPr>
          <p:cNvPr id="158724" name="Oval 4"/>
          <p:cNvSpPr>
            <a:spLocks noChangeArrowheads="1"/>
          </p:cNvSpPr>
          <p:nvPr/>
        </p:nvSpPr>
        <p:spPr bwMode="auto">
          <a:xfrm>
            <a:off x="5510213" y="1844675"/>
            <a:ext cx="720725" cy="431800"/>
          </a:xfrm>
          <a:prstGeom prst="ellipse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6373813" y="1700213"/>
            <a:ext cx="2519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King, President, Chief Justice, Pope, or …</a:t>
            </a:r>
          </a:p>
        </p:txBody>
      </p:sp>
      <p:sp>
        <p:nvSpPr>
          <p:cNvPr id="158726" name="Oval 6"/>
          <p:cNvSpPr>
            <a:spLocks noChangeArrowheads="1"/>
          </p:cNvSpPr>
          <p:nvPr/>
        </p:nvSpPr>
        <p:spPr bwMode="auto">
          <a:xfrm>
            <a:off x="6373813" y="2636838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58727" name="AutoShape 7"/>
          <p:cNvCxnSpPr>
            <a:cxnSpLocks noChangeShapeType="1"/>
            <a:stCxn id="158733" idx="0"/>
            <a:endCxn id="158724" idx="3"/>
          </p:cNvCxnSpPr>
          <p:nvPr/>
        </p:nvCxnSpPr>
        <p:spPr bwMode="auto">
          <a:xfrm flipV="1">
            <a:off x="5005388" y="2212975"/>
            <a:ext cx="609600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58728" name="AutoShape 8"/>
          <p:cNvCxnSpPr>
            <a:cxnSpLocks noChangeShapeType="1"/>
            <a:stCxn id="158726" idx="0"/>
            <a:endCxn id="158724" idx="5"/>
          </p:cNvCxnSpPr>
          <p:nvPr/>
        </p:nvCxnSpPr>
        <p:spPr bwMode="auto">
          <a:xfrm flipH="1" flipV="1">
            <a:off x="6126163" y="2212975"/>
            <a:ext cx="608012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58729" name="Oval 9"/>
          <p:cNvSpPr>
            <a:spLocks noChangeArrowheads="1"/>
          </p:cNvSpPr>
          <p:nvPr/>
        </p:nvSpPr>
        <p:spPr bwMode="auto">
          <a:xfrm>
            <a:off x="6013450" y="3365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58730" name="Oval 10"/>
          <p:cNvSpPr>
            <a:spLocks noChangeArrowheads="1"/>
          </p:cNvSpPr>
          <p:nvPr/>
        </p:nvSpPr>
        <p:spPr bwMode="auto">
          <a:xfrm>
            <a:off x="6877050" y="3355975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58731" name="AutoShape 11"/>
          <p:cNvCxnSpPr>
            <a:cxnSpLocks noChangeShapeType="1"/>
            <a:stCxn id="158729" idx="0"/>
            <a:endCxn id="158726" idx="3"/>
          </p:cNvCxnSpPr>
          <p:nvPr/>
        </p:nvCxnSpPr>
        <p:spPr bwMode="auto">
          <a:xfrm flipV="1">
            <a:off x="6373813" y="3005138"/>
            <a:ext cx="104775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58732" name="AutoShape 12"/>
          <p:cNvCxnSpPr>
            <a:cxnSpLocks noChangeShapeType="1"/>
            <a:stCxn id="158730" idx="0"/>
            <a:endCxn id="158726" idx="5"/>
          </p:cNvCxnSpPr>
          <p:nvPr/>
        </p:nvCxnSpPr>
        <p:spPr bwMode="auto">
          <a:xfrm flipH="1" flipV="1">
            <a:off x="6989763" y="3005138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58733" name="Oval 13"/>
          <p:cNvSpPr>
            <a:spLocks noChangeArrowheads="1"/>
          </p:cNvSpPr>
          <p:nvPr/>
        </p:nvSpPr>
        <p:spPr bwMode="auto">
          <a:xfrm>
            <a:off x="4645025" y="2636838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58734" name="Oval 14"/>
          <p:cNvSpPr>
            <a:spLocks noChangeArrowheads="1"/>
          </p:cNvSpPr>
          <p:nvPr/>
        </p:nvSpPr>
        <p:spPr bwMode="auto">
          <a:xfrm>
            <a:off x="4214810" y="3365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58735" name="Oval 15"/>
          <p:cNvSpPr>
            <a:spLocks noChangeArrowheads="1"/>
          </p:cNvSpPr>
          <p:nvPr/>
        </p:nvSpPr>
        <p:spPr bwMode="auto">
          <a:xfrm>
            <a:off x="5148263" y="3355975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58736" name="AutoShape 16"/>
          <p:cNvCxnSpPr>
            <a:cxnSpLocks noChangeShapeType="1"/>
            <a:stCxn id="158734" idx="0"/>
            <a:endCxn id="158733" idx="3"/>
          </p:cNvCxnSpPr>
          <p:nvPr/>
        </p:nvCxnSpPr>
        <p:spPr bwMode="auto">
          <a:xfrm rot="5400000" flipH="1" flipV="1">
            <a:off x="4482824" y="3097751"/>
            <a:ext cx="360098" cy="175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58737" name="AutoShape 17"/>
          <p:cNvCxnSpPr>
            <a:cxnSpLocks noChangeShapeType="1"/>
            <a:stCxn id="158735" idx="0"/>
            <a:endCxn id="158733" idx="5"/>
          </p:cNvCxnSpPr>
          <p:nvPr/>
        </p:nvCxnSpPr>
        <p:spPr bwMode="auto">
          <a:xfrm flipH="1" flipV="1">
            <a:off x="5260975" y="3005138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4286250" y="3860800"/>
            <a:ext cx="4268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Peons, illegal immigrants, felons, </a:t>
            </a:r>
            <a:r>
              <a:rPr lang="en-US" dirty="0" err="1"/>
              <a:t>excommunicants</a:t>
            </a:r>
            <a:r>
              <a:rPr lang="en-US" dirty="0"/>
              <a:t>, or …</a:t>
            </a:r>
          </a:p>
        </p:txBody>
      </p:sp>
      <p:sp>
        <p:nvSpPr>
          <p:cNvPr id="158739" name="Rectangle 19"/>
          <p:cNvSpPr>
            <a:spLocks noChangeArrowheads="1"/>
          </p:cNvSpPr>
          <p:nvPr/>
        </p:nvSpPr>
        <p:spPr bwMode="auto">
          <a:xfrm>
            <a:off x="322263" y="4556147"/>
            <a:ext cx="860745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latin typeface="Helvetica" pitchFamily="34" charset="0"/>
              </a:rPr>
              <a:t>The Hierarch can impose and enforce obligations.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latin typeface="Helvetica" pitchFamily="34" charset="0"/>
              </a:rPr>
              <a:t>In the Bell-</a:t>
            </a:r>
            <a:r>
              <a:rPr lang="en-US" sz="2400" dirty="0" err="1" smtClean="0">
                <a:latin typeface="Helvetica" pitchFamily="34" charset="0"/>
              </a:rPr>
              <a:t>LaPadula</a:t>
            </a:r>
            <a:r>
              <a:rPr lang="en-US" sz="2400" dirty="0" smtClean="0">
                <a:latin typeface="Helvetica" pitchFamily="34" charset="0"/>
              </a:rPr>
              <a:t> model, the Hierarch is concerned with confidentiality.  Inferiors are prohibited from reading superior’s data.  Superiors are allowed to read their inferior’s data.</a:t>
            </a:r>
            <a:endParaRPr lang="en-US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082BB-926C-4995-8DD1-F48023D90807}" type="slidenum">
              <a:rPr lang="en-US"/>
              <a:pPr/>
              <a:t>14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8245475" cy="1090613"/>
          </a:xfrm>
        </p:spPr>
        <p:txBody>
          <a:bodyPr/>
          <a:lstStyle/>
          <a:p>
            <a:r>
              <a:rPr lang="en-US" dirty="0"/>
              <a:t>The Alias (in an email use case)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557338"/>
            <a:ext cx="3168650" cy="5040312"/>
          </a:xfrm>
        </p:spPr>
        <p:txBody>
          <a:bodyPr/>
          <a:lstStyle/>
          <a:p>
            <a:pPr marL="357188" indent="-357188">
              <a:lnSpc>
                <a:spcPct val="80000"/>
              </a:lnSpc>
            </a:pPr>
            <a:r>
              <a:rPr lang="en-US" sz="2400" dirty="0"/>
              <a:t>We use </a:t>
            </a:r>
            <a:r>
              <a:rPr lang="en-US" sz="2400" dirty="0" smtClean="0">
                <a:solidFill>
                  <a:schemeClr val="folHlink"/>
                </a:solidFill>
                <a:latin typeface="Arial" charset="0"/>
              </a:rPr>
              <a:t>aliases</a:t>
            </a:r>
            <a:r>
              <a:rPr lang="en-US" sz="2400" dirty="0" smtClean="0"/>
              <a:t> </a:t>
            </a:r>
            <a:r>
              <a:rPr lang="en-US" sz="2400" dirty="0"/>
              <a:t>every time we send personal email from our work computer.</a:t>
            </a:r>
          </a:p>
          <a:p>
            <a:pPr marL="357188" indent="-357188">
              <a:lnSpc>
                <a:spcPct val="80000"/>
              </a:lnSpc>
            </a:pPr>
            <a:r>
              <a:rPr lang="en-NZ" sz="2400" dirty="0"/>
              <a:t>We have a different alias in each organisation.</a:t>
            </a:r>
          </a:p>
          <a:p>
            <a:pPr marL="357188" indent="-357188">
              <a:lnSpc>
                <a:spcPct val="80000"/>
              </a:lnSpc>
            </a:pPr>
            <a:r>
              <a:rPr lang="en-US" sz="2400" dirty="0"/>
              <a:t>We </a:t>
            </a:r>
            <a:r>
              <a:rPr lang="en-US" sz="2400" dirty="0" smtClean="0"/>
              <a:t>are prohibited from revealing “too much” about </a:t>
            </a:r>
            <a:r>
              <a:rPr lang="en-US" sz="2400" dirty="0"/>
              <a:t>our </a:t>
            </a:r>
            <a:r>
              <a:rPr lang="en-US" sz="2400" dirty="0" err="1" smtClean="0"/>
              <a:t>organisations</a:t>
            </a:r>
            <a:r>
              <a:rPr lang="en-US" sz="2400" dirty="0" smtClean="0"/>
              <a:t>.</a:t>
            </a:r>
          </a:p>
          <a:p>
            <a:pPr marL="357188" indent="-357188">
              <a:lnSpc>
                <a:spcPct val="80000"/>
              </a:lnSpc>
            </a:pPr>
            <a:r>
              <a:rPr lang="en-US" sz="2400" dirty="0" smtClean="0"/>
              <a:t>We are prohibited from accepting dangerous goods and services.</a:t>
            </a:r>
            <a:endParaRPr lang="en-US" sz="2400" dirty="0"/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4284663" y="1773238"/>
            <a:ext cx="151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Agency</a:t>
            </a:r>
            <a:r>
              <a:rPr lang="en-US"/>
              <a:t> </a:t>
            </a:r>
            <a:r>
              <a:rPr lang="en-US" b="1"/>
              <a:t>X</a:t>
            </a:r>
          </a:p>
        </p:txBody>
      </p:sp>
      <p:sp>
        <p:nvSpPr>
          <p:cNvPr id="164869" name="Oval 5"/>
          <p:cNvSpPr>
            <a:spLocks noChangeArrowheads="1"/>
          </p:cNvSpPr>
          <p:nvPr/>
        </p:nvSpPr>
        <p:spPr bwMode="auto">
          <a:xfrm>
            <a:off x="4645025" y="2205038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4870" name="Oval 6"/>
          <p:cNvSpPr>
            <a:spLocks noChangeArrowheads="1"/>
          </p:cNvSpPr>
          <p:nvPr/>
        </p:nvSpPr>
        <p:spPr bwMode="auto">
          <a:xfrm>
            <a:off x="4284663" y="29337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4871" name="Oval 7"/>
          <p:cNvSpPr>
            <a:spLocks noChangeArrowheads="1"/>
          </p:cNvSpPr>
          <p:nvPr/>
        </p:nvSpPr>
        <p:spPr bwMode="auto">
          <a:xfrm>
            <a:off x="5148263" y="2924175"/>
            <a:ext cx="720725" cy="431800"/>
          </a:xfrm>
          <a:prstGeom prst="ellipse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64872" name="AutoShape 8"/>
          <p:cNvCxnSpPr>
            <a:cxnSpLocks noChangeShapeType="1"/>
            <a:stCxn id="164870" idx="0"/>
            <a:endCxn id="164869" idx="3"/>
          </p:cNvCxnSpPr>
          <p:nvPr/>
        </p:nvCxnSpPr>
        <p:spPr bwMode="auto">
          <a:xfrm flipV="1">
            <a:off x="4645025" y="2573338"/>
            <a:ext cx="104775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64873" name="AutoShape 9"/>
          <p:cNvCxnSpPr>
            <a:cxnSpLocks noChangeShapeType="1"/>
            <a:stCxn id="164871" idx="0"/>
            <a:endCxn id="164869" idx="5"/>
          </p:cNvCxnSpPr>
          <p:nvPr/>
        </p:nvCxnSpPr>
        <p:spPr bwMode="auto">
          <a:xfrm flipH="1" flipV="1">
            <a:off x="5260975" y="2573338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4874" name="Text Box 10"/>
          <p:cNvSpPr txBox="1">
            <a:spLocks noChangeArrowheads="1"/>
          </p:cNvSpPr>
          <p:nvPr/>
        </p:nvSpPr>
        <p:spPr bwMode="auto">
          <a:xfrm>
            <a:off x="6805613" y="1836738"/>
            <a:ext cx="1438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Gmail</a:t>
            </a:r>
            <a:endParaRPr lang="en-US" b="1" dirty="0"/>
          </a:p>
        </p:txBody>
      </p:sp>
      <p:sp>
        <p:nvSpPr>
          <p:cNvPr id="164875" name="Oval 11"/>
          <p:cNvSpPr>
            <a:spLocks noChangeArrowheads="1"/>
          </p:cNvSpPr>
          <p:nvPr/>
        </p:nvSpPr>
        <p:spPr bwMode="auto">
          <a:xfrm>
            <a:off x="7164388" y="2205038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4876" name="Oval 12"/>
          <p:cNvSpPr>
            <a:spLocks noChangeArrowheads="1"/>
          </p:cNvSpPr>
          <p:nvPr/>
        </p:nvSpPr>
        <p:spPr bwMode="auto">
          <a:xfrm>
            <a:off x="6804025" y="29337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4877" name="Oval 13"/>
          <p:cNvSpPr>
            <a:spLocks noChangeArrowheads="1"/>
          </p:cNvSpPr>
          <p:nvPr/>
        </p:nvSpPr>
        <p:spPr bwMode="auto">
          <a:xfrm>
            <a:off x="7667625" y="2924175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64878" name="AutoShape 14"/>
          <p:cNvCxnSpPr>
            <a:cxnSpLocks noChangeShapeType="1"/>
            <a:stCxn id="164876" idx="0"/>
            <a:endCxn id="164875" idx="3"/>
          </p:cNvCxnSpPr>
          <p:nvPr/>
        </p:nvCxnSpPr>
        <p:spPr bwMode="auto">
          <a:xfrm flipV="1">
            <a:off x="7164388" y="2573338"/>
            <a:ext cx="104775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64879" name="AutoShape 15"/>
          <p:cNvCxnSpPr>
            <a:cxnSpLocks noChangeShapeType="1"/>
            <a:stCxn id="164877" idx="0"/>
            <a:endCxn id="164875" idx="5"/>
          </p:cNvCxnSpPr>
          <p:nvPr/>
        </p:nvCxnSpPr>
        <p:spPr bwMode="auto">
          <a:xfrm flipH="1" flipV="1">
            <a:off x="7780338" y="2573338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4880" name="Oval 16"/>
          <p:cNvSpPr>
            <a:spLocks noChangeArrowheads="1"/>
          </p:cNvSpPr>
          <p:nvPr/>
        </p:nvSpPr>
        <p:spPr bwMode="auto">
          <a:xfrm>
            <a:off x="6659563" y="3789363"/>
            <a:ext cx="720725" cy="431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64881" name="AutoShape 17"/>
          <p:cNvCxnSpPr>
            <a:cxnSpLocks noChangeShapeType="1"/>
            <a:stCxn id="164880" idx="0"/>
            <a:endCxn id="164876" idx="4"/>
          </p:cNvCxnSpPr>
          <p:nvPr/>
        </p:nvCxnSpPr>
        <p:spPr bwMode="auto">
          <a:xfrm flipV="1">
            <a:off x="7019925" y="3365500"/>
            <a:ext cx="144463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4884" name="Text Box 20"/>
          <p:cNvSpPr txBox="1">
            <a:spLocks noChangeArrowheads="1"/>
          </p:cNvSpPr>
          <p:nvPr/>
        </p:nvSpPr>
        <p:spPr bwMode="auto">
          <a:xfrm>
            <a:off x="4933950" y="3284538"/>
            <a:ext cx="17986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C</a:t>
            </a:r>
            <a:r>
              <a:rPr lang="en-US"/>
              <a:t>, acting as a governmental agent</a:t>
            </a:r>
          </a:p>
        </p:txBody>
      </p: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7451725" y="3789363"/>
            <a:ext cx="14398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C</a:t>
            </a:r>
            <a:r>
              <a:rPr lang="en-US" dirty="0"/>
              <a:t>, acting as a </a:t>
            </a:r>
            <a:r>
              <a:rPr lang="en-US" dirty="0" smtClean="0"/>
              <a:t>Gmail </a:t>
            </a:r>
            <a:r>
              <a:rPr lang="en-US" dirty="0"/>
              <a:t>client</a:t>
            </a:r>
          </a:p>
        </p:txBody>
      </p:sp>
      <p:sp>
        <p:nvSpPr>
          <p:cNvPr id="164887" name="Text Box 23"/>
          <p:cNvSpPr txBox="1">
            <a:spLocks noChangeArrowheads="1"/>
          </p:cNvSpPr>
          <p:nvPr/>
        </p:nvSpPr>
        <p:spPr bwMode="auto">
          <a:xfrm>
            <a:off x="3708400" y="5013325"/>
            <a:ext cx="5111750" cy="16435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indent="-358775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Each </a:t>
            </a:r>
            <a:r>
              <a:rPr lang="en-US" sz="2400" dirty="0"/>
              <a:t>of our aliases is in a different security environment</a:t>
            </a:r>
            <a:r>
              <a:rPr lang="en-US" sz="2400" dirty="0" smtClean="0"/>
              <a:t>.</a:t>
            </a:r>
          </a:p>
          <a:p>
            <a:pPr marL="358775" indent="-358775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Managing aliases is difficult, and our computer systems aren’t very helpful…</a:t>
            </a:r>
            <a:endParaRPr lang="en-US" sz="2400" dirty="0"/>
          </a:p>
        </p:txBody>
      </p:sp>
      <p:cxnSp>
        <p:nvCxnSpPr>
          <p:cNvPr id="164889" name="AutoShape 25"/>
          <p:cNvCxnSpPr>
            <a:cxnSpLocks noChangeShapeType="1"/>
            <a:stCxn id="164880" idx="1"/>
            <a:endCxn id="164871" idx="7"/>
          </p:cNvCxnSpPr>
          <p:nvPr/>
        </p:nvCxnSpPr>
        <p:spPr bwMode="auto">
          <a:xfrm rot="5400000" flipH="1">
            <a:off x="5831682" y="2920206"/>
            <a:ext cx="865188" cy="1000125"/>
          </a:xfrm>
          <a:prstGeom prst="curvedConnector3">
            <a:avLst>
              <a:gd name="adj1" fmla="val 133759"/>
            </a:avLst>
          </a:prstGeom>
          <a:noFill/>
          <a:ln w="38100">
            <a:solidFill>
              <a:schemeClr val="folHlink"/>
            </a:solidFill>
            <a:prstDash val="sysDot"/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FCED-D0BC-4840-8BED-BA23E9BE5037}" type="slidenum">
              <a:rPr lang="en-US"/>
              <a:pPr/>
              <a:t>15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8245475" cy="1090613"/>
          </a:xfrm>
        </p:spPr>
        <p:txBody>
          <a:bodyPr/>
          <a:lstStyle/>
          <a:p>
            <a:r>
              <a:rPr lang="en-US"/>
              <a:t>The Peerage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439863"/>
            <a:ext cx="3500462" cy="3346459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The peers define the goals of their peerage.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If a peer misbehaves, their peers may punish them (e.g. by expelling them).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Peers can trade goods and services.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285720" y="4929198"/>
            <a:ext cx="850112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trusted servants of a peerage do not exert control over peers.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trusted servants may be aliases of peers, or they may be automata.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en-US" sz="2400" dirty="0">
              <a:latin typeface="Helvetica" pitchFamily="34" charset="0"/>
            </a:endParaRPr>
          </a:p>
        </p:txBody>
      </p:sp>
      <p:sp>
        <p:nvSpPr>
          <p:cNvPr id="168965" name="Oval 5"/>
          <p:cNvSpPr>
            <a:spLocks noChangeArrowheads="1"/>
          </p:cNvSpPr>
          <p:nvPr/>
        </p:nvSpPr>
        <p:spPr bwMode="auto">
          <a:xfrm>
            <a:off x="5580063" y="4005263"/>
            <a:ext cx="720725" cy="431800"/>
          </a:xfrm>
          <a:prstGeom prst="ellipse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66" name="Text Box 6"/>
          <p:cNvSpPr txBox="1">
            <a:spLocks noChangeArrowheads="1"/>
          </p:cNvSpPr>
          <p:nvPr/>
        </p:nvSpPr>
        <p:spPr bwMode="auto">
          <a:xfrm>
            <a:off x="6299200" y="3860800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Facilitator, Moderator, Democratic Leader, …</a:t>
            </a:r>
          </a:p>
        </p:txBody>
      </p:sp>
      <p:sp>
        <p:nvSpPr>
          <p:cNvPr id="168967" name="Oval 7"/>
          <p:cNvSpPr>
            <a:spLocks noChangeArrowheads="1"/>
          </p:cNvSpPr>
          <p:nvPr/>
        </p:nvSpPr>
        <p:spPr bwMode="auto">
          <a:xfrm>
            <a:off x="6443663" y="3141663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68968" name="AutoShape 8"/>
          <p:cNvCxnSpPr>
            <a:cxnSpLocks noChangeShapeType="1"/>
            <a:stCxn id="168971" idx="0"/>
            <a:endCxn id="168977" idx="1"/>
          </p:cNvCxnSpPr>
          <p:nvPr/>
        </p:nvCxnSpPr>
        <p:spPr bwMode="auto">
          <a:xfrm flipV="1">
            <a:off x="5076825" y="2925763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8969" name="Oval 9"/>
          <p:cNvSpPr>
            <a:spLocks noChangeArrowheads="1"/>
          </p:cNvSpPr>
          <p:nvPr/>
        </p:nvSpPr>
        <p:spPr bwMode="auto">
          <a:xfrm>
            <a:off x="6156325" y="2349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70" name="Oval 10"/>
          <p:cNvSpPr>
            <a:spLocks noChangeArrowheads="1"/>
          </p:cNvSpPr>
          <p:nvPr/>
        </p:nvSpPr>
        <p:spPr bwMode="auto">
          <a:xfrm>
            <a:off x="7091363" y="2349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71" name="Oval 11"/>
          <p:cNvSpPr>
            <a:spLocks noChangeArrowheads="1"/>
          </p:cNvSpPr>
          <p:nvPr/>
        </p:nvSpPr>
        <p:spPr bwMode="auto">
          <a:xfrm>
            <a:off x="4716463" y="3141663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72" name="Oval 12"/>
          <p:cNvSpPr>
            <a:spLocks noChangeArrowheads="1"/>
          </p:cNvSpPr>
          <p:nvPr/>
        </p:nvSpPr>
        <p:spPr bwMode="auto">
          <a:xfrm>
            <a:off x="4284663" y="2349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73" name="Oval 13"/>
          <p:cNvSpPr>
            <a:spLocks noChangeArrowheads="1"/>
          </p:cNvSpPr>
          <p:nvPr/>
        </p:nvSpPr>
        <p:spPr bwMode="auto">
          <a:xfrm>
            <a:off x="5219700" y="2349500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4356100" y="1563688"/>
            <a:ext cx="3529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Peers, Group members, Citizens of an ideal democracy, …</a:t>
            </a:r>
          </a:p>
        </p:txBody>
      </p:sp>
      <p:sp>
        <p:nvSpPr>
          <p:cNvPr id="168977" name="Line 17"/>
          <p:cNvSpPr>
            <a:spLocks noChangeShapeType="1"/>
          </p:cNvSpPr>
          <p:nvPr/>
        </p:nvSpPr>
        <p:spPr bwMode="auto">
          <a:xfrm>
            <a:off x="4643438" y="29257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68979" name="Line 19"/>
          <p:cNvSpPr>
            <a:spLocks noChangeShapeType="1"/>
          </p:cNvSpPr>
          <p:nvPr/>
        </p:nvSpPr>
        <p:spPr bwMode="auto">
          <a:xfrm>
            <a:off x="5508625" y="2925763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68981" name="Line 21"/>
          <p:cNvSpPr>
            <a:spLocks noChangeShapeType="1"/>
          </p:cNvSpPr>
          <p:nvPr/>
        </p:nvSpPr>
        <p:spPr bwMode="auto">
          <a:xfrm>
            <a:off x="5076825" y="29257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cxnSp>
        <p:nvCxnSpPr>
          <p:cNvPr id="168982" name="AutoShape 22"/>
          <p:cNvCxnSpPr>
            <a:cxnSpLocks noChangeShapeType="1"/>
            <a:stCxn id="168967" idx="0"/>
            <a:endCxn id="168983" idx="1"/>
          </p:cNvCxnSpPr>
          <p:nvPr/>
        </p:nvCxnSpPr>
        <p:spPr bwMode="auto">
          <a:xfrm flipV="1">
            <a:off x="6804025" y="2925763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8983" name="Line 23"/>
          <p:cNvSpPr>
            <a:spLocks noChangeShapeType="1"/>
          </p:cNvSpPr>
          <p:nvPr/>
        </p:nvSpPr>
        <p:spPr bwMode="auto">
          <a:xfrm>
            <a:off x="6370638" y="29257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68984" name="Line 24"/>
          <p:cNvSpPr>
            <a:spLocks noChangeShapeType="1"/>
          </p:cNvSpPr>
          <p:nvPr/>
        </p:nvSpPr>
        <p:spPr bwMode="auto">
          <a:xfrm>
            <a:off x="6804025" y="29257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cxnSp>
        <p:nvCxnSpPr>
          <p:cNvPr id="168985" name="AutoShape 25"/>
          <p:cNvCxnSpPr>
            <a:cxnSpLocks noChangeShapeType="1"/>
          </p:cNvCxnSpPr>
          <p:nvPr/>
        </p:nvCxnSpPr>
        <p:spPr bwMode="auto">
          <a:xfrm flipV="1">
            <a:off x="5929322" y="3789363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68988" name="Line 28"/>
          <p:cNvSpPr>
            <a:spLocks noChangeShapeType="1"/>
          </p:cNvSpPr>
          <p:nvPr/>
        </p:nvSpPr>
        <p:spPr bwMode="auto">
          <a:xfrm>
            <a:off x="5500694" y="3786190"/>
            <a:ext cx="1143008" cy="31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68989" name="Line 29"/>
          <p:cNvSpPr>
            <a:spLocks noChangeShapeType="1"/>
          </p:cNvSpPr>
          <p:nvPr/>
        </p:nvSpPr>
        <p:spPr bwMode="auto">
          <a:xfrm>
            <a:off x="6635770" y="3789363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cxnSp>
        <p:nvCxnSpPr>
          <p:cNvPr id="168991" name="AutoShape 31"/>
          <p:cNvCxnSpPr>
            <a:cxnSpLocks noChangeShapeType="1"/>
            <a:endCxn id="168970" idx="6"/>
          </p:cNvCxnSpPr>
          <p:nvPr/>
        </p:nvCxnSpPr>
        <p:spPr bwMode="auto">
          <a:xfrm rot="5400000" flipH="1">
            <a:off x="7703344" y="2674144"/>
            <a:ext cx="360363" cy="142875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168992" name="AutoShape 32"/>
          <p:cNvCxnSpPr>
            <a:cxnSpLocks noChangeShapeType="1"/>
            <a:endCxn id="168969" idx="6"/>
          </p:cNvCxnSpPr>
          <p:nvPr/>
        </p:nvCxnSpPr>
        <p:spPr bwMode="auto">
          <a:xfrm rot="5400000" flipH="1">
            <a:off x="6767512" y="2674938"/>
            <a:ext cx="360363" cy="141288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168993" name="AutoShape 33"/>
          <p:cNvCxnSpPr>
            <a:cxnSpLocks noChangeShapeType="1"/>
            <a:endCxn id="168972" idx="6"/>
          </p:cNvCxnSpPr>
          <p:nvPr/>
        </p:nvCxnSpPr>
        <p:spPr bwMode="auto">
          <a:xfrm rot="5400000" flipH="1">
            <a:off x="4895850" y="2674938"/>
            <a:ext cx="360363" cy="141287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168994" name="AutoShape 34"/>
          <p:cNvCxnSpPr>
            <a:cxnSpLocks noChangeShapeType="1"/>
            <a:endCxn id="168973" idx="6"/>
          </p:cNvCxnSpPr>
          <p:nvPr/>
        </p:nvCxnSpPr>
        <p:spPr bwMode="auto">
          <a:xfrm rot="5400000" flipH="1">
            <a:off x="5831681" y="2674144"/>
            <a:ext cx="360363" cy="142875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32" name="AutoShape 31"/>
          <p:cNvCxnSpPr>
            <a:cxnSpLocks noChangeShapeType="1"/>
            <a:endCxn id="168967" idx="6"/>
          </p:cNvCxnSpPr>
          <p:nvPr/>
        </p:nvCxnSpPr>
        <p:spPr bwMode="auto">
          <a:xfrm rot="16200000" flipV="1">
            <a:off x="7046922" y="3475030"/>
            <a:ext cx="428627" cy="193694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33" name="AutoShape 31"/>
          <p:cNvCxnSpPr>
            <a:cxnSpLocks noChangeShapeType="1"/>
            <a:endCxn id="168971" idx="6"/>
          </p:cNvCxnSpPr>
          <p:nvPr/>
        </p:nvCxnSpPr>
        <p:spPr bwMode="auto">
          <a:xfrm rot="16200000" flipV="1">
            <a:off x="5326065" y="3468686"/>
            <a:ext cx="428628" cy="206382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18B5-FA08-4083-99E7-BCE2D94DCC1D}" type="slidenum">
              <a:rPr lang="en-US"/>
              <a:pPr/>
              <a:t>16</a:t>
            </a:fld>
            <a:endParaRPr 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705725" cy="1071546"/>
          </a:xfrm>
        </p:spPr>
        <p:txBody>
          <a:bodyPr/>
          <a:lstStyle/>
          <a:p>
            <a:r>
              <a:rPr lang="en-US" sz="3600" dirty="0"/>
              <a:t>Example: A Peerage Exerting Audit Control on a Hierarchy</a:t>
            </a:r>
            <a:endParaRPr lang="en-AU" sz="3600" dirty="0"/>
          </a:p>
        </p:txBody>
      </p:sp>
      <p:sp>
        <p:nvSpPr>
          <p:cNvPr id="181251" name="Oval 3"/>
          <p:cNvSpPr>
            <a:spLocks noChangeArrowheads="1"/>
          </p:cNvSpPr>
          <p:nvPr/>
        </p:nvSpPr>
        <p:spPr bwMode="auto">
          <a:xfrm>
            <a:off x="1620838" y="1782748"/>
            <a:ext cx="720725" cy="431800"/>
          </a:xfrm>
          <a:prstGeom prst="ellipse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252" name="Oval 4"/>
          <p:cNvSpPr>
            <a:spLocks noChangeArrowheads="1"/>
          </p:cNvSpPr>
          <p:nvPr/>
        </p:nvSpPr>
        <p:spPr bwMode="auto">
          <a:xfrm>
            <a:off x="2627313" y="2574911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81253" name="AutoShape 5"/>
          <p:cNvCxnSpPr>
            <a:cxnSpLocks noChangeShapeType="1"/>
            <a:stCxn id="181259" idx="0"/>
            <a:endCxn id="181251" idx="3"/>
          </p:cNvCxnSpPr>
          <p:nvPr/>
        </p:nvCxnSpPr>
        <p:spPr bwMode="auto">
          <a:xfrm flipV="1">
            <a:off x="1116013" y="2151048"/>
            <a:ext cx="609600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81254" name="AutoShape 6"/>
          <p:cNvCxnSpPr>
            <a:cxnSpLocks noChangeShapeType="1"/>
            <a:stCxn id="181252" idx="0"/>
            <a:endCxn id="181251" idx="5"/>
          </p:cNvCxnSpPr>
          <p:nvPr/>
        </p:nvCxnSpPr>
        <p:spPr bwMode="auto">
          <a:xfrm flipH="1" flipV="1">
            <a:off x="2236788" y="2151048"/>
            <a:ext cx="750887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81255" name="Oval 7"/>
          <p:cNvSpPr>
            <a:spLocks noChangeArrowheads="1"/>
          </p:cNvSpPr>
          <p:nvPr/>
        </p:nvSpPr>
        <p:spPr bwMode="auto">
          <a:xfrm>
            <a:off x="2195513" y="3303573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256" name="Oval 8"/>
          <p:cNvSpPr>
            <a:spLocks noChangeArrowheads="1"/>
          </p:cNvSpPr>
          <p:nvPr/>
        </p:nvSpPr>
        <p:spPr bwMode="auto">
          <a:xfrm>
            <a:off x="3130550" y="32940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81257" name="AutoShape 9"/>
          <p:cNvCxnSpPr>
            <a:cxnSpLocks noChangeShapeType="1"/>
            <a:stCxn id="181255" idx="0"/>
            <a:endCxn id="181252" idx="3"/>
          </p:cNvCxnSpPr>
          <p:nvPr/>
        </p:nvCxnSpPr>
        <p:spPr bwMode="auto">
          <a:xfrm flipV="1">
            <a:off x="2555875" y="2943211"/>
            <a:ext cx="176213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81258" name="AutoShape 10"/>
          <p:cNvCxnSpPr>
            <a:cxnSpLocks noChangeShapeType="1"/>
            <a:stCxn id="181256" idx="0"/>
            <a:endCxn id="181252" idx="5"/>
          </p:cNvCxnSpPr>
          <p:nvPr/>
        </p:nvCxnSpPr>
        <p:spPr bwMode="auto">
          <a:xfrm flipH="1" flipV="1">
            <a:off x="3243263" y="2943211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81259" name="Oval 11"/>
          <p:cNvSpPr>
            <a:spLocks noChangeArrowheads="1"/>
          </p:cNvSpPr>
          <p:nvPr/>
        </p:nvSpPr>
        <p:spPr bwMode="auto">
          <a:xfrm>
            <a:off x="755650" y="2574911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260" name="Oval 12"/>
          <p:cNvSpPr>
            <a:spLocks noChangeArrowheads="1"/>
          </p:cNvSpPr>
          <p:nvPr/>
        </p:nvSpPr>
        <p:spPr bwMode="auto">
          <a:xfrm>
            <a:off x="323850" y="3303573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261" name="Oval 13"/>
          <p:cNvSpPr>
            <a:spLocks noChangeArrowheads="1"/>
          </p:cNvSpPr>
          <p:nvPr/>
        </p:nvSpPr>
        <p:spPr bwMode="auto">
          <a:xfrm>
            <a:off x="1258888" y="32940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81262" name="AutoShape 14"/>
          <p:cNvCxnSpPr>
            <a:cxnSpLocks noChangeShapeType="1"/>
            <a:stCxn id="181260" idx="0"/>
            <a:endCxn id="181259" idx="3"/>
          </p:cNvCxnSpPr>
          <p:nvPr/>
        </p:nvCxnSpPr>
        <p:spPr bwMode="auto">
          <a:xfrm flipV="1">
            <a:off x="684213" y="2943211"/>
            <a:ext cx="176212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81263" name="AutoShape 15"/>
          <p:cNvCxnSpPr>
            <a:cxnSpLocks noChangeShapeType="1"/>
            <a:stCxn id="181261" idx="0"/>
            <a:endCxn id="181259" idx="5"/>
          </p:cNvCxnSpPr>
          <p:nvPr/>
        </p:nvCxnSpPr>
        <p:spPr bwMode="auto">
          <a:xfrm flipH="1" flipV="1">
            <a:off x="1371600" y="2943211"/>
            <a:ext cx="247650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81264" name="Oval 16"/>
          <p:cNvSpPr>
            <a:spLocks noChangeArrowheads="1"/>
          </p:cNvSpPr>
          <p:nvPr/>
        </p:nvSpPr>
        <p:spPr bwMode="auto">
          <a:xfrm>
            <a:off x="1619250" y="5926158"/>
            <a:ext cx="720725" cy="431800"/>
          </a:xfrm>
          <a:prstGeom prst="ellipse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265" name="Text Box 17"/>
          <p:cNvSpPr txBox="1">
            <a:spLocks noChangeArrowheads="1"/>
          </p:cNvSpPr>
          <p:nvPr/>
        </p:nvSpPr>
        <p:spPr bwMode="auto">
          <a:xfrm>
            <a:off x="3635375" y="1357298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Auditor</a:t>
            </a:r>
          </a:p>
        </p:txBody>
      </p:sp>
      <p:sp>
        <p:nvSpPr>
          <p:cNvPr id="181266" name="Oval 18"/>
          <p:cNvSpPr>
            <a:spLocks noChangeArrowheads="1"/>
          </p:cNvSpPr>
          <p:nvPr/>
        </p:nvSpPr>
        <p:spPr bwMode="auto">
          <a:xfrm>
            <a:off x="2493953" y="5030773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IG2</a:t>
            </a:r>
            <a:endParaRPr lang="en-AU"/>
          </a:p>
        </p:txBody>
      </p:sp>
      <p:cxnSp>
        <p:nvCxnSpPr>
          <p:cNvPr id="181267" name="AutoShape 19"/>
          <p:cNvCxnSpPr>
            <a:cxnSpLocks noChangeShapeType="1"/>
            <a:stCxn id="181270" idx="0"/>
            <a:endCxn id="181306" idx="1"/>
          </p:cNvCxnSpPr>
          <p:nvPr/>
        </p:nvCxnSpPr>
        <p:spPr bwMode="auto">
          <a:xfrm rot="5400000" flipH="1" flipV="1">
            <a:off x="953279" y="4836317"/>
            <a:ext cx="387327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81270" name="Oval 22"/>
          <p:cNvSpPr>
            <a:spLocks noChangeArrowheads="1"/>
          </p:cNvSpPr>
          <p:nvPr/>
        </p:nvSpPr>
        <p:spPr bwMode="auto">
          <a:xfrm>
            <a:off x="785786" y="5030773"/>
            <a:ext cx="720725" cy="431800"/>
          </a:xfrm>
          <a:prstGeom prst="ellipse">
            <a:avLst/>
          </a:prstGeom>
          <a:solidFill>
            <a:srgbClr val="3399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IG1</a:t>
            </a:r>
            <a:endParaRPr lang="en-AU" dirty="0"/>
          </a:p>
        </p:txBody>
      </p:sp>
      <p:cxnSp>
        <p:nvCxnSpPr>
          <p:cNvPr id="181280" name="AutoShape 32"/>
          <p:cNvCxnSpPr>
            <a:cxnSpLocks noChangeShapeType="1"/>
            <a:stCxn id="181266" idx="0"/>
            <a:endCxn id="181309" idx="1"/>
          </p:cNvCxnSpPr>
          <p:nvPr/>
        </p:nvCxnSpPr>
        <p:spPr bwMode="auto">
          <a:xfrm rot="5400000" flipH="1" flipV="1">
            <a:off x="2662238" y="4835525"/>
            <a:ext cx="387327" cy="31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cxnSp>
        <p:nvCxnSpPr>
          <p:cNvPr id="181283" name="AutoShape 35"/>
          <p:cNvCxnSpPr>
            <a:cxnSpLocks noChangeShapeType="1"/>
            <a:stCxn id="181264" idx="0"/>
          </p:cNvCxnSpPr>
          <p:nvPr/>
        </p:nvCxnSpPr>
        <p:spPr bwMode="auto">
          <a:xfrm flipV="1">
            <a:off x="1979613" y="5710258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611188" y="1357298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OS Root Administrator</a:t>
            </a:r>
          </a:p>
        </p:txBody>
      </p:sp>
      <p:sp>
        <p:nvSpPr>
          <p:cNvPr id="181289" name="Oval 41"/>
          <p:cNvSpPr>
            <a:spLocks noChangeArrowheads="1"/>
          </p:cNvSpPr>
          <p:nvPr/>
        </p:nvSpPr>
        <p:spPr bwMode="auto">
          <a:xfrm>
            <a:off x="3773488" y="1782748"/>
            <a:ext cx="720725" cy="431800"/>
          </a:xfrm>
          <a:prstGeom prst="ellipse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cxnSp>
        <p:nvCxnSpPr>
          <p:cNvPr id="181290" name="AutoShape 42"/>
          <p:cNvCxnSpPr>
            <a:cxnSpLocks noChangeShapeType="1"/>
            <a:stCxn id="181251" idx="6"/>
            <a:endCxn id="181289" idx="2"/>
          </p:cNvCxnSpPr>
          <p:nvPr/>
        </p:nvCxnSpPr>
        <p:spPr bwMode="auto">
          <a:xfrm>
            <a:off x="2341563" y="1998648"/>
            <a:ext cx="143192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/>
            <a:tailEnd type="none" w="lg" len="lg"/>
          </a:ln>
          <a:effectLst/>
        </p:spPr>
      </p:cxnSp>
      <p:cxnSp>
        <p:nvCxnSpPr>
          <p:cNvPr id="181291" name="AutoShape 43"/>
          <p:cNvCxnSpPr>
            <a:cxnSpLocks noChangeShapeType="1"/>
            <a:stCxn id="181289" idx="7"/>
          </p:cNvCxnSpPr>
          <p:nvPr/>
        </p:nvCxnSpPr>
        <p:spPr bwMode="auto">
          <a:xfrm rot="16200000">
            <a:off x="4844257" y="1256492"/>
            <a:ext cx="134937" cy="1044575"/>
          </a:xfrm>
          <a:prstGeom prst="curvedConnector3">
            <a:avLst>
              <a:gd name="adj1" fmla="val 269412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pic>
        <p:nvPicPr>
          <p:cNvPr id="181292" name="Picture 44" descr="in0111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1550" y="1711311"/>
            <a:ext cx="1303338" cy="1785937"/>
          </a:xfrm>
          <a:prstGeom prst="rect">
            <a:avLst/>
          </a:prstGeom>
          <a:noFill/>
        </p:spPr>
      </p:pic>
      <p:cxnSp>
        <p:nvCxnSpPr>
          <p:cNvPr id="181293" name="AutoShape 45"/>
          <p:cNvCxnSpPr>
            <a:cxnSpLocks noChangeShapeType="1"/>
            <a:stCxn id="181266" idx="7"/>
          </p:cNvCxnSpPr>
          <p:nvPr/>
        </p:nvCxnSpPr>
        <p:spPr bwMode="auto">
          <a:xfrm rot="16200000">
            <a:off x="3478997" y="3128154"/>
            <a:ext cx="1597025" cy="2335213"/>
          </a:xfrm>
          <a:prstGeom prst="curvedConnector3">
            <a:avLst>
              <a:gd name="adj1" fmla="val 23755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sp>
        <p:nvSpPr>
          <p:cNvPr id="181298" name="Text Box 50"/>
          <p:cNvSpPr txBox="1">
            <a:spLocks noChangeArrowheads="1"/>
          </p:cNvSpPr>
          <p:nvPr/>
        </p:nvSpPr>
        <p:spPr bwMode="auto">
          <a:xfrm>
            <a:off x="3851275" y="3517886"/>
            <a:ext cx="10080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Users/</a:t>
            </a:r>
          </a:p>
          <a:p>
            <a:pPr algn="ctr"/>
            <a:r>
              <a:rPr lang="en-US"/>
              <a:t>Peers</a:t>
            </a:r>
          </a:p>
        </p:txBody>
      </p:sp>
      <p:sp>
        <p:nvSpPr>
          <p:cNvPr id="181299" name="Text Box 51"/>
          <p:cNvSpPr txBox="1">
            <a:spLocks noChangeArrowheads="1"/>
          </p:cNvSpPr>
          <p:nvPr/>
        </p:nvSpPr>
        <p:spPr bwMode="auto">
          <a:xfrm>
            <a:off x="2413000" y="5821348"/>
            <a:ext cx="2735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Chair of User Assurance Group</a:t>
            </a:r>
          </a:p>
        </p:txBody>
      </p:sp>
      <p:sp>
        <p:nvSpPr>
          <p:cNvPr id="181300" name="Text Box 52"/>
          <p:cNvSpPr txBox="1">
            <a:spLocks noChangeArrowheads="1"/>
          </p:cNvSpPr>
          <p:nvPr/>
        </p:nvSpPr>
        <p:spPr bwMode="auto">
          <a:xfrm>
            <a:off x="3482984" y="5029186"/>
            <a:ext cx="237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Inspector-General (an elected officer)</a:t>
            </a:r>
          </a:p>
        </p:txBody>
      </p:sp>
      <p:sp>
        <p:nvSpPr>
          <p:cNvPr id="181301" name="Text Box 53"/>
          <p:cNvSpPr txBox="1">
            <a:spLocks noChangeArrowheads="1"/>
          </p:cNvSpPr>
          <p:nvPr/>
        </p:nvSpPr>
        <p:spPr bwMode="auto">
          <a:xfrm>
            <a:off x="6084888" y="1557338"/>
            <a:ext cx="2987675" cy="45797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80975" indent="-180975">
              <a:spcBef>
                <a:spcPct val="30000"/>
              </a:spcBef>
              <a:buFontTx/>
              <a:buChar char="•"/>
            </a:pPr>
            <a:r>
              <a:rPr lang="en-US" dirty="0"/>
              <a:t>Peers </a:t>
            </a:r>
            <a:r>
              <a:rPr lang="en-US" dirty="0" smtClean="0"/>
              <a:t>elect one or more Inspector-Generals.</a:t>
            </a:r>
            <a:endParaRPr lang="en-US" dirty="0"/>
          </a:p>
          <a:p>
            <a:pPr marL="180975" indent="-180975">
              <a:spcBef>
                <a:spcPct val="30000"/>
              </a:spcBef>
              <a:buFontTx/>
              <a:buChar char="•"/>
            </a:pPr>
            <a:r>
              <a:rPr lang="en-US" dirty="0"/>
              <a:t>The OS Administrator makes a </a:t>
            </a:r>
            <a:r>
              <a:rPr lang="en-US" dirty="0">
                <a:solidFill>
                  <a:schemeClr val="folHlink"/>
                </a:solidFill>
              </a:rPr>
              <a:t>Trusting</a:t>
            </a:r>
            <a:r>
              <a:rPr lang="en-US" dirty="0"/>
              <a:t> appointment when granting auditor-level </a:t>
            </a:r>
            <a:r>
              <a:rPr lang="en-US" dirty="0">
                <a:solidFill>
                  <a:schemeClr val="hlink"/>
                </a:solidFill>
              </a:rPr>
              <a:t>Privilege</a:t>
            </a:r>
            <a:r>
              <a:rPr lang="en-US" dirty="0"/>
              <a:t> to an alias of an Inspector-General.</a:t>
            </a:r>
          </a:p>
          <a:p>
            <a:pPr marL="180975" indent="-180975">
              <a:spcBef>
                <a:spcPct val="30000"/>
              </a:spcBef>
              <a:buFontTx/>
              <a:buChar char="•"/>
            </a:pPr>
            <a:r>
              <a:rPr lang="en-NZ" dirty="0"/>
              <a:t>The Auditor </a:t>
            </a:r>
            <a:r>
              <a:rPr lang="en-NZ" dirty="0" smtClean="0"/>
              <a:t>discloses an audit </a:t>
            </a:r>
            <a:r>
              <a:rPr lang="en-NZ" dirty="0"/>
              <a:t>report to their Inspector-General alias.</a:t>
            </a:r>
          </a:p>
          <a:p>
            <a:pPr marL="180975" indent="-180975">
              <a:spcBef>
                <a:spcPct val="30000"/>
              </a:spcBef>
              <a:buFontTx/>
              <a:buChar char="•"/>
            </a:pPr>
            <a:r>
              <a:rPr lang="en-NZ" dirty="0"/>
              <a:t>The audit report can be read by any Peer.</a:t>
            </a:r>
          </a:p>
          <a:p>
            <a:pPr marL="180975" indent="-180975">
              <a:spcBef>
                <a:spcPct val="30000"/>
              </a:spcBef>
              <a:buFontTx/>
              <a:buChar char="•"/>
            </a:pPr>
            <a:r>
              <a:rPr lang="en-NZ" dirty="0"/>
              <a:t>Peers </a:t>
            </a:r>
            <a:r>
              <a:rPr lang="en-NZ" dirty="0" smtClean="0"/>
              <a:t>may </a:t>
            </a:r>
            <a:r>
              <a:rPr lang="en-NZ" dirty="0"/>
              <a:t>disclose the report to non-Peers.  </a:t>
            </a:r>
            <a:endParaRPr lang="en-US" dirty="0"/>
          </a:p>
        </p:txBody>
      </p:sp>
      <p:sp>
        <p:nvSpPr>
          <p:cNvPr id="181302" name="Oval 54"/>
          <p:cNvSpPr>
            <a:spLocks noChangeArrowheads="1"/>
          </p:cNvSpPr>
          <p:nvPr/>
        </p:nvSpPr>
        <p:spPr bwMode="auto">
          <a:xfrm>
            <a:off x="2195513" y="40941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 type="none"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303" name="Oval 55"/>
          <p:cNvSpPr>
            <a:spLocks noChangeArrowheads="1"/>
          </p:cNvSpPr>
          <p:nvPr/>
        </p:nvSpPr>
        <p:spPr bwMode="auto">
          <a:xfrm>
            <a:off x="3130550" y="40941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 type="none"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304" name="Oval 56"/>
          <p:cNvSpPr>
            <a:spLocks noChangeArrowheads="1"/>
          </p:cNvSpPr>
          <p:nvPr/>
        </p:nvSpPr>
        <p:spPr bwMode="auto">
          <a:xfrm>
            <a:off x="323850" y="40941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 type="none"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305" name="Oval 57"/>
          <p:cNvSpPr>
            <a:spLocks noChangeArrowheads="1"/>
          </p:cNvSpPr>
          <p:nvPr/>
        </p:nvSpPr>
        <p:spPr bwMode="auto">
          <a:xfrm>
            <a:off x="1258888" y="4094148"/>
            <a:ext cx="720725" cy="431800"/>
          </a:xfrm>
          <a:prstGeom prst="ellipse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round/>
            <a:headEnd/>
            <a:tailEnd type="none"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81306" name="Line 58"/>
          <p:cNvSpPr>
            <a:spLocks noChangeShapeType="1"/>
          </p:cNvSpPr>
          <p:nvPr/>
        </p:nvSpPr>
        <p:spPr bwMode="auto">
          <a:xfrm>
            <a:off x="714348" y="4643446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81307" name="Line 59"/>
          <p:cNvSpPr>
            <a:spLocks noChangeShapeType="1"/>
          </p:cNvSpPr>
          <p:nvPr/>
        </p:nvSpPr>
        <p:spPr bwMode="auto">
          <a:xfrm>
            <a:off x="1547813" y="4643446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81308" name="Line 60"/>
          <p:cNvSpPr>
            <a:spLocks noChangeShapeType="1"/>
          </p:cNvSpPr>
          <p:nvPr/>
        </p:nvSpPr>
        <p:spPr bwMode="auto">
          <a:xfrm>
            <a:off x="1142976" y="4643446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81309" name="Line 61"/>
          <p:cNvSpPr>
            <a:spLocks noChangeShapeType="1"/>
          </p:cNvSpPr>
          <p:nvPr/>
        </p:nvSpPr>
        <p:spPr bwMode="auto">
          <a:xfrm>
            <a:off x="2409824" y="4643446"/>
            <a:ext cx="44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181310" name="Line 62"/>
          <p:cNvSpPr>
            <a:spLocks noChangeShapeType="1"/>
          </p:cNvSpPr>
          <p:nvPr/>
        </p:nvSpPr>
        <p:spPr bwMode="auto">
          <a:xfrm>
            <a:off x="2857489" y="4643446"/>
            <a:ext cx="13573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/>
          </a:ln>
          <a:effectLst/>
        </p:spPr>
        <p:txBody>
          <a:bodyPr/>
          <a:lstStyle/>
          <a:p>
            <a:endParaRPr lang="en-NZ"/>
          </a:p>
        </p:txBody>
      </p:sp>
      <p:cxnSp>
        <p:nvCxnSpPr>
          <p:cNvPr id="181311" name="AutoShape 63"/>
          <p:cNvCxnSpPr>
            <a:cxnSpLocks noChangeShapeType="1"/>
            <a:endCxn id="181303" idx="6"/>
          </p:cNvCxnSpPr>
          <p:nvPr/>
        </p:nvCxnSpPr>
        <p:spPr bwMode="auto">
          <a:xfrm rot="16200000" flipV="1">
            <a:off x="3759187" y="4402136"/>
            <a:ext cx="333398" cy="14922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med" len="med"/>
          </a:ln>
          <a:effectLst/>
        </p:spPr>
      </p:cxnSp>
      <p:cxnSp>
        <p:nvCxnSpPr>
          <p:cNvPr id="181312" name="AutoShape 64"/>
          <p:cNvCxnSpPr>
            <a:cxnSpLocks noChangeShapeType="1"/>
            <a:endCxn id="181302" idx="6"/>
          </p:cNvCxnSpPr>
          <p:nvPr/>
        </p:nvCxnSpPr>
        <p:spPr bwMode="auto">
          <a:xfrm rot="16200000" flipV="1">
            <a:off x="2827321" y="4398965"/>
            <a:ext cx="333398" cy="15556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med" len="med"/>
          </a:ln>
          <a:effectLst/>
        </p:spPr>
      </p:cxnSp>
      <p:cxnSp>
        <p:nvCxnSpPr>
          <p:cNvPr id="181313" name="AutoShape 65"/>
          <p:cNvCxnSpPr>
            <a:cxnSpLocks noChangeShapeType="1"/>
            <a:stCxn id="181306" idx="1"/>
            <a:endCxn id="181304" idx="6"/>
          </p:cNvCxnSpPr>
          <p:nvPr/>
        </p:nvCxnSpPr>
        <p:spPr bwMode="auto">
          <a:xfrm rot="16200000" flipV="1">
            <a:off x="929457" y="4425166"/>
            <a:ext cx="333398" cy="10316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med" len="med"/>
          </a:ln>
          <a:effectLst/>
        </p:spPr>
      </p:cxnSp>
      <p:cxnSp>
        <p:nvCxnSpPr>
          <p:cNvPr id="181314" name="AutoShape 66"/>
          <p:cNvCxnSpPr>
            <a:cxnSpLocks noChangeShapeType="1"/>
            <a:endCxn id="181305" idx="6"/>
          </p:cNvCxnSpPr>
          <p:nvPr/>
        </p:nvCxnSpPr>
        <p:spPr bwMode="auto">
          <a:xfrm rot="16200000" flipV="1">
            <a:off x="1894662" y="4394999"/>
            <a:ext cx="333398" cy="16349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med" len="med"/>
          </a:ln>
          <a:effectLst/>
        </p:spPr>
      </p:cxnSp>
      <p:cxnSp>
        <p:nvCxnSpPr>
          <p:cNvPr id="181317" name="AutoShape 69"/>
          <p:cNvCxnSpPr>
            <a:cxnSpLocks noChangeShapeType="1"/>
            <a:endCxn id="181256" idx="7"/>
          </p:cNvCxnSpPr>
          <p:nvPr/>
        </p:nvCxnSpPr>
        <p:spPr bwMode="auto">
          <a:xfrm rot="16200000">
            <a:off x="3347244" y="3756804"/>
            <a:ext cx="800100" cy="1588"/>
          </a:xfrm>
          <a:prstGeom prst="curvedConnector5">
            <a:avLst>
              <a:gd name="adj1" fmla="val 30954"/>
              <a:gd name="adj2" fmla="val 13200000"/>
              <a:gd name="adj3" fmla="val 136509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181318" name="AutoShape 70"/>
          <p:cNvCxnSpPr>
            <a:cxnSpLocks noChangeShapeType="1"/>
            <a:endCxn id="181260" idx="7"/>
          </p:cNvCxnSpPr>
          <p:nvPr/>
        </p:nvCxnSpPr>
        <p:spPr bwMode="auto">
          <a:xfrm rot="16200000">
            <a:off x="545306" y="3761567"/>
            <a:ext cx="790575" cy="1588"/>
          </a:xfrm>
          <a:prstGeom prst="curvedConnector5">
            <a:avLst>
              <a:gd name="adj1" fmla="val 30722"/>
              <a:gd name="adj2" fmla="val 13200000"/>
              <a:gd name="adj3" fmla="val 136949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181319" name="AutoShape 71"/>
          <p:cNvCxnSpPr>
            <a:cxnSpLocks noChangeShapeType="1"/>
            <a:endCxn id="181261" idx="7"/>
          </p:cNvCxnSpPr>
          <p:nvPr/>
        </p:nvCxnSpPr>
        <p:spPr bwMode="auto">
          <a:xfrm rot="16200000">
            <a:off x="1475582" y="3756804"/>
            <a:ext cx="800100" cy="1587"/>
          </a:xfrm>
          <a:prstGeom prst="curvedConnector5">
            <a:avLst>
              <a:gd name="adj1" fmla="val 30954"/>
              <a:gd name="adj2" fmla="val 13200000"/>
              <a:gd name="adj3" fmla="val 136509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181320" name="AutoShape 72"/>
          <p:cNvCxnSpPr>
            <a:cxnSpLocks noChangeShapeType="1"/>
            <a:endCxn id="181255" idx="7"/>
          </p:cNvCxnSpPr>
          <p:nvPr/>
        </p:nvCxnSpPr>
        <p:spPr bwMode="auto">
          <a:xfrm rot="16200000">
            <a:off x="2416969" y="3761567"/>
            <a:ext cx="790575" cy="1587"/>
          </a:xfrm>
          <a:prstGeom prst="curvedConnector5">
            <a:avLst>
              <a:gd name="adj1" fmla="val 30722"/>
              <a:gd name="adj2" fmla="val 13300000"/>
              <a:gd name="adj3" fmla="val 136949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</p:cxnSp>
      <p:sp>
        <p:nvSpPr>
          <p:cNvPr id="61" name="Line 28"/>
          <p:cNvSpPr>
            <a:spLocks noChangeShapeType="1"/>
          </p:cNvSpPr>
          <p:nvPr/>
        </p:nvSpPr>
        <p:spPr bwMode="auto">
          <a:xfrm>
            <a:off x="1563672" y="5711843"/>
            <a:ext cx="1143008" cy="31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sp>
        <p:nvSpPr>
          <p:cNvPr id="62" name="Line 29"/>
          <p:cNvSpPr>
            <a:spLocks noChangeShapeType="1"/>
          </p:cNvSpPr>
          <p:nvPr/>
        </p:nvSpPr>
        <p:spPr bwMode="auto">
          <a:xfrm>
            <a:off x="2698748" y="5715016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NZ"/>
          </a:p>
        </p:txBody>
      </p:sp>
      <p:cxnSp>
        <p:nvCxnSpPr>
          <p:cNvPr id="63" name="AutoShape 31"/>
          <p:cNvCxnSpPr>
            <a:cxnSpLocks noChangeShapeType="1"/>
            <a:endCxn id="181266" idx="6"/>
          </p:cNvCxnSpPr>
          <p:nvPr/>
        </p:nvCxnSpPr>
        <p:spPr bwMode="auto">
          <a:xfrm rot="16200000" flipV="1">
            <a:off x="3090836" y="5370516"/>
            <a:ext cx="465171" cy="217486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  <p:cxnSp>
        <p:nvCxnSpPr>
          <p:cNvPr id="64" name="AutoShape 31"/>
          <p:cNvCxnSpPr>
            <a:cxnSpLocks noChangeShapeType="1"/>
            <a:endCxn id="181270" idx="6"/>
          </p:cNvCxnSpPr>
          <p:nvPr/>
        </p:nvCxnSpPr>
        <p:spPr bwMode="auto">
          <a:xfrm rot="16200000" flipV="1">
            <a:off x="1389013" y="5364172"/>
            <a:ext cx="465171" cy="230173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 type="none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Owner-Centric Security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Axiom 6.  The judgement actor of a system is a representation of the desires and fears of its owner. </a:t>
            </a:r>
          </a:p>
          <a:p>
            <a:r>
              <a:rPr lang="en-NZ" dirty="0" smtClean="0"/>
              <a:t>Implication: If the system’s owner is </a:t>
            </a:r>
            <a:r>
              <a:rPr lang="en-NZ" dirty="0" smtClean="0"/>
              <a:t>unaware </a:t>
            </a:r>
            <a:r>
              <a:rPr lang="en-NZ" dirty="0" smtClean="0"/>
              <a:t>of </a:t>
            </a:r>
            <a:r>
              <a:rPr lang="en-NZ" dirty="0" smtClean="0"/>
              <a:t>their </a:t>
            </a:r>
            <a:r>
              <a:rPr lang="en-NZ" dirty="0" smtClean="0"/>
              <a:t>system, then </a:t>
            </a:r>
            <a:r>
              <a:rPr lang="en-NZ" dirty="0" smtClean="0"/>
              <a:t>the </a:t>
            </a:r>
            <a:r>
              <a:rPr lang="en-NZ" dirty="0" smtClean="0"/>
              <a:t>judgement actor will make no judgements.</a:t>
            </a:r>
          </a:p>
          <a:p>
            <a:r>
              <a:rPr lang="en-NZ" dirty="0" smtClean="0"/>
              <a:t>If the system’s owner is inconsistent or incoherent, then their system has indefinite security and functionality.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can an owner do?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An owner might fulfil their desires by modifying their system or by controlling its environment.</a:t>
            </a:r>
          </a:p>
          <a:p>
            <a:pPr lvl="1"/>
            <a:r>
              <a:rPr lang="en-NZ" dirty="0" smtClean="0"/>
              <a:t>These are functional enhancements.</a:t>
            </a:r>
          </a:p>
          <a:p>
            <a:r>
              <a:rPr lang="en-NZ" dirty="0" smtClean="0"/>
              <a:t>A fearful owner may seek security enhancements, </a:t>
            </a:r>
          </a:p>
          <a:p>
            <a:pPr lvl="1"/>
            <a:r>
              <a:rPr lang="en-NZ" dirty="0" smtClean="0"/>
              <a:t>by architectural modifications on their own system, or </a:t>
            </a:r>
          </a:p>
          <a:p>
            <a:pPr lvl="1"/>
            <a:r>
              <a:rPr lang="en-NZ" dirty="0" smtClean="0"/>
              <a:t>by exerting control over other systems.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Lessig’s Taxonomy of Control</a:t>
            </a:r>
            <a:endParaRPr lang="en-US" smtClean="0"/>
          </a:p>
        </p:txBody>
      </p:sp>
      <p:sp>
        <p:nvSpPr>
          <p:cNvPr id="23555" name="Oval 7"/>
          <p:cNvSpPr>
            <a:spLocks noChangeArrowheads="1"/>
          </p:cNvSpPr>
          <p:nvPr/>
        </p:nvSpPr>
        <p:spPr bwMode="auto">
          <a:xfrm>
            <a:off x="4822825" y="4292600"/>
            <a:ext cx="3240088" cy="14414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311525" y="3429000"/>
            <a:ext cx="2794000" cy="2735263"/>
            <a:chOff x="2086" y="2160"/>
            <a:chExt cx="1760" cy="1723"/>
          </a:xfrm>
        </p:grpSpPr>
        <p:sp>
          <p:nvSpPr>
            <p:cNvPr id="23575" name="Oval 13"/>
            <p:cNvSpPr>
              <a:spLocks noChangeArrowheads="1"/>
            </p:cNvSpPr>
            <p:nvPr/>
          </p:nvSpPr>
          <p:spPr bwMode="auto">
            <a:xfrm>
              <a:off x="2086" y="2160"/>
              <a:ext cx="862" cy="1723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576" name="Text Box 14"/>
            <p:cNvSpPr txBox="1">
              <a:spLocks noChangeArrowheads="1"/>
            </p:cNvSpPr>
            <p:nvPr/>
          </p:nvSpPr>
          <p:spPr bwMode="auto">
            <a:xfrm>
              <a:off x="2245" y="3385"/>
              <a:ext cx="56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NZ" sz="2400" b="1"/>
                <a:t>Easy</a:t>
              </a:r>
              <a:endParaRPr lang="en-US" sz="2400" b="1"/>
            </a:p>
          </p:txBody>
        </p:sp>
        <p:sp>
          <p:nvSpPr>
            <p:cNvPr id="23577" name="Text Box 15"/>
            <p:cNvSpPr txBox="1">
              <a:spLocks noChangeArrowheads="1"/>
            </p:cNvSpPr>
            <p:nvPr/>
          </p:nvSpPr>
          <p:spPr bwMode="auto">
            <a:xfrm>
              <a:off x="3016" y="3385"/>
              <a:ext cx="83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NZ" sz="2400" b="1"/>
                <a:t>Difficult</a:t>
              </a:r>
              <a:endParaRPr lang="en-US" sz="2400" b="1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490913" y="3213100"/>
            <a:ext cx="3421062" cy="1609725"/>
            <a:chOff x="2199" y="2024"/>
            <a:chExt cx="2155" cy="1014"/>
          </a:xfrm>
        </p:grpSpPr>
        <p:sp>
          <p:nvSpPr>
            <p:cNvPr id="23572" name="Oval 17"/>
            <p:cNvSpPr>
              <a:spLocks noChangeArrowheads="1"/>
            </p:cNvSpPr>
            <p:nvPr/>
          </p:nvSpPr>
          <p:spPr bwMode="auto">
            <a:xfrm>
              <a:off x="2199" y="2024"/>
              <a:ext cx="1996" cy="770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573" name="Text Box 18"/>
            <p:cNvSpPr txBox="1">
              <a:spLocks noChangeArrowheads="1"/>
            </p:cNvSpPr>
            <p:nvPr/>
          </p:nvSpPr>
          <p:spPr bwMode="auto">
            <a:xfrm>
              <a:off x="2925" y="2296"/>
              <a:ext cx="121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NZ" sz="2400" b="1"/>
                <a:t>Inexpensive</a:t>
              </a:r>
              <a:endParaRPr lang="en-US" sz="2400" b="1"/>
            </a:p>
          </p:txBody>
        </p:sp>
        <p:sp>
          <p:nvSpPr>
            <p:cNvPr id="23574" name="Text Box 19"/>
            <p:cNvSpPr txBox="1">
              <a:spLocks noChangeArrowheads="1"/>
            </p:cNvSpPr>
            <p:nvPr/>
          </p:nvSpPr>
          <p:spPr bwMode="auto">
            <a:xfrm>
              <a:off x="3288" y="2750"/>
              <a:ext cx="10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NZ" sz="2400" b="1"/>
                <a:t>Expensive</a:t>
              </a:r>
              <a:endParaRPr lang="en-US" sz="2400" b="1"/>
            </a:p>
          </p:txBody>
        </p:sp>
      </p:grpSp>
      <p:sp>
        <p:nvSpPr>
          <p:cNvPr id="23558" name="Text Box 20"/>
          <p:cNvSpPr txBox="1">
            <a:spLocks noChangeArrowheads="1"/>
          </p:cNvSpPr>
          <p:nvPr/>
        </p:nvSpPr>
        <p:spPr bwMode="auto">
          <a:xfrm>
            <a:off x="3635375" y="3860800"/>
            <a:ext cx="792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94581" name="Text Box 21"/>
          <p:cNvSpPr txBox="1">
            <a:spLocks noChangeArrowheads="1"/>
          </p:cNvSpPr>
          <p:nvPr/>
        </p:nvSpPr>
        <p:spPr bwMode="auto">
          <a:xfrm>
            <a:off x="6227763" y="5516563"/>
            <a:ext cx="2592387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/>
              <a:t>Computers make things easy or difficult.</a:t>
            </a:r>
            <a:endParaRPr lang="en-US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348038" y="1700213"/>
            <a:ext cx="5543550" cy="2808287"/>
            <a:chOff x="2109" y="1071"/>
            <a:chExt cx="3492" cy="1769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09" y="1117"/>
              <a:ext cx="1521" cy="1723"/>
              <a:chOff x="2109" y="1117"/>
              <a:chExt cx="1521" cy="1723"/>
            </a:xfrm>
          </p:grpSpPr>
          <p:sp>
            <p:nvSpPr>
              <p:cNvPr id="23569" name="Oval 4"/>
              <p:cNvSpPr>
                <a:spLocks noChangeArrowheads="1"/>
              </p:cNvSpPr>
              <p:nvPr/>
            </p:nvSpPr>
            <p:spPr bwMode="auto">
              <a:xfrm>
                <a:off x="2109" y="1117"/>
                <a:ext cx="862" cy="1723"/>
              </a:xfrm>
              <a:prstGeom prst="ellipse">
                <a:avLst/>
              </a:prstGeom>
              <a:solidFill>
                <a:srgbClr val="CCFFCC">
                  <a:alpha val="50195"/>
                </a:srgb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3570" name="Text Box 5"/>
              <p:cNvSpPr txBox="1">
                <a:spLocks noChangeArrowheads="1"/>
              </p:cNvSpPr>
              <p:nvPr/>
            </p:nvSpPr>
            <p:spPr bwMode="auto">
              <a:xfrm>
                <a:off x="2217" y="1418"/>
                <a:ext cx="617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NZ" sz="2400" b="1"/>
                  <a:t>Legal</a:t>
                </a:r>
                <a:endParaRPr lang="en-US" sz="2400" b="1"/>
              </a:p>
            </p:txBody>
          </p:sp>
          <p:sp>
            <p:nvSpPr>
              <p:cNvPr id="23571" name="Text Box 6"/>
              <p:cNvSpPr txBox="1">
                <a:spLocks noChangeArrowheads="1"/>
              </p:cNvSpPr>
              <p:nvPr/>
            </p:nvSpPr>
            <p:spPr bwMode="auto">
              <a:xfrm>
                <a:off x="2971" y="1418"/>
                <a:ext cx="659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NZ" sz="2400" b="1"/>
                  <a:t>Illegal</a:t>
                </a:r>
                <a:endParaRPr lang="en-US" sz="2400" b="1"/>
              </a:p>
            </p:txBody>
          </p:sp>
        </p:grpSp>
        <p:sp>
          <p:nvSpPr>
            <p:cNvPr id="23568" name="Text Box 22"/>
            <p:cNvSpPr txBox="1">
              <a:spLocks noChangeArrowheads="1"/>
            </p:cNvSpPr>
            <p:nvPr/>
          </p:nvSpPr>
          <p:spPr bwMode="auto">
            <a:xfrm>
              <a:off x="2744" y="1071"/>
              <a:ext cx="285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NZ"/>
                <a:t>Governments make things legal or illegal.</a:t>
              </a:r>
              <a:endParaRPr lang="en-US"/>
            </a:p>
          </p:txBody>
        </p:sp>
      </p:grpSp>
      <p:sp>
        <p:nvSpPr>
          <p:cNvPr id="194583" name="Text Box 23"/>
          <p:cNvSpPr txBox="1">
            <a:spLocks noChangeArrowheads="1"/>
          </p:cNvSpPr>
          <p:nvPr/>
        </p:nvSpPr>
        <p:spPr bwMode="auto">
          <a:xfrm>
            <a:off x="6732588" y="3213100"/>
            <a:ext cx="2087562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/>
              <a:t>The world’s economy makes things inexpensive or expensive.</a:t>
            </a:r>
            <a:endParaRPr lang="en-U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68313" y="3284538"/>
            <a:ext cx="4175125" cy="2716212"/>
            <a:chOff x="295" y="2069"/>
            <a:chExt cx="2630" cy="1711"/>
          </a:xfrm>
        </p:grpSpPr>
        <p:sp>
          <p:nvSpPr>
            <p:cNvPr id="23563" name="Oval 9"/>
            <p:cNvSpPr>
              <a:spLocks noChangeArrowheads="1"/>
            </p:cNvSpPr>
            <p:nvPr/>
          </p:nvSpPr>
          <p:spPr bwMode="auto">
            <a:xfrm>
              <a:off x="929" y="2069"/>
              <a:ext cx="1996" cy="770"/>
            </a:xfrm>
            <a:prstGeom prst="ellipse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564" name="Text Box 10"/>
            <p:cNvSpPr txBox="1">
              <a:spLocks noChangeArrowheads="1"/>
            </p:cNvSpPr>
            <p:nvPr/>
          </p:nvSpPr>
          <p:spPr bwMode="auto">
            <a:xfrm>
              <a:off x="1111" y="2296"/>
              <a:ext cx="62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NZ" sz="2400" b="1"/>
                <a:t>Moral</a:t>
              </a:r>
              <a:endParaRPr lang="en-US" sz="2400" b="1"/>
            </a:p>
          </p:txBody>
        </p:sp>
        <p:sp>
          <p:nvSpPr>
            <p:cNvPr id="23565" name="Text Box 11"/>
            <p:cNvSpPr txBox="1">
              <a:spLocks noChangeArrowheads="1"/>
            </p:cNvSpPr>
            <p:nvPr/>
          </p:nvSpPr>
          <p:spPr bwMode="auto">
            <a:xfrm>
              <a:off x="884" y="2886"/>
              <a:ext cx="8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NZ" sz="2400" b="1"/>
                <a:t>Immoral</a:t>
              </a:r>
              <a:endParaRPr lang="en-US" sz="2400" b="1"/>
            </a:p>
          </p:txBody>
        </p:sp>
        <p:sp>
          <p:nvSpPr>
            <p:cNvPr id="23566" name="Text Box 24"/>
            <p:cNvSpPr txBox="1">
              <a:spLocks noChangeArrowheads="1"/>
            </p:cNvSpPr>
            <p:nvPr/>
          </p:nvSpPr>
          <p:spPr bwMode="auto">
            <a:xfrm>
              <a:off x="295" y="3203"/>
              <a:ext cx="1315" cy="5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NZ"/>
                <a:t>Our culture makes things moral or immoral.</a:t>
              </a:r>
              <a:endParaRPr lang="en-US"/>
            </a:p>
          </p:txBody>
        </p: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717 0.0946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7 0.09459 L 0.00868 -0.0418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1" grpId="0"/>
      <p:bldP spid="1945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8174068" cy="752475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Questions to be (Partially) Answered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557338"/>
            <a:ext cx="7835900" cy="3898900"/>
          </a:xfrm>
        </p:spPr>
        <p:txBody>
          <a:bodyPr/>
          <a:lstStyle/>
          <a:p>
            <a:pPr eaLnBrk="1" hangingPunct="1"/>
            <a:r>
              <a:rPr lang="en-US" dirty="0" smtClean="0"/>
              <a:t>What is security?  What is trust?  </a:t>
            </a:r>
          </a:p>
          <a:p>
            <a:pPr eaLnBrk="1" hangingPunct="1"/>
            <a:r>
              <a:rPr lang="en-NZ" dirty="0" smtClean="0"/>
              <a:t>“What would be the shape of an organisational theory applied to security?” [Anderson, 2008] </a:t>
            </a:r>
          </a:p>
          <a:p>
            <a:pPr eaLnBrk="1" hangingPunct="1"/>
            <a:r>
              <a:rPr lang="en-NZ" dirty="0" smtClean="0"/>
              <a:t>What would be the shape of a security theory applied to an organisation</a:t>
            </a:r>
            <a:r>
              <a:rPr lang="en-NZ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28601"/>
            <a:ext cx="8140729" cy="842946"/>
          </a:xfrm>
        </p:spPr>
        <p:txBody>
          <a:bodyPr/>
          <a:lstStyle/>
          <a:p>
            <a:r>
              <a:rPr lang="en-NZ" sz="3600" dirty="0" smtClean="0"/>
              <a:t>Temporal &amp; Organisational Dimensions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Prospective controls:</a:t>
            </a:r>
          </a:p>
          <a:p>
            <a:pPr lvl="1"/>
            <a:r>
              <a:rPr lang="en-NZ" sz="2400" dirty="0" smtClean="0"/>
              <a:t>Architectural security (easy/hard)</a:t>
            </a:r>
          </a:p>
          <a:p>
            <a:pPr lvl="1"/>
            <a:r>
              <a:rPr lang="en-NZ" sz="2400" dirty="0" smtClean="0"/>
              <a:t>Economic security (inexpensive/expensive)</a:t>
            </a:r>
          </a:p>
          <a:p>
            <a:r>
              <a:rPr lang="en-NZ" sz="2800" dirty="0" smtClean="0"/>
              <a:t>Retrospective controls:</a:t>
            </a:r>
          </a:p>
          <a:p>
            <a:pPr lvl="1"/>
            <a:r>
              <a:rPr lang="en-NZ" sz="2400" dirty="0" smtClean="0"/>
              <a:t>Legal security (legal/illegal)</a:t>
            </a:r>
          </a:p>
          <a:p>
            <a:pPr lvl="1"/>
            <a:r>
              <a:rPr lang="en-NZ" sz="2400" dirty="0" smtClean="0"/>
              <a:t>Normative security (moral/immoral)</a:t>
            </a:r>
          </a:p>
          <a:p>
            <a:r>
              <a:rPr lang="en-NZ" sz="2800" b="1" dirty="0" smtClean="0"/>
              <a:t>Temporality </a:t>
            </a:r>
            <a:r>
              <a:rPr lang="en-NZ" sz="2800" dirty="0" smtClean="0"/>
              <a:t>= {prospective, retrospective}.</a:t>
            </a:r>
          </a:p>
          <a:p>
            <a:r>
              <a:rPr lang="en-NZ" sz="2800" b="1" dirty="0" smtClean="0"/>
              <a:t>Organisation </a:t>
            </a:r>
            <a:r>
              <a:rPr lang="en-NZ" sz="2800" dirty="0" smtClean="0"/>
              <a:t>= {hierarchy, peerage}.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85728"/>
            <a:ext cx="7772400" cy="785818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Security Properties (Traditional)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208963" cy="5111750"/>
          </a:xfrm>
        </p:spPr>
        <p:txBody>
          <a:bodyPr/>
          <a:lstStyle/>
          <a:p>
            <a:pPr marL="609600" indent="-609600" eaLnBrk="1" hangingPunct="1">
              <a:buSzTx/>
              <a:buFontTx/>
              <a:buAutoNum type="arabicPeriod"/>
            </a:pPr>
            <a:r>
              <a:rPr lang="en-US" sz="2400" b="1" smtClean="0">
                <a:solidFill>
                  <a:srgbClr val="CC0000"/>
                </a:solidFill>
              </a:rPr>
              <a:t>Confidentiality</a:t>
            </a:r>
            <a:r>
              <a:rPr lang="en-US" sz="2400" smtClean="0"/>
              <a:t>: no one is allowed to read, unless they are authorised.</a:t>
            </a:r>
          </a:p>
          <a:p>
            <a:pPr marL="609600" indent="-609600" eaLnBrk="1" hangingPunct="1">
              <a:buSzTx/>
              <a:buFontTx/>
              <a:buAutoNum type="arabicPeriod"/>
            </a:pPr>
            <a:r>
              <a:rPr lang="en-US" sz="2400" b="1" smtClean="0">
                <a:solidFill>
                  <a:srgbClr val="CC0000"/>
                </a:solidFill>
              </a:rPr>
              <a:t>Integrity</a:t>
            </a:r>
            <a:r>
              <a:rPr lang="en-US" sz="2400" smtClean="0"/>
              <a:t>: no one is allowed to write, unless they are authorised.</a:t>
            </a:r>
          </a:p>
          <a:p>
            <a:pPr marL="609600" indent="-609600" eaLnBrk="1" hangingPunct="1">
              <a:buSzTx/>
              <a:buFontTx/>
              <a:buAutoNum type="arabicPeriod"/>
            </a:pPr>
            <a:r>
              <a:rPr lang="en-US" sz="2400" b="1" smtClean="0">
                <a:solidFill>
                  <a:srgbClr val="CC0000"/>
                </a:solidFill>
              </a:rPr>
              <a:t>Availability</a:t>
            </a:r>
            <a:r>
              <a:rPr lang="en-US" sz="2400" smtClean="0"/>
              <a:t>: all authorised reads and writes will be performed by the system.</a:t>
            </a:r>
          </a:p>
          <a:p>
            <a:pPr marL="609600" indent="-609600" eaLnBrk="1" hangingPunct="1"/>
            <a:r>
              <a:rPr lang="en-US" sz="2400" b="1" smtClean="0"/>
              <a:t>Authorisation</a:t>
            </a:r>
            <a:r>
              <a:rPr lang="en-US" sz="2400" smtClean="0"/>
              <a:t>: giving someone the authority to do something.</a:t>
            </a:r>
          </a:p>
          <a:p>
            <a:pPr marL="609600" indent="-609600" eaLnBrk="1" hangingPunct="1"/>
            <a:r>
              <a:rPr lang="en-NZ" sz="2400" b="1" smtClean="0"/>
              <a:t>Authentication</a:t>
            </a:r>
            <a:r>
              <a:rPr lang="en-NZ" sz="2400" smtClean="0"/>
              <a:t>: being assured of someone’s identity.</a:t>
            </a:r>
          </a:p>
          <a:p>
            <a:pPr marL="609600" indent="-609600" eaLnBrk="1" hangingPunct="1"/>
            <a:r>
              <a:rPr lang="en-NZ" sz="2400" b="1" smtClean="0"/>
              <a:t>Identification</a:t>
            </a:r>
            <a:r>
              <a:rPr lang="en-NZ" sz="2400" smtClean="0"/>
              <a:t>: knowing someone’s name or ID#.</a:t>
            </a:r>
          </a:p>
          <a:p>
            <a:pPr marL="609600" indent="-609600" eaLnBrk="1" hangingPunct="1"/>
            <a:r>
              <a:rPr lang="en-NZ" sz="2400" b="1" smtClean="0"/>
              <a:t>Auditing</a:t>
            </a:r>
            <a:r>
              <a:rPr lang="en-NZ" sz="2400" smtClean="0"/>
              <a:t>: maintaining (and reviewing) records of security decisions.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28600"/>
            <a:ext cx="8029575" cy="1090613"/>
          </a:xfrm>
        </p:spPr>
        <p:txBody>
          <a:bodyPr/>
          <a:lstStyle/>
          <a:p>
            <a:pPr eaLnBrk="1" hangingPunct="1"/>
            <a:r>
              <a:rPr lang="en-US" dirty="0" smtClean="0"/>
              <a:t>Micro to Macro Security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49630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800" dirty="0" smtClean="0"/>
              <a:t>“Static security”: system properties (confidentiality, integrity, availability).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dirty="0" smtClean="0"/>
              <a:t>“Dynamic security”: system processes (</a:t>
            </a:r>
            <a:r>
              <a:rPr lang="en-NZ" sz="2800" b="1" dirty="0" smtClean="0"/>
              <a:t>Au</a:t>
            </a:r>
            <a:r>
              <a:rPr lang="en-NZ" sz="2800" dirty="0" smtClean="0"/>
              <a:t>thentication, </a:t>
            </a:r>
            <a:r>
              <a:rPr lang="en-NZ" sz="2800" b="1" dirty="0" smtClean="0"/>
              <a:t>Au</a:t>
            </a:r>
            <a:r>
              <a:rPr lang="en-NZ" sz="2800" dirty="0" smtClean="0"/>
              <a:t>thorisation, </a:t>
            </a:r>
            <a:r>
              <a:rPr lang="en-NZ" sz="2800" b="1" dirty="0" smtClean="0"/>
              <a:t>Au</a:t>
            </a:r>
            <a:r>
              <a:rPr lang="en-NZ" sz="2800" dirty="0" smtClean="0"/>
              <a:t>dit).  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Beware the “gold-plated” system design!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“Security Governance”: human oversight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Specification</a:t>
            </a:r>
            <a:r>
              <a:rPr lang="en-US" sz="2400" dirty="0" smtClean="0"/>
              <a:t>, or Policy (answering the question of what the system is supposed to do),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Implementation</a:t>
            </a:r>
            <a:r>
              <a:rPr lang="en-US" sz="2400" dirty="0" smtClean="0"/>
              <a:t> (answering the question of how to make the system do what it is supposed to do), 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Assurance</a:t>
            </a:r>
            <a:r>
              <a:rPr lang="en-US" sz="2400" dirty="0" smtClean="0"/>
              <a:t> (answering the question of whether the system is meeting its specifications).</a:t>
            </a:r>
            <a:r>
              <a:rPr lang="en-US" sz="2800" dirty="0" smtClean="0"/>
              <a:t>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28600"/>
            <a:ext cx="8212167" cy="1090613"/>
          </a:xfrm>
        </p:spPr>
        <p:txBody>
          <a:bodyPr/>
          <a:lstStyle/>
          <a:p>
            <a:pPr eaLnBrk="1" hangingPunct="1"/>
            <a:r>
              <a:rPr lang="en-US" dirty="0" smtClean="0"/>
              <a:t>Clarifying Static Security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557338"/>
            <a:ext cx="74041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Confidentiality, Integrity, and Availability are appropriate for read/write data.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What about security for executables?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Unix directories have “</a:t>
            </a:r>
            <a:r>
              <a:rPr lang="en-US" sz="2000" dirty="0" err="1" smtClean="0"/>
              <a:t>rwx</a:t>
            </a:r>
            <a:r>
              <a:rPr lang="en-US" sz="2000" dirty="0" smtClean="0"/>
              <a:t>” permission bits: </a:t>
            </a:r>
            <a:r>
              <a:rPr lang="en-US" sz="2000" dirty="0" err="1" smtClean="0"/>
              <a:t>XXXity</a:t>
            </a:r>
            <a:r>
              <a:rPr lang="en-US" sz="2000" dirty="0" smtClean="0"/>
              <a:t>!  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dirty="0" smtClean="0"/>
              <a:t>What about security for directories, services, ...?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Each level of a taxonomy should have a </a:t>
            </a:r>
            <a:r>
              <a:rPr lang="en-US" sz="2000" i="1" dirty="0" smtClean="0"/>
              <a:t>few</a:t>
            </a:r>
            <a:r>
              <a:rPr lang="en-US" sz="2000" dirty="0" smtClean="0"/>
              <a:t> categories which cover </a:t>
            </a:r>
            <a:r>
              <a:rPr lang="en-US" sz="2000" i="1" dirty="0" smtClean="0"/>
              <a:t>all</a:t>
            </a:r>
            <a:r>
              <a:rPr lang="en-US" sz="2000" dirty="0" smtClean="0"/>
              <a:t> the possible cases.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Each case should belong to </a:t>
            </a:r>
            <a:r>
              <a:rPr lang="en-US" sz="2000" i="1" dirty="0" smtClean="0"/>
              <a:t>one</a:t>
            </a:r>
            <a:r>
              <a:rPr lang="en-US" sz="2000" dirty="0" smtClean="0"/>
              <a:t> category.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dirty="0" smtClean="0"/>
              <a:t>Confidentiality, Integrity, </a:t>
            </a:r>
            <a:r>
              <a:rPr lang="en-NZ" sz="2400" dirty="0" err="1" smtClean="0"/>
              <a:t>XXXity</a:t>
            </a:r>
            <a:r>
              <a:rPr lang="en-NZ" sz="2400" dirty="0" smtClean="0"/>
              <a:t>, “</a:t>
            </a:r>
            <a:r>
              <a:rPr lang="en-NZ" sz="2400" dirty="0" err="1" smtClean="0"/>
              <a:t>etc”ity</a:t>
            </a:r>
            <a:r>
              <a:rPr lang="en-NZ" sz="2400" dirty="0" smtClean="0"/>
              <a:t> are all </a:t>
            </a:r>
            <a:r>
              <a:rPr lang="en-NZ" sz="2400" b="1" i="1" dirty="0" smtClean="0"/>
              <a:t>Prohibitions</a:t>
            </a:r>
            <a:r>
              <a:rPr lang="en-NZ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dirty="0" smtClean="0"/>
              <a:t>Availability is a </a:t>
            </a:r>
            <a:r>
              <a:rPr lang="en-NZ" sz="2400" b="1" i="1" dirty="0" smtClean="0"/>
              <a:t>Permission.</a:t>
            </a:r>
            <a:endParaRPr lang="en-US" sz="2400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5072066" y="5000636"/>
          <a:ext cx="3035291" cy="1741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1545" name="AutoShape 57"/>
          <p:cNvSpPr>
            <a:spLocks noChangeArrowheads="1"/>
          </p:cNvSpPr>
          <p:nvPr/>
        </p:nvSpPr>
        <p:spPr bwMode="auto">
          <a:xfrm>
            <a:off x="4286248" y="5929331"/>
            <a:ext cx="428628" cy="214314"/>
          </a:xfrm>
          <a:prstGeom prst="rightArrow">
            <a:avLst>
              <a:gd name="adj1" fmla="val 50000"/>
              <a:gd name="adj2" fmla="val 62363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graphicFrame>
        <p:nvGraphicFramePr>
          <p:cNvPr id="7" name="Diagram 6"/>
          <p:cNvGraphicFramePr/>
          <p:nvPr/>
        </p:nvGraphicFramePr>
        <p:xfrm>
          <a:off x="928662" y="5429264"/>
          <a:ext cx="3000396" cy="1285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8D874E-C0F9-4F85-8D2C-EB3C65E8712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91545" grpId="0" animBg="1"/>
      <p:bldGraphic spid="7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28600"/>
            <a:ext cx="8212167" cy="1090613"/>
          </a:xfrm>
        </p:spPr>
        <p:txBody>
          <a:bodyPr/>
          <a:lstStyle/>
          <a:p>
            <a:pPr eaLnBrk="1" hangingPunct="1"/>
            <a:r>
              <a:rPr lang="en-US" dirty="0" smtClean="0"/>
              <a:t>Prohibitions and Permissions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496300" cy="47069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Prohibition</a:t>
            </a:r>
            <a:r>
              <a:rPr lang="en-US" sz="2800" dirty="0" smtClean="0"/>
              <a:t>: forbid something from happening.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Permission</a:t>
            </a:r>
            <a:r>
              <a:rPr lang="en-US" sz="2800" dirty="0" smtClean="0"/>
              <a:t>: allow something to happen.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dirty="0" smtClean="0"/>
              <a:t>There are two types of </a:t>
            </a:r>
            <a:r>
              <a:rPr lang="en-NZ" sz="2800" i="1" dirty="0" smtClean="0"/>
              <a:t>P-secure</a:t>
            </a:r>
            <a:r>
              <a:rPr lang="en-NZ" sz="2800" dirty="0" smtClean="0"/>
              <a:t> systems: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In a </a:t>
            </a:r>
            <a:r>
              <a:rPr lang="en-NZ" sz="2400" b="1" dirty="0" smtClean="0"/>
              <a:t>prohibitive system</a:t>
            </a:r>
            <a:r>
              <a:rPr lang="en-NZ" sz="2400" dirty="0" smtClean="0"/>
              <a:t>, all operations are forbidden by default.  Permissions are granted in special cases.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In a </a:t>
            </a:r>
            <a:r>
              <a:rPr lang="en-NZ" sz="2400" b="1" dirty="0" smtClean="0"/>
              <a:t>permissive system</a:t>
            </a:r>
            <a:r>
              <a:rPr lang="en-NZ" sz="2400" dirty="0" smtClean="0"/>
              <a:t>, all operations are allowed by default.  Prohibitions are special cases.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Prohibitive systems have permissive subsystems.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Permissive systems have prohibitive subsystems.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dirty="0" smtClean="0"/>
              <a:t>Prohibitions and permissions are properties of </a:t>
            </a:r>
            <a:r>
              <a:rPr lang="en-NZ" sz="2800" b="1" dirty="0" smtClean="0"/>
              <a:t>hierarchies</a:t>
            </a:r>
            <a:r>
              <a:rPr lang="en-NZ" sz="2800" dirty="0" smtClean="0"/>
              <a:t>, such as a judicial system.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Most legal controls (“laws”) are prohibitive.  A few are permissive.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85728"/>
            <a:ext cx="8247092" cy="771507"/>
          </a:xfrm>
        </p:spPr>
        <p:txBody>
          <a:bodyPr/>
          <a:lstStyle/>
          <a:p>
            <a:pPr eaLnBrk="1" hangingPunct="1"/>
            <a:r>
              <a:rPr lang="en-US" sz="3600" dirty="0" smtClean="0"/>
              <a:t>Extending our Requirements Taxonomy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424863" cy="458630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Contracts are non-hierarchical: agreed between </a:t>
            </a:r>
            <a:r>
              <a:rPr lang="en-NZ" sz="2400" b="1" dirty="0" smtClean="0"/>
              <a:t>peers</a:t>
            </a:r>
            <a:r>
              <a:rPr lang="en-NZ" sz="2400" dirty="0" smtClean="0"/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b="1" dirty="0" smtClean="0"/>
              <a:t>Obligations</a:t>
            </a:r>
            <a:r>
              <a:rPr lang="en-NZ" sz="2000" dirty="0" smtClean="0"/>
              <a:t> are promises to do something in the future.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b="1" dirty="0" smtClean="0"/>
              <a:t>Exemptions</a:t>
            </a:r>
            <a:r>
              <a:rPr lang="en-NZ" sz="2000" dirty="0" smtClean="0"/>
              <a:t> are exceptions to an obligation.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There are two types of </a:t>
            </a:r>
            <a:r>
              <a:rPr lang="en-NZ" sz="2400" i="1" dirty="0" smtClean="0"/>
              <a:t>O-secure</a:t>
            </a:r>
            <a:r>
              <a:rPr lang="en-NZ" sz="2400" dirty="0" smtClean="0"/>
              <a:t> systems.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b="1" dirty="0" smtClean="0"/>
              <a:t>Obligatory systems</a:t>
            </a:r>
            <a:r>
              <a:rPr lang="en-NZ" sz="2000" dirty="0" smtClean="0"/>
              <a:t> have </a:t>
            </a:r>
            <a:r>
              <a:rPr lang="en-NZ" sz="2000" dirty="0" err="1" smtClean="0"/>
              <a:t>exemptive</a:t>
            </a:r>
            <a:r>
              <a:rPr lang="en-NZ" sz="2000" dirty="0" smtClean="0"/>
              <a:t> subsystems.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b="1" dirty="0" err="1" smtClean="0"/>
              <a:t>Exemptive</a:t>
            </a:r>
            <a:r>
              <a:rPr lang="en-NZ" sz="2000" b="1" dirty="0" smtClean="0"/>
              <a:t> systems</a:t>
            </a:r>
            <a:r>
              <a:rPr lang="en-NZ" sz="2000" dirty="0" smtClean="0"/>
              <a:t> have obligatory subsystems.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Can peerages be P-secure, and can hierarchies be O-secure?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Yes, in general, peerages will have some prohibitions and permissions.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Yes, superiors will often impose obligations on their inferiors.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So... the type of organisation correlates with, but does not define, the type of requirement.  We need a clearer criterion for our classification, if we want a clear taxonomy.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428736"/>
            <a:ext cx="8358246" cy="479903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Four types of static security requirements: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Obligations </a:t>
            </a:r>
            <a:r>
              <a:rPr lang="en-NZ" sz="2400" dirty="0" smtClean="0"/>
              <a:t>are forbidden inactions, e.g. “I.O.U. $1000.”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Exemptions</a:t>
            </a:r>
            <a:r>
              <a:rPr lang="en-NZ" sz="2400" dirty="0" smtClean="0"/>
              <a:t> are allowed inactions, e.g. “You need not repay me if you have a tragic accident.”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Prohibitions</a:t>
            </a:r>
            <a:r>
              <a:rPr lang="en-NZ" sz="2400" dirty="0" smtClean="0"/>
              <a:t> are forbidden actions.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Permissions</a:t>
            </a:r>
            <a:r>
              <a:rPr lang="en-NZ" sz="2400" dirty="0" smtClean="0"/>
              <a:t> are allowed actions.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Two classification axes: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Strictness</a:t>
            </a:r>
            <a:r>
              <a:rPr lang="en-NZ" sz="2400" dirty="0" smtClean="0"/>
              <a:t> = {forbidden, allowed},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b="1" dirty="0" smtClean="0"/>
              <a:t>Activity</a:t>
            </a:r>
            <a:r>
              <a:rPr lang="en-NZ" sz="2400" dirty="0" smtClean="0"/>
              <a:t> = {action, inaction}.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dirty="0" smtClean="0"/>
              <a:t>“Natural habitat” of these requirements: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Peerages typically forbid and allow inactions,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400" dirty="0" smtClean="0"/>
              <a:t>Hierarchies typically forbid and allow actions.</a:t>
            </a:r>
          </a:p>
        </p:txBody>
      </p:sp>
      <p:sp>
        <p:nvSpPr>
          <p:cNvPr id="2077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8355011" cy="747697"/>
          </a:xfrm>
        </p:spPr>
        <p:txBody>
          <a:bodyPr/>
          <a:lstStyle/>
          <a:p>
            <a:pPr eaLnBrk="1" hangingPunct="1"/>
            <a:r>
              <a:rPr lang="en-NZ" sz="4000" dirty="0" smtClean="0"/>
              <a:t>Inactions and Actions</a:t>
            </a:r>
            <a:endParaRPr lang="en-US" sz="4000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28600"/>
            <a:ext cx="8140729" cy="1090613"/>
          </a:xfrm>
        </p:spPr>
        <p:txBody>
          <a:bodyPr/>
          <a:lstStyle/>
          <a:p>
            <a:pPr eaLnBrk="1" hangingPunct="1"/>
            <a:r>
              <a:rPr lang="en-NZ" dirty="0" smtClean="0"/>
              <a:t>Reviewing our Framework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3" y="1557338"/>
            <a:ext cx="8464579" cy="5111750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/>
            </a:pPr>
            <a:r>
              <a:rPr lang="en-US" sz="2800" dirty="0" smtClean="0"/>
              <a:t>What is security?</a:t>
            </a:r>
          </a:p>
          <a:p>
            <a:pPr marL="990600" lvl="1" indent="-533400" eaLnBrk="1" hangingPunct="1">
              <a:buSzTx/>
            </a:pPr>
            <a:r>
              <a:rPr lang="en-NZ" sz="2400" dirty="0" smtClean="0"/>
              <a:t>Three layers: static, dynamic, governance.</a:t>
            </a:r>
          </a:p>
          <a:p>
            <a:pPr marL="990600" lvl="1" indent="-533400" eaLnBrk="1" hangingPunct="1">
              <a:buSzTx/>
            </a:pPr>
            <a:r>
              <a:rPr lang="en-NZ" sz="2400" dirty="0" smtClean="0"/>
              <a:t>Static security requirements: (forbidden, allowed) </a:t>
            </a:r>
            <a:r>
              <a:rPr lang="en-NZ" sz="2400" b="1" dirty="0" smtClean="0"/>
              <a:t>x</a:t>
            </a:r>
            <a:r>
              <a:rPr lang="en-NZ" sz="2400" dirty="0" smtClean="0"/>
              <a:t> (action, inaction).</a:t>
            </a:r>
          </a:p>
          <a:p>
            <a:pPr marL="990600" lvl="1" indent="-533400" eaLnBrk="1" hangingPunct="1">
              <a:buSzTx/>
            </a:pPr>
            <a:r>
              <a:rPr lang="en-NZ" sz="2400" dirty="0" smtClean="0"/>
              <a:t>Research question: how to characterise dynamic and governance requirements?</a:t>
            </a:r>
          </a:p>
          <a:p>
            <a:pPr marL="609600" indent="-609600" eaLnBrk="1" hangingPunct="1">
              <a:buSzTx/>
              <a:buFont typeface="Wingdings" pitchFamily="2" charset="2"/>
              <a:buAutoNum type="arabicPeriod"/>
            </a:pPr>
            <a:r>
              <a:rPr lang="en-NZ" sz="2800" dirty="0" smtClean="0"/>
              <a:t>How can owners gain security or functionality?</a:t>
            </a:r>
          </a:p>
          <a:p>
            <a:pPr marL="990600" lvl="1" indent="-533400" eaLnBrk="1" hangingPunct="1">
              <a:buSzTx/>
            </a:pPr>
            <a:r>
              <a:rPr lang="en-NZ" sz="2400" dirty="0" smtClean="0"/>
              <a:t>Controls: (prospective, retrospective) x (hierarchy, peerage).</a:t>
            </a:r>
          </a:p>
          <a:p>
            <a:pPr marL="609600" indent="-609600" eaLnBrk="1" hangingPunct="1">
              <a:buSzTx/>
              <a:buFont typeface="Wingdings" pitchFamily="2" charset="2"/>
              <a:buAutoNum type="arabicPeriod"/>
            </a:pPr>
            <a:r>
              <a:rPr lang="en-NZ" sz="2800" dirty="0" smtClean="0"/>
              <a:t>What is trust?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 smtClean="0"/>
              <a:t>Niklas</a:t>
            </a:r>
            <a:r>
              <a:rPr lang="en-NZ" dirty="0" smtClean="0"/>
              <a:t> </a:t>
            </a:r>
            <a:r>
              <a:rPr lang="en-NZ" dirty="0" err="1" smtClean="0"/>
              <a:t>Luhmann</a:t>
            </a:r>
            <a:r>
              <a:rPr lang="en-NZ" dirty="0" smtClean="0"/>
              <a:t>, on Trust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A prominent, and controversial, sociologist.</a:t>
            </a:r>
          </a:p>
          <a:p>
            <a:r>
              <a:rPr lang="en-NZ" sz="2800" dirty="0" smtClean="0"/>
              <a:t>Thesis: Modern systems are so complex that we must use them, or avoid using them, without carefully examining all risks, benefits, and alternatives.</a:t>
            </a:r>
          </a:p>
          <a:p>
            <a:r>
              <a:rPr lang="en-NZ" sz="2800" b="1" dirty="0" smtClean="0"/>
              <a:t>Trust</a:t>
            </a:r>
            <a:r>
              <a:rPr lang="en-NZ" sz="2800" dirty="0" smtClean="0"/>
              <a:t> is a reliance without an assessment.</a:t>
            </a:r>
          </a:p>
          <a:p>
            <a:pPr lvl="1"/>
            <a:r>
              <a:rPr lang="en-NZ" sz="2400" dirty="0" smtClean="0"/>
              <a:t>We cannot control any risk we haven’t assessed </a:t>
            </a:r>
            <a:r>
              <a:rPr lang="en-NZ" sz="2400" b="1" dirty="0" smtClean="0">
                <a:sym typeface="Symbol"/>
              </a:rPr>
              <a:t></a:t>
            </a:r>
            <a:r>
              <a:rPr lang="en-NZ" sz="2400" dirty="0" smtClean="0"/>
              <a:t> We trust any system which might harm us.  (This is the usual definition.)</a:t>
            </a:r>
          </a:p>
          <a:p>
            <a:r>
              <a:rPr lang="en-NZ" sz="2800" b="1" dirty="0" smtClean="0"/>
              <a:t>Distrust </a:t>
            </a:r>
            <a:r>
              <a:rPr lang="en-NZ" sz="2800" dirty="0" smtClean="0"/>
              <a:t>is an avoidance without an assessment.</a:t>
            </a:r>
            <a:endParaRPr lang="en-NZ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Security, Trust, Distrust, ...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fifth dimension in our framework is </a:t>
            </a:r>
            <a:r>
              <a:rPr lang="en-NZ" dirty="0" smtClean="0">
                <a:solidFill>
                  <a:srgbClr val="FF0000"/>
                </a:solidFill>
              </a:rPr>
              <a:t>assessment</a:t>
            </a:r>
            <a:r>
              <a:rPr lang="en-NZ" dirty="0" smtClean="0"/>
              <a:t>, with three cases:</a:t>
            </a:r>
          </a:p>
          <a:p>
            <a:pPr lvl="1"/>
            <a:r>
              <a:rPr lang="en-NZ" dirty="0" smtClean="0"/>
              <a:t>Cognitive assessment (of security &amp; functionality),</a:t>
            </a:r>
          </a:p>
          <a:p>
            <a:pPr lvl="1"/>
            <a:r>
              <a:rPr lang="en-NZ" dirty="0" smtClean="0"/>
              <a:t>Optimistic non-assessment (of trust &amp; coolness),</a:t>
            </a:r>
          </a:p>
          <a:p>
            <a:pPr lvl="1"/>
            <a:r>
              <a:rPr lang="en-NZ" dirty="0" smtClean="0"/>
              <a:t>Pessimistic non-assessment (of distrust &amp; </a:t>
            </a:r>
            <a:r>
              <a:rPr lang="en-NZ" dirty="0" err="1" smtClean="0"/>
              <a:t>uncoolness</a:t>
            </a:r>
            <a:r>
              <a:rPr lang="en-NZ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Importance of Modelling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350" y="1285860"/>
            <a:ext cx="7947054" cy="5214974"/>
          </a:xfrm>
        </p:spPr>
        <p:txBody>
          <a:bodyPr/>
          <a:lstStyle/>
          <a:p>
            <a:pPr marL="514350" indent="-514350"/>
            <a:r>
              <a:rPr lang="en-NZ" dirty="0" smtClean="0"/>
              <a:t>Assertion: A human can analyse simple systems (≤ 7 elements or concepts).</a:t>
            </a:r>
          </a:p>
          <a:p>
            <a:pPr marL="514350" indent="-514350"/>
            <a:r>
              <a:rPr lang="en-NZ" dirty="0" smtClean="0"/>
              <a:t>Implications: </a:t>
            </a:r>
          </a:p>
          <a:p>
            <a:pPr marL="914400" lvl="1" indent="-514350"/>
            <a:r>
              <a:rPr lang="en-NZ" dirty="0" smtClean="0"/>
              <a:t>If we want to analyse complex systems, we must use </a:t>
            </a:r>
            <a:r>
              <a:rPr lang="en-NZ" dirty="0" smtClean="0">
                <a:solidFill>
                  <a:srgbClr val="FF0000"/>
                </a:solidFill>
              </a:rPr>
              <a:t>models</a:t>
            </a:r>
            <a:r>
              <a:rPr lang="en-NZ" dirty="0" smtClean="0"/>
              <a:t> (simplifications).</a:t>
            </a:r>
          </a:p>
          <a:p>
            <a:pPr marL="914400" lvl="1" indent="-514350"/>
            <a:r>
              <a:rPr lang="en-NZ" dirty="0" smtClean="0"/>
              <a:t>If we want to have confidence in our analyses, we must </a:t>
            </a:r>
            <a:r>
              <a:rPr lang="en-NZ" dirty="0" smtClean="0">
                <a:solidFill>
                  <a:srgbClr val="FF0000"/>
                </a:solidFill>
              </a:rPr>
              <a:t>validate</a:t>
            </a:r>
            <a:r>
              <a:rPr lang="en-NZ" dirty="0" smtClean="0"/>
              <a:t> our models.</a:t>
            </a:r>
          </a:p>
          <a:p>
            <a:pPr marL="514350" indent="-514350"/>
            <a:r>
              <a:rPr lang="en-NZ" dirty="0" smtClean="0"/>
              <a:t>Validation: Do our analytic results (predictions) match our observations?</a:t>
            </a:r>
          </a:p>
          <a:p>
            <a:pPr marL="914400" lvl="1" indent="-514350"/>
            <a:r>
              <a:rPr lang="en-NZ" dirty="0" smtClean="0"/>
              <a:t>Error sources: model, application, observation.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Security vs. Functionality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350" y="1285860"/>
            <a:ext cx="7947054" cy="5286412"/>
          </a:xfrm>
        </p:spPr>
        <p:txBody>
          <a:bodyPr/>
          <a:lstStyle/>
          <a:p>
            <a:r>
              <a:rPr lang="en-NZ" dirty="0" smtClean="0"/>
              <a:t>Sixth dimension: Feedback (negative vs. positive) to the owner of the system.</a:t>
            </a:r>
          </a:p>
          <a:p>
            <a:pPr lvl="1"/>
            <a:r>
              <a:rPr lang="en-NZ" dirty="0" smtClean="0"/>
              <a:t>We treat security as a property right.</a:t>
            </a:r>
          </a:p>
          <a:p>
            <a:pPr lvl="1"/>
            <a:r>
              <a:rPr lang="en-NZ" dirty="0" smtClean="0"/>
              <a:t>Every system must have an owner, if it is to have any security or functionality.</a:t>
            </a:r>
          </a:p>
          <a:p>
            <a:pPr lvl="1"/>
            <a:r>
              <a:rPr lang="en-NZ" dirty="0" smtClean="0"/>
              <a:t>The owner reaps the benefits from </a:t>
            </a:r>
            <a:r>
              <a:rPr lang="en-NZ" i="1" dirty="0" smtClean="0"/>
              <a:t>functional</a:t>
            </a:r>
            <a:r>
              <a:rPr lang="en-NZ" dirty="0" smtClean="0"/>
              <a:t> behaviour, and pays the penalties for </a:t>
            </a:r>
            <a:r>
              <a:rPr lang="en-NZ" i="1" dirty="0" smtClean="0"/>
              <a:t>security faults</a:t>
            </a:r>
            <a:r>
              <a:rPr lang="en-NZ" dirty="0" smtClean="0"/>
              <a:t>.  (Controls are applied to the owner, ultimately.)</a:t>
            </a:r>
          </a:p>
          <a:p>
            <a:pPr lvl="1"/>
            <a:r>
              <a:rPr lang="en-NZ" dirty="0" smtClean="0"/>
              <a:t>The analyst must understand the owner’s desires and fears.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 of our Taxonomy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350" y="1214422"/>
            <a:ext cx="7835900" cy="4810140"/>
          </a:xfrm>
        </p:spPr>
        <p:txBody>
          <a:bodyPr/>
          <a:lstStyle/>
          <a:p>
            <a:r>
              <a:rPr lang="en-NZ" dirty="0" smtClean="0"/>
              <a:t>Requirements:</a:t>
            </a:r>
          </a:p>
          <a:p>
            <a:pPr lvl="1"/>
            <a:r>
              <a:rPr lang="en-NZ" dirty="0" smtClean="0"/>
              <a:t>Strictness = {forbidden, allowed},</a:t>
            </a:r>
          </a:p>
          <a:p>
            <a:pPr lvl="1"/>
            <a:r>
              <a:rPr lang="en-NZ" dirty="0" smtClean="0"/>
              <a:t>Activity = {action, inaction},</a:t>
            </a:r>
          </a:p>
          <a:p>
            <a:pPr lvl="1"/>
            <a:r>
              <a:rPr lang="en-NZ" dirty="0" smtClean="0"/>
              <a:t>Feedback = {negative, positive},</a:t>
            </a:r>
          </a:p>
          <a:p>
            <a:pPr lvl="1"/>
            <a:r>
              <a:rPr lang="en-NZ" dirty="0" smtClean="0"/>
              <a:t>Assessment = {cognitive, optimistic, pessimistic}.</a:t>
            </a:r>
          </a:p>
          <a:p>
            <a:r>
              <a:rPr lang="en-NZ" dirty="0" smtClean="0"/>
              <a:t>Controls:</a:t>
            </a:r>
          </a:p>
          <a:p>
            <a:pPr lvl="1"/>
            <a:r>
              <a:rPr lang="en-NZ" dirty="0" smtClean="0"/>
              <a:t>Temporality = {prospective, retrospective},</a:t>
            </a:r>
          </a:p>
          <a:p>
            <a:pPr lvl="1"/>
            <a:r>
              <a:rPr lang="en-NZ" dirty="0" smtClean="0"/>
              <a:t>Organisation = {hierarchy, peerage}.</a:t>
            </a:r>
          </a:p>
          <a:p>
            <a:r>
              <a:rPr lang="en-NZ" dirty="0" smtClean="0"/>
              <a:t>Layers = {static, dynamic, governance}.</a:t>
            </a:r>
          </a:p>
          <a:p>
            <a:pPr lvl="1"/>
            <a:endParaRPr lang="en-NZ" dirty="0" smtClean="0"/>
          </a:p>
          <a:p>
            <a:endParaRPr lang="en-N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Application: Access Control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An owner may fear losses as a result of unauthorised use of their system.</a:t>
            </a:r>
          </a:p>
          <a:p>
            <a:pPr marL="342900" lvl="1" indent="-342900">
              <a:buSzPct val="75000"/>
            </a:pPr>
            <a:r>
              <a:rPr lang="en-NZ" sz="3200" dirty="0" smtClean="0">
                <a:ea typeface="+mn-ea"/>
                <a:cs typeface="+mn-cs"/>
              </a:rPr>
              <a:t>This fear induces an architectural requirement (prospective, hierarchical): </a:t>
            </a:r>
          </a:p>
          <a:p>
            <a:pPr lvl="1"/>
            <a:r>
              <a:rPr lang="en-NZ" sz="2400" dirty="0" smtClean="0"/>
              <a:t>Accesses are forbidden, with allowances for specified users.</a:t>
            </a:r>
          </a:p>
          <a:p>
            <a:pPr marL="342900" lvl="1" indent="-342900">
              <a:buSzPct val="75000"/>
            </a:pPr>
            <a:r>
              <a:rPr lang="en-NZ" dirty="0" smtClean="0"/>
              <a:t>It also induces an economic requirement, if access rights are traded in a market economy.</a:t>
            </a:r>
          </a:p>
          <a:p>
            <a:pPr lvl="1"/>
            <a:r>
              <a:rPr lang="en-NZ" sz="2400" dirty="0" smtClean="0"/>
              <a:t>If the peers are highly trusted, then the architecture need not be very secure.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Access Control (cont.)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Legal requirement (retrospective, hierarchical): Unauthorised users are prosecuted.</a:t>
            </a:r>
          </a:p>
          <a:p>
            <a:pPr lvl="1"/>
            <a:r>
              <a:rPr lang="en-NZ" dirty="0" smtClean="0"/>
              <a:t>Must collect evidence – this is another architectural requirement.</a:t>
            </a:r>
          </a:p>
          <a:p>
            <a:r>
              <a:rPr lang="en-NZ" dirty="0" smtClean="0"/>
              <a:t>Normative requirement (retrospective, peering): Unauthorised users are penalised.</a:t>
            </a:r>
          </a:p>
          <a:p>
            <a:pPr lvl="1"/>
            <a:r>
              <a:rPr lang="en-NZ" dirty="0" smtClean="0"/>
              <a:t>Must collect deposits and evidence, if peers are not trusted.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Functions of Access Control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104216" cy="5286412"/>
          </a:xfrm>
        </p:spPr>
        <p:txBody>
          <a:bodyPr/>
          <a:lstStyle/>
          <a:p>
            <a:r>
              <a:rPr lang="en-NZ" sz="2800" dirty="0" smtClean="0"/>
              <a:t>If an owner desires authorised accesses, then there will be functional requirements.</a:t>
            </a:r>
          </a:p>
          <a:p>
            <a:pPr lvl="1"/>
            <a:r>
              <a:rPr lang="en-NZ" sz="2400" dirty="0" smtClean="0"/>
              <a:t>Forbidden inaction, positive feedback (“reliability”)</a:t>
            </a:r>
          </a:p>
          <a:p>
            <a:pPr marL="342900" lvl="1" indent="-342900">
              <a:buSzPct val="75000"/>
            </a:pPr>
            <a:r>
              <a:rPr lang="en-NZ" sz="2800" dirty="0" smtClean="0"/>
              <a:t>If an owner fears losses from downtime, then there are also security requirements.</a:t>
            </a:r>
            <a:endParaRPr lang="en-NZ" sz="2400" dirty="0" smtClean="0"/>
          </a:p>
          <a:p>
            <a:pPr lvl="1"/>
            <a:r>
              <a:rPr lang="en-NZ" sz="2400" dirty="0" smtClean="0"/>
              <a:t>Forbidden inaction, negative feedback (“availability”)</a:t>
            </a:r>
            <a:endParaRPr lang="en-NZ" sz="2800" dirty="0" smtClean="0"/>
          </a:p>
          <a:p>
            <a:r>
              <a:rPr lang="en-NZ" sz="2800" dirty="0" smtClean="0"/>
              <a:t>Security and functionality are intertwined!</a:t>
            </a:r>
          </a:p>
          <a:p>
            <a:pPr lvl="1"/>
            <a:r>
              <a:rPr lang="en-NZ" sz="2400" dirty="0" smtClean="0"/>
              <a:t>The analyst must understand the owner’s motivation, before writing the requirements.</a:t>
            </a:r>
          </a:p>
          <a:p>
            <a:pPr lvl="1"/>
            <a:r>
              <a:rPr lang="en-NZ" sz="2400" dirty="0" smtClean="0"/>
              <a:t>The analyst must understand the likely attackers’ motivation and resources, before prioritising the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8174068" cy="752475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Summary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350" y="1214422"/>
            <a:ext cx="7875616" cy="480062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What is security?  What is trust?</a:t>
            </a:r>
          </a:p>
          <a:p>
            <a:pPr lvl="1" eaLnBrk="1" hangingPunct="1"/>
            <a:r>
              <a:rPr lang="en-US" sz="2400" dirty="0" smtClean="0"/>
              <a:t>Four qualitative dimensions in requirements: Strictness, Activity, Feedback, and Assessment.</a:t>
            </a:r>
          </a:p>
          <a:p>
            <a:pPr lvl="1" eaLnBrk="1" hangingPunct="1"/>
            <a:r>
              <a:rPr lang="en-US" sz="2400" dirty="0" smtClean="0"/>
              <a:t>Two qualitative dimensions in control: Temporality, and Power.</a:t>
            </a:r>
          </a:p>
          <a:p>
            <a:pPr eaLnBrk="1" hangingPunct="1"/>
            <a:r>
              <a:rPr lang="en-US" dirty="0" smtClean="0"/>
              <a:t>Can security be </a:t>
            </a:r>
            <a:r>
              <a:rPr lang="en-US" dirty="0" err="1" smtClean="0"/>
              <a:t>organised</a:t>
            </a:r>
            <a:r>
              <a:rPr lang="en-US" dirty="0" smtClean="0"/>
              <a:t>?  Can </a:t>
            </a:r>
            <a:r>
              <a:rPr lang="en-US" dirty="0" err="1" smtClean="0"/>
              <a:t>organisations</a:t>
            </a:r>
            <a:r>
              <a:rPr lang="en-US" dirty="0" smtClean="0"/>
              <a:t> be secured?</a:t>
            </a:r>
          </a:p>
          <a:p>
            <a:pPr lvl="1" eaLnBrk="1" hangingPunct="1"/>
            <a:r>
              <a:rPr lang="en-US" sz="2400" dirty="0" smtClean="0"/>
              <a:t>Yes: Static, Dynamic, and Governance levels.</a:t>
            </a:r>
          </a:p>
          <a:p>
            <a:pPr lvl="1" eaLnBrk="1" hangingPunct="1"/>
            <a:r>
              <a:rPr lang="en-US" sz="2400" dirty="0" smtClean="0"/>
              <a:t>Hybrids of peerages and hierarchies seem very important.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:</a:t>
            </a:r>
            <a:fld id="{25531DFC-A1EE-420D-B943-EE74E669DA41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Applications / Questions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NZ" dirty="0" smtClean="0"/>
              <a:t>An employee accessing an outsourced service:</a:t>
            </a:r>
          </a:p>
          <a:p>
            <a:pPr lvl="1"/>
            <a:r>
              <a:rPr lang="en-NZ" dirty="0" smtClean="0"/>
              <a:t>System architecture?</a:t>
            </a:r>
          </a:p>
          <a:p>
            <a:pPr lvl="1"/>
            <a:r>
              <a:rPr lang="en-NZ" dirty="0" smtClean="0"/>
              <a:t>Judgement actor for employer?</a:t>
            </a:r>
          </a:p>
          <a:p>
            <a:pPr lvl="1"/>
            <a:r>
              <a:rPr lang="en-NZ" dirty="0" smtClean="0"/>
              <a:t>Judgement actor for employee?</a:t>
            </a:r>
          </a:p>
          <a:p>
            <a:pPr lvl="1"/>
            <a:r>
              <a:rPr lang="en-NZ" dirty="0" smtClean="0"/>
              <a:t>Judgement actor for service provider?</a:t>
            </a:r>
          </a:p>
          <a:p>
            <a:pPr marL="571500" indent="-514350">
              <a:buFont typeface="+mj-lt"/>
              <a:buAutoNum type="arabicPeriod"/>
            </a:pPr>
            <a:r>
              <a:rPr lang="en-NZ" dirty="0" smtClean="0"/>
              <a:t>A bank vault.</a:t>
            </a:r>
          </a:p>
          <a:p>
            <a:pPr marL="971550" lvl="1" indent="-514350"/>
            <a:r>
              <a:rPr lang="en-NZ" dirty="0" smtClean="0"/>
              <a:t>Can you define a “trust boundary”?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Applications (2)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An access control system?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An access control system with an auditor?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 Bell-</a:t>
            </a:r>
            <a:r>
              <a:rPr lang="en-NZ" dirty="0" err="1" smtClean="0"/>
              <a:t>LaPadula</a:t>
            </a:r>
            <a:r>
              <a:rPr lang="en-NZ" dirty="0" smtClean="0"/>
              <a:t> system with three levels of authority?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 </a:t>
            </a:r>
            <a:r>
              <a:rPr lang="en-NZ" dirty="0" err="1" smtClean="0"/>
              <a:t>Biba</a:t>
            </a:r>
            <a:r>
              <a:rPr lang="en-NZ" dirty="0" smtClean="0"/>
              <a:t> system with three levels?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 prisoner-warden </a:t>
            </a:r>
            <a:r>
              <a:rPr lang="en-NZ" dirty="0" smtClean="0"/>
              <a:t>system?  See [Yu et al., 2009]</a:t>
            </a:r>
            <a:endParaRPr lang="en-NZ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NZ" dirty="0" smtClean="0"/>
              <a:t>A “Chinese wall”?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Open Questions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Can our framework be extended to dynamic systems, e.g. Clark-Wilson?  </a:t>
            </a:r>
          </a:p>
          <a:p>
            <a:pPr lvl="1"/>
            <a:r>
              <a:rPr lang="en-NZ" dirty="0" smtClean="0"/>
              <a:t>How should we model introspection?</a:t>
            </a:r>
          </a:p>
          <a:p>
            <a:pPr lvl="1"/>
            <a:r>
              <a:rPr lang="en-NZ" dirty="0" smtClean="0"/>
              <a:t>How should judgement actors be changed</a:t>
            </a:r>
            <a:r>
              <a:rPr lang="en-NZ" dirty="0" smtClean="0"/>
              <a:t>?</a:t>
            </a:r>
          </a:p>
          <a:p>
            <a:pPr lvl="1"/>
            <a:r>
              <a:rPr lang="en-NZ" dirty="0" err="1" smtClean="0"/>
              <a:t>Hohfeldian</a:t>
            </a:r>
            <a:r>
              <a:rPr lang="en-NZ" dirty="0" smtClean="0"/>
              <a:t> analysis (of laws, and of the law-making process) seems a very promising approach …</a:t>
            </a:r>
            <a:endParaRPr lang="en-N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Human-based security!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Axioms: </a:t>
            </a:r>
          </a:p>
          <a:p>
            <a:pPr marL="971550" lvl="1" indent="-514350">
              <a:buSzPct val="100000"/>
              <a:buFont typeface="+mj-lt"/>
              <a:buAutoNum type="arabicPeriod"/>
            </a:pPr>
            <a:r>
              <a:rPr lang="en-NZ" dirty="0" smtClean="0"/>
              <a:t>Security and distrust are determined by human </a:t>
            </a:r>
            <a:r>
              <a:rPr lang="en-NZ" dirty="0" smtClean="0">
                <a:solidFill>
                  <a:srgbClr val="FF0000"/>
                </a:solidFill>
              </a:rPr>
              <a:t>fears</a:t>
            </a:r>
            <a:r>
              <a:rPr lang="en-NZ" dirty="0" smtClean="0"/>
              <a:t>.</a:t>
            </a:r>
          </a:p>
          <a:p>
            <a:pPr marL="971550" lvl="1" indent="-514350">
              <a:buSzPct val="100000"/>
              <a:buFont typeface="+mj-lt"/>
              <a:buAutoNum type="arabicPeriod"/>
            </a:pPr>
            <a:r>
              <a:rPr lang="en-NZ" dirty="0" smtClean="0"/>
              <a:t>Functionality and trust are determined by human </a:t>
            </a:r>
            <a:r>
              <a:rPr lang="en-NZ" dirty="0" smtClean="0">
                <a:solidFill>
                  <a:srgbClr val="FF0000"/>
                </a:solidFill>
              </a:rPr>
              <a:t>desires</a:t>
            </a:r>
            <a:r>
              <a:rPr lang="en-NZ" dirty="0" smtClean="0"/>
              <a:t>.</a:t>
            </a:r>
          </a:p>
          <a:p>
            <a:r>
              <a:rPr lang="en-NZ" dirty="0" smtClean="0"/>
              <a:t>Justification (by the Socratic method):</a:t>
            </a:r>
          </a:p>
          <a:p>
            <a:pPr lvl="1"/>
            <a:r>
              <a:rPr lang="en-NZ" dirty="0" smtClean="0"/>
              <a:t>If nobody can be harmed or helped by a system, then why should this system be considered secure, insecure, functional, or non-functional?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Interactions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175654" cy="4810140"/>
          </a:xfrm>
        </p:spPr>
        <p:txBody>
          <a:bodyPr/>
          <a:lstStyle/>
          <a:p>
            <a:r>
              <a:rPr lang="en-NZ" dirty="0" smtClean="0"/>
              <a:t>Axiom 3: System activity can be decomposed into </a:t>
            </a:r>
            <a:r>
              <a:rPr lang="en-NZ" dirty="0" smtClean="0">
                <a:solidFill>
                  <a:srgbClr val="FF0000"/>
                </a:solidFill>
              </a:rPr>
              <a:t>interactions</a:t>
            </a:r>
            <a:r>
              <a:rPr lang="en-NZ" dirty="0" smtClean="0"/>
              <a:t>:</a:t>
            </a:r>
          </a:p>
          <a:p>
            <a:pPr lvl="1" algn="ctr">
              <a:buNone/>
            </a:pPr>
            <a:r>
              <a:rPr lang="en-NZ" i="1" dirty="0" smtClean="0"/>
              <a:t>A: M(B) → C</a:t>
            </a:r>
          </a:p>
          <a:p>
            <a:r>
              <a:rPr lang="en-NZ" i="1" dirty="0" smtClean="0"/>
              <a:t>A</a:t>
            </a:r>
            <a:r>
              <a:rPr lang="en-NZ" dirty="0" smtClean="0"/>
              <a:t>, </a:t>
            </a:r>
            <a:r>
              <a:rPr lang="en-NZ" i="1" dirty="0" smtClean="0"/>
              <a:t>B</a:t>
            </a:r>
            <a:r>
              <a:rPr lang="en-NZ" dirty="0" smtClean="0"/>
              <a:t>, and </a:t>
            </a:r>
            <a:r>
              <a:rPr lang="en-NZ" i="1" dirty="0" smtClean="0"/>
              <a:t>C</a:t>
            </a:r>
            <a:r>
              <a:rPr lang="en-NZ" dirty="0" smtClean="0"/>
              <a:t> are systems.</a:t>
            </a:r>
          </a:p>
          <a:p>
            <a:pPr lvl="1"/>
            <a:r>
              <a:rPr lang="en-NZ" dirty="0" smtClean="0"/>
              <a:t>Note: </a:t>
            </a:r>
            <a:r>
              <a:rPr lang="en-NZ" i="1" dirty="0" smtClean="0"/>
              <a:t>A</a:t>
            </a:r>
            <a:r>
              <a:rPr lang="en-NZ" dirty="0" smtClean="0"/>
              <a:t>, </a:t>
            </a:r>
            <a:r>
              <a:rPr lang="en-NZ" i="1" dirty="0" smtClean="0"/>
              <a:t>B</a:t>
            </a:r>
            <a:r>
              <a:rPr lang="en-NZ" dirty="0" smtClean="0"/>
              <a:t>, or </a:t>
            </a:r>
            <a:r>
              <a:rPr lang="en-NZ" i="1" dirty="0" smtClean="0"/>
              <a:t>C</a:t>
            </a:r>
            <a:r>
              <a:rPr lang="en-NZ" dirty="0" smtClean="0"/>
              <a:t> may be null, e.g. </a:t>
            </a:r>
            <a:r>
              <a:rPr lang="en-NZ" i="1" dirty="0" smtClean="0"/>
              <a:t>M</a:t>
            </a:r>
            <a:r>
              <a:rPr lang="en-NZ" dirty="0" smtClean="0"/>
              <a:t> → </a:t>
            </a:r>
            <a:r>
              <a:rPr lang="en-NZ" i="1" dirty="0" smtClean="0"/>
              <a:t>C</a:t>
            </a:r>
            <a:r>
              <a:rPr lang="en-NZ" dirty="0" smtClean="0"/>
              <a:t>.</a:t>
            </a:r>
          </a:p>
          <a:p>
            <a:r>
              <a:rPr lang="en-NZ" i="1" dirty="0" smtClean="0"/>
              <a:t>M</a:t>
            </a:r>
            <a:r>
              <a:rPr lang="en-NZ" dirty="0" smtClean="0"/>
              <a:t> is a message: information (mass, or energy) that is transmitted from </a:t>
            </a:r>
            <a:r>
              <a:rPr lang="en-NZ" i="1" dirty="0" smtClean="0"/>
              <a:t>A</a:t>
            </a:r>
            <a:r>
              <a:rPr lang="en-NZ" dirty="0" smtClean="0"/>
              <a:t> to </a:t>
            </a:r>
            <a:r>
              <a:rPr lang="en-NZ" i="1" dirty="0" smtClean="0"/>
              <a:t>C</a:t>
            </a:r>
            <a:r>
              <a:rPr lang="en-NZ" dirty="0" smtClean="0"/>
              <a:t>, and which may be a function of </a:t>
            </a:r>
            <a:r>
              <a:rPr lang="en-NZ" i="1" dirty="0" smtClean="0"/>
              <a:t>B.</a:t>
            </a:r>
            <a:endParaRPr lang="en-NZ" dirty="0" smtClean="0"/>
          </a:p>
          <a:p>
            <a:r>
              <a:rPr lang="en-NZ" i="1" dirty="0" smtClean="0"/>
              <a:t>B</a:t>
            </a:r>
            <a:r>
              <a:rPr lang="en-NZ" dirty="0" smtClean="0"/>
              <a:t> is the subject of the message.  For example, “</a:t>
            </a:r>
            <a:r>
              <a:rPr lang="en-NZ" i="1" dirty="0" smtClean="0"/>
              <a:t>A</a:t>
            </a:r>
            <a:r>
              <a:rPr lang="en-NZ" dirty="0" smtClean="0"/>
              <a:t> introduces </a:t>
            </a:r>
            <a:r>
              <a:rPr lang="en-NZ" i="1" dirty="0" smtClean="0"/>
              <a:t>B</a:t>
            </a:r>
            <a:r>
              <a:rPr lang="en-NZ" dirty="0" smtClean="0"/>
              <a:t> to </a:t>
            </a:r>
            <a:r>
              <a:rPr lang="en-NZ" i="1" dirty="0" smtClean="0"/>
              <a:t>C</a:t>
            </a:r>
            <a:r>
              <a:rPr lang="en-NZ" dirty="0" smtClean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Owners and Sentience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350" y="1285860"/>
            <a:ext cx="8089930" cy="5286412"/>
          </a:xfrm>
        </p:spPr>
        <p:txBody>
          <a:bodyPr/>
          <a:lstStyle/>
          <a:p>
            <a:r>
              <a:rPr lang="en-NZ" dirty="0" smtClean="0"/>
              <a:t>Axiom 4: Every system has an </a:t>
            </a:r>
            <a:r>
              <a:rPr lang="en-NZ" dirty="0" smtClean="0">
                <a:solidFill>
                  <a:srgbClr val="FF0000"/>
                </a:solidFill>
              </a:rPr>
              <a:t>owner</a:t>
            </a:r>
            <a:r>
              <a:rPr lang="en-NZ" dirty="0" smtClean="0"/>
              <a:t>, and every owner is a system.</a:t>
            </a:r>
          </a:p>
          <a:p>
            <a:r>
              <a:rPr lang="en-NZ" dirty="0" smtClean="0"/>
              <a:t>Definitions: </a:t>
            </a:r>
          </a:p>
          <a:p>
            <a:pPr lvl="1"/>
            <a:r>
              <a:rPr lang="en-NZ" dirty="0" smtClean="0"/>
              <a:t>If </a:t>
            </a:r>
            <a:r>
              <a:rPr lang="en-NZ" i="1" dirty="0" smtClean="0"/>
              <a:t>B</a:t>
            </a:r>
            <a:r>
              <a:rPr lang="en-NZ" dirty="0" smtClean="0"/>
              <a:t> owns </a:t>
            </a:r>
            <a:r>
              <a:rPr lang="en-NZ" i="1" dirty="0" smtClean="0"/>
              <a:t>A</a:t>
            </a:r>
            <a:r>
              <a:rPr lang="en-NZ" dirty="0" smtClean="0"/>
              <a:t>, then we say that “</a:t>
            </a:r>
            <a:r>
              <a:rPr lang="en-NZ" i="1" dirty="0" smtClean="0"/>
              <a:t>A</a:t>
            </a:r>
            <a:r>
              <a:rPr lang="en-NZ" dirty="0" smtClean="0"/>
              <a:t> is a </a:t>
            </a:r>
            <a:r>
              <a:rPr lang="en-NZ" dirty="0" smtClean="0">
                <a:solidFill>
                  <a:srgbClr val="FF0000"/>
                </a:solidFill>
              </a:rPr>
              <a:t>subsystem</a:t>
            </a:r>
            <a:r>
              <a:rPr lang="en-NZ" dirty="0" smtClean="0"/>
              <a:t> of </a:t>
            </a:r>
            <a:r>
              <a:rPr lang="en-NZ" i="1" dirty="0" smtClean="0"/>
              <a:t>B</a:t>
            </a:r>
            <a:r>
              <a:rPr lang="en-NZ" dirty="0" smtClean="0"/>
              <a:t>”.</a:t>
            </a:r>
          </a:p>
          <a:p>
            <a:pPr lvl="1"/>
            <a:r>
              <a:rPr lang="en-NZ" dirty="0" smtClean="0"/>
              <a:t>If a constitutional actor </a:t>
            </a:r>
            <a:r>
              <a:rPr lang="en-NZ" i="1" dirty="0" smtClean="0"/>
              <a:t>C </a:t>
            </a:r>
            <a:r>
              <a:rPr lang="en-NZ" dirty="0" smtClean="0"/>
              <a:t>is a subsystem of itself (i.e. if </a:t>
            </a:r>
            <a:r>
              <a:rPr lang="en-NZ" i="1" dirty="0" smtClean="0"/>
              <a:t>C </a:t>
            </a:r>
            <a:r>
              <a:rPr lang="en-NZ" dirty="0" smtClean="0"/>
              <a:t>owns </a:t>
            </a:r>
            <a:r>
              <a:rPr lang="en-NZ" i="1" dirty="0" smtClean="0"/>
              <a:t>C</a:t>
            </a:r>
            <a:r>
              <a:rPr lang="en-NZ" dirty="0" smtClean="0"/>
              <a:t>,</a:t>
            </a:r>
            <a:r>
              <a:rPr lang="en-NZ" i="1" dirty="0" smtClean="0"/>
              <a:t> </a:t>
            </a:r>
            <a:r>
              <a:rPr lang="en-NZ" dirty="0" smtClean="0"/>
              <a:t>and |C| = 1), then we say that “</a:t>
            </a:r>
            <a:r>
              <a:rPr lang="en-NZ" i="1" dirty="0" smtClean="0"/>
              <a:t>C</a:t>
            </a:r>
            <a:r>
              <a:rPr lang="en-NZ" dirty="0" smtClean="0"/>
              <a:t> is a </a:t>
            </a:r>
            <a:r>
              <a:rPr lang="en-NZ" dirty="0" smtClean="0">
                <a:solidFill>
                  <a:srgbClr val="FF0000"/>
                </a:solidFill>
              </a:rPr>
              <a:t>sentient actor</a:t>
            </a:r>
            <a:r>
              <a:rPr lang="en-NZ" dirty="0" smtClean="0"/>
              <a:t>”.  We use sentient actors to model humans.</a:t>
            </a:r>
          </a:p>
          <a:p>
            <a:pPr lvl="1"/>
            <a:r>
              <a:rPr lang="en-NZ" dirty="0" smtClean="0"/>
              <a:t>If a system contains a sentient actor, we call it a “</a:t>
            </a:r>
            <a:r>
              <a:rPr lang="en-NZ" dirty="0" smtClean="0">
                <a:solidFill>
                  <a:srgbClr val="FF0000"/>
                </a:solidFill>
              </a:rPr>
              <a:t>sentient system</a:t>
            </a:r>
            <a:r>
              <a:rPr lang="en-NZ" dirty="0" smtClean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Judgement Actors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Axiom 5: Every system has a distinguished actor called its “</a:t>
            </a:r>
            <a:r>
              <a:rPr lang="en-NZ" dirty="0" smtClean="0">
                <a:solidFill>
                  <a:srgbClr val="FF0000"/>
                </a:solidFill>
              </a:rPr>
              <a:t>judgement actor</a:t>
            </a:r>
            <a:r>
              <a:rPr lang="en-NZ" dirty="0" smtClean="0"/>
              <a:t>”, which specifies its security and functionality requirements.</a:t>
            </a:r>
          </a:p>
          <a:p>
            <a:pPr lvl="1"/>
            <a:r>
              <a:rPr lang="en-NZ" dirty="0" smtClean="0"/>
              <a:t>When a judgement actor is sent a message containing a list of actions, it may reply to the sender with a </a:t>
            </a:r>
            <a:r>
              <a:rPr lang="en-NZ" dirty="0" smtClean="0">
                <a:solidFill>
                  <a:srgbClr val="FF0000"/>
                </a:solidFill>
              </a:rPr>
              <a:t>judgement</a:t>
            </a:r>
            <a:r>
              <a:rPr lang="en-NZ" dirty="0" smtClean="0"/>
              <a:t>.</a:t>
            </a:r>
          </a:p>
          <a:p>
            <a:pPr lvl="1"/>
            <a:r>
              <a:rPr lang="en-NZ" dirty="0" smtClean="0"/>
              <a:t>A list of actions resulting in a positive judgement is a </a:t>
            </a:r>
            <a:r>
              <a:rPr lang="en-NZ" dirty="0" smtClean="0">
                <a:solidFill>
                  <a:srgbClr val="FF0000"/>
                </a:solidFill>
              </a:rPr>
              <a:t>functional behaviour</a:t>
            </a:r>
            <a:r>
              <a:rPr lang="en-NZ" dirty="0" smtClean="0"/>
              <a:t>.</a:t>
            </a:r>
          </a:p>
          <a:p>
            <a:pPr lvl="1"/>
            <a:r>
              <a:rPr lang="en-NZ" dirty="0" smtClean="0"/>
              <a:t>A list of actions resulting in a negative judgement is a </a:t>
            </a:r>
            <a:r>
              <a:rPr lang="en-NZ" dirty="0" smtClean="0">
                <a:solidFill>
                  <a:srgbClr val="FF0000"/>
                </a:solidFill>
              </a:rPr>
              <a:t>security fault</a:t>
            </a:r>
            <a:r>
              <a:rPr lang="en-NZ" dirty="0" smtClean="0"/>
              <a:t>.</a:t>
            </a:r>
            <a:endParaRPr lang="en-NZ" dirty="0" smtClean="0">
              <a:solidFill>
                <a:srgbClr val="FF0000"/>
              </a:solidFill>
            </a:endParaRPr>
          </a:p>
          <a:p>
            <a:pPr lvl="1"/>
            <a:endParaRPr lang="en-NZ" dirty="0" smtClean="0">
              <a:solidFill>
                <a:srgbClr val="FF0000"/>
              </a:solidFill>
            </a:endParaRPr>
          </a:p>
          <a:p>
            <a:pPr lvl="1"/>
            <a:endParaRPr lang="en-N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Analyses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 descriptive and interpretive report of a judgement actor's (likely) responses to a (possible) series of system events is called an </a:t>
            </a:r>
            <a:r>
              <a:rPr lang="en-NZ" dirty="0" smtClean="0">
                <a:solidFill>
                  <a:srgbClr val="FF0000"/>
                </a:solidFill>
              </a:rPr>
              <a:t>analysis</a:t>
            </a:r>
            <a:r>
              <a:rPr lang="en-NZ" dirty="0" smtClean="0"/>
              <a:t> of this system. </a:t>
            </a:r>
          </a:p>
          <a:p>
            <a:pPr lvl="1"/>
            <a:r>
              <a:rPr lang="en-NZ" dirty="0" smtClean="0"/>
              <a:t>If an analysis considers only security faults, then it is a </a:t>
            </a:r>
            <a:r>
              <a:rPr lang="en-NZ" dirty="0" smtClean="0">
                <a:solidFill>
                  <a:srgbClr val="FF0000"/>
                </a:solidFill>
              </a:rPr>
              <a:t>security analysis</a:t>
            </a:r>
            <a:r>
              <a:rPr lang="en-NZ" dirty="0" smtClean="0"/>
              <a:t>. </a:t>
            </a:r>
          </a:p>
          <a:p>
            <a:pPr lvl="1"/>
            <a:r>
              <a:rPr lang="en-NZ" dirty="0" smtClean="0"/>
              <a:t>If an analysis considers only functional behaviour, then it is a </a:t>
            </a:r>
            <a:r>
              <a:rPr lang="en-NZ" dirty="0" smtClean="0">
                <a:solidFill>
                  <a:srgbClr val="FF0000"/>
                </a:solidFill>
              </a:rPr>
              <a:t>functional analysis</a:t>
            </a:r>
            <a:r>
              <a:rPr lang="en-NZ" dirty="0" smtClean="0"/>
              <a:t>. </a:t>
            </a:r>
          </a:p>
          <a:p>
            <a:pPr lvl="1"/>
            <a:r>
              <a:rPr lang="en-NZ" dirty="0" smtClean="0"/>
              <a:t>The set of environmental assumptions on the system is the </a:t>
            </a:r>
            <a:r>
              <a:rPr lang="en-NZ" dirty="0" smtClean="0">
                <a:solidFill>
                  <a:srgbClr val="FF0000"/>
                </a:solidFill>
              </a:rPr>
              <a:t>workload</a:t>
            </a:r>
            <a:r>
              <a:rPr lang="en-NZ" dirty="0" smtClean="0"/>
              <a:t> of the analysis.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Requirements Elicitation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An </a:t>
            </a:r>
            <a:r>
              <a:rPr lang="en-NZ" dirty="0" smtClean="0">
                <a:solidFill>
                  <a:srgbClr val="FF0000"/>
                </a:solidFill>
              </a:rPr>
              <a:t>analyst</a:t>
            </a:r>
            <a:r>
              <a:rPr lang="en-NZ" dirty="0" smtClean="0"/>
              <a:t> has two preliminary tasks:</a:t>
            </a:r>
          </a:p>
          <a:p>
            <a:pPr lvl="1"/>
            <a:r>
              <a:rPr lang="en-NZ" dirty="0" smtClean="0"/>
              <a:t>Specify constitutions (= system architectures), either by examining </a:t>
            </a:r>
            <a:r>
              <a:rPr lang="en-NZ" smtClean="0"/>
              <a:t>design documents or by observations </a:t>
            </a:r>
            <a:r>
              <a:rPr lang="en-NZ" dirty="0" smtClean="0"/>
              <a:t>of an actual system;</a:t>
            </a:r>
          </a:p>
          <a:p>
            <a:pPr lvl="1"/>
            <a:r>
              <a:rPr lang="en-NZ" dirty="0" smtClean="0"/>
              <a:t>Specify judgement actors (= system requirements), by interviewing or observing the relevant humans.</a:t>
            </a:r>
          </a:p>
          <a:p>
            <a:r>
              <a:rPr lang="en-NZ" dirty="0" smtClean="0"/>
              <a:t>The task of specifying a judgement actor is called </a:t>
            </a:r>
            <a:r>
              <a:rPr lang="en-NZ" dirty="0" smtClean="0">
                <a:solidFill>
                  <a:srgbClr val="FF0000"/>
                </a:solidFill>
              </a:rPr>
              <a:t>requirements elicitation</a:t>
            </a:r>
            <a:r>
              <a:rPr lang="en-NZ" dirty="0" smtClean="0"/>
              <a:t>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31DFC-A1EE-420D-B943-EE74E669DA4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3854</TotalTime>
  <Words>2725</Words>
  <Application>Microsoft Office PowerPoint</Application>
  <PresentationFormat>On-screen Show (4:3)</PresentationFormat>
  <Paragraphs>333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Bold Stripes</vt:lpstr>
      <vt:lpstr>A Foundation for System Security</vt:lpstr>
      <vt:lpstr>Questions to be (Partially) Answered</vt:lpstr>
      <vt:lpstr>The Importance of Modelling</vt:lpstr>
      <vt:lpstr>Human-based security!</vt:lpstr>
      <vt:lpstr>Interactions</vt:lpstr>
      <vt:lpstr>Owners and Sentience</vt:lpstr>
      <vt:lpstr>Judgement Actors</vt:lpstr>
      <vt:lpstr>Analyses</vt:lpstr>
      <vt:lpstr>Requirements Elicitation</vt:lpstr>
      <vt:lpstr>Qualitative vs. Quantitative Analysis</vt:lpstr>
      <vt:lpstr>System Architecture</vt:lpstr>
      <vt:lpstr>Graphical Representation</vt:lpstr>
      <vt:lpstr>The Hierarchy</vt:lpstr>
      <vt:lpstr>The Alias (in an email use case)</vt:lpstr>
      <vt:lpstr>The Peerage </vt:lpstr>
      <vt:lpstr>Example: A Peerage Exerting Audit Control on a Hierarchy</vt:lpstr>
      <vt:lpstr>Owner-Centric Security</vt:lpstr>
      <vt:lpstr>What can an owner do?</vt:lpstr>
      <vt:lpstr>Lessig’s Taxonomy of Control</vt:lpstr>
      <vt:lpstr>Temporal &amp; Organisational Dimensions</vt:lpstr>
      <vt:lpstr>Security Properties (Traditional)</vt:lpstr>
      <vt:lpstr>Micro to Macro Security</vt:lpstr>
      <vt:lpstr>Clarifying Static Security</vt:lpstr>
      <vt:lpstr>Prohibitions and Permissions</vt:lpstr>
      <vt:lpstr>Extending our Requirements Taxonomy</vt:lpstr>
      <vt:lpstr>Inactions and Actions</vt:lpstr>
      <vt:lpstr>Reviewing our Framework</vt:lpstr>
      <vt:lpstr>Niklas Luhmann, on Trust</vt:lpstr>
      <vt:lpstr>Security, Trust, Distrust, ...</vt:lpstr>
      <vt:lpstr>Security vs. Functionality</vt:lpstr>
      <vt:lpstr>Summary of our Taxonomy</vt:lpstr>
      <vt:lpstr>Application: Access Control</vt:lpstr>
      <vt:lpstr>Access Control (cont.)</vt:lpstr>
      <vt:lpstr>Functions of Access Control</vt:lpstr>
      <vt:lpstr>Summary</vt:lpstr>
      <vt:lpstr>Applications / Questions</vt:lpstr>
      <vt:lpstr>Applications (2)</vt:lpstr>
      <vt:lpstr>Open Questions</vt:lpstr>
    </vt:vector>
  </TitlesOfParts>
  <Company>Matt Barrett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NGSCB A New Tool for Securing Applications</dc:title>
  <dc:creator>Matt Barrett</dc:creator>
  <cp:lastModifiedBy>c</cp:lastModifiedBy>
  <cp:revision>179</cp:revision>
  <cp:lastPrinted>1904-01-01T00:00:00Z</cp:lastPrinted>
  <dcterms:created xsi:type="dcterms:W3CDTF">2004-08-01T04:55:29Z</dcterms:created>
  <dcterms:modified xsi:type="dcterms:W3CDTF">2009-08-05T06:15:55Z</dcterms:modified>
</cp:coreProperties>
</file>