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NZ" smtClean="0"/>
              <a:t>&lt;#&gt;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NZ" smtClean="0"/>
              <a:t>Simon Liu | wliu080 | 1212953</a:t>
            </a:r>
            <a:endParaRPr lang="en-NZ" dirty="0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8403024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816780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7941294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0" y="3139440"/>
            <a:ext cx="794414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4" y="4648200"/>
            <a:ext cx="7703865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4" y="3227033"/>
            <a:ext cx="7793445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4C6A1-A7E7-4ABB-975F-7CB181F8D324}" type="datetimeFigureOut">
              <a:rPr lang="en-NZ" smtClean="0"/>
              <a:t>13/04/2012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C4E85-EBC3-43E0-97A1-58C4504CF0CB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4C6A1-A7E7-4ABB-975F-7CB181F8D324}" type="datetimeFigureOut">
              <a:rPr lang="en-NZ" smtClean="0"/>
              <a:t>13/04/2012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C4E85-EBC3-43E0-97A1-58C4504CF0CB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NZ" smtClean="0"/>
              <a:t>&lt;#&gt;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NZ" dirty="0" smtClean="0"/>
              <a:t>Simon Liu | wliu080 | 1212953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4C6A1-A7E7-4ABB-975F-7CB181F8D324}" type="datetimeFigureOut">
              <a:rPr lang="en-NZ" smtClean="0"/>
              <a:t>13/04/2012</a:t>
            </a:fld>
            <a:endParaRPr lang="en-NZ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C4E85-EBC3-43E0-97A1-58C4504CF0CB}" type="slidenum">
              <a:rPr lang="en-NZ" smtClean="0"/>
              <a:t>‹#›</a:t>
            </a:fld>
            <a:endParaRPr lang="en-N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4C6A1-A7E7-4ABB-975F-7CB181F8D324}" type="datetimeFigureOut">
              <a:rPr lang="en-NZ" smtClean="0"/>
              <a:t>13/04/2012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C4E85-EBC3-43E0-97A1-58C4504CF0CB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4C6A1-A7E7-4ABB-975F-7CB181F8D324}" type="datetimeFigureOut">
              <a:rPr lang="en-NZ" smtClean="0"/>
              <a:t>13/04/2012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C4E85-EBC3-43E0-97A1-58C4504CF0CB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4C6A1-A7E7-4ABB-975F-7CB181F8D324}" type="datetimeFigureOut">
              <a:rPr lang="en-NZ" smtClean="0"/>
              <a:t>13/04/2012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C4E85-EBC3-43E0-97A1-58C4504CF0CB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4C6A1-A7E7-4ABB-975F-7CB181F8D324}" type="datetimeFigureOut">
              <a:rPr lang="en-NZ" smtClean="0"/>
              <a:t>13/04/2012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C4E85-EBC3-43E0-97A1-58C4504CF0CB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4C6A1-A7E7-4ABB-975F-7CB181F8D324}" type="datetimeFigureOut">
              <a:rPr lang="en-NZ" smtClean="0"/>
              <a:t>13/04/2012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C4E85-EBC3-43E0-97A1-58C4504CF0CB}" type="slidenum">
              <a:rPr lang="en-NZ" smtClean="0"/>
              <a:t>‹#›</a:t>
            </a:fld>
            <a:endParaRPr lang="en-NZ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4C6A1-A7E7-4ABB-975F-7CB181F8D324}" type="datetimeFigureOut">
              <a:rPr lang="en-NZ" smtClean="0"/>
              <a:t>13/04/2012</a:t>
            </a:fld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C4E85-EBC3-43E0-97A1-58C4504CF0CB}" type="slidenum">
              <a:rPr lang="en-NZ" smtClean="0"/>
              <a:t>‹#›</a:t>
            </a:fld>
            <a:endParaRPr lang="en-NZ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NZ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D84C6A1-A7E7-4ABB-975F-7CB181F8D324}" type="datetimeFigureOut">
              <a:rPr lang="en-NZ" smtClean="0"/>
              <a:t>13/04/2012</a:t>
            </a:fld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B9C4E85-EBC3-43E0-97A1-58C4504CF0CB}" type="slidenum">
              <a:rPr lang="en-NZ" smtClean="0"/>
              <a:t>‹#›</a:t>
            </a:fld>
            <a:endParaRPr lang="en-NZ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3239852" y="6381328"/>
            <a:ext cx="2664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200" dirty="0" smtClean="0"/>
              <a:t>Simon Liu | wliu080 | 1212953</a:t>
            </a:r>
            <a:endParaRPr lang="en-NZ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onify.psych.gatech.edu/research/auditorymenus/audiosamples/parkingmeter.wav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sonify.psych.gatech.edu/research/auditorymenus/index.html" TargetMode="External"/><Relationship Id="rId3" Type="http://schemas.openxmlformats.org/officeDocument/2006/relationships/hyperlink" Target="http://dx.doi.org/10.1145/169059.169179" TargetMode="External"/><Relationship Id="rId7" Type="http://schemas.openxmlformats.org/officeDocument/2006/relationships/hyperlink" Target="http://citeseerx.ist.psu.edu/viewdoc/download?doi=10.1.1.21.1629&amp;rep=rep1&amp;type=pdf" TargetMode="External"/><Relationship Id="rId2" Type="http://schemas.openxmlformats.org/officeDocument/2006/relationships/hyperlink" Target="http://www.springerlink.com/content/y8q105lq4w6832g6/fulltext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x.doi.org/10.1109/IV.2002.1028773" TargetMode="External"/><Relationship Id="rId5" Type="http://schemas.openxmlformats.org/officeDocument/2006/relationships/hyperlink" Target="http://ntsa.metapress.com/app/home/contribution.asp?referrer=parent&amp;backto=issue,123,150;journal,1,22;linkingpublicationresults,1:113340,1" TargetMode="External"/><Relationship Id="rId4" Type="http://schemas.openxmlformats.org/officeDocument/2006/relationships/hyperlink" Target="http://dx.doi.org/10.1007/978-3-642-12439-6_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 smtClean="0"/>
              <a:t>A Brief Overview</a:t>
            </a:r>
            <a:endParaRPr lang="en-NZ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3039095"/>
            <a:ext cx="8064896" cy="1470025"/>
          </a:xfrm>
        </p:spPr>
        <p:txBody>
          <a:bodyPr>
            <a:normAutofit/>
          </a:bodyPr>
          <a:lstStyle/>
          <a:p>
            <a:r>
              <a:rPr lang="en-NZ" dirty="0" smtClean="0"/>
              <a:t>The Auditory Perspective of Interfaces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074322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Introduction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Fairly new field of research</a:t>
            </a:r>
          </a:p>
          <a:p>
            <a:r>
              <a:rPr lang="en-NZ" dirty="0" smtClean="0"/>
              <a:t>Has roots in various disciplines</a:t>
            </a:r>
          </a:p>
          <a:p>
            <a:r>
              <a:rPr lang="en-NZ" dirty="0" smtClean="0"/>
              <a:t>Strong background in providing for the visually </a:t>
            </a:r>
            <a:r>
              <a:rPr lang="en-NZ" dirty="0" smtClean="0"/>
              <a:t>impaired</a:t>
            </a:r>
          </a:p>
          <a:p>
            <a:r>
              <a:rPr lang="mi-NZ" dirty="0" smtClean="0"/>
              <a:t>Focus of my research report</a:t>
            </a:r>
          </a:p>
          <a:p>
            <a:pPr lvl="1"/>
            <a:r>
              <a:rPr lang="mi-NZ" dirty="0" smtClean="0"/>
              <a:t>Audio Cues</a:t>
            </a:r>
          </a:p>
          <a:p>
            <a:pPr lvl="1"/>
            <a:r>
              <a:rPr lang="mi-NZ" dirty="0" smtClean="0"/>
              <a:t>Exploratory Data Analysis</a:t>
            </a:r>
          </a:p>
          <a:p>
            <a:pPr lvl="1"/>
            <a:r>
              <a:rPr lang="mi-NZ" dirty="0" smtClean="0"/>
              <a:t>Some forms of models/frameworks</a:t>
            </a:r>
            <a:endParaRPr lang="en-NZ" dirty="0"/>
          </a:p>
        </p:txBody>
      </p:sp>
      <p:grpSp>
        <p:nvGrpSpPr>
          <p:cNvPr id="5" name="Group 4"/>
          <p:cNvGrpSpPr/>
          <p:nvPr/>
        </p:nvGrpSpPr>
        <p:grpSpPr>
          <a:xfrm>
            <a:off x="5508104" y="3362508"/>
            <a:ext cx="3371281" cy="2837658"/>
            <a:chOff x="4644008" y="2780928"/>
            <a:chExt cx="4235377" cy="3497895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4008" y="2780928"/>
              <a:ext cx="4235376" cy="3046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4644009" y="5937375"/>
              <a:ext cx="4235376" cy="3414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1200" dirty="0" smtClean="0"/>
                <a:t>Figure 1. Related Fields</a:t>
              </a:r>
              <a:endParaRPr lang="en-NZ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31361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Audio Cues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Auditory Icons</a:t>
            </a:r>
          </a:p>
          <a:p>
            <a:pPr lvl="1"/>
            <a:r>
              <a:rPr lang="en-NZ" dirty="0" smtClean="0"/>
              <a:t>Based on natural sounds</a:t>
            </a:r>
          </a:p>
          <a:p>
            <a:pPr lvl="1"/>
            <a:r>
              <a:rPr lang="en-NZ" dirty="0" smtClean="0"/>
              <a:t>Should make sense</a:t>
            </a:r>
          </a:p>
          <a:p>
            <a:r>
              <a:rPr lang="en-NZ" dirty="0" smtClean="0"/>
              <a:t>Earcons</a:t>
            </a:r>
          </a:p>
          <a:p>
            <a:pPr lvl="1"/>
            <a:r>
              <a:rPr lang="en-NZ" dirty="0" smtClean="0"/>
              <a:t>Generated non-contextual sounds</a:t>
            </a:r>
          </a:p>
          <a:p>
            <a:pPr lvl="1"/>
            <a:r>
              <a:rPr lang="en-NZ" dirty="0" smtClean="0"/>
              <a:t>Use in auditory displays</a:t>
            </a:r>
          </a:p>
          <a:p>
            <a:pPr lvl="1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312621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Audio Cues - </a:t>
            </a:r>
            <a:r>
              <a:rPr lang="en-NZ" dirty="0" err="1" smtClean="0"/>
              <a:t>Spearcons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Fairly new area of audio cues</a:t>
            </a:r>
          </a:p>
          <a:p>
            <a:r>
              <a:rPr lang="en-NZ" dirty="0" smtClean="0"/>
              <a:t>“Speeding up a spoken phrase until it is not recognized as speech” </a:t>
            </a:r>
          </a:p>
          <a:p>
            <a:r>
              <a:rPr lang="en-NZ" dirty="0" smtClean="0"/>
              <a:t>Language-dependent</a:t>
            </a:r>
          </a:p>
          <a:p>
            <a:r>
              <a:rPr lang="en-NZ" dirty="0" smtClean="0"/>
              <a:t>Similar output from text-to-speech applications (</a:t>
            </a:r>
            <a:r>
              <a:rPr lang="en-NZ" dirty="0" err="1" smtClean="0"/>
              <a:t>e.g</a:t>
            </a:r>
            <a:r>
              <a:rPr lang="en-NZ" dirty="0" smtClean="0"/>
              <a:t>, JAWS</a:t>
            </a:r>
            <a:r>
              <a:rPr lang="en-NZ" dirty="0" smtClean="0"/>
              <a:t>)</a:t>
            </a:r>
          </a:p>
          <a:p>
            <a:r>
              <a:rPr lang="mi-NZ" dirty="0" smtClean="0"/>
              <a:t>Example from GATech Sonification Lab:</a:t>
            </a:r>
          </a:p>
          <a:p>
            <a:pPr lvl="1"/>
            <a:r>
              <a:rPr lang="en-NZ" dirty="0" smtClean="0">
                <a:hlinkClick r:id="rId2"/>
              </a:rPr>
              <a:t>link</a:t>
            </a:r>
            <a:endParaRPr lang="en-NZ" dirty="0" smtClean="0"/>
          </a:p>
          <a:p>
            <a:pPr lvl="1"/>
            <a:endParaRPr lang="en-NZ" dirty="0" smtClean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3225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Exploratory Data Analysis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err="1" smtClean="0"/>
              <a:t>Sonifications</a:t>
            </a:r>
            <a:r>
              <a:rPr lang="en-NZ" dirty="0" smtClean="0"/>
              <a:t> aid exploration of analysis</a:t>
            </a:r>
          </a:p>
          <a:p>
            <a:r>
              <a:rPr lang="en-NZ" dirty="0" smtClean="0"/>
              <a:t>Branches of study:</a:t>
            </a:r>
          </a:p>
          <a:p>
            <a:pPr lvl="1"/>
            <a:r>
              <a:rPr lang="en-NZ" dirty="0" smtClean="0"/>
              <a:t>Perceptibility and comprehension of </a:t>
            </a:r>
            <a:r>
              <a:rPr lang="en-NZ" dirty="0" err="1" smtClean="0"/>
              <a:t>sonifications</a:t>
            </a:r>
            <a:endParaRPr lang="en-NZ" dirty="0" smtClean="0"/>
          </a:p>
          <a:p>
            <a:pPr lvl="1"/>
            <a:r>
              <a:rPr lang="en-NZ" dirty="0" smtClean="0"/>
              <a:t>Models for mapping data to sound</a:t>
            </a:r>
          </a:p>
          <a:p>
            <a:r>
              <a:rPr lang="en-NZ" dirty="0"/>
              <a:t>Lack of research into models &amp; </a:t>
            </a:r>
            <a:r>
              <a:rPr lang="en-NZ" dirty="0" smtClean="0"/>
              <a:t>frameworks</a:t>
            </a:r>
          </a:p>
          <a:p>
            <a:r>
              <a:rPr lang="en-NZ" dirty="0" err="1" smtClean="0"/>
              <a:t>Saue’s</a:t>
            </a:r>
            <a:r>
              <a:rPr lang="en-NZ" dirty="0" smtClean="0"/>
              <a:t> temporal exploratory </a:t>
            </a:r>
            <a:r>
              <a:rPr lang="en-NZ" dirty="0" err="1" smtClean="0"/>
              <a:t>sonification</a:t>
            </a:r>
            <a:r>
              <a:rPr lang="en-NZ" dirty="0" smtClean="0"/>
              <a:t> model</a:t>
            </a:r>
          </a:p>
          <a:p>
            <a:pPr lvl="1"/>
            <a:r>
              <a:rPr lang="en-NZ" dirty="0" err="1" smtClean="0"/>
              <a:t>Temporalization</a:t>
            </a:r>
            <a:endParaRPr lang="en-NZ" dirty="0" smtClean="0"/>
          </a:p>
          <a:p>
            <a:pPr lvl="1"/>
            <a:r>
              <a:rPr lang="en-NZ" dirty="0" smtClean="0"/>
              <a:t>‘Walking’ metaphor</a:t>
            </a:r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256395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Models &amp; Frameworks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Models</a:t>
            </a:r>
          </a:p>
          <a:p>
            <a:pPr lvl="1"/>
            <a:r>
              <a:rPr lang="en-NZ" dirty="0" smtClean="0"/>
              <a:t>Repertory Grid</a:t>
            </a:r>
          </a:p>
          <a:p>
            <a:pPr lvl="1"/>
            <a:r>
              <a:rPr lang="en-NZ" dirty="0" smtClean="0"/>
              <a:t>Similarity Rating/Scaling</a:t>
            </a:r>
          </a:p>
          <a:p>
            <a:pPr lvl="1"/>
            <a:r>
              <a:rPr lang="en-NZ" dirty="0" smtClean="0"/>
              <a:t>Ear-witness Accounts</a:t>
            </a:r>
          </a:p>
          <a:p>
            <a:r>
              <a:rPr lang="en-NZ" dirty="0" smtClean="0"/>
              <a:t>Styles of </a:t>
            </a:r>
            <a:r>
              <a:rPr lang="en-NZ" dirty="0" smtClean="0"/>
              <a:t>Frameworks</a:t>
            </a:r>
            <a:endParaRPr lang="en-NZ" dirty="0" smtClean="0"/>
          </a:p>
          <a:p>
            <a:pPr lvl="1"/>
            <a:r>
              <a:rPr lang="en-NZ" dirty="0" err="1" smtClean="0"/>
              <a:t>TaDA</a:t>
            </a:r>
            <a:r>
              <a:rPr lang="en-NZ" dirty="0" smtClean="0"/>
              <a:t> (Task and Data Analysis)</a:t>
            </a:r>
          </a:p>
          <a:p>
            <a:pPr lvl="1"/>
            <a:r>
              <a:rPr lang="en-NZ" dirty="0" smtClean="0"/>
              <a:t>Narrative Sound Artefacts</a:t>
            </a:r>
          </a:p>
          <a:p>
            <a:pPr lvl="1"/>
            <a:r>
              <a:rPr lang="en-NZ" dirty="0" smtClean="0"/>
              <a:t>Pattern-Based</a:t>
            </a:r>
          </a:p>
        </p:txBody>
      </p:sp>
    </p:spTree>
    <p:extLst>
      <p:ext uri="{BB962C8B-B14F-4D97-AF65-F5344CB8AC3E}">
        <p14:creationId xmlns:p14="http://schemas.microsoft.com/office/powerpoint/2010/main" val="3696537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References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40696"/>
          </a:xfrm>
        </p:spPr>
        <p:txBody>
          <a:bodyPr>
            <a:normAutofit fontScale="55000" lnSpcReduction="20000"/>
          </a:bodyPr>
          <a:lstStyle/>
          <a:p>
            <a:pPr marL="514350" lvl="0" indent="-514350" hangingPunct="0">
              <a:buFont typeface="+mj-lt"/>
              <a:buAutoNum type="arabicPeriod"/>
            </a:pPr>
            <a:r>
              <a:rPr lang="en-US" dirty="0"/>
              <a:t>Brazil, E., A Review of Methods and Frameworks for Sonic Interaction Design: Exploring Existing Approaches. </a:t>
            </a:r>
            <a:r>
              <a:rPr lang="en-US" i="1" dirty="0"/>
              <a:t>Proc. Intl. Conf. Auditory Display, </a:t>
            </a:r>
            <a:r>
              <a:rPr lang="en-US" dirty="0"/>
              <a:t>(2010), 41-67</a:t>
            </a:r>
            <a:br>
              <a:rPr lang="en-US" dirty="0"/>
            </a:br>
            <a:r>
              <a:rPr lang="en-US" u="sng" dirty="0">
                <a:hlinkClick r:id="rId2"/>
              </a:rPr>
              <a:t>http://www.springerlink.com/content/y8q105lq4w6832g6/fulltext.pdf</a:t>
            </a:r>
            <a:r>
              <a:rPr lang="en-US" dirty="0"/>
              <a:t> </a:t>
            </a:r>
            <a:endParaRPr lang="en-NZ" dirty="0"/>
          </a:p>
          <a:p>
            <a:pPr marL="514350" lvl="0" indent="-514350" hangingPunct="0">
              <a:buFont typeface="+mj-lt"/>
              <a:buAutoNum type="arabicPeriod"/>
            </a:pPr>
            <a:r>
              <a:rPr lang="en-US" dirty="0"/>
              <a:t>Brewster, S.A., Wright, P.C., Edwards, A.D.N., An Evaluation of </a:t>
            </a:r>
            <a:r>
              <a:rPr lang="en-US" dirty="0" err="1"/>
              <a:t>Earcons</a:t>
            </a:r>
            <a:r>
              <a:rPr lang="en-US" dirty="0"/>
              <a:t> for Use in Auditory Human-Computer Interfaces. </a:t>
            </a:r>
            <a:r>
              <a:rPr lang="en-US" i="1" dirty="0"/>
              <a:t>Conf. Human Factors in Computing Systems,</a:t>
            </a:r>
            <a:r>
              <a:rPr lang="en-US" dirty="0"/>
              <a:t> (1993), 222-227</a:t>
            </a:r>
            <a:br>
              <a:rPr lang="en-US" dirty="0"/>
            </a:br>
            <a:r>
              <a:rPr lang="en-US" u="sng" dirty="0">
                <a:hlinkClick r:id="rId3"/>
              </a:rPr>
              <a:t>http://dx.doi.org/10.1145/169059.169179</a:t>
            </a:r>
            <a:r>
              <a:rPr lang="en-US" dirty="0"/>
              <a:t> </a:t>
            </a:r>
            <a:endParaRPr lang="en-NZ" dirty="0"/>
          </a:p>
          <a:p>
            <a:pPr marL="514350" lvl="0" indent="-514350" hangingPunct="0">
              <a:buFont typeface="+mj-lt"/>
              <a:buAutoNum type="arabicPeriod"/>
            </a:pPr>
            <a:r>
              <a:rPr lang="en-US" dirty="0" err="1"/>
              <a:t>Fagerlönn</a:t>
            </a:r>
            <a:r>
              <a:rPr lang="en-US" dirty="0"/>
              <a:t>, J., </a:t>
            </a:r>
            <a:r>
              <a:rPr lang="en-US" dirty="0" err="1"/>
              <a:t>Liljedahl</a:t>
            </a:r>
            <a:r>
              <a:rPr lang="en-US" dirty="0"/>
              <a:t>, M., Designing a Web-Based Tool that Informs the Audio Design Process. </a:t>
            </a:r>
            <a:r>
              <a:rPr lang="en-US" i="1" dirty="0"/>
              <a:t>Proc. Intl. Conf. Auditory Display, </a:t>
            </a:r>
            <a:r>
              <a:rPr lang="en-US" dirty="0"/>
              <a:t>(2010), 68-79</a:t>
            </a:r>
            <a:br>
              <a:rPr lang="en-US" dirty="0"/>
            </a:br>
            <a:r>
              <a:rPr lang="en-US" u="sng" dirty="0">
                <a:hlinkClick r:id="rId4"/>
              </a:rPr>
              <a:t>http://dx.doi.org/10.1007/978-3-642-12439-6_4</a:t>
            </a:r>
            <a:r>
              <a:rPr lang="en-US" dirty="0"/>
              <a:t> </a:t>
            </a:r>
            <a:endParaRPr lang="en-NZ" dirty="0"/>
          </a:p>
          <a:p>
            <a:pPr marL="514350" lvl="0" indent="-514350" hangingPunct="0">
              <a:buFont typeface="+mj-lt"/>
              <a:buAutoNum type="arabicPeriod"/>
            </a:pPr>
            <a:r>
              <a:rPr lang="en-US" dirty="0"/>
              <a:t>Patel, N.S., Hughes, D.E., Studying Listener Comprehension of </a:t>
            </a:r>
            <a:r>
              <a:rPr lang="en-US" dirty="0" err="1"/>
              <a:t>Sonifications</a:t>
            </a:r>
            <a:r>
              <a:rPr lang="en-US" dirty="0"/>
              <a:t> through Visual Replication. </a:t>
            </a:r>
            <a:r>
              <a:rPr lang="en-US" i="1" dirty="0"/>
              <a:t>I/ITSEC,</a:t>
            </a:r>
            <a:r>
              <a:rPr lang="en-US" dirty="0"/>
              <a:t> (2011)</a:t>
            </a:r>
            <a:br>
              <a:rPr lang="en-US" dirty="0"/>
            </a:br>
            <a:r>
              <a:rPr lang="en-US" u="sng" dirty="0">
                <a:hlinkClick r:id="rId5"/>
              </a:rPr>
              <a:t>http://ntsa.metapress.com/app/home/contribution.asp?referrer=parent&amp;backto=issue,123,150;journal,1,22;linkingpublicationresults,1:113340,1</a:t>
            </a:r>
            <a:endParaRPr lang="en-NZ" dirty="0"/>
          </a:p>
          <a:p>
            <a:pPr marL="514350" lvl="0" indent="-514350" hangingPunct="0">
              <a:buFont typeface="+mj-lt"/>
              <a:buAutoNum type="arabicPeriod"/>
            </a:pPr>
            <a:r>
              <a:rPr lang="en-US" dirty="0" err="1"/>
              <a:t>Ramloll</a:t>
            </a:r>
            <a:r>
              <a:rPr lang="en-US" dirty="0"/>
              <a:t>, R., Brewster, S., An Environment for Studying the Impact of </a:t>
            </a:r>
            <a:r>
              <a:rPr lang="en-US" dirty="0" err="1"/>
              <a:t>Spatialising</a:t>
            </a:r>
            <a:r>
              <a:rPr lang="en-US" dirty="0"/>
              <a:t> </a:t>
            </a:r>
            <a:r>
              <a:rPr lang="en-US" dirty="0" err="1"/>
              <a:t>Sonified</a:t>
            </a:r>
            <a:r>
              <a:rPr lang="en-US" dirty="0"/>
              <a:t> Graphs on Data Comprehension. </a:t>
            </a:r>
            <a:r>
              <a:rPr lang="en-US" i="1" dirty="0" err="1"/>
              <a:t>IProc</a:t>
            </a:r>
            <a:r>
              <a:rPr lang="en-US" i="1" dirty="0"/>
              <a:t>. Sixth Intl. Conf. Information Visualization,</a:t>
            </a:r>
            <a:r>
              <a:rPr lang="en-US" dirty="0"/>
              <a:t> (2012), 167-174</a:t>
            </a:r>
            <a:br>
              <a:rPr lang="en-US" dirty="0"/>
            </a:br>
            <a:r>
              <a:rPr lang="en-US" u="sng" dirty="0">
                <a:hlinkClick r:id="rId6"/>
              </a:rPr>
              <a:t>http://dx.doi.org/10.1109/IV.2002.1028773</a:t>
            </a:r>
            <a:r>
              <a:rPr lang="en-US" dirty="0"/>
              <a:t> </a:t>
            </a:r>
            <a:endParaRPr lang="en-NZ" dirty="0"/>
          </a:p>
          <a:p>
            <a:pPr marL="514350" lvl="0" indent="-514350" hangingPunct="0">
              <a:buFont typeface="+mj-lt"/>
              <a:buAutoNum type="arabicPeriod"/>
            </a:pPr>
            <a:r>
              <a:rPr lang="en-US" dirty="0" err="1"/>
              <a:t>Saue</a:t>
            </a:r>
            <a:r>
              <a:rPr lang="en-US" dirty="0"/>
              <a:t>, </a:t>
            </a:r>
            <a:r>
              <a:rPr lang="en-US" dirty="0" err="1"/>
              <a:t>Sigurd</a:t>
            </a:r>
            <a:r>
              <a:rPr lang="en-US" dirty="0"/>
              <a:t>, A Model for Interaction in Exploratory </a:t>
            </a:r>
            <a:r>
              <a:rPr lang="en-US" dirty="0" err="1"/>
              <a:t>Sonification</a:t>
            </a:r>
            <a:r>
              <a:rPr lang="en-US" dirty="0"/>
              <a:t> Displays. </a:t>
            </a:r>
            <a:r>
              <a:rPr lang="en-US" i="1" dirty="0"/>
              <a:t>Proc. ICAD, </a:t>
            </a:r>
            <a:r>
              <a:rPr lang="en-US" dirty="0"/>
              <a:t>(2000), </a:t>
            </a:r>
            <a:br>
              <a:rPr lang="en-US" dirty="0"/>
            </a:br>
            <a:r>
              <a:rPr lang="en-US" u="sng" dirty="0">
                <a:hlinkClick r:id="rId7"/>
              </a:rPr>
              <a:t>http://citeseerx.ist.psu.edu/viewdoc/download?doi=10.1.1.21.1629&amp;rep=rep1&amp;type=pdf</a:t>
            </a:r>
            <a:r>
              <a:rPr lang="en-US" dirty="0"/>
              <a:t> </a:t>
            </a:r>
            <a:endParaRPr lang="en-NZ" dirty="0"/>
          </a:p>
          <a:p>
            <a:pPr marL="514350" lvl="0" indent="-514350" hangingPunct="0">
              <a:buFont typeface="+mj-lt"/>
              <a:buAutoNum type="arabicPeriod"/>
            </a:pPr>
            <a:r>
              <a:rPr lang="en-US" dirty="0"/>
              <a:t>Walker, B.N., Nance, A., Lindsay, J., </a:t>
            </a:r>
            <a:r>
              <a:rPr lang="en-US" dirty="0" err="1"/>
              <a:t>Spearcons</a:t>
            </a:r>
            <a:r>
              <a:rPr lang="en-US" dirty="0"/>
              <a:t>: Speech-Based </a:t>
            </a:r>
            <a:r>
              <a:rPr lang="en-US" dirty="0" err="1"/>
              <a:t>Earcons</a:t>
            </a:r>
            <a:r>
              <a:rPr lang="en-US" dirty="0"/>
              <a:t> Improve Navigation Performance in Auditory Menus. </a:t>
            </a:r>
            <a:r>
              <a:rPr lang="en-US" i="1" dirty="0"/>
              <a:t>Proc. ICAD,</a:t>
            </a:r>
            <a:r>
              <a:rPr lang="en-US" dirty="0"/>
              <a:t> (2006), 63-68</a:t>
            </a:r>
            <a:r>
              <a:rPr lang="en-US" u="sng" dirty="0"/>
              <a:t/>
            </a:r>
            <a:br>
              <a:rPr lang="en-US" u="sng" dirty="0"/>
            </a:br>
            <a:r>
              <a:rPr lang="en-US" u="sng" dirty="0">
                <a:solidFill>
                  <a:srgbClr val="00B0F0"/>
                </a:solidFill>
                <a:hlinkClick r:id="rId5"/>
              </a:rPr>
              <a:t>http://</a:t>
            </a:r>
            <a:r>
              <a:rPr lang="en-US" u="sng" dirty="0" smtClean="0">
                <a:solidFill>
                  <a:srgbClr val="00B0F0"/>
                </a:solidFill>
                <a:hlinkClick r:id="rId5"/>
              </a:rPr>
              <a:t>ntsa.metapress.com/app/home/contribution.asp?referrer=parent&amp;backto=issue,123,150;journal,1,22;linkingpublicationresults,1:113340,1</a:t>
            </a:r>
            <a:endParaRPr lang="en-US" u="sng" dirty="0" smtClean="0">
              <a:solidFill>
                <a:srgbClr val="00B0F0"/>
              </a:solidFill>
            </a:endParaRPr>
          </a:p>
          <a:p>
            <a:pPr marL="514350" lvl="0" indent="-514350" hangingPunct="0">
              <a:buFont typeface="+mj-lt"/>
              <a:buAutoNum type="arabicPeriod"/>
            </a:pPr>
            <a:r>
              <a:rPr lang="en-US" dirty="0"/>
              <a:t>Walker, </a:t>
            </a:r>
            <a:r>
              <a:rPr lang="en-US" dirty="0" smtClean="0"/>
              <a:t>B.N., </a:t>
            </a:r>
            <a:r>
              <a:rPr lang="en-US" dirty="0" err="1" smtClean="0"/>
              <a:t>Jeon</a:t>
            </a:r>
            <a:r>
              <a:rPr lang="en-US" dirty="0" smtClean="0"/>
              <a:t>, M., Advanced Auditory Menus, retrieved 13 April </a:t>
            </a:r>
            <a:r>
              <a:rPr lang="en-US" dirty="0"/>
              <a:t>2012 from </a:t>
            </a:r>
            <a:r>
              <a:rPr lang="en-US" dirty="0">
                <a:hlinkClick r:id="rId8"/>
              </a:rPr>
              <a:t>http://</a:t>
            </a:r>
            <a:r>
              <a:rPr lang="en-US" dirty="0" smtClean="0">
                <a:hlinkClick r:id="rId8"/>
              </a:rPr>
              <a:t>sonify.psych.gatech.edu/research/auditorymenus/index.html</a:t>
            </a:r>
            <a:r>
              <a:rPr lang="en-US" dirty="0" smtClean="0"/>
              <a:t> </a:t>
            </a:r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26049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Custom 1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0000FF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78</TotalTime>
  <Words>204</Words>
  <Application>Microsoft Office PowerPoint</Application>
  <PresentationFormat>On-screen Show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Apothecary</vt:lpstr>
      <vt:lpstr>The Auditory Perspective of Interfaces</vt:lpstr>
      <vt:lpstr>Introduction</vt:lpstr>
      <vt:lpstr>Audio Cues</vt:lpstr>
      <vt:lpstr>Audio Cues - Spearcons</vt:lpstr>
      <vt:lpstr>Exploratory Data Analysis</vt:lpstr>
      <vt:lpstr>Models &amp; Frameworks</vt:lpstr>
      <vt:lpstr>References</vt:lpstr>
    </vt:vector>
  </TitlesOfParts>
  <Company>The University of Auckland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Auditory Perspective of Interfaces</dc:title>
  <dc:creator>Simon Liu</dc:creator>
  <cp:lastModifiedBy>Gideon Steinberg</cp:lastModifiedBy>
  <cp:revision>12</cp:revision>
  <dcterms:created xsi:type="dcterms:W3CDTF">2012-04-12T23:21:53Z</dcterms:created>
  <dcterms:modified xsi:type="dcterms:W3CDTF">2012-04-13T01:49:27Z</dcterms:modified>
</cp:coreProperties>
</file>