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2" r:id="rId3"/>
    <p:sldId id="257" r:id="rId4"/>
    <p:sldId id="258" r:id="rId5"/>
    <p:sldId id="259" r:id="rId6"/>
    <p:sldId id="279" r:id="rId7"/>
    <p:sldId id="275" r:id="rId8"/>
    <p:sldId id="274" r:id="rId9"/>
    <p:sldId id="260" r:id="rId10"/>
    <p:sldId id="261" r:id="rId11"/>
    <p:sldId id="262" r:id="rId12"/>
    <p:sldId id="263" r:id="rId13"/>
    <p:sldId id="264" r:id="rId14"/>
    <p:sldId id="277" r:id="rId15"/>
    <p:sldId id="278" r:id="rId16"/>
    <p:sldId id="269" r:id="rId17"/>
    <p:sldId id="267" r:id="rId18"/>
    <p:sldId id="268" r:id="rId19"/>
    <p:sldId id="270" r:id="rId20"/>
    <p:sldId id="273" r:id="rId21"/>
    <p:sldId id="27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68E5DA-C80A-476A-A805-EC0BEA2BE55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352BEFE3-514D-4249-966F-9C1927E254C8}">
      <dgm:prSet/>
      <dgm:spPr/>
      <dgm:t>
        <a:bodyPr/>
        <a:lstStyle/>
        <a:p>
          <a:r>
            <a:rPr lang="en-US" dirty="0"/>
            <a:t>Pages 3: Motivation for this paper</a:t>
          </a:r>
        </a:p>
      </dgm:t>
    </dgm:pt>
    <dgm:pt modelId="{D31447CE-46A4-48DC-BAFC-5F942BC2C0CE}" type="parTrans" cxnId="{F3D59B0B-F0BA-4112-ADAD-0B0E91919D94}">
      <dgm:prSet/>
      <dgm:spPr/>
      <dgm:t>
        <a:bodyPr/>
        <a:lstStyle/>
        <a:p>
          <a:endParaRPr lang="en-US"/>
        </a:p>
      </dgm:t>
    </dgm:pt>
    <dgm:pt modelId="{4E35EED4-FFFB-4738-9CD8-79FD1AAEA3CA}" type="sibTrans" cxnId="{F3D59B0B-F0BA-4112-ADAD-0B0E91919D94}">
      <dgm:prSet/>
      <dgm:spPr/>
      <dgm:t>
        <a:bodyPr/>
        <a:lstStyle/>
        <a:p>
          <a:endParaRPr lang="en-US"/>
        </a:p>
      </dgm:t>
    </dgm:pt>
    <dgm:pt modelId="{CF9C61AE-8432-41D6-ACEE-C967F2862BB3}">
      <dgm:prSet/>
      <dgm:spPr/>
      <dgm:t>
        <a:bodyPr/>
        <a:lstStyle/>
        <a:p>
          <a:r>
            <a:rPr lang="en-US" dirty="0"/>
            <a:t>Pages 4: Contributions of the paper</a:t>
          </a:r>
        </a:p>
      </dgm:t>
    </dgm:pt>
    <dgm:pt modelId="{993DAA66-5668-40CE-91EB-EEFC9FF5FB04}" type="parTrans" cxnId="{767E6F50-CD17-4396-999A-A8D82CD8496A}">
      <dgm:prSet/>
      <dgm:spPr/>
      <dgm:t>
        <a:bodyPr/>
        <a:lstStyle/>
        <a:p>
          <a:endParaRPr lang="en-US"/>
        </a:p>
      </dgm:t>
    </dgm:pt>
    <dgm:pt modelId="{3D77C0E1-63C7-4E45-8393-AE34337A8BAF}" type="sibTrans" cxnId="{767E6F50-CD17-4396-999A-A8D82CD8496A}">
      <dgm:prSet/>
      <dgm:spPr/>
      <dgm:t>
        <a:bodyPr/>
        <a:lstStyle/>
        <a:p>
          <a:endParaRPr lang="en-US"/>
        </a:p>
      </dgm:t>
    </dgm:pt>
    <dgm:pt modelId="{CF8C4D58-CE9D-48E0-9248-5B0A79066CF6}">
      <dgm:prSet/>
      <dgm:spPr/>
      <dgm:t>
        <a:bodyPr/>
        <a:lstStyle/>
        <a:p>
          <a:r>
            <a:rPr lang="en-US" dirty="0"/>
            <a:t>Pages 5-6: Background knowledge </a:t>
          </a:r>
        </a:p>
      </dgm:t>
    </dgm:pt>
    <dgm:pt modelId="{E6A073A8-9AA1-4004-B5EE-89DCAC5A2AF3}" type="parTrans" cxnId="{C6340123-805C-482F-8CCE-CDB558BECCD0}">
      <dgm:prSet/>
      <dgm:spPr/>
      <dgm:t>
        <a:bodyPr/>
        <a:lstStyle/>
        <a:p>
          <a:endParaRPr lang="en-US"/>
        </a:p>
      </dgm:t>
    </dgm:pt>
    <dgm:pt modelId="{5FB84C7F-DC6C-4FF8-8649-9BFF37971C8A}" type="sibTrans" cxnId="{C6340123-805C-482F-8CCE-CDB558BECCD0}">
      <dgm:prSet/>
      <dgm:spPr/>
      <dgm:t>
        <a:bodyPr/>
        <a:lstStyle/>
        <a:p>
          <a:endParaRPr lang="en-US"/>
        </a:p>
      </dgm:t>
    </dgm:pt>
    <dgm:pt modelId="{F572AB9C-90C5-47CC-AE7A-DAD1D8B41E0C}">
      <dgm:prSet/>
      <dgm:spPr/>
      <dgm:t>
        <a:bodyPr/>
        <a:lstStyle/>
        <a:p>
          <a:r>
            <a:rPr lang="en-US" dirty="0"/>
            <a:t>Pages 7-13: Measurement infrastructure for mobile proxy (solution)</a:t>
          </a:r>
        </a:p>
      </dgm:t>
    </dgm:pt>
    <dgm:pt modelId="{EFF6AE85-CC52-4B52-ABB6-5292745D05A7}" type="parTrans" cxnId="{18FD350C-380C-4B2F-AF1C-DA9D2FBC9E45}">
      <dgm:prSet/>
      <dgm:spPr/>
      <dgm:t>
        <a:bodyPr/>
        <a:lstStyle/>
        <a:p>
          <a:endParaRPr lang="en-US"/>
        </a:p>
      </dgm:t>
    </dgm:pt>
    <dgm:pt modelId="{C5BFF045-D3C3-467D-8853-39E3F3CBBBAF}" type="sibTrans" cxnId="{18FD350C-380C-4B2F-AF1C-DA9D2FBC9E45}">
      <dgm:prSet/>
      <dgm:spPr/>
      <dgm:t>
        <a:bodyPr/>
        <a:lstStyle/>
        <a:p>
          <a:endParaRPr lang="en-US"/>
        </a:p>
      </dgm:t>
    </dgm:pt>
    <dgm:pt modelId="{E39AF83E-FE34-4FB0-BDAD-4254C1061EB3}">
      <dgm:prSet/>
      <dgm:spPr/>
      <dgm:t>
        <a:bodyPr/>
        <a:lstStyle/>
        <a:p>
          <a:r>
            <a:rPr lang="en-US" dirty="0"/>
            <a:t>Pages 14-15: Findings of the paper</a:t>
          </a:r>
        </a:p>
      </dgm:t>
    </dgm:pt>
    <dgm:pt modelId="{1C48778A-DC10-488A-8D39-79BA06042B19}" type="parTrans" cxnId="{9EFFDA57-1B94-4ED3-9F9B-08FD734F5FAB}">
      <dgm:prSet/>
      <dgm:spPr/>
      <dgm:t>
        <a:bodyPr/>
        <a:lstStyle/>
        <a:p>
          <a:endParaRPr lang="en-US"/>
        </a:p>
      </dgm:t>
    </dgm:pt>
    <dgm:pt modelId="{4F7D2A20-7436-486B-B9B3-84E276067402}" type="sibTrans" cxnId="{9EFFDA57-1B94-4ED3-9F9B-08FD734F5FAB}">
      <dgm:prSet/>
      <dgm:spPr/>
      <dgm:t>
        <a:bodyPr/>
        <a:lstStyle/>
        <a:p>
          <a:endParaRPr lang="en-US"/>
        </a:p>
      </dgm:t>
    </dgm:pt>
    <dgm:pt modelId="{67C1FAD0-2120-450A-8270-C49DF5BE44AA}">
      <dgm:prSet/>
      <dgm:spPr/>
      <dgm:t>
        <a:bodyPr/>
        <a:lstStyle/>
        <a:p>
          <a:r>
            <a:rPr lang="en-US" dirty="0"/>
            <a:t>Pages 16-18: Mitigations for stakeholders </a:t>
          </a:r>
        </a:p>
      </dgm:t>
    </dgm:pt>
    <dgm:pt modelId="{720027B9-C227-4C53-9034-266CD94F0135}" type="parTrans" cxnId="{73D4A4BD-00B7-4193-964F-B343FD650605}">
      <dgm:prSet/>
      <dgm:spPr/>
      <dgm:t>
        <a:bodyPr/>
        <a:lstStyle/>
        <a:p>
          <a:endParaRPr lang="en-US"/>
        </a:p>
      </dgm:t>
    </dgm:pt>
    <dgm:pt modelId="{55D8BECF-424E-418F-B58C-FE51FB8DA4C6}" type="sibTrans" cxnId="{73D4A4BD-00B7-4193-964F-B343FD650605}">
      <dgm:prSet/>
      <dgm:spPr/>
      <dgm:t>
        <a:bodyPr/>
        <a:lstStyle/>
        <a:p>
          <a:endParaRPr lang="en-US"/>
        </a:p>
      </dgm:t>
    </dgm:pt>
    <dgm:pt modelId="{C411684E-E204-4468-B374-8256281EF8BE}">
      <dgm:prSet/>
      <dgm:spPr/>
      <dgm:t>
        <a:bodyPr/>
        <a:lstStyle/>
        <a:p>
          <a:r>
            <a:rPr lang="en-US" dirty="0"/>
            <a:t>Pages19-20: Conclusion</a:t>
          </a:r>
        </a:p>
      </dgm:t>
    </dgm:pt>
    <dgm:pt modelId="{893067B7-E15C-4AB0-9E00-C64613D86B79}" type="parTrans" cxnId="{F174038A-AA5A-4351-9F83-C678C5534A8B}">
      <dgm:prSet/>
      <dgm:spPr/>
      <dgm:t>
        <a:bodyPr/>
        <a:lstStyle/>
        <a:p>
          <a:endParaRPr lang="en-US"/>
        </a:p>
      </dgm:t>
    </dgm:pt>
    <dgm:pt modelId="{98F6E443-89B1-4112-A3C6-890C34312833}" type="sibTrans" cxnId="{F174038A-AA5A-4351-9F83-C678C5534A8B}">
      <dgm:prSet/>
      <dgm:spPr/>
      <dgm:t>
        <a:bodyPr/>
        <a:lstStyle/>
        <a:p>
          <a:endParaRPr lang="en-US"/>
        </a:p>
      </dgm:t>
    </dgm:pt>
    <dgm:pt modelId="{5F3018E5-E879-4A8F-8646-5508A2CE0CDC}" type="pres">
      <dgm:prSet presAssocID="{AA68E5DA-C80A-476A-A805-EC0BEA2BE553}" presName="vert0" presStyleCnt="0">
        <dgm:presLayoutVars>
          <dgm:dir/>
          <dgm:animOne val="branch"/>
          <dgm:animLvl val="lvl"/>
        </dgm:presLayoutVars>
      </dgm:prSet>
      <dgm:spPr/>
    </dgm:pt>
    <dgm:pt modelId="{C9E6FCB7-4555-451C-9EAE-391A8CBB6DC3}" type="pres">
      <dgm:prSet presAssocID="{352BEFE3-514D-4249-966F-9C1927E254C8}" presName="thickLine" presStyleLbl="alignNode1" presStyleIdx="0" presStyleCnt="7"/>
      <dgm:spPr/>
    </dgm:pt>
    <dgm:pt modelId="{FB0F6E84-AED6-4056-A57F-FDD989B52CA7}" type="pres">
      <dgm:prSet presAssocID="{352BEFE3-514D-4249-966F-9C1927E254C8}" presName="horz1" presStyleCnt="0"/>
      <dgm:spPr/>
    </dgm:pt>
    <dgm:pt modelId="{614566A5-5D05-4CF2-B39C-B92C64E94347}" type="pres">
      <dgm:prSet presAssocID="{352BEFE3-514D-4249-966F-9C1927E254C8}" presName="tx1" presStyleLbl="revTx" presStyleIdx="0" presStyleCnt="7"/>
      <dgm:spPr/>
    </dgm:pt>
    <dgm:pt modelId="{ECCCCABC-A98D-43EE-A5DC-87954211A1F7}" type="pres">
      <dgm:prSet presAssocID="{352BEFE3-514D-4249-966F-9C1927E254C8}" presName="vert1" presStyleCnt="0"/>
      <dgm:spPr/>
    </dgm:pt>
    <dgm:pt modelId="{6EBC4067-E982-4D14-B470-49B828ABEEDC}" type="pres">
      <dgm:prSet presAssocID="{CF9C61AE-8432-41D6-ACEE-C967F2862BB3}" presName="thickLine" presStyleLbl="alignNode1" presStyleIdx="1" presStyleCnt="7"/>
      <dgm:spPr/>
    </dgm:pt>
    <dgm:pt modelId="{A2DBC047-9A8E-4F27-BB4E-E9463F37D9AA}" type="pres">
      <dgm:prSet presAssocID="{CF9C61AE-8432-41D6-ACEE-C967F2862BB3}" presName="horz1" presStyleCnt="0"/>
      <dgm:spPr/>
    </dgm:pt>
    <dgm:pt modelId="{ABA66F53-6439-4F1D-8216-F80AF485FAC2}" type="pres">
      <dgm:prSet presAssocID="{CF9C61AE-8432-41D6-ACEE-C967F2862BB3}" presName="tx1" presStyleLbl="revTx" presStyleIdx="1" presStyleCnt="7"/>
      <dgm:spPr/>
    </dgm:pt>
    <dgm:pt modelId="{7613408E-B37C-44D9-85CD-DD5DE7D9FDD7}" type="pres">
      <dgm:prSet presAssocID="{CF9C61AE-8432-41D6-ACEE-C967F2862BB3}" presName="vert1" presStyleCnt="0"/>
      <dgm:spPr/>
    </dgm:pt>
    <dgm:pt modelId="{DA02529D-187B-4667-B719-C52C053BD06B}" type="pres">
      <dgm:prSet presAssocID="{CF8C4D58-CE9D-48E0-9248-5B0A79066CF6}" presName="thickLine" presStyleLbl="alignNode1" presStyleIdx="2" presStyleCnt="7"/>
      <dgm:spPr/>
    </dgm:pt>
    <dgm:pt modelId="{CF169645-A6BB-4EBD-A4AB-94FBB89CADBE}" type="pres">
      <dgm:prSet presAssocID="{CF8C4D58-CE9D-48E0-9248-5B0A79066CF6}" presName="horz1" presStyleCnt="0"/>
      <dgm:spPr/>
    </dgm:pt>
    <dgm:pt modelId="{9CA7617E-D517-48E5-86E7-C39427A08BAF}" type="pres">
      <dgm:prSet presAssocID="{CF8C4D58-CE9D-48E0-9248-5B0A79066CF6}" presName="tx1" presStyleLbl="revTx" presStyleIdx="2" presStyleCnt="7"/>
      <dgm:spPr/>
    </dgm:pt>
    <dgm:pt modelId="{5E7C02EB-1977-49D7-9B83-BBC31521EDCB}" type="pres">
      <dgm:prSet presAssocID="{CF8C4D58-CE9D-48E0-9248-5B0A79066CF6}" presName="vert1" presStyleCnt="0"/>
      <dgm:spPr/>
    </dgm:pt>
    <dgm:pt modelId="{AFC91927-333B-46DD-B04B-212C97325CE2}" type="pres">
      <dgm:prSet presAssocID="{F572AB9C-90C5-47CC-AE7A-DAD1D8B41E0C}" presName="thickLine" presStyleLbl="alignNode1" presStyleIdx="3" presStyleCnt="7"/>
      <dgm:spPr/>
    </dgm:pt>
    <dgm:pt modelId="{02C27BB0-5904-42BE-8326-BE54A71076BF}" type="pres">
      <dgm:prSet presAssocID="{F572AB9C-90C5-47CC-AE7A-DAD1D8B41E0C}" presName="horz1" presStyleCnt="0"/>
      <dgm:spPr/>
    </dgm:pt>
    <dgm:pt modelId="{F8BEE18F-43A6-4988-8F00-AD31618BF20E}" type="pres">
      <dgm:prSet presAssocID="{F572AB9C-90C5-47CC-AE7A-DAD1D8B41E0C}" presName="tx1" presStyleLbl="revTx" presStyleIdx="3" presStyleCnt="7"/>
      <dgm:spPr/>
    </dgm:pt>
    <dgm:pt modelId="{B36F69B8-7376-41FF-BDAB-F157CE1D79DF}" type="pres">
      <dgm:prSet presAssocID="{F572AB9C-90C5-47CC-AE7A-DAD1D8B41E0C}" presName="vert1" presStyleCnt="0"/>
      <dgm:spPr/>
    </dgm:pt>
    <dgm:pt modelId="{CF58D55A-DB24-486B-8A57-EEA65FE6FBD8}" type="pres">
      <dgm:prSet presAssocID="{E39AF83E-FE34-4FB0-BDAD-4254C1061EB3}" presName="thickLine" presStyleLbl="alignNode1" presStyleIdx="4" presStyleCnt="7"/>
      <dgm:spPr/>
    </dgm:pt>
    <dgm:pt modelId="{9D689D8D-F956-4587-AFEF-858A7FC95E2F}" type="pres">
      <dgm:prSet presAssocID="{E39AF83E-FE34-4FB0-BDAD-4254C1061EB3}" presName="horz1" presStyleCnt="0"/>
      <dgm:spPr/>
    </dgm:pt>
    <dgm:pt modelId="{729CCA6E-4E36-458D-8646-F59F83C44025}" type="pres">
      <dgm:prSet presAssocID="{E39AF83E-FE34-4FB0-BDAD-4254C1061EB3}" presName="tx1" presStyleLbl="revTx" presStyleIdx="4" presStyleCnt="7"/>
      <dgm:spPr/>
    </dgm:pt>
    <dgm:pt modelId="{E1C54746-B5B5-45C8-B08B-5FB0C92E79FB}" type="pres">
      <dgm:prSet presAssocID="{E39AF83E-FE34-4FB0-BDAD-4254C1061EB3}" presName="vert1" presStyleCnt="0"/>
      <dgm:spPr/>
    </dgm:pt>
    <dgm:pt modelId="{26EB9A61-FA02-4E41-8BCD-7A20E756F7B8}" type="pres">
      <dgm:prSet presAssocID="{67C1FAD0-2120-450A-8270-C49DF5BE44AA}" presName="thickLine" presStyleLbl="alignNode1" presStyleIdx="5" presStyleCnt="7"/>
      <dgm:spPr/>
    </dgm:pt>
    <dgm:pt modelId="{4E8F2068-2580-46FA-9D76-893CEF1B7E6D}" type="pres">
      <dgm:prSet presAssocID="{67C1FAD0-2120-450A-8270-C49DF5BE44AA}" presName="horz1" presStyleCnt="0"/>
      <dgm:spPr/>
    </dgm:pt>
    <dgm:pt modelId="{47BB601F-353D-4B53-AD16-FBFFED1E3CE4}" type="pres">
      <dgm:prSet presAssocID="{67C1FAD0-2120-450A-8270-C49DF5BE44AA}" presName="tx1" presStyleLbl="revTx" presStyleIdx="5" presStyleCnt="7"/>
      <dgm:spPr/>
    </dgm:pt>
    <dgm:pt modelId="{85D5E936-1EA6-44C0-9E1A-B594484942B7}" type="pres">
      <dgm:prSet presAssocID="{67C1FAD0-2120-450A-8270-C49DF5BE44AA}" presName="vert1" presStyleCnt="0"/>
      <dgm:spPr/>
    </dgm:pt>
    <dgm:pt modelId="{76AA6078-B8CC-4EE0-9DB7-52AA62152C5A}" type="pres">
      <dgm:prSet presAssocID="{C411684E-E204-4468-B374-8256281EF8BE}" presName="thickLine" presStyleLbl="alignNode1" presStyleIdx="6" presStyleCnt="7"/>
      <dgm:spPr/>
    </dgm:pt>
    <dgm:pt modelId="{D2569730-B311-4331-9622-CAECCC91B4A9}" type="pres">
      <dgm:prSet presAssocID="{C411684E-E204-4468-B374-8256281EF8BE}" presName="horz1" presStyleCnt="0"/>
      <dgm:spPr/>
    </dgm:pt>
    <dgm:pt modelId="{67160B10-4532-41EE-95A0-24F5E06C4002}" type="pres">
      <dgm:prSet presAssocID="{C411684E-E204-4468-B374-8256281EF8BE}" presName="tx1" presStyleLbl="revTx" presStyleIdx="6" presStyleCnt="7"/>
      <dgm:spPr/>
    </dgm:pt>
    <dgm:pt modelId="{BE3E7FA6-9AD5-4407-9244-67B7038647F5}" type="pres">
      <dgm:prSet presAssocID="{C411684E-E204-4468-B374-8256281EF8BE}" presName="vert1" presStyleCnt="0"/>
      <dgm:spPr/>
    </dgm:pt>
  </dgm:ptLst>
  <dgm:cxnLst>
    <dgm:cxn modelId="{F3D59B0B-F0BA-4112-ADAD-0B0E91919D94}" srcId="{AA68E5DA-C80A-476A-A805-EC0BEA2BE553}" destId="{352BEFE3-514D-4249-966F-9C1927E254C8}" srcOrd="0" destOrd="0" parTransId="{D31447CE-46A4-48DC-BAFC-5F942BC2C0CE}" sibTransId="{4E35EED4-FFFB-4738-9CD8-79FD1AAEA3CA}"/>
    <dgm:cxn modelId="{18FD350C-380C-4B2F-AF1C-DA9D2FBC9E45}" srcId="{AA68E5DA-C80A-476A-A805-EC0BEA2BE553}" destId="{F572AB9C-90C5-47CC-AE7A-DAD1D8B41E0C}" srcOrd="3" destOrd="0" parTransId="{EFF6AE85-CC52-4B52-ABB6-5292745D05A7}" sibTransId="{C5BFF045-D3C3-467D-8853-39E3F3CBBBAF}"/>
    <dgm:cxn modelId="{C6340123-805C-482F-8CCE-CDB558BECCD0}" srcId="{AA68E5DA-C80A-476A-A805-EC0BEA2BE553}" destId="{CF8C4D58-CE9D-48E0-9248-5B0A79066CF6}" srcOrd="2" destOrd="0" parTransId="{E6A073A8-9AA1-4004-B5EE-89DCAC5A2AF3}" sibTransId="{5FB84C7F-DC6C-4FF8-8649-9BFF37971C8A}"/>
    <dgm:cxn modelId="{C3DB7137-F915-41A3-869F-998E75502624}" type="presOf" srcId="{C411684E-E204-4468-B374-8256281EF8BE}" destId="{67160B10-4532-41EE-95A0-24F5E06C4002}" srcOrd="0" destOrd="0" presId="urn:microsoft.com/office/officeart/2008/layout/LinedList"/>
    <dgm:cxn modelId="{AB022C68-D120-45A0-9FEF-E0FB7DB4D2F7}" type="presOf" srcId="{352BEFE3-514D-4249-966F-9C1927E254C8}" destId="{614566A5-5D05-4CF2-B39C-B92C64E94347}" srcOrd="0" destOrd="0" presId="urn:microsoft.com/office/officeart/2008/layout/LinedList"/>
    <dgm:cxn modelId="{767E6F50-CD17-4396-999A-A8D82CD8496A}" srcId="{AA68E5DA-C80A-476A-A805-EC0BEA2BE553}" destId="{CF9C61AE-8432-41D6-ACEE-C967F2862BB3}" srcOrd="1" destOrd="0" parTransId="{993DAA66-5668-40CE-91EB-EEFC9FF5FB04}" sibTransId="{3D77C0E1-63C7-4E45-8393-AE34337A8BAF}"/>
    <dgm:cxn modelId="{C0424255-727E-44D4-8D4C-BA8E83AE1777}" type="presOf" srcId="{67C1FAD0-2120-450A-8270-C49DF5BE44AA}" destId="{47BB601F-353D-4B53-AD16-FBFFED1E3CE4}" srcOrd="0" destOrd="0" presId="urn:microsoft.com/office/officeart/2008/layout/LinedList"/>
    <dgm:cxn modelId="{9EFFDA57-1B94-4ED3-9F9B-08FD734F5FAB}" srcId="{AA68E5DA-C80A-476A-A805-EC0BEA2BE553}" destId="{E39AF83E-FE34-4FB0-BDAD-4254C1061EB3}" srcOrd="4" destOrd="0" parTransId="{1C48778A-DC10-488A-8D39-79BA06042B19}" sibTransId="{4F7D2A20-7436-486B-B9B3-84E276067402}"/>
    <dgm:cxn modelId="{83FAA37A-B58F-4D83-95A3-8EFD46253DD1}" type="presOf" srcId="{AA68E5DA-C80A-476A-A805-EC0BEA2BE553}" destId="{5F3018E5-E879-4A8F-8646-5508A2CE0CDC}" srcOrd="0" destOrd="0" presId="urn:microsoft.com/office/officeart/2008/layout/LinedList"/>
    <dgm:cxn modelId="{F174038A-AA5A-4351-9F83-C678C5534A8B}" srcId="{AA68E5DA-C80A-476A-A805-EC0BEA2BE553}" destId="{C411684E-E204-4468-B374-8256281EF8BE}" srcOrd="6" destOrd="0" parTransId="{893067B7-E15C-4AB0-9E00-C64613D86B79}" sibTransId="{98F6E443-89B1-4112-A3C6-890C34312833}"/>
    <dgm:cxn modelId="{A34C878E-6364-4C6F-B1A8-281C7CF76C47}" type="presOf" srcId="{F572AB9C-90C5-47CC-AE7A-DAD1D8B41E0C}" destId="{F8BEE18F-43A6-4988-8F00-AD31618BF20E}" srcOrd="0" destOrd="0" presId="urn:microsoft.com/office/officeart/2008/layout/LinedList"/>
    <dgm:cxn modelId="{2CEFA694-C2E8-4082-9316-21F3CDF3AC33}" type="presOf" srcId="{CF8C4D58-CE9D-48E0-9248-5B0A79066CF6}" destId="{9CA7617E-D517-48E5-86E7-C39427A08BAF}" srcOrd="0" destOrd="0" presId="urn:microsoft.com/office/officeart/2008/layout/LinedList"/>
    <dgm:cxn modelId="{F19886B5-C423-4839-8EE4-45DFB6EF7607}" type="presOf" srcId="{CF9C61AE-8432-41D6-ACEE-C967F2862BB3}" destId="{ABA66F53-6439-4F1D-8216-F80AF485FAC2}" srcOrd="0" destOrd="0" presId="urn:microsoft.com/office/officeart/2008/layout/LinedList"/>
    <dgm:cxn modelId="{479A17B7-603E-465B-B34D-843BB81D68E2}" type="presOf" srcId="{E39AF83E-FE34-4FB0-BDAD-4254C1061EB3}" destId="{729CCA6E-4E36-458D-8646-F59F83C44025}" srcOrd="0" destOrd="0" presId="urn:microsoft.com/office/officeart/2008/layout/LinedList"/>
    <dgm:cxn modelId="{73D4A4BD-00B7-4193-964F-B343FD650605}" srcId="{AA68E5DA-C80A-476A-A805-EC0BEA2BE553}" destId="{67C1FAD0-2120-450A-8270-C49DF5BE44AA}" srcOrd="5" destOrd="0" parTransId="{720027B9-C227-4C53-9034-266CD94F0135}" sibTransId="{55D8BECF-424E-418F-B58C-FE51FB8DA4C6}"/>
    <dgm:cxn modelId="{0C9AB801-7512-479A-B61A-6087568670C6}" type="presParOf" srcId="{5F3018E5-E879-4A8F-8646-5508A2CE0CDC}" destId="{C9E6FCB7-4555-451C-9EAE-391A8CBB6DC3}" srcOrd="0" destOrd="0" presId="urn:microsoft.com/office/officeart/2008/layout/LinedList"/>
    <dgm:cxn modelId="{92E22EF3-F15D-413D-9ADD-BD6D0C3D7B69}" type="presParOf" srcId="{5F3018E5-E879-4A8F-8646-5508A2CE0CDC}" destId="{FB0F6E84-AED6-4056-A57F-FDD989B52CA7}" srcOrd="1" destOrd="0" presId="urn:microsoft.com/office/officeart/2008/layout/LinedList"/>
    <dgm:cxn modelId="{159480BF-7C75-40CD-9C81-2225D0A35E7A}" type="presParOf" srcId="{FB0F6E84-AED6-4056-A57F-FDD989B52CA7}" destId="{614566A5-5D05-4CF2-B39C-B92C64E94347}" srcOrd="0" destOrd="0" presId="urn:microsoft.com/office/officeart/2008/layout/LinedList"/>
    <dgm:cxn modelId="{61CDA068-976B-4B68-9805-4504FE68420F}" type="presParOf" srcId="{FB0F6E84-AED6-4056-A57F-FDD989B52CA7}" destId="{ECCCCABC-A98D-43EE-A5DC-87954211A1F7}" srcOrd="1" destOrd="0" presId="urn:microsoft.com/office/officeart/2008/layout/LinedList"/>
    <dgm:cxn modelId="{0F36CCDE-C978-4C41-BA8F-0BC992491C8C}" type="presParOf" srcId="{5F3018E5-E879-4A8F-8646-5508A2CE0CDC}" destId="{6EBC4067-E982-4D14-B470-49B828ABEEDC}" srcOrd="2" destOrd="0" presId="urn:microsoft.com/office/officeart/2008/layout/LinedList"/>
    <dgm:cxn modelId="{49AC1D9D-50EA-424B-AD04-3CD946EDE628}" type="presParOf" srcId="{5F3018E5-E879-4A8F-8646-5508A2CE0CDC}" destId="{A2DBC047-9A8E-4F27-BB4E-E9463F37D9AA}" srcOrd="3" destOrd="0" presId="urn:microsoft.com/office/officeart/2008/layout/LinedList"/>
    <dgm:cxn modelId="{49F2C854-6FA7-4F40-82EB-D3A076AF5710}" type="presParOf" srcId="{A2DBC047-9A8E-4F27-BB4E-E9463F37D9AA}" destId="{ABA66F53-6439-4F1D-8216-F80AF485FAC2}" srcOrd="0" destOrd="0" presId="urn:microsoft.com/office/officeart/2008/layout/LinedList"/>
    <dgm:cxn modelId="{FC1AB421-FA79-4F5E-ABD9-A4F317727B01}" type="presParOf" srcId="{A2DBC047-9A8E-4F27-BB4E-E9463F37D9AA}" destId="{7613408E-B37C-44D9-85CD-DD5DE7D9FDD7}" srcOrd="1" destOrd="0" presId="urn:microsoft.com/office/officeart/2008/layout/LinedList"/>
    <dgm:cxn modelId="{BE87E52F-629F-4F4E-ADA9-804514F26AE0}" type="presParOf" srcId="{5F3018E5-E879-4A8F-8646-5508A2CE0CDC}" destId="{DA02529D-187B-4667-B719-C52C053BD06B}" srcOrd="4" destOrd="0" presId="urn:microsoft.com/office/officeart/2008/layout/LinedList"/>
    <dgm:cxn modelId="{80D2268A-C67D-424A-8D50-4C2FA460E00A}" type="presParOf" srcId="{5F3018E5-E879-4A8F-8646-5508A2CE0CDC}" destId="{CF169645-A6BB-4EBD-A4AB-94FBB89CADBE}" srcOrd="5" destOrd="0" presId="urn:microsoft.com/office/officeart/2008/layout/LinedList"/>
    <dgm:cxn modelId="{CB07BF4A-F0F4-4D35-A3AE-861CE96569AC}" type="presParOf" srcId="{CF169645-A6BB-4EBD-A4AB-94FBB89CADBE}" destId="{9CA7617E-D517-48E5-86E7-C39427A08BAF}" srcOrd="0" destOrd="0" presId="urn:microsoft.com/office/officeart/2008/layout/LinedList"/>
    <dgm:cxn modelId="{AB2A3C51-7DD2-4A45-8125-62C1DB9AA805}" type="presParOf" srcId="{CF169645-A6BB-4EBD-A4AB-94FBB89CADBE}" destId="{5E7C02EB-1977-49D7-9B83-BBC31521EDCB}" srcOrd="1" destOrd="0" presId="urn:microsoft.com/office/officeart/2008/layout/LinedList"/>
    <dgm:cxn modelId="{5C5FA821-A7BA-4113-BFE3-12A0447A60E5}" type="presParOf" srcId="{5F3018E5-E879-4A8F-8646-5508A2CE0CDC}" destId="{AFC91927-333B-46DD-B04B-212C97325CE2}" srcOrd="6" destOrd="0" presId="urn:microsoft.com/office/officeart/2008/layout/LinedList"/>
    <dgm:cxn modelId="{C6EA9D06-67C4-40BF-AAE8-4CCF973EC560}" type="presParOf" srcId="{5F3018E5-E879-4A8F-8646-5508A2CE0CDC}" destId="{02C27BB0-5904-42BE-8326-BE54A71076BF}" srcOrd="7" destOrd="0" presId="urn:microsoft.com/office/officeart/2008/layout/LinedList"/>
    <dgm:cxn modelId="{94537285-87E0-413E-8BF9-551E14BE21B7}" type="presParOf" srcId="{02C27BB0-5904-42BE-8326-BE54A71076BF}" destId="{F8BEE18F-43A6-4988-8F00-AD31618BF20E}" srcOrd="0" destOrd="0" presId="urn:microsoft.com/office/officeart/2008/layout/LinedList"/>
    <dgm:cxn modelId="{11A26B65-5A36-482E-8380-B5E505B50C6F}" type="presParOf" srcId="{02C27BB0-5904-42BE-8326-BE54A71076BF}" destId="{B36F69B8-7376-41FF-BDAB-F157CE1D79DF}" srcOrd="1" destOrd="0" presId="urn:microsoft.com/office/officeart/2008/layout/LinedList"/>
    <dgm:cxn modelId="{60498C57-0A13-4255-A261-4435CB909CA1}" type="presParOf" srcId="{5F3018E5-E879-4A8F-8646-5508A2CE0CDC}" destId="{CF58D55A-DB24-486B-8A57-EEA65FE6FBD8}" srcOrd="8" destOrd="0" presId="urn:microsoft.com/office/officeart/2008/layout/LinedList"/>
    <dgm:cxn modelId="{27967F44-6E2A-4471-8CD0-A8B2680892B7}" type="presParOf" srcId="{5F3018E5-E879-4A8F-8646-5508A2CE0CDC}" destId="{9D689D8D-F956-4587-AFEF-858A7FC95E2F}" srcOrd="9" destOrd="0" presId="urn:microsoft.com/office/officeart/2008/layout/LinedList"/>
    <dgm:cxn modelId="{5E9EFAC6-3270-4373-A430-761633B313F6}" type="presParOf" srcId="{9D689D8D-F956-4587-AFEF-858A7FC95E2F}" destId="{729CCA6E-4E36-458D-8646-F59F83C44025}" srcOrd="0" destOrd="0" presId="urn:microsoft.com/office/officeart/2008/layout/LinedList"/>
    <dgm:cxn modelId="{9E8E1C49-2E6F-4DBD-AAAD-A641EDCC1254}" type="presParOf" srcId="{9D689D8D-F956-4587-AFEF-858A7FC95E2F}" destId="{E1C54746-B5B5-45C8-B08B-5FB0C92E79FB}" srcOrd="1" destOrd="0" presId="urn:microsoft.com/office/officeart/2008/layout/LinedList"/>
    <dgm:cxn modelId="{EF9A9B00-1692-489F-8D41-580169775E4F}" type="presParOf" srcId="{5F3018E5-E879-4A8F-8646-5508A2CE0CDC}" destId="{26EB9A61-FA02-4E41-8BCD-7A20E756F7B8}" srcOrd="10" destOrd="0" presId="urn:microsoft.com/office/officeart/2008/layout/LinedList"/>
    <dgm:cxn modelId="{B051ECF0-5AB7-448D-8A6A-5076222B080F}" type="presParOf" srcId="{5F3018E5-E879-4A8F-8646-5508A2CE0CDC}" destId="{4E8F2068-2580-46FA-9D76-893CEF1B7E6D}" srcOrd="11" destOrd="0" presId="urn:microsoft.com/office/officeart/2008/layout/LinedList"/>
    <dgm:cxn modelId="{DEA39886-4C82-4306-BECF-9E449E3B5695}" type="presParOf" srcId="{4E8F2068-2580-46FA-9D76-893CEF1B7E6D}" destId="{47BB601F-353D-4B53-AD16-FBFFED1E3CE4}" srcOrd="0" destOrd="0" presId="urn:microsoft.com/office/officeart/2008/layout/LinedList"/>
    <dgm:cxn modelId="{E170368D-399D-4FA4-B8CF-D05BB2F13A05}" type="presParOf" srcId="{4E8F2068-2580-46FA-9D76-893CEF1B7E6D}" destId="{85D5E936-1EA6-44C0-9E1A-B594484942B7}" srcOrd="1" destOrd="0" presId="urn:microsoft.com/office/officeart/2008/layout/LinedList"/>
    <dgm:cxn modelId="{9CAA1114-366D-4D46-8A92-3416FCA5231F}" type="presParOf" srcId="{5F3018E5-E879-4A8F-8646-5508A2CE0CDC}" destId="{76AA6078-B8CC-4EE0-9DB7-52AA62152C5A}" srcOrd="12" destOrd="0" presId="urn:microsoft.com/office/officeart/2008/layout/LinedList"/>
    <dgm:cxn modelId="{1946507B-0C62-4196-B2C9-4E3D7377C9CE}" type="presParOf" srcId="{5F3018E5-E879-4A8F-8646-5508A2CE0CDC}" destId="{D2569730-B311-4331-9622-CAECCC91B4A9}" srcOrd="13" destOrd="0" presId="urn:microsoft.com/office/officeart/2008/layout/LinedList"/>
    <dgm:cxn modelId="{570E0152-20D5-482A-8D2D-E3F75CE7BD53}" type="presParOf" srcId="{D2569730-B311-4331-9622-CAECCC91B4A9}" destId="{67160B10-4532-41EE-95A0-24F5E06C4002}" srcOrd="0" destOrd="0" presId="urn:microsoft.com/office/officeart/2008/layout/LinedList"/>
    <dgm:cxn modelId="{1F5666A4-AF1D-4BF3-8282-8BFC7EEB29A9}" type="presParOf" srcId="{D2569730-B311-4331-9622-CAECCC91B4A9}" destId="{BE3E7FA6-9AD5-4407-9244-67B7038647F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E6FCB7-4555-451C-9EAE-391A8CBB6DC3}">
      <dsp:nvSpPr>
        <dsp:cNvPr id="0" name=""/>
        <dsp:cNvSpPr/>
      </dsp:nvSpPr>
      <dsp:spPr>
        <a:xfrm>
          <a:off x="0" y="739"/>
          <a:ext cx="683111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14566A5-5D05-4CF2-B39C-B92C64E94347}">
      <dsp:nvSpPr>
        <dsp:cNvPr id="0" name=""/>
        <dsp:cNvSpPr/>
      </dsp:nvSpPr>
      <dsp:spPr>
        <a:xfrm>
          <a:off x="0" y="739"/>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3: Motivation for this paper</a:t>
          </a:r>
        </a:p>
      </dsp:txBody>
      <dsp:txXfrm>
        <a:off x="0" y="739"/>
        <a:ext cx="6831118" cy="865488"/>
      </dsp:txXfrm>
    </dsp:sp>
    <dsp:sp modelId="{6EBC4067-E982-4D14-B470-49B828ABEEDC}">
      <dsp:nvSpPr>
        <dsp:cNvPr id="0" name=""/>
        <dsp:cNvSpPr/>
      </dsp:nvSpPr>
      <dsp:spPr>
        <a:xfrm>
          <a:off x="0" y="866228"/>
          <a:ext cx="6831118" cy="0"/>
        </a:xfrm>
        <a:prstGeom prst="line">
          <a:avLst/>
        </a:prstGeom>
        <a:solidFill>
          <a:schemeClr val="accent2">
            <a:hueOff val="0"/>
            <a:satOff val="0"/>
            <a:lumOff val="-1830"/>
            <a:alphaOff val="0"/>
          </a:schemeClr>
        </a:solidFill>
        <a:ln w="12700" cap="flat" cmpd="sng" algn="ctr">
          <a:solidFill>
            <a:schemeClr val="accent2">
              <a:hueOff val="0"/>
              <a:satOff val="0"/>
              <a:lumOff val="-18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A66F53-6439-4F1D-8216-F80AF485FAC2}">
      <dsp:nvSpPr>
        <dsp:cNvPr id="0" name=""/>
        <dsp:cNvSpPr/>
      </dsp:nvSpPr>
      <dsp:spPr>
        <a:xfrm>
          <a:off x="0" y="866228"/>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4: Contributions of the paper</a:t>
          </a:r>
        </a:p>
      </dsp:txBody>
      <dsp:txXfrm>
        <a:off x="0" y="866228"/>
        <a:ext cx="6831118" cy="865488"/>
      </dsp:txXfrm>
    </dsp:sp>
    <dsp:sp modelId="{DA02529D-187B-4667-B719-C52C053BD06B}">
      <dsp:nvSpPr>
        <dsp:cNvPr id="0" name=""/>
        <dsp:cNvSpPr/>
      </dsp:nvSpPr>
      <dsp:spPr>
        <a:xfrm>
          <a:off x="0" y="1731717"/>
          <a:ext cx="6831118" cy="0"/>
        </a:xfrm>
        <a:prstGeom prst="line">
          <a:avLst/>
        </a:prstGeom>
        <a:solidFill>
          <a:schemeClr val="accent2">
            <a:hueOff val="0"/>
            <a:satOff val="0"/>
            <a:lumOff val="-3660"/>
            <a:alphaOff val="0"/>
          </a:schemeClr>
        </a:solidFill>
        <a:ln w="12700" cap="flat" cmpd="sng" algn="ctr">
          <a:solidFill>
            <a:schemeClr val="accent2">
              <a:hueOff val="0"/>
              <a:satOff val="0"/>
              <a:lumOff val="-366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A7617E-D517-48E5-86E7-C39427A08BAF}">
      <dsp:nvSpPr>
        <dsp:cNvPr id="0" name=""/>
        <dsp:cNvSpPr/>
      </dsp:nvSpPr>
      <dsp:spPr>
        <a:xfrm>
          <a:off x="0" y="1731717"/>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5-6: Background knowledge </a:t>
          </a:r>
        </a:p>
      </dsp:txBody>
      <dsp:txXfrm>
        <a:off x="0" y="1731717"/>
        <a:ext cx="6831118" cy="865488"/>
      </dsp:txXfrm>
    </dsp:sp>
    <dsp:sp modelId="{AFC91927-333B-46DD-B04B-212C97325CE2}">
      <dsp:nvSpPr>
        <dsp:cNvPr id="0" name=""/>
        <dsp:cNvSpPr/>
      </dsp:nvSpPr>
      <dsp:spPr>
        <a:xfrm>
          <a:off x="0" y="2597206"/>
          <a:ext cx="6831118" cy="0"/>
        </a:xfrm>
        <a:prstGeom prst="line">
          <a:avLst/>
        </a:prstGeom>
        <a:solidFill>
          <a:schemeClr val="accent2">
            <a:hueOff val="0"/>
            <a:satOff val="0"/>
            <a:lumOff val="-5490"/>
            <a:alphaOff val="0"/>
          </a:schemeClr>
        </a:solidFill>
        <a:ln w="12700" cap="flat" cmpd="sng" algn="ctr">
          <a:solidFill>
            <a:schemeClr val="accent2">
              <a:hueOff val="0"/>
              <a:satOff val="0"/>
              <a:lumOff val="-549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8BEE18F-43A6-4988-8F00-AD31618BF20E}">
      <dsp:nvSpPr>
        <dsp:cNvPr id="0" name=""/>
        <dsp:cNvSpPr/>
      </dsp:nvSpPr>
      <dsp:spPr>
        <a:xfrm>
          <a:off x="0" y="2597206"/>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7-13: Measurement infrastructure for mobile proxy (solution)</a:t>
          </a:r>
        </a:p>
      </dsp:txBody>
      <dsp:txXfrm>
        <a:off x="0" y="2597206"/>
        <a:ext cx="6831118" cy="865488"/>
      </dsp:txXfrm>
    </dsp:sp>
    <dsp:sp modelId="{CF58D55A-DB24-486B-8A57-EEA65FE6FBD8}">
      <dsp:nvSpPr>
        <dsp:cNvPr id="0" name=""/>
        <dsp:cNvSpPr/>
      </dsp:nvSpPr>
      <dsp:spPr>
        <a:xfrm>
          <a:off x="0" y="3462694"/>
          <a:ext cx="6831118" cy="0"/>
        </a:xfrm>
        <a:prstGeom prst="line">
          <a:avLst/>
        </a:prstGeom>
        <a:solidFill>
          <a:schemeClr val="accent2">
            <a:hueOff val="0"/>
            <a:satOff val="0"/>
            <a:lumOff val="-7320"/>
            <a:alphaOff val="0"/>
          </a:schemeClr>
        </a:solidFill>
        <a:ln w="12700" cap="flat" cmpd="sng" algn="ctr">
          <a:solidFill>
            <a:schemeClr val="accent2">
              <a:hueOff val="0"/>
              <a:satOff val="0"/>
              <a:lumOff val="-732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29CCA6E-4E36-458D-8646-F59F83C44025}">
      <dsp:nvSpPr>
        <dsp:cNvPr id="0" name=""/>
        <dsp:cNvSpPr/>
      </dsp:nvSpPr>
      <dsp:spPr>
        <a:xfrm>
          <a:off x="0" y="3462694"/>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14-15: Findings of the paper</a:t>
          </a:r>
        </a:p>
      </dsp:txBody>
      <dsp:txXfrm>
        <a:off x="0" y="3462694"/>
        <a:ext cx="6831118" cy="865488"/>
      </dsp:txXfrm>
    </dsp:sp>
    <dsp:sp modelId="{26EB9A61-FA02-4E41-8BCD-7A20E756F7B8}">
      <dsp:nvSpPr>
        <dsp:cNvPr id="0" name=""/>
        <dsp:cNvSpPr/>
      </dsp:nvSpPr>
      <dsp:spPr>
        <a:xfrm>
          <a:off x="0" y="4328183"/>
          <a:ext cx="6831118" cy="0"/>
        </a:xfrm>
        <a:prstGeom prst="line">
          <a:avLst/>
        </a:prstGeom>
        <a:solidFill>
          <a:schemeClr val="accent2">
            <a:hueOff val="0"/>
            <a:satOff val="0"/>
            <a:lumOff val="-9150"/>
            <a:alphaOff val="0"/>
          </a:schemeClr>
        </a:solidFill>
        <a:ln w="12700" cap="flat" cmpd="sng" algn="ctr">
          <a:solidFill>
            <a:schemeClr val="accent2">
              <a:hueOff val="0"/>
              <a:satOff val="0"/>
              <a:lumOff val="-915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7BB601F-353D-4B53-AD16-FBFFED1E3CE4}">
      <dsp:nvSpPr>
        <dsp:cNvPr id="0" name=""/>
        <dsp:cNvSpPr/>
      </dsp:nvSpPr>
      <dsp:spPr>
        <a:xfrm>
          <a:off x="0" y="4328183"/>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 16-18: Mitigations for stakeholders </a:t>
          </a:r>
        </a:p>
      </dsp:txBody>
      <dsp:txXfrm>
        <a:off x="0" y="4328183"/>
        <a:ext cx="6831118" cy="865488"/>
      </dsp:txXfrm>
    </dsp:sp>
    <dsp:sp modelId="{76AA6078-B8CC-4EE0-9DB7-52AA62152C5A}">
      <dsp:nvSpPr>
        <dsp:cNvPr id="0" name=""/>
        <dsp:cNvSpPr/>
      </dsp:nvSpPr>
      <dsp:spPr>
        <a:xfrm>
          <a:off x="0" y="5193672"/>
          <a:ext cx="6831118" cy="0"/>
        </a:xfrm>
        <a:prstGeom prst="line">
          <a:avLst/>
        </a:prstGeom>
        <a:solidFill>
          <a:schemeClr val="accent2">
            <a:hueOff val="0"/>
            <a:satOff val="0"/>
            <a:lumOff val="-10980"/>
            <a:alphaOff val="0"/>
          </a:schemeClr>
        </a:solidFill>
        <a:ln w="12700" cap="flat" cmpd="sng" algn="ctr">
          <a:solidFill>
            <a:schemeClr val="accent2">
              <a:hueOff val="0"/>
              <a:satOff val="0"/>
              <a:lumOff val="-1098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7160B10-4532-41EE-95A0-24F5E06C4002}">
      <dsp:nvSpPr>
        <dsp:cNvPr id="0" name=""/>
        <dsp:cNvSpPr/>
      </dsp:nvSpPr>
      <dsp:spPr>
        <a:xfrm>
          <a:off x="0" y="5193672"/>
          <a:ext cx="6831118" cy="8654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Pages19-20: Conclusion</a:t>
          </a:r>
        </a:p>
      </dsp:txBody>
      <dsp:txXfrm>
        <a:off x="0" y="5193672"/>
        <a:ext cx="6831118" cy="86548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E155CF-52F5-4879-B7F3-D05812AC4A6D}"/>
              </a:ext>
            </a:extLst>
          </p:cNvPr>
          <p:cNvSpPr>
            <a:spLocks noGrp="1"/>
          </p:cNvSpPr>
          <p:nvPr>
            <p:ph type="dt" sz="half" idx="10"/>
          </p:nvPr>
        </p:nvSpPr>
        <p:spPr/>
        <p:txBody>
          <a:bodyPr/>
          <a:lstStyle/>
          <a:p>
            <a:fld id="{073D55F9-11A3-4523-8F38-6BA37933791A}" type="datetime1">
              <a:rPr lang="en-US" smtClean="0"/>
              <a:t>5/19/2021</a:t>
            </a:fld>
            <a:endParaRPr lang="en-US"/>
          </a:p>
        </p:txBody>
      </p:sp>
      <p:sp>
        <p:nvSpPr>
          <p:cNvPr id="5" name="Footer Placeholder 4">
            <a:extLst>
              <a:ext uri="{FF2B5EF4-FFF2-40B4-BE49-F238E27FC236}">
                <a16:creationId xmlns:a16="http://schemas.microsoft.com/office/drawing/2014/main" id="{80D053AC-61ED-4C2F-90BF-D4A916545107}"/>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829236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B47DD-81F8-4128-9E50-04A9F2D3DC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564D1-2B83-4C0F-ACBA-E91472C50A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6FA1D7D-D2EC-4ADB-9C65-191DEC82DDF4}"/>
              </a:ext>
            </a:extLst>
          </p:cNvPr>
          <p:cNvSpPr>
            <a:spLocks noGrp="1"/>
          </p:cNvSpPr>
          <p:nvPr>
            <p:ph type="dt" sz="half" idx="10"/>
          </p:nvPr>
        </p:nvSpPr>
        <p:spPr/>
        <p:txBody>
          <a:bodyPr/>
          <a:lstStyle/>
          <a:p>
            <a:fld id="{0B4E757A-3EC2-4683-9080-1A460C37C843}" type="datetime1">
              <a:rPr lang="en-US" smtClean="0"/>
              <a:t>5/19/2021</a:t>
            </a:fld>
            <a:endParaRPr lang="en-US"/>
          </a:p>
        </p:txBody>
      </p:sp>
      <p:sp>
        <p:nvSpPr>
          <p:cNvPr id="5" name="Footer Placeholder 4">
            <a:extLst>
              <a:ext uri="{FF2B5EF4-FFF2-40B4-BE49-F238E27FC236}">
                <a16:creationId xmlns:a16="http://schemas.microsoft.com/office/drawing/2014/main" id="{534CB571-86F9-474A-826A-75CC21C8832B}"/>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1384F5F-50E6-4BB9-B848-EE2302C02ABE}"/>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70781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3F08DF-1C0D-4F53-A3AB-95D7B55FA0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0D3BBD-C494-4E94-B189-319802A93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C0BD9-4BED-43D3-852F-B74B949A2287}"/>
              </a:ext>
            </a:extLst>
          </p:cNvPr>
          <p:cNvSpPr>
            <a:spLocks noGrp="1"/>
          </p:cNvSpPr>
          <p:nvPr>
            <p:ph type="dt" sz="half" idx="10"/>
          </p:nvPr>
        </p:nvSpPr>
        <p:spPr>
          <a:xfrm>
            <a:off x="523539" y="6324600"/>
            <a:ext cx="2560220" cy="365125"/>
          </a:xfrm>
        </p:spPr>
        <p:txBody>
          <a:bodyPr/>
          <a:lstStyle/>
          <a:p>
            <a:fld id="{5CC8096C-64ED-4153-A483-5C02E44AD5C3}" type="datetime1">
              <a:rPr lang="en-US" smtClean="0"/>
              <a:t>5/19/2021</a:t>
            </a:fld>
            <a:endParaRPr lang="en-US" dirty="0"/>
          </a:p>
        </p:txBody>
      </p:sp>
      <p:sp>
        <p:nvSpPr>
          <p:cNvPr id="5" name="Footer Placeholder 4">
            <a:extLst>
              <a:ext uri="{FF2B5EF4-FFF2-40B4-BE49-F238E27FC236}">
                <a16:creationId xmlns:a16="http://schemas.microsoft.com/office/drawing/2014/main" id="{BB7811DC-C725-4462-B622-DB96A8987673}"/>
              </a:ext>
            </a:extLst>
          </p:cNvPr>
          <p:cNvSpPr>
            <a:spLocks noGrp="1"/>
          </p:cNvSpPr>
          <p:nvPr>
            <p:ph type="ftr" sz="quarter" idx="11"/>
          </p:nvPr>
        </p:nvSpPr>
        <p:spPr>
          <a:xfrm>
            <a:off x="4267200" y="6319838"/>
            <a:ext cx="3982781" cy="365125"/>
          </a:xfrm>
        </p:spPr>
        <p:txBody>
          <a:bodyPr/>
          <a:lstStyle/>
          <a:p>
            <a:r>
              <a:rPr lang="en-US"/>
              <a:t>Sample Footer Text</a:t>
            </a:r>
          </a:p>
        </p:txBody>
      </p:sp>
      <p:sp>
        <p:nvSpPr>
          <p:cNvPr id="6" name="Slide Number Placeholder 5">
            <a:extLst>
              <a:ext uri="{FF2B5EF4-FFF2-40B4-BE49-F238E27FC236}">
                <a16:creationId xmlns:a16="http://schemas.microsoft.com/office/drawing/2014/main" id="{67C42D06-438F-4150-9238-E2FAEE5E28D9}"/>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611869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98991-AEF1-4F19-AAB8-436EAD58C282}"/>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D25B44F-E7DA-40C6-8B44-71EAB6BDFC98}"/>
              </a:ext>
            </a:extLst>
          </p:cNvPr>
          <p:cNvSpPr>
            <a:spLocks noGrp="1"/>
          </p:cNvSpPr>
          <p:nvPr>
            <p:ph idx="1"/>
          </p:nvPr>
        </p:nvSpPr>
        <p:spPr/>
        <p:txBody>
          <a:bodyPr/>
          <a:lstStyle>
            <a:lvl1pPr marL="228600" indent="-228600">
              <a:buFont typeface="Arial" panose="020B0604020202020204" pitchFamily="34" charset="0"/>
              <a:buChar char="•"/>
              <a:defRPr/>
            </a:lvl1pPr>
            <a:lvl2pPr marL="228600" indent="-228600">
              <a:buFont typeface="Arial" panose="020B0604020202020204" pitchFamily="34" charset="0"/>
              <a:buChar char="•"/>
              <a:defRPr/>
            </a:lvl2pPr>
            <a:lvl3pPr marL="228600" indent="-228600">
              <a:buFont typeface="Arial" panose="020B0604020202020204" pitchFamily="34" charset="0"/>
              <a:buChar char="•"/>
              <a:defRPr/>
            </a:lvl3pPr>
            <a:lvl4pPr marL="228600" indent="-228600">
              <a:buFont typeface="Arial" panose="020B0604020202020204" pitchFamily="34" charset="0"/>
              <a:buChar char="•"/>
              <a:defRPr/>
            </a:lvl4pPr>
            <a:lvl5pPr marL="2286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F71817-A045-48C0-975B-CBEF88E9561E}"/>
              </a:ext>
            </a:extLst>
          </p:cNvPr>
          <p:cNvSpPr>
            <a:spLocks noGrp="1"/>
          </p:cNvSpPr>
          <p:nvPr>
            <p:ph type="dt" sz="half" idx="10"/>
          </p:nvPr>
        </p:nvSpPr>
        <p:spPr/>
        <p:txBody>
          <a:bodyPr/>
          <a:lstStyle/>
          <a:p>
            <a:fld id="{1CB9D56B-6EBE-4E5F-99D9-2A3DBDF37D0A}" type="datetime1">
              <a:rPr lang="en-US" smtClean="0"/>
              <a:t>5/19/2021</a:t>
            </a:fld>
            <a:endParaRPr lang="en-US"/>
          </a:p>
        </p:txBody>
      </p:sp>
      <p:sp>
        <p:nvSpPr>
          <p:cNvPr id="5" name="Footer Placeholder 4">
            <a:extLst>
              <a:ext uri="{FF2B5EF4-FFF2-40B4-BE49-F238E27FC236}">
                <a16:creationId xmlns:a16="http://schemas.microsoft.com/office/drawing/2014/main" id="{B61C39F0-32D4-407C-8BCA-97F2D9E500C9}"/>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46260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BBD03-9D57-48E9-8B43-688B72997276}"/>
              </a:ext>
            </a:extLst>
          </p:cNvPr>
          <p:cNvSpPr>
            <a:spLocks noGrp="1"/>
          </p:cNvSpPr>
          <p:nvPr>
            <p:ph type="title"/>
          </p:nvPr>
        </p:nvSpPr>
        <p:spPr>
          <a:xfrm>
            <a:off x="457200" y="1709738"/>
            <a:ext cx="10890250" cy="2852737"/>
          </a:xfrm>
        </p:spPr>
        <p:txBody>
          <a:bodyPr anchor="b"/>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83F376C-8A2F-4BE5-9669-4A6DA21B771A}"/>
              </a:ext>
            </a:extLst>
          </p:cNvPr>
          <p:cNvSpPr>
            <a:spLocks noGrp="1"/>
          </p:cNvSpPr>
          <p:nvPr>
            <p:ph type="body" idx="1"/>
          </p:nvPr>
        </p:nvSpPr>
        <p:spPr>
          <a:xfrm>
            <a:off x="457200" y="4589463"/>
            <a:ext cx="10890250" cy="1500187"/>
          </a:xfrm>
        </p:spPr>
        <p:txBody>
          <a:bodyPr/>
          <a:lstStyle>
            <a:lvl1pPr marL="0" indent="0">
              <a:buNone/>
              <a:defRPr sz="2400">
                <a:solidFill>
                  <a:srgbClr val="FFFFF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2654893-212E-4450-8F7A-27256B31F9FB}"/>
              </a:ext>
            </a:extLst>
          </p:cNvPr>
          <p:cNvSpPr>
            <a:spLocks noGrp="1"/>
          </p:cNvSpPr>
          <p:nvPr>
            <p:ph type="dt" sz="half" idx="10"/>
          </p:nvPr>
        </p:nvSpPr>
        <p:spPr/>
        <p:txBody>
          <a:bodyPr/>
          <a:lstStyle/>
          <a:p>
            <a:fld id="{8C33F3CA-C7E3-432D-9282-18F13836509A}" type="datetime1">
              <a:rPr lang="en-US" smtClean="0"/>
              <a:t>5/19/2021</a:t>
            </a:fld>
            <a:endParaRPr lang="en-US" dirty="0"/>
          </a:p>
        </p:txBody>
      </p:sp>
      <p:sp>
        <p:nvSpPr>
          <p:cNvPr id="5" name="Footer Placeholder 4">
            <a:extLst>
              <a:ext uri="{FF2B5EF4-FFF2-40B4-BE49-F238E27FC236}">
                <a16:creationId xmlns:a16="http://schemas.microsoft.com/office/drawing/2014/main" id="{600E881A-3958-44A9-9EDB-D86F4E4144C0}"/>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724136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8777-C460-4649-8822-CA943386D06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FDF69E6-1094-437B-AA7E-0E21B7136CCA}"/>
              </a:ext>
            </a:extLst>
          </p:cNvPr>
          <p:cNvSpPr>
            <a:spLocks noGrp="1"/>
          </p:cNvSpPr>
          <p:nvPr>
            <p:ph sz="half" idx="1"/>
          </p:nvPr>
        </p:nvSpPr>
        <p:spPr>
          <a:xfrm>
            <a:off x="457200" y="1825625"/>
            <a:ext cx="5562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20BC963-4591-4BE3-AE63-4999A13C50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04D5BB-DB84-4266-9B4F-E65CCFE5B310}"/>
              </a:ext>
            </a:extLst>
          </p:cNvPr>
          <p:cNvSpPr>
            <a:spLocks noGrp="1"/>
          </p:cNvSpPr>
          <p:nvPr>
            <p:ph type="dt" sz="half" idx="10"/>
          </p:nvPr>
        </p:nvSpPr>
        <p:spPr/>
        <p:txBody>
          <a:bodyPr/>
          <a:lstStyle/>
          <a:p>
            <a:fld id="{75BE9C62-1337-40B8-BA50-E9F4861DB4BC}" type="datetime1">
              <a:rPr lang="en-US" smtClean="0"/>
              <a:t>5/19/2021</a:t>
            </a:fld>
            <a:endParaRPr lang="en-US"/>
          </a:p>
        </p:txBody>
      </p:sp>
      <p:sp>
        <p:nvSpPr>
          <p:cNvPr id="6" name="Footer Placeholder 5">
            <a:extLst>
              <a:ext uri="{FF2B5EF4-FFF2-40B4-BE49-F238E27FC236}">
                <a16:creationId xmlns:a16="http://schemas.microsoft.com/office/drawing/2014/main" id="{891A99B5-D493-4AB1-AF24-6660540D56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502979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C85CC-8D2B-4219-A2A4-1625A02DFE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6143C8-1CF7-440E-99A3-0527314598C6}"/>
              </a:ext>
            </a:extLst>
          </p:cNvPr>
          <p:cNvSpPr>
            <a:spLocks noGrp="1"/>
          </p:cNvSpPr>
          <p:nvPr>
            <p:ph type="body" idx="1"/>
          </p:nvPr>
        </p:nvSpPr>
        <p:spPr>
          <a:xfrm>
            <a:off x="839788" y="1820863"/>
            <a:ext cx="5157787"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FF5CA-4662-4430-80C7-99CD7D66C9CF}"/>
              </a:ext>
            </a:extLst>
          </p:cNvPr>
          <p:cNvSpPr>
            <a:spLocks noGrp="1"/>
          </p:cNvSpPr>
          <p:nvPr>
            <p:ph sz="half" idx="2"/>
          </p:nvPr>
        </p:nvSpPr>
        <p:spPr>
          <a:xfrm>
            <a:off x="839788" y="3101975"/>
            <a:ext cx="5157787"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76CB5B7-DC23-41CE-872B-E25BD64F84A5}"/>
              </a:ext>
            </a:extLst>
          </p:cNvPr>
          <p:cNvSpPr>
            <a:spLocks noGrp="1"/>
          </p:cNvSpPr>
          <p:nvPr>
            <p:ph type="body" sz="quarter" idx="3"/>
          </p:nvPr>
        </p:nvSpPr>
        <p:spPr>
          <a:xfrm>
            <a:off x="6172200" y="1820863"/>
            <a:ext cx="5183188" cy="1150937"/>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F7633C-C24D-4947-979C-132B3AC405A8}"/>
              </a:ext>
            </a:extLst>
          </p:cNvPr>
          <p:cNvSpPr>
            <a:spLocks noGrp="1"/>
          </p:cNvSpPr>
          <p:nvPr>
            <p:ph sz="quarter" idx="4"/>
          </p:nvPr>
        </p:nvSpPr>
        <p:spPr>
          <a:xfrm>
            <a:off x="6172200" y="3101975"/>
            <a:ext cx="5183188" cy="30876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E8A46E1-3934-4807-900F-CA7A4D8D66B3}"/>
              </a:ext>
            </a:extLst>
          </p:cNvPr>
          <p:cNvSpPr>
            <a:spLocks noGrp="1"/>
          </p:cNvSpPr>
          <p:nvPr>
            <p:ph type="dt" sz="half" idx="10"/>
          </p:nvPr>
        </p:nvSpPr>
        <p:spPr/>
        <p:txBody>
          <a:bodyPr/>
          <a:lstStyle/>
          <a:p>
            <a:fld id="{47C195EB-2DA3-4B24-8725-19BC22A7BE50}" type="datetime1">
              <a:rPr lang="en-US" smtClean="0"/>
              <a:t>5/19/2021</a:t>
            </a:fld>
            <a:endParaRPr lang="en-US"/>
          </a:p>
        </p:txBody>
      </p:sp>
      <p:sp>
        <p:nvSpPr>
          <p:cNvPr id="8" name="Footer Placeholder 7">
            <a:extLst>
              <a:ext uri="{FF2B5EF4-FFF2-40B4-BE49-F238E27FC236}">
                <a16:creationId xmlns:a16="http://schemas.microsoft.com/office/drawing/2014/main" id="{4BC9C6EA-1549-4601-8226-E5C43469CAF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41108008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2DD4C-BFBC-4087-B94C-4DD0690E838E}"/>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EB9D434-8228-4C7F-B520-14121EBC903B}"/>
              </a:ext>
            </a:extLst>
          </p:cNvPr>
          <p:cNvSpPr>
            <a:spLocks noGrp="1"/>
          </p:cNvSpPr>
          <p:nvPr>
            <p:ph type="dt" sz="half" idx="10"/>
          </p:nvPr>
        </p:nvSpPr>
        <p:spPr/>
        <p:txBody>
          <a:bodyPr/>
          <a:lstStyle/>
          <a:p>
            <a:fld id="{F4E237E6-0076-4915-A5A8-B7C11FA4F374}" type="datetime1">
              <a:rPr lang="en-US" smtClean="0"/>
              <a:t>5/19/2021</a:t>
            </a:fld>
            <a:endParaRPr lang="en-US"/>
          </a:p>
        </p:txBody>
      </p:sp>
      <p:sp>
        <p:nvSpPr>
          <p:cNvPr id="4" name="Footer Placeholder 3">
            <a:extLst>
              <a:ext uri="{FF2B5EF4-FFF2-40B4-BE49-F238E27FC236}">
                <a16:creationId xmlns:a16="http://schemas.microsoft.com/office/drawing/2014/main" id="{997B89BD-A70A-48D2-A3D9-DB2C0DB123B4}"/>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2986251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8B9F00-8450-475B-B155-993BAF212AF6}"/>
              </a:ext>
            </a:extLst>
          </p:cNvPr>
          <p:cNvSpPr>
            <a:spLocks noGrp="1"/>
          </p:cNvSpPr>
          <p:nvPr>
            <p:ph type="dt" sz="half" idx="10"/>
          </p:nvPr>
        </p:nvSpPr>
        <p:spPr/>
        <p:txBody>
          <a:bodyPr/>
          <a:lstStyle/>
          <a:p>
            <a:fld id="{3505F58F-C0B5-422A-8E5A-6B99E5D80F0A}" type="datetime1">
              <a:rPr lang="en-US" smtClean="0"/>
              <a:t>5/19/2021</a:t>
            </a:fld>
            <a:endParaRPr lang="en-US"/>
          </a:p>
        </p:txBody>
      </p:sp>
      <p:sp>
        <p:nvSpPr>
          <p:cNvPr id="3" name="Footer Placeholder 2">
            <a:extLst>
              <a:ext uri="{FF2B5EF4-FFF2-40B4-BE49-F238E27FC236}">
                <a16:creationId xmlns:a16="http://schemas.microsoft.com/office/drawing/2014/main" id="{5C0FDDA3-8E6F-42F7-BFBE-7FA9C647CA4E}"/>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070692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981200"/>
          </a:xfrm>
        </p:spPr>
        <p:txBody>
          <a:bodyPr anchor="b"/>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AF73DB2-BD72-4F5E-9CA2-197343A0908A}"/>
              </a:ext>
            </a:extLst>
          </p:cNvPr>
          <p:cNvSpPr>
            <a:spLocks noGrp="1"/>
          </p:cNvSpPr>
          <p:nvPr>
            <p:ph idx="1"/>
          </p:nvPr>
        </p:nvSpPr>
        <p:spPr>
          <a:xfrm>
            <a:off x="5183188" y="685801"/>
            <a:ext cx="6172200" cy="51752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1F01536-2B0A-42A2-827E-2EB2C324A5FE}"/>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22CD09-61EF-4733-831C-5B133DAE1F4C}"/>
              </a:ext>
            </a:extLst>
          </p:cNvPr>
          <p:cNvSpPr>
            <a:spLocks noGrp="1"/>
          </p:cNvSpPr>
          <p:nvPr>
            <p:ph type="dt" sz="half" idx="10"/>
          </p:nvPr>
        </p:nvSpPr>
        <p:spPr/>
        <p:txBody>
          <a:bodyPr/>
          <a:lstStyle/>
          <a:p>
            <a:fld id="{7565E655-9687-48DF-A33F-F8824CCCB5D1}" type="datetime1">
              <a:rPr lang="en-US" smtClean="0"/>
              <a:t>5/19/2021</a:t>
            </a:fld>
            <a:endParaRPr lang="en-US"/>
          </a:p>
        </p:txBody>
      </p:sp>
      <p:sp>
        <p:nvSpPr>
          <p:cNvPr id="6" name="Footer Placeholder 5">
            <a:extLst>
              <a:ext uri="{FF2B5EF4-FFF2-40B4-BE49-F238E27FC236}">
                <a16:creationId xmlns:a16="http://schemas.microsoft.com/office/drawing/2014/main" id="{5B109FCF-96E4-4EBF-AAFB-5E9AD22A68AE}"/>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631753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2209799"/>
          </a:xfrm>
        </p:spPr>
        <p:txBody>
          <a:bodyPr anchor="b"/>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54384F3-CDE0-4329-B76D-45AAC94B04A8}"/>
              </a:ext>
            </a:extLst>
          </p:cNvPr>
          <p:cNvSpPr>
            <a:spLocks noGrp="1"/>
          </p:cNvSpPr>
          <p:nvPr>
            <p:ph type="pic" idx="1"/>
          </p:nvPr>
        </p:nvSpPr>
        <p:spPr>
          <a:xfrm>
            <a:off x="5183188" y="685801"/>
            <a:ext cx="6172200" cy="5175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9A9D7EB-40DA-460F-A48A-3E6D5E5612E7}"/>
              </a:ext>
            </a:extLst>
          </p:cNvPr>
          <p:cNvSpPr>
            <a:spLocks noGrp="1"/>
          </p:cNvSpPr>
          <p:nvPr>
            <p:ph type="body" sz="half" idx="2"/>
          </p:nvPr>
        </p:nvSpPr>
        <p:spPr>
          <a:xfrm>
            <a:off x="839788" y="2971800"/>
            <a:ext cx="3932237" cy="28971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56944C-E229-457E-868E-C48FF47DA37A}"/>
              </a:ext>
            </a:extLst>
          </p:cNvPr>
          <p:cNvSpPr>
            <a:spLocks noGrp="1"/>
          </p:cNvSpPr>
          <p:nvPr>
            <p:ph type="dt" sz="half" idx="10"/>
          </p:nvPr>
        </p:nvSpPr>
        <p:spPr/>
        <p:txBody>
          <a:bodyPr/>
          <a:lstStyle/>
          <a:p>
            <a:fld id="{B97FD56A-AAB8-4544-A495-D0645413C9E3}" type="datetime1">
              <a:rPr lang="en-US" smtClean="0"/>
              <a:t>5/19/2021</a:t>
            </a:fld>
            <a:endParaRPr lang="en-US"/>
          </a:p>
        </p:txBody>
      </p:sp>
      <p:sp>
        <p:nvSpPr>
          <p:cNvPr id="6" name="Footer Placeholder 5">
            <a:extLst>
              <a:ext uri="{FF2B5EF4-FFF2-40B4-BE49-F238E27FC236}">
                <a16:creationId xmlns:a16="http://schemas.microsoft.com/office/drawing/2014/main" id="{CC7115FE-359F-46EA-A3C8-0D18544E34AD}"/>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a:lstStyle/>
          <a:p>
            <a:fld id="{11A71338-8BA2-4C79-A6C5-5A8E30081D0C}" type="slidenum">
              <a:rPr lang="en-US" smtClean="0"/>
              <a:t>‹#›</a:t>
            </a:fld>
            <a:endParaRPr lang="en-US"/>
          </a:p>
        </p:txBody>
      </p:sp>
    </p:spTree>
    <p:extLst>
      <p:ext uri="{BB962C8B-B14F-4D97-AF65-F5344CB8AC3E}">
        <p14:creationId xmlns:p14="http://schemas.microsoft.com/office/powerpoint/2010/main" val="1040382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Rectangle 114">
            <a:extLst>
              <a:ext uri="{FF2B5EF4-FFF2-40B4-BE49-F238E27FC236}">
                <a16:creationId xmlns:a16="http://schemas.microsoft.com/office/drawing/2014/main" id="{A4798C7F-C8CA-4799-BF37-3AB4642CDB66}"/>
              </a:ext>
            </a:extLst>
          </p:cNvPr>
          <p:cNvSpPr/>
          <p:nvPr/>
        </p:nvSpPr>
        <p:spPr>
          <a:xfrm>
            <a:off x="0" y="0"/>
            <a:ext cx="12188952"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80" name="Group 79">
            <a:extLst>
              <a:ext uri="{FF2B5EF4-FFF2-40B4-BE49-F238E27FC236}">
                <a16:creationId xmlns:a16="http://schemas.microsoft.com/office/drawing/2014/main" id="{87F0794B-55D3-4D2D-BDE7-4688ED321E42}"/>
              </a:ext>
            </a:extLst>
          </p:cNvPr>
          <p:cNvGrpSpPr/>
          <p:nvPr/>
        </p:nvGrpSpPr>
        <p:grpSpPr>
          <a:xfrm>
            <a:off x="-11413" y="0"/>
            <a:ext cx="12214827" cy="6858000"/>
            <a:chOff x="-6214" y="-1"/>
            <a:chExt cx="12214827" cy="6858000"/>
          </a:xfrm>
        </p:grpSpPr>
        <p:cxnSp>
          <p:nvCxnSpPr>
            <p:cNvPr id="81" name="Straight Connector 80">
              <a:extLst>
                <a:ext uri="{FF2B5EF4-FFF2-40B4-BE49-F238E27FC236}">
                  <a16:creationId xmlns:a16="http://schemas.microsoft.com/office/drawing/2014/main" id="{BE4C795B-1813-4CC6-B03F-8DD130BEAABD}"/>
                </a:ext>
              </a:extLst>
            </p:cNvPr>
            <p:cNvCxnSpPr>
              <a:cxnSpLocks/>
            </p:cNvCxnSpPr>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0F4C04D-5CD8-446B-BE3D-257172E6E4CB}"/>
                </a:ext>
              </a:extLst>
            </p:cNvPr>
            <p:cNvCxnSpPr>
              <a:cxnSpLocks/>
            </p:cNvCxnSpPr>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DDC802E-606F-4F39-84B6-90DF0FE54461}"/>
                </a:ext>
              </a:extLst>
            </p:cNvPr>
            <p:cNvCxnSpPr>
              <a:cxnSpLocks/>
            </p:cNvCxnSpPr>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2C5B0C75-0136-4A39-9AB6-0F02C4527810}"/>
                </a:ext>
              </a:extLst>
            </p:cNvPr>
            <p:cNvCxnSpPr>
              <a:cxnSpLocks/>
            </p:cNvCxnSpPr>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C5ED2B52-3D40-46DE-8B54-99A4071578D8}"/>
                </a:ext>
              </a:extLst>
            </p:cNvPr>
            <p:cNvCxnSpPr>
              <a:cxnSpLocks/>
            </p:cNvCxnSpPr>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8BCEC75-1B6B-45B2-8041-8D933FCF60F5}"/>
                </a:ext>
              </a:extLst>
            </p:cNvPr>
            <p:cNvCxnSpPr>
              <a:cxnSpLocks/>
            </p:cNvCxnSpPr>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6A2FC789-056A-43CC-807E-4262CDC3E0F5}"/>
                </a:ext>
              </a:extLst>
            </p:cNvPr>
            <p:cNvCxnSpPr>
              <a:cxnSpLocks/>
            </p:cNvCxnSpPr>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8C32FD3-76B0-40E7-89F2-E9C523210AF4}"/>
                </a:ext>
              </a:extLst>
            </p:cNvPr>
            <p:cNvCxnSpPr>
              <a:cxnSpLocks/>
            </p:cNvCxnSpPr>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B82E9447-8362-426C-840A-B6F2231F7BCC}"/>
                </a:ext>
              </a:extLst>
            </p:cNvPr>
            <p:cNvCxnSpPr>
              <a:cxnSpLocks/>
            </p:cNvCxnSpPr>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2F141DC8-83CE-4C21-A5BA-E2FFF3D866EF}"/>
                </a:ext>
              </a:extLst>
            </p:cNvPr>
            <p:cNvCxnSpPr>
              <a:cxnSpLocks/>
            </p:cNvCxnSpPr>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512A697C-ECBC-40A9-AC69-BF96A34B91AF}"/>
                </a:ext>
              </a:extLst>
            </p:cNvPr>
            <p:cNvCxnSpPr>
              <a:cxnSpLocks/>
            </p:cNvCxnSpPr>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2E988AF-5EFB-43D3-B93F-6E4F41A2C90B}"/>
                </a:ext>
              </a:extLst>
            </p:cNvPr>
            <p:cNvCxnSpPr>
              <a:cxnSpLocks/>
            </p:cNvCxnSpPr>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6B312C1B-AAE2-4A6D-ACC7-ABAA75D42854}"/>
                </a:ext>
              </a:extLst>
            </p:cNvPr>
            <p:cNvCxnSpPr>
              <a:cxnSpLocks/>
            </p:cNvCxnSpPr>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57B96146-61DA-44D6-A9DF-6DB41FCF2D80}"/>
                </a:ext>
              </a:extLst>
            </p:cNvPr>
            <p:cNvCxnSpPr>
              <a:cxnSpLocks/>
            </p:cNvCxnSpPr>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6B33F93D-4439-46EE-97C4-9CECAAFDCF60}"/>
                </a:ext>
              </a:extLst>
            </p:cNvPr>
            <p:cNvCxnSpPr>
              <a:cxnSpLocks/>
            </p:cNvCxnSpPr>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5914B275-A3D7-4BA4-B8CB-E7657100F3AD}"/>
                </a:ext>
              </a:extLst>
            </p:cNvPr>
            <p:cNvCxnSpPr>
              <a:cxnSpLocks/>
            </p:cNvCxnSpPr>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D26EF3B-FBE7-4D57-8E01-553F50734A68}"/>
                </a:ext>
              </a:extLst>
            </p:cNvPr>
            <p:cNvCxnSpPr>
              <a:cxnSpLocks/>
            </p:cNvCxnSpPr>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6CC1E671-BA54-4B31-9A2E-8F50BC57A260}"/>
                </a:ext>
              </a:extLst>
            </p:cNvPr>
            <p:cNvCxnSpPr>
              <a:cxnSpLocks/>
            </p:cNvCxnSpPr>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836A704-3624-4ABF-9A67-0F52C2F3EFBF}"/>
                </a:ext>
              </a:extLst>
            </p:cNvPr>
            <p:cNvCxnSpPr>
              <a:cxnSpLocks/>
            </p:cNvCxnSpPr>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FDC385D-BA34-481F-A991-A776E0B19301}"/>
                </a:ext>
              </a:extLst>
            </p:cNvPr>
            <p:cNvCxnSpPr>
              <a:cxnSpLocks/>
            </p:cNvCxnSpPr>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F1EF033A-D8FB-416B-AE51-4E098A27D68C}"/>
                </a:ext>
              </a:extLst>
            </p:cNvPr>
            <p:cNvCxnSpPr>
              <a:cxnSpLocks/>
            </p:cNvCxnSpPr>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17C17B48-F458-4E9B-9331-56FCDC5B6AB2}"/>
                </a:ext>
              </a:extLst>
            </p:cNvPr>
            <p:cNvCxnSpPr>
              <a:cxnSpLocks/>
            </p:cNvCxnSpPr>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07E44A4B-D453-46F0-A83D-AF0B33D5C59F}"/>
                </a:ext>
              </a:extLst>
            </p:cNvPr>
            <p:cNvCxnSpPr>
              <a:cxnSpLocks/>
            </p:cNvCxnSpPr>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46BEA9F-314B-440D-AE8D-21E1252EC5A0}"/>
                </a:ext>
              </a:extLst>
            </p:cNvPr>
            <p:cNvCxnSpPr>
              <a:cxnSpLocks/>
            </p:cNvCxnSpPr>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F15EAFD0-4869-4612-ACDE-ABC703104E88}"/>
                </a:ext>
              </a:extLst>
            </p:cNvPr>
            <p:cNvCxnSpPr>
              <a:cxnSpLocks/>
            </p:cNvCxnSpPr>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A0F26706-7F23-4FF0-9CAF-F3C4F47C119D}"/>
                </a:ext>
              </a:extLst>
            </p:cNvPr>
            <p:cNvCxnSpPr>
              <a:cxnSpLocks/>
            </p:cNvCxnSpPr>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0195A72-345A-4E88-8D71-14DB3D1B607D}"/>
                </a:ext>
              </a:extLst>
            </p:cNvPr>
            <p:cNvCxnSpPr>
              <a:cxnSpLocks/>
            </p:cNvCxnSpPr>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0DBF51A6-A3BC-49FE-BB01-E8992811774E}"/>
                </a:ext>
              </a:extLst>
            </p:cNvPr>
            <p:cNvCxnSpPr>
              <a:cxnSpLocks/>
            </p:cNvCxnSpPr>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A78DF911-744C-419B-83DC-39F270BBF41F}"/>
                </a:ext>
              </a:extLst>
            </p:cNvPr>
            <p:cNvCxnSpPr>
              <a:cxnSpLocks/>
            </p:cNvCxnSpPr>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149" name="Freeform: Shape 148">
            <a:extLst>
              <a:ext uri="{FF2B5EF4-FFF2-40B4-BE49-F238E27FC236}">
                <a16:creationId xmlns:a16="http://schemas.microsoft.com/office/drawing/2014/main" id="{216BB147-20D5-4D93-BDA5-1BC614D6A4B2}"/>
              </a:ext>
            </a:extLst>
          </p:cNvPr>
          <p:cNvSpPr/>
          <p:nvPr/>
        </p:nvSpPr>
        <p:spPr>
          <a:xfrm>
            <a:off x="-6214" y="5014716"/>
            <a:ext cx="2800124" cy="1843284"/>
          </a:xfrm>
          <a:custGeom>
            <a:avLst/>
            <a:gdLst>
              <a:gd name="connsiteX0" fmla="*/ 375358 w 2800124"/>
              <a:gd name="connsiteY0" fmla="*/ 0 h 1843284"/>
              <a:gd name="connsiteX1" fmla="*/ 2781298 w 2800124"/>
              <a:gd name="connsiteY1" fmla="*/ 1770066 h 1843284"/>
              <a:gd name="connsiteX2" fmla="*/ 2800124 w 2800124"/>
              <a:gd name="connsiteY2" fmla="*/ 1843284 h 1843284"/>
              <a:gd name="connsiteX3" fmla="*/ 1987869 w 2800124"/>
              <a:gd name="connsiteY3" fmla="*/ 1843284 h 1843284"/>
              <a:gd name="connsiteX4" fmla="*/ 1986195 w 2800124"/>
              <a:gd name="connsiteY4" fmla="*/ 1838711 h 1843284"/>
              <a:gd name="connsiteX5" fmla="*/ 375357 w 2800124"/>
              <a:gd name="connsiteY5" fmla="*/ 770976 h 1843284"/>
              <a:gd name="connsiteX6" fmla="*/ 23030 w 2800124"/>
              <a:gd name="connsiteY6" fmla="*/ 806494 h 1843284"/>
              <a:gd name="connsiteX7" fmla="*/ 0 w 2800124"/>
              <a:gd name="connsiteY7" fmla="*/ 812415 h 1843284"/>
              <a:gd name="connsiteX8" fmla="*/ 0 w 2800124"/>
              <a:gd name="connsiteY8" fmla="*/ 30983 h 1843284"/>
              <a:gd name="connsiteX9" fmla="*/ 117785 w 2800124"/>
              <a:gd name="connsiteY9" fmla="*/ 13007 h 1843284"/>
              <a:gd name="connsiteX10" fmla="*/ 375358 w 2800124"/>
              <a:gd name="connsiteY10" fmla="*/ 0 h 1843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00124" h="1843284">
                <a:moveTo>
                  <a:pt x="375358" y="0"/>
                </a:moveTo>
                <a:cubicBezTo>
                  <a:pt x="1505802" y="0"/>
                  <a:pt x="2462339" y="744579"/>
                  <a:pt x="2781298" y="1770066"/>
                </a:cubicBezTo>
                <a:lnTo>
                  <a:pt x="2800124" y="1843284"/>
                </a:lnTo>
                <a:lnTo>
                  <a:pt x="1987869" y="1843284"/>
                </a:lnTo>
                <a:lnTo>
                  <a:pt x="1986195" y="1838711"/>
                </a:lnTo>
                <a:cubicBezTo>
                  <a:pt x="1720801" y="1211248"/>
                  <a:pt x="1099494" y="770976"/>
                  <a:pt x="375357" y="770976"/>
                </a:cubicBezTo>
                <a:cubicBezTo>
                  <a:pt x="254668" y="770976"/>
                  <a:pt x="136835" y="783206"/>
                  <a:pt x="23030" y="806494"/>
                </a:cubicBezTo>
                <a:lnTo>
                  <a:pt x="0" y="812415"/>
                </a:lnTo>
                <a:lnTo>
                  <a:pt x="0" y="30983"/>
                </a:lnTo>
                <a:lnTo>
                  <a:pt x="117785" y="13007"/>
                </a:lnTo>
                <a:cubicBezTo>
                  <a:pt x="202473" y="4406"/>
                  <a:pt x="288401" y="0"/>
                  <a:pt x="375358" y="0"/>
                </a:cubicBezTo>
                <a:close/>
              </a:path>
            </a:pathLst>
          </a:cu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
        <p:nvSpPr>
          <p:cNvPr id="2" name="Title Placeholder 1">
            <a:extLst>
              <a:ext uri="{FF2B5EF4-FFF2-40B4-BE49-F238E27FC236}">
                <a16:creationId xmlns:a16="http://schemas.microsoft.com/office/drawing/2014/main" id="{41447F1F-BFA8-4A56-894B-40120132EE48}"/>
              </a:ext>
            </a:extLst>
          </p:cNvPr>
          <p:cNvSpPr>
            <a:spLocks noGrp="1"/>
          </p:cNvSpPr>
          <p:nvPr>
            <p:ph type="title"/>
          </p:nvPr>
        </p:nvSpPr>
        <p:spPr>
          <a:xfrm>
            <a:off x="457200" y="365125"/>
            <a:ext cx="10722932"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58FB99-0FA3-49F4-99A1-61919F942794}"/>
              </a:ext>
            </a:extLst>
          </p:cNvPr>
          <p:cNvSpPr>
            <a:spLocks noGrp="1"/>
          </p:cNvSpPr>
          <p:nvPr>
            <p:ph type="body" idx="1"/>
          </p:nvPr>
        </p:nvSpPr>
        <p:spPr>
          <a:xfrm>
            <a:off x="457200" y="1825625"/>
            <a:ext cx="10722932"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CDCCAE5-4EB0-4174-BD15-4943899B0A29}"/>
              </a:ext>
            </a:extLst>
          </p:cNvPr>
          <p:cNvSpPr>
            <a:spLocks noGrp="1"/>
          </p:cNvSpPr>
          <p:nvPr>
            <p:ph type="dt" sz="half" idx="2"/>
          </p:nvPr>
        </p:nvSpPr>
        <p:spPr>
          <a:xfrm>
            <a:off x="457200" y="6324600"/>
            <a:ext cx="2560220" cy="365125"/>
          </a:xfrm>
          <a:prstGeom prst="rect">
            <a:avLst/>
          </a:prstGeom>
        </p:spPr>
        <p:txBody>
          <a:bodyPr vert="horz" lIns="91440" tIns="45720" rIns="91440" bIns="45720" rtlCol="0" anchor="ctr"/>
          <a:lstStyle>
            <a:lvl1pPr algn="l">
              <a:defRPr sz="900" cap="all" spc="150" baseline="0">
                <a:solidFill>
                  <a:srgbClr val="FFFFFF"/>
                </a:solidFill>
              </a:defRPr>
            </a:lvl1pPr>
          </a:lstStyle>
          <a:p>
            <a:fld id="{193BAB95-8DA7-460B-B00A-7037C8394FB0}" type="datetime1">
              <a:rPr lang="en-US" smtClean="0"/>
              <a:pPr/>
              <a:t>5/19/2021</a:t>
            </a:fld>
            <a:endParaRPr lang="en-US" dirty="0"/>
          </a:p>
        </p:txBody>
      </p:sp>
      <p:sp>
        <p:nvSpPr>
          <p:cNvPr id="5" name="Footer Placeholder 4">
            <a:extLst>
              <a:ext uri="{FF2B5EF4-FFF2-40B4-BE49-F238E27FC236}">
                <a16:creationId xmlns:a16="http://schemas.microsoft.com/office/drawing/2014/main" id="{26A4189E-43B2-4CEE-B13E-61A1FBBBD25D}"/>
              </a:ext>
            </a:extLst>
          </p:cNvPr>
          <p:cNvSpPr>
            <a:spLocks noGrp="1"/>
          </p:cNvSpPr>
          <p:nvPr>
            <p:ph type="ftr" sz="quarter" idx="3"/>
          </p:nvPr>
        </p:nvSpPr>
        <p:spPr>
          <a:xfrm>
            <a:off x="4200861" y="6319838"/>
            <a:ext cx="3982781" cy="365125"/>
          </a:xfrm>
          <a:prstGeom prst="rect">
            <a:avLst/>
          </a:prstGeom>
        </p:spPr>
        <p:txBody>
          <a:bodyPr vert="horz" lIns="91440" tIns="45720" rIns="91440" bIns="45720" rtlCol="0" anchor="ctr"/>
          <a:lstStyle>
            <a:lvl1pPr algn="ctr">
              <a:defRPr sz="900" cap="all" spc="150" baseline="0">
                <a:solidFill>
                  <a:srgbClr val="FFFFFF"/>
                </a:solidFill>
              </a:defRPr>
            </a:lvl1pPr>
          </a:lstStyle>
          <a:p>
            <a:r>
              <a:rPr lang="en-US"/>
              <a:t>Sample Footer Text</a:t>
            </a:r>
            <a:endParaRPr lang="en-US" dirty="0">
              <a:solidFill>
                <a:srgbClr val="FFFFFF"/>
              </a:solidFill>
            </a:endParaRPr>
          </a:p>
        </p:txBody>
      </p:sp>
      <p:sp>
        <p:nvSpPr>
          <p:cNvPr id="6" name="Slide Number Placeholder 5">
            <a:extLst>
              <a:ext uri="{FF2B5EF4-FFF2-40B4-BE49-F238E27FC236}">
                <a16:creationId xmlns:a16="http://schemas.microsoft.com/office/drawing/2014/main" id="{EAA0530F-0BC8-46EF-A765-DD58B5367528}"/>
              </a:ext>
            </a:extLst>
          </p:cNvPr>
          <p:cNvSpPr>
            <a:spLocks noGrp="1"/>
          </p:cNvSpPr>
          <p:nvPr>
            <p:ph type="sldNum" sz="quarter" idx="4"/>
          </p:nvPr>
        </p:nvSpPr>
        <p:spPr>
          <a:xfrm>
            <a:off x="11190806" y="6324600"/>
            <a:ext cx="799078" cy="365125"/>
          </a:xfrm>
          <a:prstGeom prst="rect">
            <a:avLst/>
          </a:prstGeom>
        </p:spPr>
        <p:txBody>
          <a:bodyPr vert="horz" lIns="91440" tIns="45720" rIns="91440" bIns="45720" rtlCol="0" anchor="ctr"/>
          <a:lstStyle>
            <a:lvl1pPr algn="ctr">
              <a:defRPr sz="900" cap="all" spc="150" baseline="0">
                <a:solidFill>
                  <a:srgbClr val="FFFFFF"/>
                </a:solidFill>
              </a:defRPr>
            </a:lvl1pPr>
          </a:lstStyle>
          <a:p>
            <a:fld id="{11A71338-8BA2-4C79-A6C5-5A8E30081D0C}" type="slidenum">
              <a:rPr lang="en-US" smtClean="0"/>
              <a:pPr/>
              <a:t>‹#›</a:t>
            </a:fld>
            <a:endParaRPr lang="en-US" dirty="0"/>
          </a:p>
        </p:txBody>
      </p:sp>
      <p:sp>
        <p:nvSpPr>
          <p:cNvPr id="77" name="Freeform: Shape 76">
            <a:extLst>
              <a:ext uri="{FF2B5EF4-FFF2-40B4-BE49-F238E27FC236}">
                <a16:creationId xmlns:a16="http://schemas.microsoft.com/office/drawing/2014/main" id="{0A253F60-DE40-4508-A37A-61331DF1DD5D}"/>
              </a:ext>
            </a:extLst>
          </p:cNvPr>
          <p:cNvSpPr/>
          <p:nvPr/>
        </p:nvSpPr>
        <p:spPr>
          <a:xfrm>
            <a:off x="7979728" y="0"/>
            <a:ext cx="4209224" cy="1650549"/>
          </a:xfrm>
          <a:custGeom>
            <a:avLst/>
            <a:gdLst>
              <a:gd name="connsiteX0" fmla="*/ 0 w 4209224"/>
              <a:gd name="connsiteY0" fmla="*/ 0 h 1650549"/>
              <a:gd name="connsiteX1" fmla="*/ 846445 w 4209224"/>
              <a:gd name="connsiteY1" fmla="*/ 0 h 1650549"/>
              <a:gd name="connsiteX2" fmla="*/ 912542 w 4209224"/>
              <a:gd name="connsiteY2" fmla="*/ 108799 h 1650549"/>
              <a:gd name="connsiteX3" fmla="*/ 2362195 w 4209224"/>
              <a:gd name="connsiteY3" fmla="*/ 879573 h 1650549"/>
              <a:gd name="connsiteX4" fmla="*/ 3811848 w 4209224"/>
              <a:gd name="connsiteY4" fmla="*/ 108799 h 1650549"/>
              <a:gd name="connsiteX5" fmla="*/ 3877945 w 4209224"/>
              <a:gd name="connsiteY5" fmla="*/ 0 h 1650549"/>
              <a:gd name="connsiteX6" fmla="*/ 4209224 w 4209224"/>
              <a:gd name="connsiteY6" fmla="*/ 0 h 1650549"/>
              <a:gd name="connsiteX7" fmla="*/ 4209224 w 4209224"/>
              <a:gd name="connsiteY7" fmla="*/ 840421 h 1650549"/>
              <a:gd name="connsiteX8" fmla="*/ 4143538 w 4209224"/>
              <a:gd name="connsiteY8" fmla="*/ 912693 h 1650549"/>
              <a:gd name="connsiteX9" fmla="*/ 2362196 w 4209224"/>
              <a:gd name="connsiteY9" fmla="*/ 1650549 h 1650549"/>
              <a:gd name="connsiteX10" fmla="*/ 40969 w 4209224"/>
              <a:gd name="connsiteY10" fmla="*/ 111937 h 1650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224" h="1650549">
                <a:moveTo>
                  <a:pt x="0" y="0"/>
                </a:moveTo>
                <a:lnTo>
                  <a:pt x="846445" y="0"/>
                </a:lnTo>
                <a:lnTo>
                  <a:pt x="912542" y="108799"/>
                </a:lnTo>
                <a:cubicBezTo>
                  <a:pt x="1226710" y="573829"/>
                  <a:pt x="1758748" y="879573"/>
                  <a:pt x="2362195" y="879573"/>
                </a:cubicBezTo>
                <a:cubicBezTo>
                  <a:pt x="2965642" y="879573"/>
                  <a:pt x="3497680" y="573829"/>
                  <a:pt x="3811848" y="108799"/>
                </a:cubicBezTo>
                <a:lnTo>
                  <a:pt x="3877945" y="0"/>
                </a:lnTo>
                <a:lnTo>
                  <a:pt x="4209224" y="0"/>
                </a:lnTo>
                <a:lnTo>
                  <a:pt x="4209224" y="840421"/>
                </a:lnTo>
                <a:lnTo>
                  <a:pt x="4143538" y="912693"/>
                </a:lnTo>
                <a:cubicBezTo>
                  <a:pt x="3687653" y="1368578"/>
                  <a:pt x="3057854" y="1650549"/>
                  <a:pt x="2362196" y="1650549"/>
                </a:cubicBezTo>
                <a:cubicBezTo>
                  <a:pt x="1318710" y="1650549"/>
                  <a:pt x="423404" y="1016115"/>
                  <a:pt x="40969" y="111937"/>
                </a:cubicBezTo>
                <a:close/>
              </a:path>
            </a:pathLst>
          </a:custGeom>
          <a:solidFill>
            <a:schemeClr val="accent5">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Tree>
    <p:extLst>
      <p:ext uri="{BB962C8B-B14F-4D97-AF65-F5344CB8AC3E}">
        <p14:creationId xmlns:p14="http://schemas.microsoft.com/office/powerpoint/2010/main" val="3791200102"/>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90000"/>
        </a:lnSpc>
        <a:spcBef>
          <a:spcPct val="0"/>
        </a:spcBef>
        <a:buNone/>
        <a:defRPr sz="4400" kern="1200">
          <a:solidFill>
            <a:srgbClr val="FFFFFF"/>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bg1"/>
        </a:buClr>
        <a:buSzPct val="75000"/>
        <a:buFont typeface="Arial" panose="020B0604020202020204" pitchFamily="34" charset="0"/>
        <a:buChar char="•"/>
        <a:defRPr sz="2800" kern="1200">
          <a:solidFill>
            <a:srgbClr val="FFFFFF"/>
          </a:solidFill>
          <a:latin typeface="+mn-lt"/>
          <a:ea typeface="+mn-ea"/>
          <a:cs typeface="+mn-cs"/>
        </a:defRPr>
      </a:lvl1pPr>
      <a:lvl2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400" kern="1200">
          <a:solidFill>
            <a:srgbClr val="FFFFFF"/>
          </a:solidFill>
          <a:latin typeface="+mn-lt"/>
          <a:ea typeface="+mn-ea"/>
          <a:cs typeface="+mn-cs"/>
        </a:defRPr>
      </a:lvl2pPr>
      <a:lvl3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2000" kern="1200">
          <a:solidFill>
            <a:srgbClr val="FFFFFF"/>
          </a:solidFill>
          <a:latin typeface="+mn-lt"/>
          <a:ea typeface="+mn-ea"/>
          <a:cs typeface="+mn-cs"/>
        </a:defRPr>
      </a:lvl3pPr>
      <a:lvl4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4pPr>
      <a:lvl5pPr marL="228600" indent="-228600" algn="l" defTabSz="914400" rtl="0" eaLnBrk="1" latinLnBrk="0" hangingPunct="1">
        <a:lnSpc>
          <a:spcPct val="110000"/>
        </a:lnSpc>
        <a:spcBef>
          <a:spcPts val="500"/>
        </a:spcBef>
        <a:buClr>
          <a:schemeClr val="bg1"/>
        </a:buClr>
        <a:buSzPct val="75000"/>
        <a:buFont typeface="Arial" panose="020B0604020202020204" pitchFamily="34" charset="0"/>
        <a:buChar char="•"/>
        <a:defRPr sz="18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173122F-D466-4F08-90FA-0038F7AC21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FF2B5EF4-FFF2-40B4-BE49-F238E27FC236}">
                <a16:creationId xmlns:a16="http://schemas.microsoft.com/office/drawing/2014/main" id="{4A929113-1368-4B1B-9C6F-140F47CBF4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ight Triangle 12">
            <a:extLst>
              <a:ext uri="{FF2B5EF4-FFF2-40B4-BE49-F238E27FC236}">
                <a16:creationId xmlns:a16="http://schemas.microsoft.com/office/drawing/2014/main" id="{C24346C5-B1C8-4C83-846B-122A3B4B2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65270" y="1555699"/>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90F28F7A-4F2F-4C1B-AF1C-A6E7C79532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6" name="Straight Connector 15">
              <a:extLst>
                <a:ext uri="{FF2B5EF4-FFF2-40B4-BE49-F238E27FC236}">
                  <a16:creationId xmlns:a16="http://schemas.microsoft.com/office/drawing/2014/main" id="{B23CC870-B5E9-475F-A625-9E862A6295C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2A6B08C-017D-4B4D-95EC-4BB83C5541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4599402-E1B8-4E3B-A56D-68606FC1EF4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720C48A-E9A0-4B85-A954-39375E09963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0E26956-FF2A-412E-ACC4-29CCD02599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B31E652-49AC-4108-85B8-75122A48A5F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DB29F-0624-4035-B188-640616D5DE1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D27221C-2427-4C99-89DC-1A38A54058A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DBF1D76-8076-4BAE-B627-F1861C9E086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E930E41-FC2F-4319-9C28-32C2784300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C0936C1B-0C10-464B-85C8-345095AAB37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B90EC61-FD0C-434A-9D1B-A20035C2141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F5CC56-1FDA-4D3E-9C6E-8E996026C3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72B8FB2-B735-480F-9A88-48AADB2227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5B46C1B-4FC4-4E24-AC43-07940BE1E63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34915AF-0AE3-4EDD-8681-4C3F2C592B9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C35A3F3-714E-4F69-9BDF-8ED284EF29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3D561AC-B0B1-47EB-BE05-209F5612B70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3508E52-4FD9-4E6D-AFEA-69A88ED268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69DDE76-16F7-472F-B6D7-84AE8FFF31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B2D87BEF-8844-4A3E-B130-B7D26740CC5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B381129-2089-4EAA-AE6C-2BAA96BC82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B69BF7A-FA63-4706-8066-DF15018E66F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6A3ECB71-0CCD-403F-B14B-ABC48D78CD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9095BBA-0FE1-49E5-89F7-22125BAF87A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B55351D8-6F27-4B82-968B-581B177CB4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51025A5-EB5A-4057-A85E-69AF0E6BE6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030318B-EEB9-4D92-BC50-D1151098989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17FC0E3-7CC7-4188-BC7A-7E8FB556496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485E7478-2667-479D-952E-70ED9DC7E2AA}"/>
              </a:ext>
            </a:extLst>
          </p:cNvPr>
          <p:cNvSpPr>
            <a:spLocks noGrp="1"/>
          </p:cNvSpPr>
          <p:nvPr>
            <p:ph type="ctrTitle"/>
          </p:nvPr>
        </p:nvSpPr>
        <p:spPr>
          <a:xfrm>
            <a:off x="453142" y="732349"/>
            <a:ext cx="6542916" cy="2782508"/>
          </a:xfrm>
        </p:spPr>
        <p:txBody>
          <a:bodyPr anchor="ctr">
            <a:normAutofit/>
          </a:bodyPr>
          <a:lstStyle/>
          <a:p>
            <a:pPr algn="l"/>
            <a:r>
              <a:rPr lang="en-US" sz="4200" dirty="0">
                <a:solidFill>
                  <a:schemeClr val="tx2">
                    <a:alpha val="80000"/>
                  </a:schemeClr>
                </a:solidFill>
              </a:rPr>
              <a:t>A review of Your Phone is My Proxy: Detecting and Understanding Mobile Proxy Networks</a:t>
            </a:r>
          </a:p>
        </p:txBody>
      </p:sp>
      <p:sp>
        <p:nvSpPr>
          <p:cNvPr id="3" name="Subtitle 2">
            <a:extLst>
              <a:ext uri="{FF2B5EF4-FFF2-40B4-BE49-F238E27FC236}">
                <a16:creationId xmlns:a16="http://schemas.microsoft.com/office/drawing/2014/main" id="{31C4EB30-7854-46F7-932B-8CD3F26E005C}"/>
              </a:ext>
            </a:extLst>
          </p:cNvPr>
          <p:cNvSpPr>
            <a:spLocks noGrp="1"/>
          </p:cNvSpPr>
          <p:nvPr>
            <p:ph type="subTitle" idx="1"/>
          </p:nvPr>
        </p:nvSpPr>
        <p:spPr>
          <a:xfrm>
            <a:off x="7188593" y="725465"/>
            <a:ext cx="4612131" cy="2232201"/>
          </a:xfrm>
        </p:spPr>
        <p:txBody>
          <a:bodyPr anchor="ctr">
            <a:normAutofit/>
          </a:bodyPr>
          <a:lstStyle/>
          <a:p>
            <a:pPr algn="l"/>
            <a:r>
              <a:rPr lang="en-US" dirty="0">
                <a:solidFill>
                  <a:schemeClr val="tx2">
                    <a:alpha val="80000"/>
                  </a:schemeClr>
                </a:solidFill>
              </a:rPr>
              <a:t>Paper By Mi </a:t>
            </a:r>
            <a:r>
              <a:rPr lang="en-US" dirty="0" err="1">
                <a:solidFill>
                  <a:schemeClr val="tx2">
                    <a:alpha val="80000"/>
                  </a:schemeClr>
                </a:solidFill>
              </a:rPr>
              <a:t>Xianghang</a:t>
            </a:r>
            <a:r>
              <a:rPr lang="en-US" dirty="0">
                <a:solidFill>
                  <a:schemeClr val="tx2">
                    <a:alpha val="80000"/>
                  </a:schemeClr>
                </a:solidFill>
              </a:rPr>
              <a:t>, </a:t>
            </a:r>
            <a:r>
              <a:rPr lang="en-US" dirty="0" err="1">
                <a:solidFill>
                  <a:schemeClr val="tx2">
                    <a:alpha val="80000"/>
                  </a:schemeClr>
                </a:solidFill>
              </a:rPr>
              <a:t>Siyuan</a:t>
            </a:r>
            <a:r>
              <a:rPr lang="en-US" dirty="0">
                <a:solidFill>
                  <a:schemeClr val="tx2">
                    <a:alpha val="80000"/>
                  </a:schemeClr>
                </a:solidFill>
              </a:rPr>
              <a:t> Tang, Zhengyi Li, </a:t>
            </a:r>
            <a:r>
              <a:rPr lang="en-US" dirty="0" err="1">
                <a:solidFill>
                  <a:schemeClr val="tx2">
                    <a:alpha val="80000"/>
                  </a:schemeClr>
                </a:solidFill>
              </a:rPr>
              <a:t>Xiaojing</a:t>
            </a:r>
            <a:r>
              <a:rPr lang="en-US" dirty="0">
                <a:solidFill>
                  <a:schemeClr val="tx2">
                    <a:alpha val="80000"/>
                  </a:schemeClr>
                </a:solidFill>
              </a:rPr>
              <a:t> Liao, Feng Qian, and </a:t>
            </a:r>
            <a:r>
              <a:rPr lang="en-US" dirty="0" err="1">
                <a:solidFill>
                  <a:schemeClr val="tx2">
                    <a:alpha val="80000"/>
                  </a:schemeClr>
                </a:solidFill>
              </a:rPr>
              <a:t>XiaoFeng</a:t>
            </a:r>
            <a:r>
              <a:rPr lang="en-US" dirty="0">
                <a:solidFill>
                  <a:schemeClr val="tx2">
                    <a:alpha val="80000"/>
                  </a:schemeClr>
                </a:solidFill>
              </a:rPr>
              <a:t> Wang</a:t>
            </a:r>
          </a:p>
          <a:p>
            <a:pPr algn="l"/>
            <a:r>
              <a:rPr lang="en-US" dirty="0">
                <a:solidFill>
                  <a:schemeClr val="tx2">
                    <a:alpha val="80000"/>
                  </a:schemeClr>
                </a:solidFill>
              </a:rPr>
              <a:t>Presented by Dennis Xu</a:t>
            </a:r>
          </a:p>
          <a:p>
            <a:pPr algn="l"/>
            <a:endParaRPr lang="en-US" dirty="0">
              <a:solidFill>
                <a:schemeClr val="tx2">
                  <a:alpha val="80000"/>
                </a:schemeClr>
              </a:solidFill>
            </a:endParaRPr>
          </a:p>
        </p:txBody>
      </p:sp>
      <p:pic>
        <p:nvPicPr>
          <p:cNvPr id="4" name="Picture 3" descr="Working space background">
            <a:extLst>
              <a:ext uri="{FF2B5EF4-FFF2-40B4-BE49-F238E27FC236}">
                <a16:creationId xmlns:a16="http://schemas.microsoft.com/office/drawing/2014/main" id="{D3FA7083-5730-4F24-A406-6AFA5C1B4706}"/>
              </a:ext>
            </a:extLst>
          </p:cNvPr>
          <p:cNvPicPr>
            <a:picLocks noChangeAspect="1"/>
          </p:cNvPicPr>
          <p:nvPr/>
        </p:nvPicPr>
        <p:blipFill rotWithShape="1">
          <a:blip r:embed="rId2"/>
          <a:srcRect t="25775" r="2" b="30020"/>
          <a:stretch/>
        </p:blipFill>
        <p:spPr>
          <a:xfrm>
            <a:off x="1" y="3271957"/>
            <a:ext cx="12198212" cy="3599364"/>
          </a:xfrm>
          <a:custGeom>
            <a:avLst/>
            <a:gdLst/>
            <a:ahLst/>
            <a:cxnLst/>
            <a:rect l="l" t="t" r="r" b="b"/>
            <a:pathLst>
              <a:path w="12178449" h="3424057">
                <a:moveTo>
                  <a:pt x="8778628" y="0"/>
                </a:moveTo>
                <a:lnTo>
                  <a:pt x="9096995" y="0"/>
                </a:lnTo>
                <a:lnTo>
                  <a:pt x="9540073" y="10341"/>
                </a:lnTo>
                <a:cubicBezTo>
                  <a:pt x="10154127" y="37036"/>
                  <a:pt x="10847400" y="104023"/>
                  <a:pt x="11653844" y="224215"/>
                </a:cubicBezTo>
                <a:lnTo>
                  <a:pt x="12178449" y="307575"/>
                </a:lnTo>
                <a:lnTo>
                  <a:pt x="12178449" y="3424056"/>
                </a:lnTo>
                <a:lnTo>
                  <a:pt x="0" y="3424057"/>
                </a:lnTo>
                <a:lnTo>
                  <a:pt x="0" y="1093185"/>
                </a:lnTo>
                <a:lnTo>
                  <a:pt x="851945" y="1080793"/>
                </a:lnTo>
                <a:cubicBezTo>
                  <a:pt x="4637202" y="967650"/>
                  <a:pt x="5848483" y="115490"/>
                  <a:pt x="8385751" y="7749"/>
                </a:cubicBezTo>
                <a:close/>
              </a:path>
            </a:pathLst>
          </a:custGeom>
        </p:spPr>
      </p:pic>
    </p:spTree>
    <p:extLst>
      <p:ext uri="{BB962C8B-B14F-4D97-AF65-F5344CB8AC3E}">
        <p14:creationId xmlns:p14="http://schemas.microsoft.com/office/powerpoint/2010/main" val="3398746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2" name="Rectangle 51">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4" name="Right Triangle 53">
            <a:extLst>
              <a:ext uri="{FF2B5EF4-FFF2-40B4-BE49-F238E27FC236}">
                <a16:creationId xmlns:a16="http://schemas.microsoft.com/office/drawing/2014/main" id="{81743148-CD08-47B2-BAA4-1406F152B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9892" y="-271110"/>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ight Triangle 55">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7930" y="1422741"/>
            <a:ext cx="568289" cy="568289"/>
          </a:xfrm>
          <a:prstGeom prst="rtTriangle">
            <a:avLst/>
          </a:prstGeom>
          <a:solidFill>
            <a:schemeClr val="bg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lowchart: Document 57">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209208" y="1858597"/>
            <a:ext cx="6858000" cy="3140811"/>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60" name="Group 59">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61" name="Straight Connector 60">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9E078EE-A461-4660-91CC-53FDF5644C90}"/>
              </a:ext>
            </a:extLst>
          </p:cNvPr>
          <p:cNvSpPr>
            <a:spLocks noGrp="1"/>
          </p:cNvSpPr>
          <p:nvPr>
            <p:ph type="title"/>
          </p:nvPr>
        </p:nvSpPr>
        <p:spPr>
          <a:xfrm>
            <a:off x="457200" y="732348"/>
            <a:ext cx="6159160" cy="2240735"/>
          </a:xfrm>
        </p:spPr>
        <p:txBody>
          <a:bodyPr>
            <a:normAutofit/>
          </a:bodyPr>
          <a:lstStyle/>
          <a:p>
            <a:r>
              <a:rPr lang="en-US" dirty="0">
                <a:solidFill>
                  <a:schemeClr val="tx2"/>
                </a:solidFill>
              </a:rPr>
              <a:t>Measurement infrastructure Detecting proxy apps</a:t>
            </a:r>
          </a:p>
        </p:txBody>
      </p:sp>
      <p:sp>
        <p:nvSpPr>
          <p:cNvPr id="3" name="Content Placeholder 2">
            <a:extLst>
              <a:ext uri="{FF2B5EF4-FFF2-40B4-BE49-F238E27FC236}">
                <a16:creationId xmlns:a16="http://schemas.microsoft.com/office/drawing/2014/main" id="{62CA814D-EF81-4D16-BA3A-41B5D987E020}"/>
              </a:ext>
            </a:extLst>
          </p:cNvPr>
          <p:cNvSpPr>
            <a:spLocks noGrp="1"/>
          </p:cNvSpPr>
          <p:nvPr>
            <p:ph idx="1"/>
          </p:nvPr>
        </p:nvSpPr>
        <p:spPr>
          <a:xfrm>
            <a:off x="457200" y="3264832"/>
            <a:ext cx="6159160" cy="3009494"/>
          </a:xfrm>
        </p:spPr>
        <p:txBody>
          <a:bodyPr>
            <a:normAutofit/>
          </a:bodyPr>
          <a:lstStyle/>
          <a:p>
            <a:pPr>
              <a:lnSpc>
                <a:spcPct val="100000"/>
              </a:lnSpc>
            </a:pPr>
            <a:r>
              <a:rPr lang="en-US" sz="1000" dirty="0">
                <a:solidFill>
                  <a:schemeClr val="tx2"/>
                </a:solidFill>
              </a:rPr>
              <a:t>This step is for the detection of the programs of proxy apps. </a:t>
            </a:r>
          </a:p>
          <a:p>
            <a:pPr>
              <a:lnSpc>
                <a:spcPct val="100000"/>
              </a:lnSpc>
            </a:pPr>
            <a:r>
              <a:rPr lang="en-US" sz="1000" dirty="0">
                <a:solidFill>
                  <a:schemeClr val="tx2"/>
                </a:solidFill>
              </a:rPr>
              <a:t>There is an assumption that proxy peers need to communicate with a proxy gateway to relay traffic. </a:t>
            </a:r>
          </a:p>
          <a:p>
            <a:pPr>
              <a:lnSpc>
                <a:spcPct val="100000"/>
              </a:lnSpc>
            </a:pPr>
            <a:r>
              <a:rPr lang="en-US" sz="1000" dirty="0">
                <a:solidFill>
                  <a:schemeClr val="tx2"/>
                </a:solidFill>
              </a:rPr>
              <a:t>This is a two-step process.</a:t>
            </a:r>
          </a:p>
          <a:p>
            <a:pPr>
              <a:lnSpc>
                <a:spcPct val="100000"/>
              </a:lnSpc>
            </a:pPr>
            <a:r>
              <a:rPr lang="en-US" sz="1000" dirty="0">
                <a:solidFill>
                  <a:schemeClr val="tx2"/>
                </a:solidFill>
              </a:rPr>
              <a:t>We first need to find IP addresses associated with the proxy providers. After which, they then search for the apps/programs which are either embedding their payload the gateway address of the provider or it communicates with the provider directly.</a:t>
            </a:r>
          </a:p>
          <a:p>
            <a:pPr>
              <a:lnSpc>
                <a:spcPct val="100000"/>
              </a:lnSpc>
            </a:pPr>
            <a:r>
              <a:rPr lang="en-US" sz="1000" dirty="0">
                <a:solidFill>
                  <a:schemeClr val="tx2"/>
                </a:solidFill>
              </a:rPr>
              <a:t>After we have a confirmation between the linked apps discovered to collect the proxy SDK signatures as fingerprints. </a:t>
            </a:r>
          </a:p>
          <a:p>
            <a:pPr>
              <a:lnSpc>
                <a:spcPct val="100000"/>
              </a:lnSpc>
            </a:pPr>
            <a:r>
              <a:rPr lang="en-US" sz="1000" dirty="0">
                <a:solidFill>
                  <a:schemeClr val="tx2"/>
                </a:solidFill>
              </a:rPr>
              <a:t>We then use the discovered signatures and compare them with a randomly sampled APK group of 2M from 1.3M apps from </a:t>
            </a:r>
            <a:r>
              <a:rPr lang="en-US" sz="1000" dirty="0" err="1">
                <a:solidFill>
                  <a:schemeClr val="tx2"/>
                </a:solidFill>
              </a:rPr>
              <a:t>Androzoo</a:t>
            </a:r>
            <a:r>
              <a:rPr lang="en-US" sz="1000" dirty="0">
                <a:solidFill>
                  <a:schemeClr val="tx2"/>
                </a:solidFill>
              </a:rPr>
              <a:t>.</a:t>
            </a:r>
          </a:p>
          <a:p>
            <a:pPr>
              <a:lnSpc>
                <a:spcPct val="100000"/>
              </a:lnSpc>
            </a:pPr>
            <a:r>
              <a:rPr lang="en-US" sz="1000" dirty="0">
                <a:solidFill>
                  <a:schemeClr val="tx2"/>
                </a:solidFill>
              </a:rPr>
              <a:t>The precision of the detector is verified to be correct in identifying which APKs were proxy apps which was 1,387 APKs.</a:t>
            </a:r>
          </a:p>
          <a:p>
            <a:pPr>
              <a:lnSpc>
                <a:spcPct val="100000"/>
              </a:lnSpc>
            </a:pPr>
            <a:endParaRPr lang="en-US" sz="1000" dirty="0">
              <a:solidFill>
                <a:schemeClr val="tx2"/>
              </a:solidFill>
            </a:endParaRPr>
          </a:p>
        </p:txBody>
      </p:sp>
      <p:pic>
        <p:nvPicPr>
          <p:cNvPr id="5" name="Picture 4" descr="Diagram&#10;&#10;Description automatically generated">
            <a:extLst>
              <a:ext uri="{FF2B5EF4-FFF2-40B4-BE49-F238E27FC236}">
                <a16:creationId xmlns:a16="http://schemas.microsoft.com/office/drawing/2014/main" id="{E8181708-B2F8-4E2F-82E8-FC9784A17E9A}"/>
              </a:ext>
            </a:extLst>
          </p:cNvPr>
          <p:cNvPicPr>
            <a:picLocks noChangeAspect="1"/>
          </p:cNvPicPr>
          <p:nvPr/>
        </p:nvPicPr>
        <p:blipFill>
          <a:blip r:embed="rId2"/>
          <a:stretch>
            <a:fillRect/>
          </a:stretch>
        </p:blipFill>
        <p:spPr>
          <a:xfrm>
            <a:off x="6983514" y="998461"/>
            <a:ext cx="5009616" cy="2409204"/>
          </a:xfrm>
          <a:prstGeom prst="rect">
            <a:avLst/>
          </a:prstGeom>
        </p:spPr>
      </p:pic>
    </p:spTree>
    <p:extLst>
      <p:ext uri="{BB962C8B-B14F-4D97-AF65-F5344CB8AC3E}">
        <p14:creationId xmlns:p14="http://schemas.microsoft.com/office/powerpoint/2010/main" val="1291734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4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2" name="Rectangle 51">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4" name="Right Triangle 53">
            <a:extLst>
              <a:ext uri="{FF2B5EF4-FFF2-40B4-BE49-F238E27FC236}">
                <a16:creationId xmlns:a16="http://schemas.microsoft.com/office/drawing/2014/main" id="{81743148-CD08-47B2-BAA4-1406F152B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9892" y="-271110"/>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ight Triangle 55">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7930" y="1422741"/>
            <a:ext cx="568289" cy="568289"/>
          </a:xfrm>
          <a:prstGeom prst="rtTriangle">
            <a:avLst/>
          </a:prstGeom>
          <a:solidFill>
            <a:schemeClr val="bg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lowchart: Document 57">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209208" y="1858597"/>
            <a:ext cx="6858000" cy="3140811"/>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60" name="Group 59">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61" name="Straight Connector 60">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9EC955D-1AF7-4050-97BE-C089574D2E6F}"/>
              </a:ext>
            </a:extLst>
          </p:cNvPr>
          <p:cNvSpPr>
            <a:spLocks noGrp="1"/>
          </p:cNvSpPr>
          <p:nvPr>
            <p:ph type="title"/>
          </p:nvPr>
        </p:nvSpPr>
        <p:spPr>
          <a:xfrm>
            <a:off x="457200" y="732348"/>
            <a:ext cx="6159160" cy="2240735"/>
          </a:xfrm>
        </p:spPr>
        <p:txBody>
          <a:bodyPr>
            <a:normAutofit/>
          </a:bodyPr>
          <a:lstStyle/>
          <a:p>
            <a:r>
              <a:rPr lang="en-US">
                <a:solidFill>
                  <a:schemeClr val="tx2"/>
                </a:solidFill>
              </a:rPr>
              <a:t>Measurement infrastructure Profiling (1) proxy apps</a:t>
            </a:r>
          </a:p>
        </p:txBody>
      </p:sp>
      <p:sp>
        <p:nvSpPr>
          <p:cNvPr id="3" name="Content Placeholder 2">
            <a:extLst>
              <a:ext uri="{FF2B5EF4-FFF2-40B4-BE49-F238E27FC236}">
                <a16:creationId xmlns:a16="http://schemas.microsoft.com/office/drawing/2014/main" id="{E2B44633-5849-4C98-9F41-9DA778441BFA}"/>
              </a:ext>
            </a:extLst>
          </p:cNvPr>
          <p:cNvSpPr>
            <a:spLocks noGrp="1"/>
          </p:cNvSpPr>
          <p:nvPr>
            <p:ph idx="1"/>
          </p:nvPr>
        </p:nvSpPr>
        <p:spPr>
          <a:xfrm>
            <a:off x="457200" y="3264832"/>
            <a:ext cx="6159160" cy="3009494"/>
          </a:xfrm>
        </p:spPr>
        <p:txBody>
          <a:bodyPr>
            <a:normAutofit lnSpcReduction="10000"/>
          </a:bodyPr>
          <a:lstStyle/>
          <a:p>
            <a:pPr>
              <a:lnSpc>
                <a:spcPct val="100000"/>
              </a:lnSpc>
            </a:pPr>
            <a:r>
              <a:rPr lang="en-US" sz="1100" dirty="0">
                <a:solidFill>
                  <a:schemeClr val="tx2"/>
                </a:solidFill>
              </a:rPr>
              <a:t>In this step, there is a toolchain introduced for three scenarios </a:t>
            </a:r>
          </a:p>
          <a:p>
            <a:pPr>
              <a:lnSpc>
                <a:spcPct val="100000"/>
              </a:lnSpc>
            </a:pPr>
            <a:r>
              <a:rPr lang="en-US" sz="1100" dirty="0">
                <a:solidFill>
                  <a:schemeClr val="tx2"/>
                </a:solidFill>
              </a:rPr>
              <a:t>Scenario 1: This can help manual confirmation of linked programs identified in previous step to indeed be proxy apps. </a:t>
            </a:r>
          </a:p>
          <a:p>
            <a:pPr>
              <a:lnSpc>
                <a:spcPct val="100000"/>
              </a:lnSpc>
            </a:pPr>
            <a:r>
              <a:rPr lang="en-US" sz="1100" dirty="0">
                <a:solidFill>
                  <a:schemeClr val="tx2"/>
                </a:solidFill>
              </a:rPr>
              <a:t>Scenario 2: It will also support dynamical verification of detected proxy APKs by observing their relaying behaviors and traffic. </a:t>
            </a:r>
          </a:p>
          <a:p>
            <a:pPr>
              <a:lnSpc>
                <a:spcPct val="100000"/>
              </a:lnSpc>
            </a:pPr>
            <a:r>
              <a:rPr lang="en-US" sz="1100" dirty="0">
                <a:solidFill>
                  <a:schemeClr val="tx2"/>
                </a:solidFill>
              </a:rPr>
              <a:t>Scenario 3: The toolchain will also help setup control experiments to understand if the proxy SDKs can adjust their relay to system environments</a:t>
            </a:r>
          </a:p>
          <a:p>
            <a:pPr>
              <a:lnSpc>
                <a:spcPct val="100000"/>
              </a:lnSpc>
            </a:pPr>
            <a:r>
              <a:rPr lang="en-US" sz="1100" dirty="0">
                <a:solidFill>
                  <a:schemeClr val="tx2"/>
                </a:solidFill>
              </a:rPr>
              <a:t>For the second scenario of the toolchain, there was the implementation of a MITM accessing the TLS-secured for the sake of control plane communication. </a:t>
            </a:r>
          </a:p>
          <a:p>
            <a:pPr>
              <a:lnSpc>
                <a:spcPct val="100000"/>
              </a:lnSpc>
            </a:pPr>
            <a:r>
              <a:rPr lang="en-US" sz="1100" dirty="0">
                <a:solidFill>
                  <a:schemeClr val="tx2"/>
                </a:solidFill>
              </a:rPr>
              <a:t>There is also an app profiling platform that supports the toolchain consisting of scheduler and workers</a:t>
            </a:r>
          </a:p>
          <a:p>
            <a:pPr>
              <a:lnSpc>
                <a:spcPct val="100000"/>
              </a:lnSpc>
            </a:pPr>
            <a:r>
              <a:rPr lang="en-US" sz="1100" dirty="0">
                <a:solidFill>
                  <a:schemeClr val="tx2"/>
                </a:solidFill>
              </a:rPr>
              <a:t>They will run the app APK inside an emulator and record and see if there are any differences when the system environment changes</a:t>
            </a:r>
          </a:p>
        </p:txBody>
      </p:sp>
      <p:pic>
        <p:nvPicPr>
          <p:cNvPr id="9" name="Picture 8" descr="Diagram&#10;&#10;Description automatically generated">
            <a:extLst>
              <a:ext uri="{FF2B5EF4-FFF2-40B4-BE49-F238E27FC236}">
                <a16:creationId xmlns:a16="http://schemas.microsoft.com/office/drawing/2014/main" id="{A647FF1C-C27F-4352-B927-78DBFBD7C752}"/>
              </a:ext>
            </a:extLst>
          </p:cNvPr>
          <p:cNvPicPr>
            <a:picLocks noChangeAspect="1"/>
          </p:cNvPicPr>
          <p:nvPr/>
        </p:nvPicPr>
        <p:blipFill>
          <a:blip r:embed="rId2"/>
          <a:stretch>
            <a:fillRect/>
          </a:stretch>
        </p:blipFill>
        <p:spPr>
          <a:xfrm>
            <a:off x="6983514" y="932559"/>
            <a:ext cx="5009616" cy="2475106"/>
          </a:xfrm>
          <a:prstGeom prst="rect">
            <a:avLst/>
          </a:prstGeom>
        </p:spPr>
      </p:pic>
    </p:spTree>
    <p:extLst>
      <p:ext uri="{BB962C8B-B14F-4D97-AF65-F5344CB8AC3E}">
        <p14:creationId xmlns:p14="http://schemas.microsoft.com/office/powerpoint/2010/main" val="341698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4" name="Rectangle 93">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6" name="Rectangle 95">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8" name="Right Triangle 97">
            <a:extLst>
              <a:ext uri="{FF2B5EF4-FFF2-40B4-BE49-F238E27FC236}">
                <a16:creationId xmlns:a16="http://schemas.microsoft.com/office/drawing/2014/main" id="{81743148-CD08-47B2-BAA4-1406F152B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9892" y="-271110"/>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ight Triangle 99">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7930" y="1422741"/>
            <a:ext cx="568289" cy="568289"/>
          </a:xfrm>
          <a:prstGeom prst="rtTriangle">
            <a:avLst/>
          </a:prstGeom>
          <a:solidFill>
            <a:schemeClr val="bg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Flowchart: Document 101">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209208" y="1858597"/>
            <a:ext cx="6858000" cy="3140811"/>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104" name="Group 103">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05" name="Straight Connector 104">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56FA38C3-DDF7-41C4-AFD3-9844FB228B79}"/>
              </a:ext>
            </a:extLst>
          </p:cNvPr>
          <p:cNvSpPr>
            <a:spLocks noGrp="1"/>
          </p:cNvSpPr>
          <p:nvPr>
            <p:ph type="title"/>
          </p:nvPr>
        </p:nvSpPr>
        <p:spPr>
          <a:xfrm>
            <a:off x="457200" y="732348"/>
            <a:ext cx="6159160" cy="2240735"/>
          </a:xfrm>
        </p:spPr>
        <p:txBody>
          <a:bodyPr>
            <a:normAutofit/>
          </a:bodyPr>
          <a:lstStyle/>
          <a:p>
            <a:r>
              <a:rPr lang="en-US" dirty="0">
                <a:solidFill>
                  <a:schemeClr val="tx2"/>
                </a:solidFill>
              </a:rPr>
              <a:t>Measurement infrastructure Profiling (2) traffic detector</a:t>
            </a:r>
          </a:p>
        </p:txBody>
      </p:sp>
      <p:sp>
        <p:nvSpPr>
          <p:cNvPr id="3" name="Content Placeholder 2">
            <a:extLst>
              <a:ext uri="{FF2B5EF4-FFF2-40B4-BE49-F238E27FC236}">
                <a16:creationId xmlns:a16="http://schemas.microsoft.com/office/drawing/2014/main" id="{AE8082FE-74F6-437B-BA7F-CDD8CE709F0F}"/>
              </a:ext>
            </a:extLst>
          </p:cNvPr>
          <p:cNvSpPr>
            <a:spLocks noGrp="1"/>
          </p:cNvSpPr>
          <p:nvPr>
            <p:ph idx="1"/>
          </p:nvPr>
        </p:nvSpPr>
        <p:spPr>
          <a:xfrm>
            <a:off x="457200" y="3264832"/>
            <a:ext cx="6159160" cy="3009494"/>
          </a:xfrm>
        </p:spPr>
        <p:txBody>
          <a:bodyPr>
            <a:normAutofit fontScale="77500" lnSpcReduction="20000"/>
          </a:bodyPr>
          <a:lstStyle/>
          <a:p>
            <a:pPr>
              <a:lnSpc>
                <a:spcPct val="100000"/>
              </a:lnSpc>
            </a:pPr>
            <a:r>
              <a:rPr lang="en-US" sz="1300" dirty="0">
                <a:solidFill>
                  <a:schemeClr val="tx2"/>
                </a:solidFill>
              </a:rPr>
              <a:t>The detector in this step must be able to separate the background traffic from the relaying traffic. </a:t>
            </a:r>
          </a:p>
          <a:p>
            <a:pPr>
              <a:lnSpc>
                <a:spcPct val="100000"/>
              </a:lnSpc>
            </a:pPr>
            <a:r>
              <a:rPr lang="en-US" sz="1300" dirty="0">
                <a:solidFill>
                  <a:schemeClr val="tx2"/>
                </a:solidFill>
              </a:rPr>
              <a:t>After which is a two-step process.</a:t>
            </a:r>
          </a:p>
          <a:p>
            <a:pPr>
              <a:lnSpc>
                <a:spcPct val="100000"/>
              </a:lnSpc>
            </a:pPr>
            <a:r>
              <a:rPr lang="en-US" sz="1300" dirty="0">
                <a:solidFill>
                  <a:schemeClr val="tx2"/>
                </a:solidFill>
              </a:rPr>
              <a:t>We need to first identify the network traffic (proxy connection) between the proxy network, then the second step, find the communications (relayed traffic) between destination and proxy peer.</a:t>
            </a:r>
          </a:p>
          <a:p>
            <a:pPr>
              <a:lnSpc>
                <a:spcPct val="100000"/>
              </a:lnSpc>
            </a:pPr>
            <a:r>
              <a:rPr lang="en-US" sz="1300" dirty="0">
                <a:solidFill>
                  <a:schemeClr val="tx2"/>
                </a:solidFill>
              </a:rPr>
              <a:t>We separate the background and relay traffic by running several android emulators, one without the proxy app, and the others each with a different proxy app from the same provider. By using differential analysis, we can separate the non-proxy connection out from the proxy connection.</a:t>
            </a:r>
          </a:p>
          <a:p>
            <a:pPr>
              <a:lnSpc>
                <a:spcPct val="100000"/>
              </a:lnSpc>
            </a:pPr>
            <a:r>
              <a:rPr lang="en-US" sz="1300" dirty="0">
                <a:solidFill>
                  <a:schemeClr val="tx2"/>
                </a:solidFill>
              </a:rPr>
              <a:t>To capture proxy connections, we needed three metrics: the gap in the bytes between TCP SEQ and TCP ACK (</a:t>
            </a:r>
            <a:r>
              <a:rPr lang="en-US" sz="1300" dirty="0" err="1">
                <a:solidFill>
                  <a:schemeClr val="tx2"/>
                </a:solidFill>
              </a:rPr>
              <a:t>ConnGap</a:t>
            </a:r>
            <a:r>
              <a:rPr lang="en-US" sz="1300" dirty="0">
                <a:solidFill>
                  <a:schemeClr val="tx2"/>
                </a:solidFill>
              </a:rPr>
              <a:t>), the gap ratio between TCP SEQ and TCP ACK (</a:t>
            </a:r>
            <a:r>
              <a:rPr lang="en-US" sz="1300" dirty="0" err="1">
                <a:solidFill>
                  <a:schemeClr val="tx2"/>
                </a:solidFill>
              </a:rPr>
              <a:t>ConnGapRatio</a:t>
            </a:r>
            <a:r>
              <a:rPr lang="en-US" sz="1300" dirty="0">
                <a:solidFill>
                  <a:schemeClr val="tx2"/>
                </a:solidFill>
              </a:rPr>
              <a:t>), and the connection lifetime in seconds (</a:t>
            </a:r>
            <a:r>
              <a:rPr lang="en-US" sz="1300" dirty="0" err="1">
                <a:solidFill>
                  <a:schemeClr val="tx2"/>
                </a:solidFill>
              </a:rPr>
              <a:t>ConnLifetime</a:t>
            </a:r>
            <a:r>
              <a:rPr lang="en-US" sz="1300" dirty="0">
                <a:solidFill>
                  <a:schemeClr val="tx2"/>
                </a:solidFill>
              </a:rPr>
              <a:t>). With the thresholds </a:t>
            </a:r>
            <a:r>
              <a:rPr lang="en-US" sz="1300" dirty="0" err="1">
                <a:solidFill>
                  <a:schemeClr val="tx2"/>
                </a:solidFill>
              </a:rPr>
              <a:t>ConnGap</a:t>
            </a:r>
            <a:r>
              <a:rPr lang="en-US" sz="1300" dirty="0">
                <a:solidFill>
                  <a:schemeClr val="tx2"/>
                </a:solidFill>
              </a:rPr>
              <a:t> &gt;= 1MB, </a:t>
            </a:r>
            <a:r>
              <a:rPr lang="en-US" sz="1300" dirty="0" err="1">
                <a:solidFill>
                  <a:schemeClr val="tx2"/>
                </a:solidFill>
              </a:rPr>
              <a:t>ConnGapRatio</a:t>
            </a:r>
            <a:r>
              <a:rPr lang="en-US" sz="1300" dirty="0">
                <a:solidFill>
                  <a:schemeClr val="tx2"/>
                </a:solidFill>
              </a:rPr>
              <a:t>&gt;= 6, </a:t>
            </a:r>
            <a:r>
              <a:rPr lang="en-US" sz="1300" dirty="0" err="1">
                <a:solidFill>
                  <a:schemeClr val="tx2"/>
                </a:solidFill>
              </a:rPr>
              <a:t>ConnLifetime</a:t>
            </a:r>
            <a:r>
              <a:rPr lang="en-US" sz="1300" dirty="0">
                <a:solidFill>
                  <a:schemeClr val="tx2"/>
                </a:solidFill>
              </a:rPr>
              <a:t>&gt;= 1,000sec</a:t>
            </a:r>
          </a:p>
          <a:p>
            <a:pPr>
              <a:lnSpc>
                <a:spcPct val="100000"/>
              </a:lnSpc>
            </a:pPr>
            <a:r>
              <a:rPr lang="en-US" sz="1300" dirty="0">
                <a:solidFill>
                  <a:schemeClr val="tx2"/>
                </a:solidFill>
              </a:rPr>
              <a:t>To capture relayed connections, two metrics are needed: </a:t>
            </a:r>
            <a:r>
              <a:rPr lang="en-US" sz="1300" dirty="0" err="1">
                <a:solidFill>
                  <a:schemeClr val="tx2"/>
                </a:solidFill>
              </a:rPr>
              <a:t>relayedTiming</a:t>
            </a:r>
            <a:r>
              <a:rPr lang="en-US" sz="1300" dirty="0">
                <a:solidFill>
                  <a:schemeClr val="tx2"/>
                </a:solidFill>
              </a:rPr>
              <a:t> being the timing gap between the handshake of a connection and the last packet received from a proxy connection and </a:t>
            </a:r>
            <a:r>
              <a:rPr lang="en-US" sz="1300" dirty="0" err="1">
                <a:solidFill>
                  <a:schemeClr val="tx2"/>
                </a:solidFill>
              </a:rPr>
              <a:t>RelayedTrafficGapRatio</a:t>
            </a:r>
            <a:r>
              <a:rPr lang="en-US" sz="1300" dirty="0">
                <a:solidFill>
                  <a:schemeClr val="tx2"/>
                </a:solidFill>
              </a:rPr>
              <a:t> is the amount of proxy traffic minus the relayed traffic as a percentage of relayed traffic. With the thresholds </a:t>
            </a:r>
            <a:r>
              <a:rPr lang="en-US" sz="1300" dirty="0" err="1">
                <a:solidFill>
                  <a:schemeClr val="tx2"/>
                </a:solidFill>
              </a:rPr>
              <a:t>relayedTiming</a:t>
            </a:r>
            <a:r>
              <a:rPr lang="en-US" sz="1300" dirty="0">
                <a:solidFill>
                  <a:schemeClr val="tx2"/>
                </a:solidFill>
              </a:rPr>
              <a:t> &lt;= 0.05secs and </a:t>
            </a:r>
            <a:r>
              <a:rPr lang="en-US" sz="1300" dirty="0" err="1">
                <a:solidFill>
                  <a:schemeClr val="tx2"/>
                </a:solidFill>
              </a:rPr>
              <a:t>RelayedTrafficGapRatio</a:t>
            </a:r>
            <a:r>
              <a:rPr lang="en-US" sz="1300" dirty="0">
                <a:solidFill>
                  <a:schemeClr val="tx2"/>
                </a:solidFill>
              </a:rPr>
              <a:t> &lt;= 7%</a:t>
            </a:r>
          </a:p>
        </p:txBody>
      </p:sp>
      <p:pic>
        <p:nvPicPr>
          <p:cNvPr id="6" name="Picture 5" descr="Chart, line chart&#10;&#10;Description automatically generated">
            <a:extLst>
              <a:ext uri="{FF2B5EF4-FFF2-40B4-BE49-F238E27FC236}">
                <a16:creationId xmlns:a16="http://schemas.microsoft.com/office/drawing/2014/main" id="{E1C3660C-4DB2-45FE-B22E-F36E016F41FF}"/>
              </a:ext>
            </a:extLst>
          </p:cNvPr>
          <p:cNvPicPr>
            <a:picLocks noChangeAspect="1"/>
          </p:cNvPicPr>
          <p:nvPr/>
        </p:nvPicPr>
        <p:blipFill>
          <a:blip r:embed="rId2"/>
          <a:stretch>
            <a:fillRect/>
          </a:stretch>
        </p:blipFill>
        <p:spPr>
          <a:xfrm>
            <a:off x="6983514" y="902857"/>
            <a:ext cx="5009616" cy="2504808"/>
          </a:xfrm>
          <a:prstGeom prst="rect">
            <a:avLst/>
          </a:prstGeom>
        </p:spPr>
      </p:pic>
      <p:pic>
        <p:nvPicPr>
          <p:cNvPr id="4" name="Picture 3" descr="Diagram&#10;&#10;Description automatically generated">
            <a:extLst>
              <a:ext uri="{FF2B5EF4-FFF2-40B4-BE49-F238E27FC236}">
                <a16:creationId xmlns:a16="http://schemas.microsoft.com/office/drawing/2014/main" id="{A485714E-7A75-4E1C-8177-E091A9240318}"/>
              </a:ext>
            </a:extLst>
          </p:cNvPr>
          <p:cNvPicPr>
            <a:picLocks noChangeAspect="1"/>
          </p:cNvPicPr>
          <p:nvPr/>
        </p:nvPicPr>
        <p:blipFill>
          <a:blip r:embed="rId3"/>
          <a:stretch>
            <a:fillRect/>
          </a:stretch>
        </p:blipFill>
        <p:spPr>
          <a:xfrm>
            <a:off x="6983514" y="3561815"/>
            <a:ext cx="5009618" cy="2475107"/>
          </a:xfrm>
          <a:prstGeom prst="rect">
            <a:avLst/>
          </a:prstGeom>
        </p:spPr>
      </p:pic>
      <p:pic>
        <p:nvPicPr>
          <p:cNvPr id="7" name="Picture 6">
            <a:extLst>
              <a:ext uri="{FF2B5EF4-FFF2-40B4-BE49-F238E27FC236}">
                <a16:creationId xmlns:a16="http://schemas.microsoft.com/office/drawing/2014/main" id="{6FB12CC6-8823-4021-9308-2105190C3F48}"/>
              </a:ext>
            </a:extLst>
          </p:cNvPr>
          <p:cNvPicPr>
            <a:picLocks noChangeAspect="1"/>
          </p:cNvPicPr>
          <p:nvPr/>
        </p:nvPicPr>
        <p:blipFill>
          <a:blip r:embed="rId4"/>
          <a:stretch>
            <a:fillRect/>
          </a:stretch>
        </p:blipFill>
        <p:spPr>
          <a:xfrm>
            <a:off x="7197857" y="6036922"/>
            <a:ext cx="2314575" cy="762000"/>
          </a:xfrm>
          <a:prstGeom prst="rect">
            <a:avLst/>
          </a:prstGeom>
        </p:spPr>
      </p:pic>
    </p:spTree>
    <p:extLst>
      <p:ext uri="{BB962C8B-B14F-4D97-AF65-F5344CB8AC3E}">
        <p14:creationId xmlns:p14="http://schemas.microsoft.com/office/powerpoint/2010/main" val="1079915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23D43B9B-4EEC-4515-AA42-BCBDEEF573BC}"/>
              </a:ext>
            </a:extLst>
          </p:cNvPr>
          <p:cNvSpPr>
            <a:spLocks noGrp="1"/>
          </p:cNvSpPr>
          <p:nvPr>
            <p:ph type="title"/>
          </p:nvPr>
        </p:nvSpPr>
        <p:spPr>
          <a:xfrm>
            <a:off x="457200" y="728906"/>
            <a:ext cx="10754527" cy="2228755"/>
          </a:xfrm>
        </p:spPr>
        <p:txBody>
          <a:bodyPr anchor="b">
            <a:normAutofit/>
          </a:bodyPr>
          <a:lstStyle/>
          <a:p>
            <a:r>
              <a:rPr lang="en-US">
                <a:solidFill>
                  <a:schemeClr val="tx2"/>
                </a:solidFill>
              </a:rPr>
              <a:t>Measurement infrastructure Limitations </a:t>
            </a:r>
          </a:p>
        </p:txBody>
      </p:sp>
      <p:sp>
        <p:nvSpPr>
          <p:cNvPr id="3" name="Content Placeholder 2">
            <a:extLst>
              <a:ext uri="{FF2B5EF4-FFF2-40B4-BE49-F238E27FC236}">
                <a16:creationId xmlns:a16="http://schemas.microsoft.com/office/drawing/2014/main" id="{F558929E-1C6F-4E76-8DEB-5CB3E618367B}"/>
              </a:ext>
            </a:extLst>
          </p:cNvPr>
          <p:cNvSpPr>
            <a:spLocks noGrp="1"/>
          </p:cNvSpPr>
          <p:nvPr>
            <p:ph idx="1"/>
          </p:nvPr>
        </p:nvSpPr>
        <p:spPr>
          <a:xfrm>
            <a:off x="457201" y="3257633"/>
            <a:ext cx="9745506" cy="2552886"/>
          </a:xfrm>
        </p:spPr>
        <p:txBody>
          <a:bodyPr anchor="t">
            <a:normAutofit/>
          </a:bodyPr>
          <a:lstStyle/>
          <a:p>
            <a:pPr>
              <a:lnSpc>
                <a:spcPct val="100000"/>
              </a:lnSpc>
            </a:pPr>
            <a:r>
              <a:rPr lang="en-US" sz="1500" dirty="0">
                <a:solidFill>
                  <a:schemeClr val="tx2"/>
                </a:solidFill>
              </a:rPr>
              <a:t>The way of identification for proxy service providers is not the best, as it may miss out on dark web proxy service providers</a:t>
            </a:r>
          </a:p>
          <a:p>
            <a:pPr>
              <a:lnSpc>
                <a:spcPct val="100000"/>
              </a:lnSpc>
            </a:pPr>
            <a:r>
              <a:rPr lang="en-US" sz="1500" dirty="0">
                <a:solidFill>
                  <a:schemeClr val="tx2"/>
                </a:solidFill>
              </a:rPr>
              <a:t>The proxy app detector is dependent on the robustness of the proxy SDK signature. For every new SDK on the market, a new signature must be added to the library to detect them again.</a:t>
            </a:r>
          </a:p>
          <a:p>
            <a:pPr>
              <a:lnSpc>
                <a:spcPct val="100000"/>
              </a:lnSpc>
            </a:pPr>
            <a:r>
              <a:rPr lang="en-US" sz="1500" dirty="0">
                <a:solidFill>
                  <a:schemeClr val="tx2"/>
                </a:solidFill>
              </a:rPr>
              <a:t>This current infrastructure can only target Android. </a:t>
            </a:r>
          </a:p>
          <a:p>
            <a:pPr>
              <a:lnSpc>
                <a:spcPct val="100000"/>
              </a:lnSpc>
            </a:pPr>
            <a:r>
              <a:rPr lang="en-US" sz="1500" dirty="0">
                <a:solidFill>
                  <a:schemeClr val="tx2"/>
                </a:solidFill>
              </a:rPr>
              <a:t>The proxy app traffic detector was run in an emulator environment. They may not achieve the same results in a real-world environment due to the different amount of traffic.</a:t>
            </a:r>
          </a:p>
          <a:p>
            <a:pPr>
              <a:lnSpc>
                <a:spcPct val="100000"/>
              </a:lnSpc>
            </a:pPr>
            <a:r>
              <a:rPr lang="en-US" sz="1500" dirty="0">
                <a:solidFill>
                  <a:schemeClr val="tx2"/>
                </a:solidFill>
              </a:rPr>
              <a:t>For any ethical concerns, the study has submitted IRB applications and has gotten approval.</a:t>
            </a:r>
          </a:p>
        </p:txBody>
      </p:sp>
    </p:spTree>
    <p:extLst>
      <p:ext uri="{BB962C8B-B14F-4D97-AF65-F5344CB8AC3E}">
        <p14:creationId xmlns:p14="http://schemas.microsoft.com/office/powerpoint/2010/main" val="858280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E1C5FF3-3E68-498F-8086-4AD73BE6FBA9}"/>
              </a:ext>
            </a:extLst>
          </p:cNvPr>
          <p:cNvSpPr>
            <a:spLocks noGrp="1"/>
          </p:cNvSpPr>
          <p:nvPr>
            <p:ph type="title"/>
          </p:nvPr>
        </p:nvSpPr>
        <p:spPr>
          <a:xfrm>
            <a:off x="457200" y="728906"/>
            <a:ext cx="10754527" cy="2228755"/>
          </a:xfrm>
        </p:spPr>
        <p:txBody>
          <a:bodyPr anchor="b">
            <a:normAutofit/>
          </a:bodyPr>
          <a:lstStyle/>
          <a:p>
            <a:r>
              <a:rPr lang="en-US" dirty="0">
                <a:solidFill>
                  <a:schemeClr val="tx2"/>
                </a:solidFill>
              </a:rPr>
              <a:t>Findings (1) Analysis of the mobile proxy program</a:t>
            </a:r>
          </a:p>
        </p:txBody>
      </p:sp>
      <p:sp>
        <p:nvSpPr>
          <p:cNvPr id="3" name="Content Placeholder 2">
            <a:extLst>
              <a:ext uri="{FF2B5EF4-FFF2-40B4-BE49-F238E27FC236}">
                <a16:creationId xmlns:a16="http://schemas.microsoft.com/office/drawing/2014/main" id="{9AF4D120-5C45-4849-A153-AA5A8E4B1A3C}"/>
              </a:ext>
            </a:extLst>
          </p:cNvPr>
          <p:cNvSpPr>
            <a:spLocks noGrp="1"/>
          </p:cNvSpPr>
          <p:nvPr>
            <p:ph idx="1"/>
          </p:nvPr>
        </p:nvSpPr>
        <p:spPr>
          <a:xfrm>
            <a:off x="457201" y="3257633"/>
            <a:ext cx="9745506" cy="2552886"/>
          </a:xfrm>
        </p:spPr>
        <p:txBody>
          <a:bodyPr anchor="t">
            <a:normAutofit fontScale="70000" lnSpcReduction="20000"/>
          </a:bodyPr>
          <a:lstStyle/>
          <a:p>
            <a:pPr>
              <a:lnSpc>
                <a:spcPct val="100000"/>
              </a:lnSpc>
            </a:pPr>
            <a:r>
              <a:rPr lang="en-US" sz="1800" dirty="0">
                <a:solidFill>
                  <a:schemeClr val="tx2"/>
                </a:solidFill>
              </a:rPr>
              <a:t>These are the findings made through measuring the maliciousness of proxy programs and through the reverse engineering of proxy SDKs</a:t>
            </a:r>
          </a:p>
          <a:p>
            <a:pPr>
              <a:lnSpc>
                <a:spcPct val="100000"/>
              </a:lnSpc>
            </a:pPr>
            <a:r>
              <a:rPr lang="en-US" sz="1800" dirty="0">
                <a:solidFill>
                  <a:schemeClr val="tx2"/>
                </a:solidFill>
              </a:rPr>
              <a:t>Finding I: Proxy apps have hundreds of millions of installs in total, but many have been unpublished from Google Play, likely due to violation of Google Play’s developer policy.</a:t>
            </a:r>
          </a:p>
          <a:p>
            <a:pPr>
              <a:lnSpc>
                <a:spcPct val="100000"/>
              </a:lnSpc>
            </a:pPr>
            <a:r>
              <a:rPr lang="en-US" sz="1800" dirty="0">
                <a:solidFill>
                  <a:schemeClr val="tx2"/>
                </a:solidFill>
              </a:rPr>
              <a:t>Finding II: Malicious mobile apps are abusing the proxy ecosystem to monetize their user base while integrating proxy SDKs can damage the reputation of benign mobile apps.</a:t>
            </a:r>
          </a:p>
          <a:p>
            <a:pPr>
              <a:lnSpc>
                <a:spcPct val="100000"/>
              </a:lnSpc>
            </a:pPr>
            <a:r>
              <a:rPr lang="en-US" sz="1800" dirty="0">
                <a:solidFill>
                  <a:schemeClr val="tx2"/>
                </a:solidFill>
              </a:rPr>
              <a:t>Finding III: Proxy SDKs deploy various tricks to keep relaying traffic in the background without users’ notice.</a:t>
            </a:r>
          </a:p>
          <a:p>
            <a:pPr>
              <a:lnSpc>
                <a:spcPct val="100000"/>
              </a:lnSpc>
            </a:pPr>
            <a:r>
              <a:rPr lang="en-US" sz="1800" dirty="0">
                <a:solidFill>
                  <a:schemeClr val="tx2"/>
                </a:solidFill>
              </a:rPr>
              <a:t>Finding IV: Proxy SDKs’ user consents are ambiguous as most users cannot capture the intention of relaying traffic.</a:t>
            </a:r>
          </a:p>
          <a:p>
            <a:pPr>
              <a:lnSpc>
                <a:spcPct val="100000"/>
              </a:lnSpc>
            </a:pPr>
            <a:r>
              <a:rPr lang="en-US" sz="1800" dirty="0">
                <a:solidFill>
                  <a:schemeClr val="tx2"/>
                </a:solidFill>
              </a:rPr>
              <a:t>Finding V: Most users are not willing to relay traffic through their devices, not to mention using cellular data.</a:t>
            </a:r>
          </a:p>
          <a:p>
            <a:pPr>
              <a:lnSpc>
                <a:spcPct val="100000"/>
              </a:lnSpc>
            </a:pPr>
            <a:r>
              <a:rPr lang="en-US" sz="1800" dirty="0">
                <a:solidFill>
                  <a:schemeClr val="tx2"/>
                </a:solidFill>
              </a:rPr>
              <a:t>Finding VI: Proxy SDKs consume a non-negligible amount of cellular data, and it is out of device owners’ control.</a:t>
            </a:r>
          </a:p>
        </p:txBody>
      </p:sp>
    </p:spTree>
    <p:extLst>
      <p:ext uri="{BB962C8B-B14F-4D97-AF65-F5344CB8AC3E}">
        <p14:creationId xmlns:p14="http://schemas.microsoft.com/office/powerpoint/2010/main" val="2551004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E1C5FF3-3E68-498F-8086-4AD73BE6FBA9}"/>
              </a:ext>
            </a:extLst>
          </p:cNvPr>
          <p:cNvSpPr>
            <a:spLocks noGrp="1"/>
          </p:cNvSpPr>
          <p:nvPr>
            <p:ph type="title"/>
          </p:nvPr>
        </p:nvSpPr>
        <p:spPr>
          <a:xfrm>
            <a:off x="457200" y="728906"/>
            <a:ext cx="10754527" cy="2228755"/>
          </a:xfrm>
        </p:spPr>
        <p:txBody>
          <a:bodyPr anchor="b">
            <a:normAutofit/>
          </a:bodyPr>
          <a:lstStyle/>
          <a:p>
            <a:r>
              <a:rPr lang="en-US" dirty="0">
                <a:solidFill>
                  <a:schemeClr val="tx2"/>
                </a:solidFill>
              </a:rPr>
              <a:t>Findings (2) Analysis of the mobile proxy traffic</a:t>
            </a:r>
          </a:p>
        </p:txBody>
      </p:sp>
      <p:sp>
        <p:nvSpPr>
          <p:cNvPr id="3" name="Content Placeholder 2">
            <a:extLst>
              <a:ext uri="{FF2B5EF4-FFF2-40B4-BE49-F238E27FC236}">
                <a16:creationId xmlns:a16="http://schemas.microsoft.com/office/drawing/2014/main" id="{9AF4D120-5C45-4849-A153-AA5A8E4B1A3C}"/>
              </a:ext>
            </a:extLst>
          </p:cNvPr>
          <p:cNvSpPr>
            <a:spLocks noGrp="1"/>
          </p:cNvSpPr>
          <p:nvPr>
            <p:ph idx="1"/>
          </p:nvPr>
        </p:nvSpPr>
        <p:spPr>
          <a:xfrm>
            <a:off x="457201" y="3257633"/>
            <a:ext cx="9745506" cy="2552886"/>
          </a:xfrm>
        </p:spPr>
        <p:txBody>
          <a:bodyPr anchor="t">
            <a:normAutofit fontScale="92500" lnSpcReduction="20000"/>
          </a:bodyPr>
          <a:lstStyle/>
          <a:p>
            <a:pPr>
              <a:lnSpc>
                <a:spcPct val="100000"/>
              </a:lnSpc>
            </a:pPr>
            <a:r>
              <a:rPr lang="en-US" sz="1800" dirty="0">
                <a:solidFill>
                  <a:schemeClr val="tx2"/>
                </a:solidFill>
              </a:rPr>
              <a:t>By analyzing the identified proxy apps, and by taking a closer look at the relaying protocol and traffic, here are some findings:</a:t>
            </a:r>
          </a:p>
          <a:p>
            <a:pPr>
              <a:lnSpc>
                <a:spcPct val="100000"/>
              </a:lnSpc>
            </a:pPr>
            <a:r>
              <a:rPr lang="en-US" sz="1800" dirty="0">
                <a:solidFill>
                  <a:schemeClr val="tx2"/>
                </a:solidFill>
              </a:rPr>
              <a:t>Finding VII: Suspicious advertisement frauds contribute most to relaying traffic, followed by search engines, traveling, shopping, social networks, and email services.</a:t>
            </a:r>
          </a:p>
          <a:p>
            <a:pPr>
              <a:lnSpc>
                <a:spcPct val="100000"/>
              </a:lnSpc>
            </a:pPr>
            <a:r>
              <a:rPr lang="en-US" sz="1800" dirty="0">
                <a:solidFill>
                  <a:schemeClr val="tx2"/>
                </a:solidFill>
              </a:rPr>
              <a:t>Finding VIII: Proxy SDK X has been integrated into multiple apps and stealthily relays network traffic without any user consent.</a:t>
            </a:r>
          </a:p>
          <a:p>
            <a:pPr>
              <a:lnSpc>
                <a:spcPct val="100000"/>
              </a:lnSpc>
            </a:pPr>
            <a:r>
              <a:rPr lang="en-US" sz="1800" dirty="0">
                <a:solidFill>
                  <a:schemeClr val="tx2"/>
                </a:solidFill>
              </a:rPr>
              <a:t>Finding IX: Many cellular proxies and IPv6 proxies are observed in our infiltration.</a:t>
            </a:r>
          </a:p>
          <a:p>
            <a:pPr>
              <a:lnSpc>
                <a:spcPct val="100000"/>
              </a:lnSpc>
            </a:pPr>
            <a:r>
              <a:rPr lang="en-US" sz="1800" dirty="0">
                <a:solidFill>
                  <a:schemeClr val="tx2"/>
                </a:solidFill>
              </a:rPr>
              <a:t>Finding X: Cellular proxies are highly evasive and only a negligible portion are alarmed by </a:t>
            </a:r>
            <a:r>
              <a:rPr lang="en-US" sz="1800" dirty="0" err="1">
                <a:solidFill>
                  <a:schemeClr val="tx2"/>
                </a:solidFill>
              </a:rPr>
              <a:t>VirusTotal</a:t>
            </a:r>
            <a:r>
              <a:rPr lang="en-US" sz="1800" dirty="0">
                <a:solidFill>
                  <a:schemeClr val="tx2"/>
                </a:solidFill>
              </a:rPr>
              <a:t>.</a:t>
            </a:r>
          </a:p>
        </p:txBody>
      </p:sp>
    </p:spTree>
    <p:extLst>
      <p:ext uri="{BB962C8B-B14F-4D97-AF65-F5344CB8AC3E}">
        <p14:creationId xmlns:p14="http://schemas.microsoft.com/office/powerpoint/2010/main" val="326136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E1C5FF3-3E68-498F-8086-4AD73BE6FBA9}"/>
              </a:ext>
            </a:extLst>
          </p:cNvPr>
          <p:cNvSpPr>
            <a:spLocks noGrp="1"/>
          </p:cNvSpPr>
          <p:nvPr>
            <p:ph type="title"/>
          </p:nvPr>
        </p:nvSpPr>
        <p:spPr>
          <a:xfrm>
            <a:off x="457200" y="728906"/>
            <a:ext cx="10754527" cy="2228755"/>
          </a:xfrm>
        </p:spPr>
        <p:txBody>
          <a:bodyPr anchor="b">
            <a:normAutofit/>
          </a:bodyPr>
          <a:lstStyle/>
          <a:p>
            <a:r>
              <a:rPr lang="en-US" dirty="0">
                <a:solidFill>
                  <a:schemeClr val="tx2"/>
                </a:solidFill>
              </a:rPr>
              <a:t>Mitigations for stakeholders </a:t>
            </a:r>
          </a:p>
        </p:txBody>
      </p:sp>
      <p:sp>
        <p:nvSpPr>
          <p:cNvPr id="3" name="Content Placeholder 2">
            <a:extLst>
              <a:ext uri="{FF2B5EF4-FFF2-40B4-BE49-F238E27FC236}">
                <a16:creationId xmlns:a16="http://schemas.microsoft.com/office/drawing/2014/main" id="{9AF4D120-5C45-4849-A153-AA5A8E4B1A3C}"/>
              </a:ext>
            </a:extLst>
          </p:cNvPr>
          <p:cNvSpPr>
            <a:spLocks noGrp="1"/>
          </p:cNvSpPr>
          <p:nvPr>
            <p:ph idx="1"/>
          </p:nvPr>
        </p:nvSpPr>
        <p:spPr>
          <a:xfrm>
            <a:off x="457201" y="3257633"/>
            <a:ext cx="9745506" cy="2552886"/>
          </a:xfrm>
        </p:spPr>
        <p:txBody>
          <a:bodyPr anchor="t">
            <a:normAutofit/>
          </a:bodyPr>
          <a:lstStyle/>
          <a:p>
            <a:pPr>
              <a:lnSpc>
                <a:spcPct val="100000"/>
              </a:lnSpc>
            </a:pPr>
            <a:r>
              <a:rPr lang="en-US" sz="1800" dirty="0">
                <a:solidFill>
                  <a:schemeClr val="tx2"/>
                </a:solidFill>
              </a:rPr>
              <a:t>The study had uncovered some security and privacy concerns for users because of mobile proxy network.</a:t>
            </a:r>
          </a:p>
          <a:p>
            <a:pPr>
              <a:lnSpc>
                <a:spcPct val="100000"/>
              </a:lnSpc>
            </a:pPr>
            <a:r>
              <a:rPr lang="en-US" sz="1800" dirty="0">
                <a:solidFill>
                  <a:schemeClr val="tx2"/>
                </a:solidFill>
              </a:rPr>
              <a:t>At the time of study, there was no current industry-wide guideline for a trusted mobile proxy network.</a:t>
            </a:r>
          </a:p>
          <a:p>
            <a:pPr>
              <a:lnSpc>
                <a:spcPct val="100000"/>
              </a:lnSpc>
            </a:pPr>
            <a:r>
              <a:rPr lang="en-US" sz="1800" dirty="0">
                <a:solidFill>
                  <a:schemeClr val="tx2"/>
                </a:solidFill>
              </a:rPr>
              <a:t>There are three stakeholders in this case: App developers, App marketplace and proxy service providers.</a:t>
            </a:r>
          </a:p>
          <a:p>
            <a:pPr>
              <a:lnSpc>
                <a:spcPct val="100000"/>
              </a:lnSpc>
            </a:pPr>
            <a:r>
              <a:rPr lang="en-US" sz="1800" dirty="0">
                <a:solidFill>
                  <a:schemeClr val="tx2"/>
                </a:solidFill>
              </a:rPr>
              <a:t>Next are some suggestions for guidelines for the stakeholders.</a:t>
            </a:r>
          </a:p>
          <a:p>
            <a:pPr>
              <a:lnSpc>
                <a:spcPct val="100000"/>
              </a:lnSpc>
            </a:pPr>
            <a:endParaRPr lang="en-US" sz="1800" dirty="0">
              <a:solidFill>
                <a:schemeClr val="tx2"/>
              </a:solidFill>
            </a:endParaRPr>
          </a:p>
        </p:txBody>
      </p:sp>
    </p:spTree>
    <p:extLst>
      <p:ext uri="{BB962C8B-B14F-4D97-AF65-F5344CB8AC3E}">
        <p14:creationId xmlns:p14="http://schemas.microsoft.com/office/powerpoint/2010/main" val="2975167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7FD6DD5-B500-484E-A19E-5A8399ABE870}"/>
              </a:ext>
            </a:extLst>
          </p:cNvPr>
          <p:cNvSpPr>
            <a:spLocks noGrp="1"/>
          </p:cNvSpPr>
          <p:nvPr>
            <p:ph type="title"/>
          </p:nvPr>
        </p:nvSpPr>
        <p:spPr>
          <a:xfrm>
            <a:off x="457200" y="728906"/>
            <a:ext cx="10754527" cy="2228755"/>
          </a:xfrm>
        </p:spPr>
        <p:txBody>
          <a:bodyPr anchor="b">
            <a:normAutofit/>
          </a:bodyPr>
          <a:lstStyle/>
          <a:p>
            <a:r>
              <a:rPr lang="en-US" dirty="0">
                <a:solidFill>
                  <a:schemeClr val="tx2"/>
                </a:solidFill>
              </a:rPr>
              <a:t>Mitigations for proxy providers</a:t>
            </a:r>
          </a:p>
        </p:txBody>
      </p:sp>
      <p:sp>
        <p:nvSpPr>
          <p:cNvPr id="3" name="Content Placeholder 2">
            <a:extLst>
              <a:ext uri="{FF2B5EF4-FFF2-40B4-BE49-F238E27FC236}">
                <a16:creationId xmlns:a16="http://schemas.microsoft.com/office/drawing/2014/main" id="{EC8AE509-B82F-438C-9B50-51567DA6B07A}"/>
              </a:ext>
            </a:extLst>
          </p:cNvPr>
          <p:cNvSpPr>
            <a:spLocks noGrp="1"/>
          </p:cNvSpPr>
          <p:nvPr>
            <p:ph idx="1"/>
          </p:nvPr>
        </p:nvSpPr>
        <p:spPr>
          <a:xfrm>
            <a:off x="457201" y="3257633"/>
            <a:ext cx="9745506" cy="2552886"/>
          </a:xfrm>
        </p:spPr>
        <p:txBody>
          <a:bodyPr anchor="t">
            <a:normAutofit/>
          </a:bodyPr>
          <a:lstStyle/>
          <a:p>
            <a:pPr>
              <a:lnSpc>
                <a:spcPct val="100000"/>
              </a:lnSpc>
            </a:pPr>
            <a:r>
              <a:rPr lang="en-US" sz="1700">
                <a:solidFill>
                  <a:schemeClr val="tx2"/>
                </a:solidFill>
              </a:rPr>
              <a:t>Three suggestions were made.</a:t>
            </a:r>
          </a:p>
          <a:p>
            <a:pPr>
              <a:lnSpc>
                <a:spcPct val="100000"/>
              </a:lnSpc>
            </a:pPr>
            <a:r>
              <a:rPr lang="en-US" sz="1700">
                <a:solidFill>
                  <a:schemeClr val="tx2"/>
                </a:solidFill>
              </a:rPr>
              <a:t>First is allowing the proxy SDK to be configurable for both app developers and end users. They can fine tune what data is collected and the traffic relay policy. User consent should also be clear and unambiguous with considerations for non-experts.</a:t>
            </a:r>
          </a:p>
          <a:p>
            <a:pPr>
              <a:lnSpc>
                <a:spcPct val="100000"/>
              </a:lnSpc>
            </a:pPr>
            <a:r>
              <a:rPr lang="en-US" sz="1700">
                <a:solidFill>
                  <a:schemeClr val="tx2"/>
                </a:solidFill>
              </a:rPr>
              <a:t>Second is a strict vetting of proxy app candidates should be implemented. As if a malicious app serves as a proxy peer, the ecosystem can be used for malicious activity</a:t>
            </a:r>
          </a:p>
          <a:p>
            <a:pPr>
              <a:lnSpc>
                <a:spcPct val="100000"/>
              </a:lnSpc>
            </a:pPr>
            <a:r>
              <a:rPr lang="en-US" sz="1700">
                <a:solidFill>
                  <a:schemeClr val="tx2"/>
                </a:solidFill>
              </a:rPr>
              <a:t>Last is a deployment of a watcher of traffic data being relayed between proxy peers. Checking for any malicious traffic.</a:t>
            </a:r>
          </a:p>
        </p:txBody>
      </p:sp>
    </p:spTree>
    <p:extLst>
      <p:ext uri="{BB962C8B-B14F-4D97-AF65-F5344CB8AC3E}">
        <p14:creationId xmlns:p14="http://schemas.microsoft.com/office/powerpoint/2010/main" val="4209966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83B604A-2C72-4C7A-81DC-5768053E03E1}"/>
              </a:ext>
            </a:extLst>
          </p:cNvPr>
          <p:cNvSpPr>
            <a:spLocks noGrp="1"/>
          </p:cNvSpPr>
          <p:nvPr>
            <p:ph type="title"/>
          </p:nvPr>
        </p:nvSpPr>
        <p:spPr>
          <a:xfrm>
            <a:off x="457200" y="728906"/>
            <a:ext cx="10754527" cy="2228755"/>
          </a:xfrm>
        </p:spPr>
        <p:txBody>
          <a:bodyPr anchor="b">
            <a:normAutofit/>
          </a:bodyPr>
          <a:lstStyle/>
          <a:p>
            <a:r>
              <a:rPr lang="en-US" dirty="0">
                <a:solidFill>
                  <a:schemeClr val="tx2"/>
                </a:solidFill>
              </a:rPr>
              <a:t>Mitigations for App developers and App Store</a:t>
            </a:r>
          </a:p>
        </p:txBody>
      </p:sp>
      <p:sp>
        <p:nvSpPr>
          <p:cNvPr id="3" name="Content Placeholder 2">
            <a:extLst>
              <a:ext uri="{FF2B5EF4-FFF2-40B4-BE49-F238E27FC236}">
                <a16:creationId xmlns:a16="http://schemas.microsoft.com/office/drawing/2014/main" id="{4ADD462C-4E07-4BC0-A250-05D31FE6FD8F}"/>
              </a:ext>
            </a:extLst>
          </p:cNvPr>
          <p:cNvSpPr>
            <a:spLocks noGrp="1"/>
          </p:cNvSpPr>
          <p:nvPr>
            <p:ph idx="1"/>
          </p:nvPr>
        </p:nvSpPr>
        <p:spPr>
          <a:xfrm>
            <a:off x="457201" y="3257633"/>
            <a:ext cx="9745506" cy="2552886"/>
          </a:xfrm>
        </p:spPr>
        <p:txBody>
          <a:bodyPr anchor="t">
            <a:normAutofit/>
          </a:bodyPr>
          <a:lstStyle/>
          <a:p>
            <a:r>
              <a:rPr lang="en-US" sz="1800">
                <a:solidFill>
                  <a:schemeClr val="tx2"/>
                </a:solidFill>
              </a:rPr>
              <a:t>For the App developers, the suggestion was simply that they should scrutinize a proxy SDK before the integration of it into their app. This is especially important for the user data access and traffic relaying policies and user consent. </a:t>
            </a:r>
          </a:p>
          <a:p>
            <a:r>
              <a:rPr lang="en-US" sz="1800">
                <a:solidFill>
                  <a:schemeClr val="tx2"/>
                </a:solidFill>
              </a:rPr>
              <a:t>For the App store, the idea was the implementation of a proxy SDK detection service in their app vetting procedure. This can help to protect users against a potential collusion between app developers and proxy service providers.</a:t>
            </a:r>
          </a:p>
          <a:p>
            <a:endParaRPr lang="en-US" sz="1800">
              <a:solidFill>
                <a:schemeClr val="tx2"/>
              </a:solidFill>
            </a:endParaRPr>
          </a:p>
        </p:txBody>
      </p:sp>
    </p:spTree>
    <p:extLst>
      <p:ext uri="{BB962C8B-B14F-4D97-AF65-F5344CB8AC3E}">
        <p14:creationId xmlns:p14="http://schemas.microsoft.com/office/powerpoint/2010/main" val="3928135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A3723A36-FD19-440B-AB5D-9C918942C20B}"/>
              </a:ext>
            </a:extLst>
          </p:cNvPr>
          <p:cNvSpPr>
            <a:spLocks noGrp="1"/>
          </p:cNvSpPr>
          <p:nvPr>
            <p:ph type="title"/>
          </p:nvPr>
        </p:nvSpPr>
        <p:spPr>
          <a:xfrm>
            <a:off x="457200" y="728906"/>
            <a:ext cx="10754527" cy="2228755"/>
          </a:xfrm>
        </p:spPr>
        <p:txBody>
          <a:bodyPr anchor="b">
            <a:normAutofit/>
          </a:bodyPr>
          <a:lstStyle/>
          <a:p>
            <a:r>
              <a:rPr lang="en-US">
                <a:solidFill>
                  <a:schemeClr val="tx2"/>
                </a:solidFill>
              </a:rPr>
              <a:t>Conclusion (1)</a:t>
            </a:r>
          </a:p>
        </p:txBody>
      </p:sp>
      <p:sp>
        <p:nvSpPr>
          <p:cNvPr id="3" name="Content Placeholder 2">
            <a:extLst>
              <a:ext uri="{FF2B5EF4-FFF2-40B4-BE49-F238E27FC236}">
                <a16:creationId xmlns:a16="http://schemas.microsoft.com/office/drawing/2014/main" id="{36696EB6-FBF5-42C1-AC58-FAC7AD8240F7}"/>
              </a:ext>
            </a:extLst>
          </p:cNvPr>
          <p:cNvSpPr>
            <a:spLocks noGrp="1"/>
          </p:cNvSpPr>
          <p:nvPr>
            <p:ph idx="1"/>
          </p:nvPr>
        </p:nvSpPr>
        <p:spPr>
          <a:xfrm>
            <a:off x="457201" y="3257633"/>
            <a:ext cx="9745506" cy="2552886"/>
          </a:xfrm>
        </p:spPr>
        <p:txBody>
          <a:bodyPr anchor="t">
            <a:normAutofit/>
          </a:bodyPr>
          <a:lstStyle/>
          <a:p>
            <a:pPr>
              <a:lnSpc>
                <a:spcPct val="100000"/>
              </a:lnSpc>
            </a:pPr>
            <a:r>
              <a:rPr lang="en-US" sz="1500" dirty="0">
                <a:solidFill>
                  <a:schemeClr val="tx2"/>
                </a:solidFill>
              </a:rPr>
              <a:t>There is a mobile proxy ecosystem that is built upon mobile proxy SDKs as well as mobile proxy apps.</a:t>
            </a:r>
          </a:p>
          <a:p>
            <a:pPr>
              <a:lnSpc>
                <a:spcPct val="100000"/>
              </a:lnSpc>
            </a:pPr>
            <a:r>
              <a:rPr lang="en-US" sz="1500" dirty="0">
                <a:solidFill>
                  <a:schemeClr val="tx2"/>
                </a:solidFill>
              </a:rPr>
              <a:t>In this new ecosystem, normal users’ phones can become a proxy peer that can relay unknown or malicious traffic</a:t>
            </a:r>
          </a:p>
          <a:p>
            <a:pPr>
              <a:lnSpc>
                <a:spcPct val="100000"/>
              </a:lnSpc>
            </a:pPr>
            <a:r>
              <a:rPr lang="en-US" sz="1500" dirty="0">
                <a:solidFill>
                  <a:schemeClr val="tx2"/>
                </a:solidFill>
              </a:rPr>
              <a:t>In the study, the development of a measurement infrastructure for detecting Android proxy apps has quite the novel approach to detecting Android proxy apps.</a:t>
            </a:r>
          </a:p>
          <a:p>
            <a:pPr>
              <a:lnSpc>
                <a:spcPct val="100000"/>
              </a:lnSpc>
            </a:pPr>
            <a:r>
              <a:rPr lang="en-US" sz="1500" dirty="0">
                <a:solidFill>
                  <a:schemeClr val="tx2"/>
                </a:solidFill>
              </a:rPr>
              <a:t>There were four discovered proxy providers that are offering mobile proxy SDKs as a monetization channel (</a:t>
            </a:r>
            <a:r>
              <a:rPr lang="en-US" sz="1500" dirty="0" err="1">
                <a:solidFill>
                  <a:schemeClr val="tx2"/>
                </a:solidFill>
              </a:rPr>
              <a:t>Luminati</a:t>
            </a:r>
            <a:r>
              <a:rPr lang="en-US" sz="1500" dirty="0">
                <a:solidFill>
                  <a:schemeClr val="tx2"/>
                </a:solidFill>
              </a:rPr>
              <a:t> now called bright data, </a:t>
            </a:r>
            <a:r>
              <a:rPr lang="en-US" sz="1500" dirty="0" err="1">
                <a:solidFill>
                  <a:schemeClr val="tx2"/>
                </a:solidFill>
              </a:rPr>
              <a:t>MonkeySocks</a:t>
            </a:r>
            <a:r>
              <a:rPr lang="en-US" sz="1500" dirty="0">
                <a:solidFill>
                  <a:schemeClr val="tx2"/>
                </a:solidFill>
              </a:rPr>
              <a:t>, </a:t>
            </a:r>
            <a:r>
              <a:rPr lang="en-US" sz="1500" dirty="0" err="1">
                <a:solidFill>
                  <a:schemeClr val="tx2"/>
                </a:solidFill>
              </a:rPr>
              <a:t>Oxylabs</a:t>
            </a:r>
            <a:r>
              <a:rPr lang="en-US" sz="1500" dirty="0">
                <a:solidFill>
                  <a:schemeClr val="tx2"/>
                </a:solidFill>
              </a:rPr>
              <a:t>, </a:t>
            </a:r>
            <a:r>
              <a:rPr lang="en-US" sz="1500" dirty="0" err="1">
                <a:solidFill>
                  <a:schemeClr val="tx2"/>
                </a:solidFill>
              </a:rPr>
              <a:t>Ipninja</a:t>
            </a:r>
            <a:r>
              <a:rPr lang="en-US" sz="1500" dirty="0">
                <a:solidFill>
                  <a:schemeClr val="tx2"/>
                </a:solidFill>
              </a:rPr>
              <a:t> has no movement since 2019). </a:t>
            </a:r>
          </a:p>
        </p:txBody>
      </p:sp>
    </p:spTree>
    <p:extLst>
      <p:ext uri="{BB962C8B-B14F-4D97-AF65-F5344CB8AC3E}">
        <p14:creationId xmlns:p14="http://schemas.microsoft.com/office/powerpoint/2010/main" val="1005438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E7E1993-6448-42F8-8FB3-76104F45B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FF2B5EF4-FFF2-40B4-BE49-F238E27FC236}">
                <a16:creationId xmlns:a16="http://schemas.microsoft.com/office/drawing/2014/main" id="{942B1D20-D329-4285-AED2-DABDCE902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ectangle 12">
            <a:extLst>
              <a:ext uri="{FF2B5EF4-FFF2-40B4-BE49-F238E27FC236}">
                <a16:creationId xmlns:a16="http://schemas.microsoft.com/office/drawing/2014/main" id="{B9016B79-9C59-4CEA-A85C-3E4C8877B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20861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Right Triangle 14">
            <a:extLst>
              <a:ext uri="{FF2B5EF4-FFF2-40B4-BE49-F238E27FC236}">
                <a16:creationId xmlns:a16="http://schemas.microsoft.com/office/drawing/2014/main" id="{2391C84E-C2EA-44FC-A7D1-FAE3E2850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8102" y="-284146"/>
            <a:ext cx="568289" cy="568289"/>
          </a:xfrm>
          <a:prstGeom prst="rtTriangle">
            <a:avLst/>
          </a:prstGeom>
          <a:solidFill>
            <a:schemeClr val="accent5">
              <a:lumMod val="50000"/>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47B3131A-B518-43E5-A896-E9D654A486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8" name="Straight Connector 17">
              <a:extLst>
                <a:ext uri="{FF2B5EF4-FFF2-40B4-BE49-F238E27FC236}">
                  <a16:creationId xmlns:a16="http://schemas.microsoft.com/office/drawing/2014/main" id="{476355E6-7A00-4B30-A47B-80EF0D0D6BD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7D0B06C-9FFD-42E8-B19F-062C248CD72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5291278-5FDA-45C6-B93E-1FA6D9130B0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F95DF7-BFEE-4791-A691-BAF693F38F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7C504F1-5AA9-45F5-9030-22533885AFA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75999E-3496-4713-8046-AC17DB26687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06B91000-D71E-40A8-AA8F-E9BB106A8C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A9D188E-6FDB-47DE-A5FB-728E56BD044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D98C242-C677-4CF5-A189-52C3ADAFD75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A9D7CD7F-137F-42DC-AFFA-52D9B8DF598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E3C1C05-EF55-47B3-B1D8-54911633763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E6BE961-4385-4384-B028-D57AA88EF56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98288B9-9DC0-41DF-BDC2-329675E142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A97B8C6-FF63-4B6A-913C-50CB2EB7BD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3734427-CEE3-45F9-8CDE-7DC28971615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5443404-2D71-4E54-86D6-DB0D769AA40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C94E908-A14E-4E7A-B4FC-BB9D82FD0F3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2E257B4-59EA-43CC-A20C-D2755D26B44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11037FBF-2F84-4578-9624-4E6D1076661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26E3BDC-D7FC-4C7E-9F35-1D05C9D545D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E39965B-216F-478B-8653-0F7B877C0BB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2116FC6-1CFC-4E87-8431-E7833BFB756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7829DA6-D97C-490E-BEEF-83832787DE1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9495B6D3-A3B6-4636-A210-AFC128284F3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2462476-3252-49A1-93CE-4FA22B830CF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3C18803-7708-483D-8CE3-0992784BB5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B4024AE-5222-4804-AA42-E7A4C0B9700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414FBE75-ECC4-4BB7-92B2-74D6CF6864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7061C60-9F4E-4144-B974-AFB802AF4C0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82B8D9C8-9112-4C96-9199-52C9FC19DED0}"/>
              </a:ext>
            </a:extLst>
          </p:cNvPr>
          <p:cNvSpPr>
            <a:spLocks noGrp="1"/>
          </p:cNvSpPr>
          <p:nvPr>
            <p:ph type="title"/>
          </p:nvPr>
        </p:nvSpPr>
        <p:spPr>
          <a:xfrm>
            <a:off x="457201" y="720772"/>
            <a:ext cx="3733078" cy="5531079"/>
          </a:xfrm>
        </p:spPr>
        <p:txBody>
          <a:bodyPr>
            <a:normAutofit/>
          </a:bodyPr>
          <a:lstStyle/>
          <a:p>
            <a:r>
              <a:rPr lang="en-US" dirty="0"/>
              <a:t>Contents of this Seminar</a:t>
            </a:r>
          </a:p>
        </p:txBody>
      </p:sp>
      <p:sp>
        <p:nvSpPr>
          <p:cNvPr id="48" name="Flowchart: Document 8">
            <a:extLst>
              <a:ext uri="{FF2B5EF4-FFF2-40B4-BE49-F238E27FC236}">
                <a16:creationId xmlns:a16="http://schemas.microsoft.com/office/drawing/2014/main" id="{6B91DA8E-00B5-4214-AFE5-535E47051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885106" y="-465509"/>
            <a:ext cx="6858001" cy="7789015"/>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26328 h 47652"/>
              <a:gd name="connsiteX1" fmla="*/ 21562 w 21600"/>
              <a:gd name="connsiteY1" fmla="*/ 0 h 47652"/>
              <a:gd name="connsiteX2" fmla="*/ 21600 w 21600"/>
              <a:gd name="connsiteY2" fmla="*/ 43650 h 47652"/>
              <a:gd name="connsiteX3" fmla="*/ 0 w 21600"/>
              <a:gd name="connsiteY3" fmla="*/ 46500 h 47652"/>
              <a:gd name="connsiteX4" fmla="*/ 0 w 21600"/>
              <a:gd name="connsiteY4" fmla="*/ 26328 h 47652"/>
              <a:gd name="connsiteX0" fmla="*/ 56 w 21600"/>
              <a:gd name="connsiteY0" fmla="*/ 98 h 47652"/>
              <a:gd name="connsiteX1" fmla="*/ 21562 w 21600"/>
              <a:gd name="connsiteY1" fmla="*/ 0 h 47652"/>
              <a:gd name="connsiteX2" fmla="*/ 21600 w 21600"/>
              <a:gd name="connsiteY2" fmla="*/ 43650 h 47652"/>
              <a:gd name="connsiteX3" fmla="*/ 0 w 21600"/>
              <a:gd name="connsiteY3" fmla="*/ 46500 h 47652"/>
              <a:gd name="connsiteX4" fmla="*/ 56 w 21600"/>
              <a:gd name="connsiteY4" fmla="*/ 98 h 47652"/>
              <a:gd name="connsiteX0" fmla="*/ 37 w 21600"/>
              <a:gd name="connsiteY0" fmla="*/ 196 h 47652"/>
              <a:gd name="connsiteX1" fmla="*/ 21562 w 21600"/>
              <a:gd name="connsiteY1" fmla="*/ 0 h 47652"/>
              <a:gd name="connsiteX2" fmla="*/ 21600 w 21600"/>
              <a:gd name="connsiteY2" fmla="*/ 43650 h 47652"/>
              <a:gd name="connsiteX3" fmla="*/ 0 w 21600"/>
              <a:gd name="connsiteY3" fmla="*/ 46500 h 47652"/>
              <a:gd name="connsiteX4" fmla="*/ 37 w 21600"/>
              <a:gd name="connsiteY4" fmla="*/ 196 h 47652"/>
              <a:gd name="connsiteX0" fmla="*/ 5 w 21606"/>
              <a:gd name="connsiteY0" fmla="*/ 196 h 47652"/>
              <a:gd name="connsiteX1" fmla="*/ 21568 w 21606"/>
              <a:gd name="connsiteY1" fmla="*/ 0 h 47652"/>
              <a:gd name="connsiteX2" fmla="*/ 21606 w 21606"/>
              <a:gd name="connsiteY2" fmla="*/ 43650 h 47652"/>
              <a:gd name="connsiteX3" fmla="*/ 6 w 21606"/>
              <a:gd name="connsiteY3" fmla="*/ 46500 h 47652"/>
              <a:gd name="connsiteX4" fmla="*/ 5 w 21606"/>
              <a:gd name="connsiteY4" fmla="*/ 196 h 47652"/>
              <a:gd name="connsiteX0" fmla="*/ 3 w 21642"/>
              <a:gd name="connsiteY0" fmla="*/ 1 h 47652"/>
              <a:gd name="connsiteX1" fmla="*/ 21604 w 21642"/>
              <a:gd name="connsiteY1" fmla="*/ 0 h 47652"/>
              <a:gd name="connsiteX2" fmla="*/ 21642 w 21642"/>
              <a:gd name="connsiteY2" fmla="*/ 43650 h 47652"/>
              <a:gd name="connsiteX3" fmla="*/ 42 w 21642"/>
              <a:gd name="connsiteY3" fmla="*/ 46500 h 47652"/>
              <a:gd name="connsiteX4" fmla="*/ 3 w 21642"/>
              <a:gd name="connsiteY4" fmla="*/ 1 h 47652"/>
              <a:gd name="connsiteX0" fmla="*/ 3 w 21642"/>
              <a:gd name="connsiteY0" fmla="*/ 0 h 47651"/>
              <a:gd name="connsiteX1" fmla="*/ 21623 w 21642"/>
              <a:gd name="connsiteY1" fmla="*/ 97 h 47651"/>
              <a:gd name="connsiteX2" fmla="*/ 21642 w 21642"/>
              <a:gd name="connsiteY2" fmla="*/ 43649 h 47651"/>
              <a:gd name="connsiteX3" fmla="*/ 42 w 21642"/>
              <a:gd name="connsiteY3" fmla="*/ 46499 h 47651"/>
              <a:gd name="connsiteX4" fmla="*/ 3 w 21642"/>
              <a:gd name="connsiteY4" fmla="*/ 0 h 47651"/>
              <a:gd name="connsiteX0" fmla="*/ 3 w 21642"/>
              <a:gd name="connsiteY0" fmla="*/ 147 h 47798"/>
              <a:gd name="connsiteX1" fmla="*/ 21623 w 21642"/>
              <a:gd name="connsiteY1" fmla="*/ 0 h 47798"/>
              <a:gd name="connsiteX2" fmla="*/ 21642 w 21642"/>
              <a:gd name="connsiteY2" fmla="*/ 43796 h 47798"/>
              <a:gd name="connsiteX3" fmla="*/ 42 w 21642"/>
              <a:gd name="connsiteY3" fmla="*/ 46646 h 47798"/>
              <a:gd name="connsiteX4" fmla="*/ 3 w 21642"/>
              <a:gd name="connsiteY4" fmla="*/ 147 h 47798"/>
              <a:gd name="connsiteX0" fmla="*/ 17 w 21656"/>
              <a:gd name="connsiteY0" fmla="*/ 147 h 47742"/>
              <a:gd name="connsiteX1" fmla="*/ 21637 w 21656"/>
              <a:gd name="connsiteY1" fmla="*/ 0 h 47742"/>
              <a:gd name="connsiteX2" fmla="*/ 21656 w 21656"/>
              <a:gd name="connsiteY2" fmla="*/ 43796 h 47742"/>
              <a:gd name="connsiteX3" fmla="*/ 0 w 21656"/>
              <a:gd name="connsiteY3" fmla="*/ 46582 h 47742"/>
              <a:gd name="connsiteX4" fmla="*/ 17 w 21656"/>
              <a:gd name="connsiteY4" fmla="*/ 147 h 47742"/>
              <a:gd name="connsiteX0" fmla="*/ 17 w 21663"/>
              <a:gd name="connsiteY0" fmla="*/ 73 h 47668"/>
              <a:gd name="connsiteX1" fmla="*/ 21663 w 21663"/>
              <a:gd name="connsiteY1" fmla="*/ 0 h 47668"/>
              <a:gd name="connsiteX2" fmla="*/ 21656 w 21663"/>
              <a:gd name="connsiteY2" fmla="*/ 43722 h 47668"/>
              <a:gd name="connsiteX3" fmla="*/ 0 w 21663"/>
              <a:gd name="connsiteY3" fmla="*/ 46508 h 47668"/>
              <a:gd name="connsiteX4" fmla="*/ 17 w 21663"/>
              <a:gd name="connsiteY4" fmla="*/ 73 h 47668"/>
              <a:gd name="connsiteX0" fmla="*/ 5 w 21671"/>
              <a:gd name="connsiteY0" fmla="*/ 73 h 47668"/>
              <a:gd name="connsiteX1" fmla="*/ 21671 w 21671"/>
              <a:gd name="connsiteY1" fmla="*/ 0 h 47668"/>
              <a:gd name="connsiteX2" fmla="*/ 21664 w 21671"/>
              <a:gd name="connsiteY2" fmla="*/ 43722 h 47668"/>
              <a:gd name="connsiteX3" fmla="*/ 8 w 21671"/>
              <a:gd name="connsiteY3" fmla="*/ 46508 h 47668"/>
              <a:gd name="connsiteX4" fmla="*/ 5 w 21671"/>
              <a:gd name="connsiteY4" fmla="*/ 73 h 47668"/>
              <a:gd name="connsiteX0" fmla="*/ 5 w 21671"/>
              <a:gd name="connsiteY0" fmla="*/ 73 h 47668"/>
              <a:gd name="connsiteX1" fmla="*/ 21671 w 21671"/>
              <a:gd name="connsiteY1" fmla="*/ 0 h 47668"/>
              <a:gd name="connsiteX2" fmla="*/ 21670 w 21671"/>
              <a:gd name="connsiteY2" fmla="*/ 43722 h 47668"/>
              <a:gd name="connsiteX3" fmla="*/ 8 w 21671"/>
              <a:gd name="connsiteY3" fmla="*/ 46508 h 47668"/>
              <a:gd name="connsiteX4" fmla="*/ 5 w 21671"/>
              <a:gd name="connsiteY4" fmla="*/ 73 h 47668"/>
              <a:gd name="connsiteX0" fmla="*/ 4 w 21676"/>
              <a:gd name="connsiteY0" fmla="*/ 0 h 47722"/>
              <a:gd name="connsiteX1" fmla="*/ 21676 w 21676"/>
              <a:gd name="connsiteY1" fmla="*/ 54 h 47722"/>
              <a:gd name="connsiteX2" fmla="*/ 21675 w 21676"/>
              <a:gd name="connsiteY2" fmla="*/ 43776 h 47722"/>
              <a:gd name="connsiteX3" fmla="*/ 13 w 21676"/>
              <a:gd name="connsiteY3" fmla="*/ 46562 h 47722"/>
              <a:gd name="connsiteX4" fmla="*/ 4 w 21676"/>
              <a:gd name="connsiteY4" fmla="*/ 0 h 477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76" h="47722">
                <a:moveTo>
                  <a:pt x="4" y="0"/>
                </a:moveTo>
                <a:lnTo>
                  <a:pt x="21676" y="54"/>
                </a:lnTo>
                <a:cubicBezTo>
                  <a:pt x="21676" y="5828"/>
                  <a:pt x="21675" y="38002"/>
                  <a:pt x="21675" y="43776"/>
                </a:cubicBezTo>
                <a:cubicBezTo>
                  <a:pt x="10875" y="43776"/>
                  <a:pt x="10813" y="50312"/>
                  <a:pt x="13" y="46562"/>
                </a:cubicBezTo>
                <a:cubicBezTo>
                  <a:pt x="32" y="31095"/>
                  <a:pt x="-15" y="15467"/>
                  <a:pt x="4" y="0"/>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5" name="Content Placeholder 2">
            <a:extLst>
              <a:ext uri="{FF2B5EF4-FFF2-40B4-BE49-F238E27FC236}">
                <a16:creationId xmlns:a16="http://schemas.microsoft.com/office/drawing/2014/main" id="{1E05DB12-806C-481B-AB0C-B578CE13D5F6}"/>
              </a:ext>
            </a:extLst>
          </p:cNvPr>
          <p:cNvGraphicFramePr>
            <a:graphicFrameLocks noGrp="1"/>
          </p:cNvGraphicFramePr>
          <p:nvPr>
            <p:ph idx="1"/>
            <p:extLst>
              <p:ext uri="{D42A27DB-BD31-4B8C-83A1-F6EECF244321}">
                <p14:modId xmlns:p14="http://schemas.microsoft.com/office/powerpoint/2010/main" val="3781360538"/>
              </p:ext>
            </p:extLst>
          </p:nvPr>
        </p:nvGraphicFramePr>
        <p:xfrm>
          <a:off x="5165512" y="185047"/>
          <a:ext cx="6831118" cy="60599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58011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Rectangle 9">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ight Triangle 11">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 name="Group 15">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7" name="Straight Connector 16">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9E01A741-6ECD-4B21-8D55-9F86F37C0184}"/>
              </a:ext>
            </a:extLst>
          </p:cNvPr>
          <p:cNvSpPr>
            <a:spLocks noGrp="1"/>
          </p:cNvSpPr>
          <p:nvPr>
            <p:ph type="title"/>
          </p:nvPr>
        </p:nvSpPr>
        <p:spPr>
          <a:xfrm>
            <a:off x="457200" y="728906"/>
            <a:ext cx="10754527" cy="2228755"/>
          </a:xfrm>
        </p:spPr>
        <p:txBody>
          <a:bodyPr anchor="b">
            <a:normAutofit/>
          </a:bodyPr>
          <a:lstStyle/>
          <a:p>
            <a:r>
              <a:rPr lang="en-US">
                <a:solidFill>
                  <a:schemeClr val="tx2"/>
                </a:solidFill>
              </a:rPr>
              <a:t>Conclusion (2)</a:t>
            </a:r>
          </a:p>
        </p:txBody>
      </p:sp>
      <p:sp>
        <p:nvSpPr>
          <p:cNvPr id="3" name="Content Placeholder 2">
            <a:extLst>
              <a:ext uri="{FF2B5EF4-FFF2-40B4-BE49-F238E27FC236}">
                <a16:creationId xmlns:a16="http://schemas.microsoft.com/office/drawing/2014/main" id="{BE930AFD-F4FC-457F-A679-56A07F656EE1}"/>
              </a:ext>
            </a:extLst>
          </p:cNvPr>
          <p:cNvSpPr>
            <a:spLocks noGrp="1"/>
          </p:cNvSpPr>
          <p:nvPr>
            <p:ph idx="1"/>
          </p:nvPr>
        </p:nvSpPr>
        <p:spPr>
          <a:xfrm>
            <a:off x="457201" y="3257633"/>
            <a:ext cx="9745506" cy="2552886"/>
          </a:xfrm>
        </p:spPr>
        <p:txBody>
          <a:bodyPr anchor="t">
            <a:normAutofit/>
          </a:bodyPr>
          <a:lstStyle/>
          <a:p>
            <a:pPr>
              <a:lnSpc>
                <a:spcPct val="100000"/>
              </a:lnSpc>
            </a:pPr>
            <a:r>
              <a:rPr lang="en-US" sz="1500" dirty="0">
                <a:solidFill>
                  <a:schemeClr val="tx2"/>
                </a:solidFill>
              </a:rPr>
              <a:t>The SDKs were integrated into 963 android apps with a monthly payment of $50K per 1Mill MAU (monthly active users)</a:t>
            </a:r>
          </a:p>
          <a:p>
            <a:pPr>
              <a:lnSpc>
                <a:spcPct val="100000"/>
              </a:lnSpc>
            </a:pPr>
            <a:r>
              <a:rPr lang="en-US" sz="1500" dirty="0">
                <a:solidFill>
                  <a:schemeClr val="tx2"/>
                </a:solidFill>
              </a:rPr>
              <a:t>48.43% proxy APKs were flagged by 5 anti-virus engines as malicious. (adware, PUP, trojan, clickers, virus)</a:t>
            </a:r>
          </a:p>
          <a:p>
            <a:pPr>
              <a:lnSpc>
                <a:spcPct val="100000"/>
              </a:lnSpc>
            </a:pPr>
            <a:r>
              <a:rPr lang="en-US" sz="1500" dirty="0">
                <a:solidFill>
                  <a:schemeClr val="tx2"/>
                </a:solidFill>
              </a:rPr>
              <a:t>User study shows that user consent texts are ambiguous as users can't tell the intention of using their device to relay traffic</a:t>
            </a:r>
          </a:p>
          <a:p>
            <a:pPr>
              <a:lnSpc>
                <a:spcPct val="100000"/>
              </a:lnSpc>
            </a:pPr>
            <a:r>
              <a:rPr lang="en-US" sz="1500" dirty="0">
                <a:solidFill>
                  <a:schemeClr val="tx2"/>
                </a:solidFill>
              </a:rPr>
              <a:t>There was a fifth proxy SDK that relayed traffic without showing any notifications. The traffic was mostly ad frauds as well.</a:t>
            </a:r>
          </a:p>
          <a:p>
            <a:pPr>
              <a:lnSpc>
                <a:spcPct val="100000"/>
              </a:lnSpc>
            </a:pPr>
            <a:r>
              <a:rPr lang="en-US" sz="1500" dirty="0">
                <a:solidFill>
                  <a:schemeClr val="tx2"/>
                </a:solidFill>
              </a:rPr>
              <a:t>The stakeholders in this space should take actions to address the security concerns</a:t>
            </a:r>
          </a:p>
        </p:txBody>
      </p:sp>
    </p:spTree>
    <p:extLst>
      <p:ext uri="{BB962C8B-B14F-4D97-AF65-F5344CB8AC3E}">
        <p14:creationId xmlns:p14="http://schemas.microsoft.com/office/powerpoint/2010/main" val="7093050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 name="Rectangle 150">
            <a:extLst>
              <a:ext uri="{FF2B5EF4-FFF2-40B4-BE49-F238E27FC236}">
                <a16:creationId xmlns:a16="http://schemas.microsoft.com/office/drawing/2014/main" id="{A4798C7F-C8CA-4799-BF37-3AB4642CDB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7162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153" name="Group 152">
            <a:extLst>
              <a:ext uri="{FF2B5EF4-FFF2-40B4-BE49-F238E27FC236}">
                <a16:creationId xmlns:a16="http://schemas.microsoft.com/office/drawing/2014/main" id="{87F0794B-55D3-4D2D-BDE7-4688ED321E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54" name="Straight Connector 153">
              <a:extLst>
                <a:ext uri="{FF2B5EF4-FFF2-40B4-BE49-F238E27FC236}">
                  <a16:creationId xmlns:a16="http://schemas.microsoft.com/office/drawing/2014/main" id="{BE4C795B-1813-4CC6-B03F-8DD130BEAA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E0F4C04D-5CD8-446B-BE3D-257172E6E4C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DDC802E-606F-4F39-84B6-90DF0FE5446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2C5B0C75-0136-4A39-9AB6-0F02C452781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C5ED2B52-3D40-46DE-8B54-99A4071578D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18BCEC75-1B6B-45B2-8041-8D933FCF60F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6A2FC789-056A-43CC-807E-4262CDC3E0F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48C32FD3-76B0-40E7-89F2-E9C523210AF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B82E9447-8362-426C-840A-B6F2231F7BC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2F141DC8-83CE-4C21-A5BA-E2FFF3D866E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512A697C-ECBC-40A9-AC69-BF96A34B91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D2E988AF-5EFB-43D3-B93F-6E4F41A2C90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6B312C1B-AAE2-4A6D-ACC7-ABAA75D4285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57B96146-61DA-44D6-A9DF-6DB41FCF2D8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6B33F93D-4439-46EE-97C4-9CECAAFDCF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5914B275-A3D7-4BA4-B8CB-E7657100F3A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BD26EF3B-FBE7-4D57-8E01-553F50734A6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6CC1E671-BA54-4B31-9A2E-8F50BC57A2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A836A704-3624-4ABF-9A67-0F52C2F3EF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5FDC385D-BA34-481F-A991-A776E0B1930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F1EF033A-D8FB-416B-AE51-4E098A27D6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17C17B48-F458-4E9B-9331-56FCDC5B6AB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07E44A4B-D453-46F0-A83D-AF0B33D5C59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346BEA9F-314B-440D-AE8D-21E1252EC5A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F15EAFD0-4869-4612-ACDE-ABC703104E8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A0F26706-7F23-4FF0-9CAF-F3C4F47C119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C0195A72-345A-4E88-8D71-14DB3D1B607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0DBF51A6-A3BC-49FE-BB01-E8992811774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A78DF911-744C-419B-83DC-39F270BBF4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184" name="Freeform: Shape 183">
            <a:extLst>
              <a:ext uri="{FF2B5EF4-FFF2-40B4-BE49-F238E27FC236}">
                <a16:creationId xmlns:a16="http://schemas.microsoft.com/office/drawing/2014/main" id="{216BB147-20D5-4D93-BDA5-1BC614D6A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14" y="5014716"/>
            <a:ext cx="2800124" cy="1843284"/>
          </a:xfrm>
          <a:custGeom>
            <a:avLst/>
            <a:gdLst>
              <a:gd name="connsiteX0" fmla="*/ 375358 w 2800124"/>
              <a:gd name="connsiteY0" fmla="*/ 0 h 1843284"/>
              <a:gd name="connsiteX1" fmla="*/ 2781298 w 2800124"/>
              <a:gd name="connsiteY1" fmla="*/ 1770066 h 1843284"/>
              <a:gd name="connsiteX2" fmla="*/ 2800124 w 2800124"/>
              <a:gd name="connsiteY2" fmla="*/ 1843284 h 1843284"/>
              <a:gd name="connsiteX3" fmla="*/ 1987869 w 2800124"/>
              <a:gd name="connsiteY3" fmla="*/ 1843284 h 1843284"/>
              <a:gd name="connsiteX4" fmla="*/ 1986195 w 2800124"/>
              <a:gd name="connsiteY4" fmla="*/ 1838711 h 1843284"/>
              <a:gd name="connsiteX5" fmla="*/ 375357 w 2800124"/>
              <a:gd name="connsiteY5" fmla="*/ 770976 h 1843284"/>
              <a:gd name="connsiteX6" fmla="*/ 23030 w 2800124"/>
              <a:gd name="connsiteY6" fmla="*/ 806494 h 1843284"/>
              <a:gd name="connsiteX7" fmla="*/ 0 w 2800124"/>
              <a:gd name="connsiteY7" fmla="*/ 812415 h 1843284"/>
              <a:gd name="connsiteX8" fmla="*/ 0 w 2800124"/>
              <a:gd name="connsiteY8" fmla="*/ 30983 h 1843284"/>
              <a:gd name="connsiteX9" fmla="*/ 117785 w 2800124"/>
              <a:gd name="connsiteY9" fmla="*/ 13007 h 1843284"/>
              <a:gd name="connsiteX10" fmla="*/ 375358 w 2800124"/>
              <a:gd name="connsiteY10" fmla="*/ 0 h 18432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00124" h="1843284">
                <a:moveTo>
                  <a:pt x="375358" y="0"/>
                </a:moveTo>
                <a:cubicBezTo>
                  <a:pt x="1505802" y="0"/>
                  <a:pt x="2462339" y="744579"/>
                  <a:pt x="2781298" y="1770066"/>
                </a:cubicBezTo>
                <a:lnTo>
                  <a:pt x="2800124" y="1843284"/>
                </a:lnTo>
                <a:lnTo>
                  <a:pt x="1987869" y="1843284"/>
                </a:lnTo>
                <a:lnTo>
                  <a:pt x="1986195" y="1838711"/>
                </a:lnTo>
                <a:cubicBezTo>
                  <a:pt x="1720801" y="1211248"/>
                  <a:pt x="1099494" y="770976"/>
                  <a:pt x="375357" y="770976"/>
                </a:cubicBezTo>
                <a:cubicBezTo>
                  <a:pt x="254668" y="770976"/>
                  <a:pt x="136835" y="783206"/>
                  <a:pt x="23030" y="806494"/>
                </a:cubicBezTo>
                <a:lnTo>
                  <a:pt x="0" y="812415"/>
                </a:lnTo>
                <a:lnTo>
                  <a:pt x="0" y="30983"/>
                </a:lnTo>
                <a:lnTo>
                  <a:pt x="117785" y="13007"/>
                </a:lnTo>
                <a:cubicBezTo>
                  <a:pt x="202473" y="4406"/>
                  <a:pt x="288401" y="0"/>
                  <a:pt x="375358" y="0"/>
                </a:cubicBezTo>
                <a:close/>
              </a:path>
            </a:pathLst>
          </a:custGeom>
          <a:solidFill>
            <a:schemeClr val="accent5">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sp>
        <p:nvSpPr>
          <p:cNvPr id="186" name="Freeform: Shape 185">
            <a:extLst>
              <a:ext uri="{FF2B5EF4-FFF2-40B4-BE49-F238E27FC236}">
                <a16:creationId xmlns:a16="http://schemas.microsoft.com/office/drawing/2014/main" id="{0A253F60-DE40-4508-A37A-61331DF1D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9728" y="0"/>
            <a:ext cx="4209224" cy="1650549"/>
          </a:xfrm>
          <a:custGeom>
            <a:avLst/>
            <a:gdLst>
              <a:gd name="connsiteX0" fmla="*/ 0 w 4209224"/>
              <a:gd name="connsiteY0" fmla="*/ 0 h 1650549"/>
              <a:gd name="connsiteX1" fmla="*/ 846445 w 4209224"/>
              <a:gd name="connsiteY1" fmla="*/ 0 h 1650549"/>
              <a:gd name="connsiteX2" fmla="*/ 912542 w 4209224"/>
              <a:gd name="connsiteY2" fmla="*/ 108799 h 1650549"/>
              <a:gd name="connsiteX3" fmla="*/ 2362195 w 4209224"/>
              <a:gd name="connsiteY3" fmla="*/ 879573 h 1650549"/>
              <a:gd name="connsiteX4" fmla="*/ 3811848 w 4209224"/>
              <a:gd name="connsiteY4" fmla="*/ 108799 h 1650549"/>
              <a:gd name="connsiteX5" fmla="*/ 3877945 w 4209224"/>
              <a:gd name="connsiteY5" fmla="*/ 0 h 1650549"/>
              <a:gd name="connsiteX6" fmla="*/ 4209224 w 4209224"/>
              <a:gd name="connsiteY6" fmla="*/ 0 h 1650549"/>
              <a:gd name="connsiteX7" fmla="*/ 4209224 w 4209224"/>
              <a:gd name="connsiteY7" fmla="*/ 840421 h 1650549"/>
              <a:gd name="connsiteX8" fmla="*/ 4143538 w 4209224"/>
              <a:gd name="connsiteY8" fmla="*/ 912693 h 1650549"/>
              <a:gd name="connsiteX9" fmla="*/ 2362196 w 4209224"/>
              <a:gd name="connsiteY9" fmla="*/ 1650549 h 1650549"/>
              <a:gd name="connsiteX10" fmla="*/ 40969 w 4209224"/>
              <a:gd name="connsiteY10" fmla="*/ 111937 h 1650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9224" h="1650549">
                <a:moveTo>
                  <a:pt x="0" y="0"/>
                </a:moveTo>
                <a:lnTo>
                  <a:pt x="846445" y="0"/>
                </a:lnTo>
                <a:lnTo>
                  <a:pt x="912542" y="108799"/>
                </a:lnTo>
                <a:cubicBezTo>
                  <a:pt x="1226710" y="573829"/>
                  <a:pt x="1758748" y="879573"/>
                  <a:pt x="2362195" y="879573"/>
                </a:cubicBezTo>
                <a:cubicBezTo>
                  <a:pt x="2965642" y="879573"/>
                  <a:pt x="3497680" y="573829"/>
                  <a:pt x="3811848" y="108799"/>
                </a:cubicBezTo>
                <a:lnTo>
                  <a:pt x="3877945" y="0"/>
                </a:lnTo>
                <a:lnTo>
                  <a:pt x="4209224" y="0"/>
                </a:lnTo>
                <a:lnTo>
                  <a:pt x="4209224" y="840421"/>
                </a:lnTo>
                <a:lnTo>
                  <a:pt x="4143538" y="912693"/>
                </a:lnTo>
                <a:cubicBezTo>
                  <a:pt x="3687653" y="1368578"/>
                  <a:pt x="3057854" y="1650549"/>
                  <a:pt x="2362196" y="1650549"/>
                </a:cubicBezTo>
                <a:cubicBezTo>
                  <a:pt x="1318710" y="1650549"/>
                  <a:pt x="423404" y="1016115"/>
                  <a:pt x="40969" y="111937"/>
                </a:cubicBezTo>
                <a:close/>
              </a:path>
            </a:pathLst>
          </a:custGeom>
          <a:solidFill>
            <a:schemeClr val="accent5">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solidFill>
                <a:schemeClr val="tx1"/>
              </a:solidFill>
            </a:endParaRPr>
          </a:p>
        </p:txBody>
      </p:sp>
      <p:grpSp>
        <p:nvGrpSpPr>
          <p:cNvPr id="188" name="Group 187">
            <a:extLst>
              <a:ext uri="{FF2B5EF4-FFF2-40B4-BE49-F238E27FC236}">
                <a16:creationId xmlns:a16="http://schemas.microsoft.com/office/drawing/2014/main" id="{CFB42397-759B-4110-90F9-11A099A04F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189" name="Straight Connector 188">
              <a:extLst>
                <a:ext uri="{FF2B5EF4-FFF2-40B4-BE49-F238E27FC236}">
                  <a16:creationId xmlns:a16="http://schemas.microsoft.com/office/drawing/2014/main" id="{7CE16B93-748F-4AF3-90C6-D3EE861E78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A1F2252F-DB74-4990-8E43-3B46EB31A8F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0BBB0339-E325-46BB-A951-96F1A4651B7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121A6F6B-EBF5-41B9-BDDB-AF519B8AD44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A2CB88A6-ABF0-4981-8112-89F17060AFF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5207B5CF-3BA7-46DE-A98B-C46A77F219C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9DE055E6-5758-4FD1-A969-1AB1F47EE57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15B9E002-9254-431A-BEE3-BC744C6D41B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85BB4EB4-8685-4464-8EAE-D44D7770B6B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B3239F69-CDD7-49E2-9C2E-B56A6D009A3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A6C507C8-734D-457D-A4EA-3C1F17BC8CB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9139D922-20CB-41E9-B69E-FA643C51A32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5FE3C40B-0A70-4224-BC24-365327DC6C4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422999B0-1AA0-4D8B-BB3E-1BEAD972B8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49737CB6-048C-4FD9-9663-0D214A0A30B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2F1A2328-0FD2-449E-A066-56A7D096AB1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63212297-7D47-455C-B574-D4A450A6B9F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4F88725D-F086-42CF-A0A4-F335D03F9E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0EE97B27-B4E2-45AF-ACC9-5EC22DB7A8E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8FADBC7B-7D04-4E57-9B78-3FC78B9030D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CCD44BB5-3236-443E-BDD8-7E145E32D6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385E742B-9320-4785-A94F-2CAE2855CCB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8A42F567-7F15-4D7B-8F9C-5F8F6B2832F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69DAD4DF-0FE8-401C-AE04-738B80B2589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2101394A-2A38-4F45-B5B6-A025C4B43F3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79D4873B-257C-4327-907C-08294692144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D5350388-C37B-41E0-8172-2F7D79DBBAC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1DA0A053-52F2-4D51-BEB7-31B0A3CA04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B23551FA-C6B2-4251-A24C-021D7B64EAE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grpSp>
        <p:nvGrpSpPr>
          <p:cNvPr id="219" name="Group 218">
            <a:extLst>
              <a:ext uri="{FF2B5EF4-FFF2-40B4-BE49-F238E27FC236}">
                <a16:creationId xmlns:a16="http://schemas.microsoft.com/office/drawing/2014/main" id="{9A50F0F9-04C8-47E4-AF66-B3CAF8C819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220" name="Straight Connector 219">
              <a:extLst>
                <a:ext uri="{FF2B5EF4-FFF2-40B4-BE49-F238E27FC236}">
                  <a16:creationId xmlns:a16="http://schemas.microsoft.com/office/drawing/2014/main" id="{2017C593-7166-4110-8447-086A8A2DB9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0792CE38-231D-4EFB-BD1C-B0DFC4714A0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37902244-3120-4F1E-BCA7-C414F8CA577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6C2A9BEC-6FBD-4C4E-9D8F-67971086018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CD05CAB2-3C3D-4649-A904-7115E0A40D0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479ECC96-BB36-4A8A-ACFC-0CDAC9A327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D6C3BBC2-CEC2-44E9-B82B-34488E7E33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373074D9-0CF2-46DC-8D7A-871B6FE419D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D573F54A-11A1-4A06-8130-294B4D5CEE5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72F69BFB-91DF-4F4E-BE91-2D6805CD689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4BA93DEE-828E-4AC5-A89A-B3FCC1689AF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2043F28B-A5B8-4573-89CC-A68E27A72EC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A41EDE26-6F99-4FF5-A50B-255FEF1CAC1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DC69229A-861A-4B33-A690-B89F20F21A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A1FF5E2F-2AD1-485A-8981-8905C2357CD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id="{82E9781F-DF28-41A8-8A6B-7DC5409F9E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ECDF5C52-5A30-4182-9FF7-118DB1BB648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FC8008CF-A1BC-4A0E-B9A2-05FB501EBD4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2DF1A43F-5E26-4631-8775-BC3BACEB16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08A5A284-AA4F-43C1-84B9-947642136BD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5B3BE54E-1FBA-4E64-982C-9CA2C0C4847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7E7BA94A-1A8A-45C6-9B8F-AFEC955F1F9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55C6D3A0-6B84-4021-87FB-3179A711BBF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DA87903E-EEC8-47F4-8730-06C5FD14BC6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A8A92A2B-3460-4608-B3EA-4FFEAF83B1F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2B0E1020-452C-4B7F-A1D2-BA8F1B83FA2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6903CF7B-6947-4932-AD73-020495EDC0D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8453FA51-CE2D-4B84-9F4F-3263D1BC4DB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3327B132-AD8C-4732-93AA-C136586C226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20000"/>
                </a:schemeClr>
              </a:solidFill>
              <a:prstDash val="sysDot"/>
            </a:ln>
          </p:spPr>
          <p:style>
            <a:lnRef idx="1">
              <a:schemeClr val="accent1"/>
            </a:lnRef>
            <a:fillRef idx="0">
              <a:schemeClr val="accent1"/>
            </a:fillRef>
            <a:effectRef idx="0">
              <a:schemeClr val="accent1"/>
            </a:effectRef>
            <a:fontRef idx="minor">
              <a:schemeClr val="tx1"/>
            </a:fontRef>
          </p:style>
        </p:cxnSp>
      </p:grpSp>
      <p:sp useBgFill="1">
        <p:nvSpPr>
          <p:cNvPr id="250" name="Rectangle 249">
            <a:extLst>
              <a:ext uri="{FF2B5EF4-FFF2-40B4-BE49-F238E27FC236}">
                <a16:creationId xmlns:a16="http://schemas.microsoft.com/office/drawing/2014/main" id="{A173122F-D466-4F08-90FA-0038F7AC21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2" name="Rectangle 251">
            <a:extLst>
              <a:ext uri="{FF2B5EF4-FFF2-40B4-BE49-F238E27FC236}">
                <a16:creationId xmlns:a16="http://schemas.microsoft.com/office/drawing/2014/main" id="{4A929113-1368-4B1B-9C6F-140F47CBF4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4" name="Freeform: Shape 253">
            <a:extLst>
              <a:ext uri="{FF2B5EF4-FFF2-40B4-BE49-F238E27FC236}">
                <a16:creationId xmlns:a16="http://schemas.microsoft.com/office/drawing/2014/main" id="{0B6C48B2-8296-4312-8901-93BB7735D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750" y="1"/>
            <a:ext cx="12188952" cy="2452880"/>
          </a:xfrm>
          <a:custGeom>
            <a:avLst/>
            <a:gdLst>
              <a:gd name="connsiteX0" fmla="*/ 8951169 w 12178450"/>
              <a:gd name="connsiteY0" fmla="*/ 32 h 2001622"/>
              <a:gd name="connsiteX1" fmla="*/ 11653845 w 12178450"/>
              <a:gd name="connsiteY1" fmla="*/ 209874 h 2001622"/>
              <a:gd name="connsiteX2" fmla="*/ 12178450 w 12178450"/>
              <a:gd name="connsiteY2" fmla="*/ 286723 h 2001622"/>
              <a:gd name="connsiteX3" fmla="*/ 12178450 w 12178450"/>
              <a:gd name="connsiteY3" fmla="*/ 2001622 h 2001622"/>
              <a:gd name="connsiteX4" fmla="*/ 0 w 12178450"/>
              <a:gd name="connsiteY4" fmla="*/ 2001622 h 2001622"/>
              <a:gd name="connsiteX5" fmla="*/ 0 w 12178450"/>
              <a:gd name="connsiteY5" fmla="*/ 1010979 h 2001622"/>
              <a:gd name="connsiteX6" fmla="*/ 8951169 w 12178450"/>
              <a:gd name="connsiteY6" fmla="*/ 32 h 2001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78450" h="2001622">
                <a:moveTo>
                  <a:pt x="8951169" y="32"/>
                </a:moveTo>
                <a:cubicBezTo>
                  <a:pt x="9704520" y="1593"/>
                  <a:pt x="10578586" y="62133"/>
                  <a:pt x="11653845" y="209874"/>
                </a:cubicBezTo>
                <a:lnTo>
                  <a:pt x="12178450" y="286723"/>
                </a:lnTo>
                <a:lnTo>
                  <a:pt x="12178450" y="2001622"/>
                </a:lnTo>
                <a:lnTo>
                  <a:pt x="0" y="2001622"/>
                </a:lnTo>
                <a:lnTo>
                  <a:pt x="0" y="1010979"/>
                </a:lnTo>
                <a:cubicBezTo>
                  <a:pt x="4768989" y="1010979"/>
                  <a:pt x="5812206" y="-6472"/>
                  <a:pt x="8951169" y="32"/>
                </a:cubicBezTo>
                <a:close/>
              </a:path>
            </a:pathLst>
          </a:custGeom>
          <a:solidFill>
            <a:schemeClr val="accent5">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56" name="Right Triangle 255">
            <a:extLst>
              <a:ext uri="{FF2B5EF4-FFF2-40B4-BE49-F238E27FC236}">
                <a16:creationId xmlns:a16="http://schemas.microsoft.com/office/drawing/2014/main" id="{C24346C5-B1C8-4C83-846B-122A3B4B2F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65270" y="4918297"/>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8" name="Group 257">
            <a:extLst>
              <a:ext uri="{FF2B5EF4-FFF2-40B4-BE49-F238E27FC236}">
                <a16:creationId xmlns:a16="http://schemas.microsoft.com/office/drawing/2014/main" id="{90F28F7A-4F2F-4C1B-AF1C-A6E7C79532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214" y="-1"/>
            <a:ext cx="12214827" cy="6858000"/>
            <a:chOff x="-6214" y="-1"/>
            <a:chExt cx="12214827" cy="6858000"/>
          </a:xfrm>
        </p:grpSpPr>
        <p:cxnSp>
          <p:nvCxnSpPr>
            <p:cNvPr id="259" name="Straight Connector 258">
              <a:extLst>
                <a:ext uri="{FF2B5EF4-FFF2-40B4-BE49-F238E27FC236}">
                  <a16:creationId xmlns:a16="http://schemas.microsoft.com/office/drawing/2014/main" id="{B23CC870-B5E9-475F-A625-9E862A6295C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42A6B08C-017D-4B4D-95EC-4BB83C5541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94599402-E1B8-4E3B-A56D-68606FC1EF4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B720C48A-E9A0-4B85-A954-39375E09963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B0E26956-FF2A-412E-ACC4-29CCD025991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FB31E652-49AC-4108-85B8-75122A48A5F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5" name="Straight Connector 264">
              <a:extLst>
                <a:ext uri="{FF2B5EF4-FFF2-40B4-BE49-F238E27FC236}">
                  <a16:creationId xmlns:a16="http://schemas.microsoft.com/office/drawing/2014/main" id="{DC1DB29F-0624-4035-B188-640616D5DE1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1D27221C-2427-4C99-89DC-1A38A54058A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2DBF1D76-8076-4BAE-B627-F1861C9E086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8E930E41-FC2F-4319-9C28-32C2784300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C0936C1B-0C10-464B-85C8-345095AAB37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DB90EC61-FD0C-434A-9D1B-A20035C2141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A5F5CC56-1FDA-4D3E-9C6E-8E996026C38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272B8FB2-B735-480F-9A88-48AADB2227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85B46C1B-4FC4-4E24-AC43-07940BE1E63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C34915AF-0AE3-4EDD-8681-4C3F2C592B9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5C35A3F3-714E-4F69-9BDF-8ED284EF29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03D561AC-B0B1-47EB-BE05-209F5612B70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D3508E52-4FD9-4E6D-AFEA-69A88ED268E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8" name="Straight Connector 277">
              <a:extLst>
                <a:ext uri="{FF2B5EF4-FFF2-40B4-BE49-F238E27FC236}">
                  <a16:creationId xmlns:a16="http://schemas.microsoft.com/office/drawing/2014/main" id="{C69DDE76-16F7-472F-B6D7-84AE8FFF31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B2D87BEF-8844-4A3E-B130-B7D26740CC5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BB381129-2089-4EAA-AE6C-2BAA96BC82C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5B69BF7A-FA63-4706-8066-DF15018E66F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2" name="Straight Connector 281">
              <a:extLst>
                <a:ext uri="{FF2B5EF4-FFF2-40B4-BE49-F238E27FC236}">
                  <a16:creationId xmlns:a16="http://schemas.microsoft.com/office/drawing/2014/main" id="{6A3ECB71-0CCD-403F-B14B-ABC48D78CD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3" name="Straight Connector 282">
              <a:extLst>
                <a:ext uri="{FF2B5EF4-FFF2-40B4-BE49-F238E27FC236}">
                  <a16:creationId xmlns:a16="http://schemas.microsoft.com/office/drawing/2014/main" id="{D9095BBA-0FE1-49E5-89F7-22125BAF87A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4" name="Straight Connector 283">
              <a:extLst>
                <a:ext uri="{FF2B5EF4-FFF2-40B4-BE49-F238E27FC236}">
                  <a16:creationId xmlns:a16="http://schemas.microsoft.com/office/drawing/2014/main" id="{B55351D8-6F27-4B82-968B-581B177CB4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5" name="Straight Connector 284">
              <a:extLst>
                <a:ext uri="{FF2B5EF4-FFF2-40B4-BE49-F238E27FC236}">
                  <a16:creationId xmlns:a16="http://schemas.microsoft.com/office/drawing/2014/main" id="{351025A5-EB5A-4057-A85E-69AF0E6BE6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6" name="Straight Connector 285">
              <a:extLst>
                <a:ext uri="{FF2B5EF4-FFF2-40B4-BE49-F238E27FC236}">
                  <a16:creationId xmlns:a16="http://schemas.microsoft.com/office/drawing/2014/main" id="{5030318B-EEB9-4D92-BC50-D1151098989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417FC0E3-7CC7-4188-BC7A-7E8FB556496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8E1BF9F-7CCE-41E9-BA4B-F359FB945AA0}"/>
              </a:ext>
            </a:extLst>
          </p:cNvPr>
          <p:cNvSpPr>
            <a:spLocks noGrp="1"/>
          </p:cNvSpPr>
          <p:nvPr>
            <p:ph type="title"/>
          </p:nvPr>
        </p:nvSpPr>
        <p:spPr>
          <a:xfrm>
            <a:off x="453142" y="3673477"/>
            <a:ext cx="6542916" cy="2574923"/>
          </a:xfrm>
        </p:spPr>
        <p:txBody>
          <a:bodyPr vert="horz" lIns="91440" tIns="45720" rIns="91440" bIns="45720" rtlCol="0" anchor="ctr">
            <a:normAutofit/>
          </a:bodyPr>
          <a:lstStyle/>
          <a:p>
            <a:r>
              <a:rPr lang="en-US" sz="4200" dirty="0">
                <a:solidFill>
                  <a:schemeClr val="tx2"/>
                </a:solidFill>
              </a:rPr>
              <a:t>Thank you for listening.</a:t>
            </a:r>
            <a:br>
              <a:rPr lang="en-US" sz="4200" dirty="0">
                <a:solidFill>
                  <a:schemeClr val="tx2"/>
                </a:solidFill>
              </a:rPr>
            </a:br>
            <a:r>
              <a:rPr lang="en-US" sz="4200" dirty="0">
                <a:solidFill>
                  <a:schemeClr val="tx2"/>
                </a:solidFill>
              </a:rPr>
              <a:t>Questions?</a:t>
            </a:r>
          </a:p>
        </p:txBody>
      </p:sp>
    </p:spTree>
    <p:extLst>
      <p:ext uri="{BB962C8B-B14F-4D97-AF65-F5344CB8AC3E}">
        <p14:creationId xmlns:p14="http://schemas.microsoft.com/office/powerpoint/2010/main" val="1125785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2086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ectangle 11">
            <a:extLst>
              <a:ext uri="{FF2B5EF4-FFF2-40B4-BE49-F238E27FC236}">
                <a16:creationId xmlns:a16="http://schemas.microsoft.com/office/drawing/2014/main" id="{181CC2FD-F5D2-4415-8486-46858CC42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Right Triangle 13">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22269" y="-284218"/>
            <a:ext cx="568289" cy="568289"/>
          </a:xfrm>
          <a:prstGeom prst="rtTriangle">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E1063619-981B-4E62-A26E-E345BB3080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7290211" y="0"/>
            <a:ext cx="4039677" cy="1269438"/>
          </a:xfrm>
          <a:custGeom>
            <a:avLst/>
            <a:gdLst>
              <a:gd name="connsiteX0" fmla="*/ 2019838 w 4039677"/>
              <a:gd name="connsiteY0" fmla="*/ 0 h 1269438"/>
              <a:gd name="connsiteX1" fmla="*/ 3994238 w 4039677"/>
              <a:gd name="connsiteY1" fmla="*/ 1175114 h 1269438"/>
              <a:gd name="connsiteX2" fmla="*/ 4039677 w 4039677"/>
              <a:gd name="connsiteY2" fmla="*/ 1269438 h 1269438"/>
              <a:gd name="connsiteX3" fmla="*/ 3004689 w 4039677"/>
              <a:gd name="connsiteY3" fmla="*/ 1269438 h 1269438"/>
              <a:gd name="connsiteX4" fmla="*/ 3000461 w 4039677"/>
              <a:gd name="connsiteY4" fmla="*/ 1264787 h 1269438"/>
              <a:gd name="connsiteX5" fmla="*/ 2019838 w 4039677"/>
              <a:gd name="connsiteY5" fmla="*/ 858599 h 1269438"/>
              <a:gd name="connsiteX6" fmla="*/ 1039216 w 4039677"/>
              <a:gd name="connsiteY6" fmla="*/ 1264787 h 1269438"/>
              <a:gd name="connsiteX7" fmla="*/ 1034988 w 4039677"/>
              <a:gd name="connsiteY7" fmla="*/ 1269438 h 1269438"/>
              <a:gd name="connsiteX8" fmla="*/ 0 w 4039677"/>
              <a:gd name="connsiteY8" fmla="*/ 1269438 h 1269438"/>
              <a:gd name="connsiteX9" fmla="*/ 45438 w 4039677"/>
              <a:gd name="connsiteY9" fmla="*/ 1175114 h 1269438"/>
              <a:gd name="connsiteX10" fmla="*/ 2019838 w 4039677"/>
              <a:gd name="connsiteY10" fmla="*/ 0 h 126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39677" h="1269438">
                <a:moveTo>
                  <a:pt x="2019838" y="0"/>
                </a:moveTo>
                <a:cubicBezTo>
                  <a:pt x="2872410" y="0"/>
                  <a:pt x="3614002" y="475164"/>
                  <a:pt x="3994238" y="1175114"/>
                </a:cubicBezTo>
                <a:lnTo>
                  <a:pt x="4039677" y="1269438"/>
                </a:lnTo>
                <a:lnTo>
                  <a:pt x="3004689" y="1269438"/>
                </a:lnTo>
                <a:lnTo>
                  <a:pt x="3000461" y="1264787"/>
                </a:lnTo>
                <a:cubicBezTo>
                  <a:pt x="2749498" y="1013823"/>
                  <a:pt x="2402795" y="858599"/>
                  <a:pt x="2019838" y="858599"/>
                </a:cubicBezTo>
                <a:cubicBezTo>
                  <a:pt x="1636881" y="858599"/>
                  <a:pt x="1290179" y="1013823"/>
                  <a:pt x="1039216" y="1264787"/>
                </a:cubicBezTo>
                <a:lnTo>
                  <a:pt x="1034988" y="1269438"/>
                </a:lnTo>
                <a:lnTo>
                  <a:pt x="0" y="1269438"/>
                </a:lnTo>
                <a:lnTo>
                  <a:pt x="45438" y="1175114"/>
                </a:lnTo>
                <a:cubicBezTo>
                  <a:pt x="425674" y="475164"/>
                  <a:pt x="1167266" y="0"/>
                  <a:pt x="2019838" y="0"/>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8" name="Group 17">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9" name="Straight Connector 18">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4" name="Title 3">
            <a:extLst>
              <a:ext uri="{FF2B5EF4-FFF2-40B4-BE49-F238E27FC236}">
                <a16:creationId xmlns:a16="http://schemas.microsoft.com/office/drawing/2014/main" id="{C018127F-8222-4629-9642-8C0DD33AE442}"/>
              </a:ext>
            </a:extLst>
          </p:cNvPr>
          <p:cNvSpPr>
            <a:spLocks noGrp="1"/>
          </p:cNvSpPr>
          <p:nvPr>
            <p:ph type="title"/>
          </p:nvPr>
        </p:nvSpPr>
        <p:spPr>
          <a:xfrm>
            <a:off x="457200" y="728906"/>
            <a:ext cx="10754527" cy="2228755"/>
          </a:xfrm>
        </p:spPr>
        <p:txBody>
          <a:bodyPr anchor="b">
            <a:normAutofit/>
          </a:bodyPr>
          <a:lstStyle/>
          <a:p>
            <a:r>
              <a:rPr lang="en-US">
                <a:solidFill>
                  <a:schemeClr val="tx2"/>
                </a:solidFill>
              </a:rPr>
              <a:t>The motivation for this paper</a:t>
            </a:r>
          </a:p>
        </p:txBody>
      </p:sp>
      <p:sp>
        <p:nvSpPr>
          <p:cNvPr id="5" name="Content Placeholder 4">
            <a:extLst>
              <a:ext uri="{FF2B5EF4-FFF2-40B4-BE49-F238E27FC236}">
                <a16:creationId xmlns:a16="http://schemas.microsoft.com/office/drawing/2014/main" id="{BE7A1579-D0C1-44F2-871E-B1249CBB49B1}"/>
              </a:ext>
            </a:extLst>
          </p:cNvPr>
          <p:cNvSpPr>
            <a:spLocks noGrp="1"/>
          </p:cNvSpPr>
          <p:nvPr>
            <p:ph idx="1"/>
          </p:nvPr>
        </p:nvSpPr>
        <p:spPr>
          <a:xfrm>
            <a:off x="457201" y="3257633"/>
            <a:ext cx="9745506" cy="2552886"/>
          </a:xfrm>
        </p:spPr>
        <p:txBody>
          <a:bodyPr anchor="t">
            <a:normAutofit/>
          </a:bodyPr>
          <a:lstStyle/>
          <a:p>
            <a:pPr>
              <a:lnSpc>
                <a:spcPct val="100000"/>
              </a:lnSpc>
            </a:pPr>
            <a:r>
              <a:rPr lang="en-US" sz="1400" dirty="0">
                <a:solidFill>
                  <a:schemeClr val="tx2"/>
                </a:solidFill>
              </a:rPr>
              <a:t>There is a rising proxy service called </a:t>
            </a:r>
            <a:r>
              <a:rPr lang="en-US" sz="1400" i="1" dirty="0">
                <a:solidFill>
                  <a:schemeClr val="tx2"/>
                </a:solidFill>
              </a:rPr>
              <a:t>Residential proxy service </a:t>
            </a:r>
            <a:r>
              <a:rPr lang="en-US" sz="1400" dirty="0">
                <a:solidFill>
                  <a:schemeClr val="tx2"/>
                </a:solidFill>
              </a:rPr>
              <a:t>that has been gaining popularity where it provides a infrastructure where customers’ network is relayed through millions of other residential IP proxies. </a:t>
            </a:r>
          </a:p>
          <a:p>
            <a:pPr>
              <a:lnSpc>
                <a:spcPct val="100000"/>
              </a:lnSpc>
            </a:pPr>
            <a:r>
              <a:rPr lang="en-US" sz="1400" dirty="0">
                <a:solidFill>
                  <a:schemeClr val="tx2"/>
                </a:solidFill>
              </a:rPr>
              <a:t>Different from VPNs where they are deployed in a data center, residential proxies can on an address or cellular networks.</a:t>
            </a:r>
          </a:p>
          <a:p>
            <a:pPr>
              <a:lnSpc>
                <a:spcPct val="100000"/>
              </a:lnSpc>
            </a:pPr>
            <a:r>
              <a:rPr lang="en-US" sz="1400" dirty="0">
                <a:solidFill>
                  <a:schemeClr val="tx2"/>
                </a:solidFill>
              </a:rPr>
              <a:t>These proxies can be anything that connects to the internet. </a:t>
            </a:r>
          </a:p>
          <a:p>
            <a:pPr>
              <a:lnSpc>
                <a:spcPct val="100000"/>
              </a:lnSpc>
            </a:pPr>
            <a:r>
              <a:rPr lang="en-US" sz="1400" dirty="0">
                <a:solidFill>
                  <a:schemeClr val="tx2"/>
                </a:solidFill>
              </a:rPr>
              <a:t>There are quite a lot of mobile proxy peers in this service. This can pose a major security concern for the users.</a:t>
            </a:r>
          </a:p>
          <a:p>
            <a:pPr>
              <a:lnSpc>
                <a:spcPct val="100000"/>
              </a:lnSpc>
            </a:pPr>
            <a:r>
              <a:rPr lang="en-US" sz="1400" dirty="0">
                <a:solidFill>
                  <a:schemeClr val="tx2"/>
                </a:solidFill>
              </a:rPr>
              <a:t>However, there has been little effort to explore the extent of the involvement of the mobiles in the proxy network. The privacy and security of the end user and phone is also a source for concern. </a:t>
            </a:r>
          </a:p>
          <a:p>
            <a:pPr>
              <a:lnSpc>
                <a:spcPct val="100000"/>
              </a:lnSpc>
            </a:pPr>
            <a:endParaRPr lang="en-US" sz="1400" dirty="0">
              <a:solidFill>
                <a:schemeClr val="tx2"/>
              </a:solidFill>
            </a:endParaRPr>
          </a:p>
        </p:txBody>
      </p:sp>
    </p:spTree>
    <p:extLst>
      <p:ext uri="{BB962C8B-B14F-4D97-AF65-F5344CB8AC3E}">
        <p14:creationId xmlns:p14="http://schemas.microsoft.com/office/powerpoint/2010/main" val="44764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ectangle 11">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Right Triangle 13">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51324" y="1555703"/>
            <a:ext cx="568289" cy="568289"/>
          </a:xfrm>
          <a:prstGeom prst="rtTriangle">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Document 15">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94907" y="1744296"/>
            <a:ext cx="6858000" cy="3369413"/>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18" name="Group 17">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9" name="Straight Connector 18">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52" name="Straight Connector 45">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01F8AC5-E9F3-47CA-9A0B-E2DB81ABEBFF}"/>
              </a:ext>
            </a:extLst>
          </p:cNvPr>
          <p:cNvSpPr>
            <a:spLocks noGrp="1"/>
          </p:cNvSpPr>
          <p:nvPr>
            <p:ph type="title"/>
          </p:nvPr>
        </p:nvSpPr>
        <p:spPr>
          <a:xfrm>
            <a:off x="457200" y="732348"/>
            <a:ext cx="6159160" cy="2240735"/>
          </a:xfrm>
        </p:spPr>
        <p:txBody>
          <a:bodyPr>
            <a:normAutofit/>
          </a:bodyPr>
          <a:lstStyle/>
          <a:p>
            <a:pPr lvl="0"/>
            <a:r>
              <a:rPr lang="en-US" dirty="0">
                <a:solidFill>
                  <a:schemeClr val="tx2"/>
                </a:solidFill>
              </a:rPr>
              <a:t>Contributions of the paper</a:t>
            </a:r>
          </a:p>
        </p:txBody>
      </p:sp>
      <p:sp>
        <p:nvSpPr>
          <p:cNvPr id="53" name="Content Placeholder 2">
            <a:extLst>
              <a:ext uri="{FF2B5EF4-FFF2-40B4-BE49-F238E27FC236}">
                <a16:creationId xmlns:a16="http://schemas.microsoft.com/office/drawing/2014/main" id="{CB596BFF-FAD8-42F8-B51C-79507D7B1824}"/>
              </a:ext>
            </a:extLst>
          </p:cNvPr>
          <p:cNvSpPr>
            <a:spLocks noGrp="1"/>
          </p:cNvSpPr>
          <p:nvPr>
            <p:ph idx="1"/>
          </p:nvPr>
        </p:nvSpPr>
        <p:spPr>
          <a:xfrm>
            <a:off x="457200" y="3264832"/>
            <a:ext cx="6159160" cy="2980124"/>
          </a:xfrm>
        </p:spPr>
        <p:txBody>
          <a:bodyPr>
            <a:normAutofit fontScale="92500" lnSpcReduction="20000"/>
          </a:bodyPr>
          <a:lstStyle/>
          <a:p>
            <a:pPr>
              <a:lnSpc>
                <a:spcPct val="100000"/>
              </a:lnSpc>
            </a:pPr>
            <a:r>
              <a:rPr lang="en-US" sz="1800" dirty="0">
                <a:solidFill>
                  <a:schemeClr val="tx2"/>
                </a:solidFill>
              </a:rPr>
              <a:t>This is the first in-depth study on the topic of mobile devices as proxy peers. This is an app monetization method with little public details. </a:t>
            </a:r>
          </a:p>
          <a:p>
            <a:pPr>
              <a:lnSpc>
                <a:spcPct val="100000"/>
              </a:lnSpc>
            </a:pPr>
            <a:r>
              <a:rPr lang="en-US" sz="1800" dirty="0">
                <a:solidFill>
                  <a:schemeClr val="tx2"/>
                </a:solidFill>
              </a:rPr>
              <a:t>The techniques used for the identification of mobile SDKs and android proxy apps as well as profiling their behavior and analyzing their traffic relay are quite novel. The techniques can be integrated into a system for detection of android proxy apps and address their potential security concerns</a:t>
            </a:r>
          </a:p>
          <a:p>
            <a:pPr>
              <a:lnSpc>
                <a:spcPct val="100000"/>
              </a:lnSpc>
            </a:pPr>
            <a:r>
              <a:rPr lang="en-US" sz="1800" dirty="0">
                <a:solidFill>
                  <a:schemeClr val="tx2"/>
                </a:solidFill>
              </a:rPr>
              <a:t>The findings of this paper are quite novel, and they bring to attention the security and privacy concerns of mobile proxy ecosystem. </a:t>
            </a:r>
          </a:p>
        </p:txBody>
      </p:sp>
      <p:pic>
        <p:nvPicPr>
          <p:cNvPr id="7" name="Graphic 6" descr="Chat Bubble">
            <a:extLst>
              <a:ext uri="{FF2B5EF4-FFF2-40B4-BE49-F238E27FC236}">
                <a16:creationId xmlns:a16="http://schemas.microsoft.com/office/drawing/2014/main" id="{59004885-5F7A-43EB-B641-9FB2FBC5E4B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983514" y="978211"/>
            <a:ext cx="5009616" cy="5009616"/>
          </a:xfrm>
          <a:prstGeom prst="rect">
            <a:avLst/>
          </a:prstGeom>
        </p:spPr>
      </p:pic>
    </p:spTree>
    <p:extLst>
      <p:ext uri="{BB962C8B-B14F-4D97-AF65-F5344CB8AC3E}">
        <p14:creationId xmlns:p14="http://schemas.microsoft.com/office/powerpoint/2010/main" val="2877011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2" name="Rectangle 61">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4" name="Rectangle 63">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6" name="Right Triangle 65">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51324" y="1555703"/>
            <a:ext cx="568289" cy="568289"/>
          </a:xfrm>
          <a:prstGeom prst="rtTriangle">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lowchart: Document 67">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94907" y="1744296"/>
            <a:ext cx="6858000" cy="3369413"/>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70" name="Group 69">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71" name="Straight Connector 70">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0A871E7-62B4-474B-9AE1-98EA1E12FB17}"/>
              </a:ext>
            </a:extLst>
          </p:cNvPr>
          <p:cNvSpPr>
            <a:spLocks noGrp="1"/>
          </p:cNvSpPr>
          <p:nvPr>
            <p:ph type="title"/>
          </p:nvPr>
        </p:nvSpPr>
        <p:spPr>
          <a:xfrm>
            <a:off x="457200" y="732348"/>
            <a:ext cx="6159160" cy="2240735"/>
          </a:xfrm>
        </p:spPr>
        <p:txBody>
          <a:bodyPr>
            <a:normAutofit/>
          </a:bodyPr>
          <a:lstStyle/>
          <a:p>
            <a:r>
              <a:rPr lang="en-US">
                <a:solidFill>
                  <a:schemeClr val="tx2"/>
                </a:solidFill>
              </a:rPr>
              <a:t>Background knowledge (1)</a:t>
            </a:r>
          </a:p>
        </p:txBody>
      </p:sp>
      <p:sp>
        <p:nvSpPr>
          <p:cNvPr id="3" name="Content Placeholder 2">
            <a:extLst>
              <a:ext uri="{FF2B5EF4-FFF2-40B4-BE49-F238E27FC236}">
                <a16:creationId xmlns:a16="http://schemas.microsoft.com/office/drawing/2014/main" id="{48D0C05C-9B04-49B2-9352-F57FA8BCFCD3}"/>
              </a:ext>
            </a:extLst>
          </p:cNvPr>
          <p:cNvSpPr>
            <a:spLocks noGrp="1"/>
          </p:cNvSpPr>
          <p:nvPr>
            <p:ph idx="1"/>
          </p:nvPr>
        </p:nvSpPr>
        <p:spPr>
          <a:xfrm>
            <a:off x="457200" y="3264832"/>
            <a:ext cx="6159160" cy="2980124"/>
          </a:xfrm>
        </p:spPr>
        <p:txBody>
          <a:bodyPr>
            <a:normAutofit/>
          </a:bodyPr>
          <a:lstStyle/>
          <a:p>
            <a:pPr>
              <a:lnSpc>
                <a:spcPct val="100000"/>
              </a:lnSpc>
            </a:pPr>
            <a:r>
              <a:rPr lang="en-US" sz="1700" dirty="0">
                <a:solidFill>
                  <a:schemeClr val="tx2"/>
                </a:solidFill>
              </a:rPr>
              <a:t>The ecosystem of mobile proxy service is a residential proxy network that is built on mobile SDKs and mobile apps.</a:t>
            </a:r>
          </a:p>
          <a:p>
            <a:pPr>
              <a:lnSpc>
                <a:spcPct val="100000"/>
              </a:lnSpc>
            </a:pPr>
            <a:r>
              <a:rPr lang="en-US" sz="1700" dirty="0">
                <a:solidFill>
                  <a:schemeClr val="tx2"/>
                </a:solidFill>
              </a:rPr>
              <a:t>The services proxy providers give is a subscription that allows their customers to relay traffic through proxy networks using mobile devices as an exit node.</a:t>
            </a:r>
          </a:p>
          <a:p>
            <a:pPr>
              <a:lnSpc>
                <a:spcPct val="100000"/>
              </a:lnSpc>
            </a:pPr>
            <a:r>
              <a:rPr lang="en-US" sz="1700" dirty="0">
                <a:solidFill>
                  <a:schemeClr val="tx2"/>
                </a:solidFill>
              </a:rPr>
              <a:t>Mobile proxy providers build up their network through two unique channels. One is to distribute their own self-created mobile app. The other is to provide a proxy SDK on popular OS to monetize 3</a:t>
            </a:r>
            <a:r>
              <a:rPr lang="en-US" sz="1700" baseline="30000" dirty="0">
                <a:solidFill>
                  <a:schemeClr val="tx2"/>
                </a:solidFill>
              </a:rPr>
              <a:t>rd</a:t>
            </a:r>
            <a:r>
              <a:rPr lang="en-US" sz="1700" dirty="0">
                <a:solidFill>
                  <a:schemeClr val="tx2"/>
                </a:solidFill>
              </a:rPr>
              <a:t> party apps. </a:t>
            </a:r>
          </a:p>
        </p:txBody>
      </p:sp>
      <p:pic>
        <p:nvPicPr>
          <p:cNvPr id="4" name="Picture 3">
            <a:extLst>
              <a:ext uri="{FF2B5EF4-FFF2-40B4-BE49-F238E27FC236}">
                <a16:creationId xmlns:a16="http://schemas.microsoft.com/office/drawing/2014/main" id="{95C88A06-8317-4E24-B42E-0DD6C7922940}"/>
              </a:ext>
            </a:extLst>
          </p:cNvPr>
          <p:cNvPicPr>
            <a:picLocks noChangeAspect="1"/>
          </p:cNvPicPr>
          <p:nvPr/>
        </p:nvPicPr>
        <p:blipFill>
          <a:blip r:embed="rId2"/>
          <a:stretch>
            <a:fillRect/>
          </a:stretch>
        </p:blipFill>
        <p:spPr>
          <a:xfrm>
            <a:off x="6983514" y="1343778"/>
            <a:ext cx="5009616" cy="4278482"/>
          </a:xfrm>
          <a:prstGeom prst="rect">
            <a:avLst/>
          </a:prstGeom>
        </p:spPr>
      </p:pic>
    </p:spTree>
    <p:extLst>
      <p:ext uri="{BB962C8B-B14F-4D97-AF65-F5344CB8AC3E}">
        <p14:creationId xmlns:p14="http://schemas.microsoft.com/office/powerpoint/2010/main" val="52909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Rectangle 10">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ight Triangle 12">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51324" y="1555703"/>
            <a:ext cx="568289" cy="568289"/>
          </a:xfrm>
          <a:prstGeom prst="rtTriangle">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Document 14">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094907" y="1744296"/>
            <a:ext cx="6858000" cy="3369413"/>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17" name="Group 16">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8" name="Straight Connector 17">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0A871E7-62B4-474B-9AE1-98EA1E12FB17}"/>
              </a:ext>
            </a:extLst>
          </p:cNvPr>
          <p:cNvSpPr>
            <a:spLocks noGrp="1"/>
          </p:cNvSpPr>
          <p:nvPr>
            <p:ph type="title"/>
          </p:nvPr>
        </p:nvSpPr>
        <p:spPr>
          <a:xfrm>
            <a:off x="457200" y="732348"/>
            <a:ext cx="6159160" cy="2240735"/>
          </a:xfrm>
        </p:spPr>
        <p:txBody>
          <a:bodyPr>
            <a:normAutofit/>
          </a:bodyPr>
          <a:lstStyle/>
          <a:p>
            <a:r>
              <a:rPr lang="en-US">
                <a:solidFill>
                  <a:schemeClr val="tx2"/>
                </a:solidFill>
              </a:rPr>
              <a:t>Background knowledge (2)</a:t>
            </a:r>
          </a:p>
        </p:txBody>
      </p:sp>
      <p:sp>
        <p:nvSpPr>
          <p:cNvPr id="3" name="Content Placeholder 2">
            <a:extLst>
              <a:ext uri="{FF2B5EF4-FFF2-40B4-BE49-F238E27FC236}">
                <a16:creationId xmlns:a16="http://schemas.microsoft.com/office/drawing/2014/main" id="{48D0C05C-9B04-49B2-9352-F57FA8BCFCD3}"/>
              </a:ext>
            </a:extLst>
          </p:cNvPr>
          <p:cNvSpPr>
            <a:spLocks noGrp="1"/>
          </p:cNvSpPr>
          <p:nvPr>
            <p:ph idx="1"/>
          </p:nvPr>
        </p:nvSpPr>
        <p:spPr>
          <a:xfrm>
            <a:off x="457200" y="3264832"/>
            <a:ext cx="6159160" cy="2980124"/>
          </a:xfrm>
        </p:spPr>
        <p:txBody>
          <a:bodyPr>
            <a:normAutofit/>
          </a:bodyPr>
          <a:lstStyle/>
          <a:p>
            <a:pPr>
              <a:lnSpc>
                <a:spcPct val="100000"/>
              </a:lnSpc>
            </a:pPr>
            <a:r>
              <a:rPr lang="en-US" sz="1400" dirty="0">
                <a:solidFill>
                  <a:schemeClr val="tx2"/>
                </a:solidFill>
              </a:rPr>
              <a:t>App developers can interact with the proxy provider to integrate the proxy SDK into their app for revenue. </a:t>
            </a:r>
          </a:p>
          <a:p>
            <a:pPr>
              <a:lnSpc>
                <a:spcPct val="100000"/>
              </a:lnSpc>
            </a:pPr>
            <a:r>
              <a:rPr lang="en-US" sz="1400" dirty="0">
                <a:solidFill>
                  <a:schemeClr val="tx2"/>
                </a:solidFill>
              </a:rPr>
              <a:t>The revenue was 300$ for 10K users every month back in June 2019. but since September 2019 the price has gone up to 500$ for 10K users every month. </a:t>
            </a:r>
          </a:p>
          <a:p>
            <a:pPr>
              <a:lnSpc>
                <a:spcPct val="100000"/>
              </a:lnSpc>
            </a:pPr>
            <a:r>
              <a:rPr lang="en-US" sz="1400" dirty="0">
                <a:solidFill>
                  <a:schemeClr val="tx2"/>
                </a:solidFill>
              </a:rPr>
              <a:t>However, note that once the proxy SDK is integrated, the developer have no control over the traffic relay amount or behavior</a:t>
            </a:r>
          </a:p>
          <a:p>
            <a:pPr>
              <a:lnSpc>
                <a:spcPct val="100000"/>
              </a:lnSpc>
            </a:pPr>
            <a:r>
              <a:rPr lang="en-US" sz="1400" dirty="0">
                <a:solidFill>
                  <a:schemeClr val="tx2"/>
                </a:solidFill>
              </a:rPr>
              <a:t>For the proxy app to work, users must agree with their privacy terms. However, users usually do not know that the app will be relaying traffic, and even if they do know, they have no control over the amount, what, and when the traffic relay happens</a:t>
            </a:r>
          </a:p>
        </p:txBody>
      </p:sp>
      <p:pic>
        <p:nvPicPr>
          <p:cNvPr id="4" name="Picture 3">
            <a:extLst>
              <a:ext uri="{FF2B5EF4-FFF2-40B4-BE49-F238E27FC236}">
                <a16:creationId xmlns:a16="http://schemas.microsoft.com/office/drawing/2014/main" id="{A287C48D-99AE-4E07-88C0-A469509C876A}"/>
              </a:ext>
            </a:extLst>
          </p:cNvPr>
          <p:cNvPicPr>
            <a:picLocks noChangeAspect="1"/>
          </p:cNvPicPr>
          <p:nvPr/>
        </p:nvPicPr>
        <p:blipFill>
          <a:blip r:embed="rId2"/>
          <a:stretch>
            <a:fillRect/>
          </a:stretch>
        </p:blipFill>
        <p:spPr>
          <a:xfrm>
            <a:off x="6983514" y="1343778"/>
            <a:ext cx="5009616" cy="4278482"/>
          </a:xfrm>
          <a:prstGeom prst="rect">
            <a:avLst/>
          </a:prstGeom>
        </p:spPr>
      </p:pic>
    </p:spTree>
    <p:extLst>
      <p:ext uri="{BB962C8B-B14F-4D97-AF65-F5344CB8AC3E}">
        <p14:creationId xmlns:p14="http://schemas.microsoft.com/office/powerpoint/2010/main" val="265711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4" name="Rectangle 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5" name="Rectangle 11">
            <a:extLst>
              <a:ext uri="{FF2B5EF4-FFF2-40B4-BE49-F238E27FC236}">
                <a16:creationId xmlns:a16="http://schemas.microsoft.com/office/drawing/2014/main" id="{3712ED8D-807A-4E94-A9AF-C446761517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6" name="Right Triangle 13">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60136" y="1542777"/>
            <a:ext cx="568289" cy="568289"/>
          </a:xfrm>
          <a:prstGeom prst="rtTriangle">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Document 8">
            <a:extLst>
              <a:ext uri="{FF2B5EF4-FFF2-40B4-BE49-F238E27FC236}">
                <a16:creationId xmlns:a16="http://schemas.microsoft.com/office/drawing/2014/main" id="{D8667B21-A39C-4ABB-9CED-0DD4CD7395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70477" y="924332"/>
            <a:ext cx="6871335" cy="502267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26328 h 47652"/>
              <a:gd name="connsiteX1" fmla="*/ 21562 w 21600"/>
              <a:gd name="connsiteY1" fmla="*/ 0 h 47652"/>
              <a:gd name="connsiteX2" fmla="*/ 21600 w 21600"/>
              <a:gd name="connsiteY2" fmla="*/ 43650 h 47652"/>
              <a:gd name="connsiteX3" fmla="*/ 0 w 21600"/>
              <a:gd name="connsiteY3" fmla="*/ 46500 h 47652"/>
              <a:gd name="connsiteX4" fmla="*/ 0 w 21600"/>
              <a:gd name="connsiteY4" fmla="*/ 26328 h 47652"/>
              <a:gd name="connsiteX0" fmla="*/ 56 w 21600"/>
              <a:gd name="connsiteY0" fmla="*/ 98 h 47652"/>
              <a:gd name="connsiteX1" fmla="*/ 21562 w 21600"/>
              <a:gd name="connsiteY1" fmla="*/ 0 h 47652"/>
              <a:gd name="connsiteX2" fmla="*/ 21600 w 21600"/>
              <a:gd name="connsiteY2" fmla="*/ 43650 h 47652"/>
              <a:gd name="connsiteX3" fmla="*/ 0 w 21600"/>
              <a:gd name="connsiteY3" fmla="*/ 46500 h 47652"/>
              <a:gd name="connsiteX4" fmla="*/ 56 w 21600"/>
              <a:gd name="connsiteY4" fmla="*/ 98 h 47652"/>
              <a:gd name="connsiteX0" fmla="*/ 37 w 21600"/>
              <a:gd name="connsiteY0" fmla="*/ 196 h 47652"/>
              <a:gd name="connsiteX1" fmla="*/ 21562 w 21600"/>
              <a:gd name="connsiteY1" fmla="*/ 0 h 47652"/>
              <a:gd name="connsiteX2" fmla="*/ 21600 w 21600"/>
              <a:gd name="connsiteY2" fmla="*/ 43650 h 47652"/>
              <a:gd name="connsiteX3" fmla="*/ 0 w 21600"/>
              <a:gd name="connsiteY3" fmla="*/ 46500 h 47652"/>
              <a:gd name="connsiteX4" fmla="*/ 37 w 21600"/>
              <a:gd name="connsiteY4" fmla="*/ 196 h 47652"/>
              <a:gd name="connsiteX0" fmla="*/ 5 w 21606"/>
              <a:gd name="connsiteY0" fmla="*/ 196 h 47652"/>
              <a:gd name="connsiteX1" fmla="*/ 21568 w 21606"/>
              <a:gd name="connsiteY1" fmla="*/ 0 h 47652"/>
              <a:gd name="connsiteX2" fmla="*/ 21606 w 21606"/>
              <a:gd name="connsiteY2" fmla="*/ 43650 h 47652"/>
              <a:gd name="connsiteX3" fmla="*/ 6 w 21606"/>
              <a:gd name="connsiteY3" fmla="*/ 46500 h 47652"/>
              <a:gd name="connsiteX4" fmla="*/ 5 w 21606"/>
              <a:gd name="connsiteY4" fmla="*/ 196 h 47652"/>
              <a:gd name="connsiteX0" fmla="*/ 3 w 21642"/>
              <a:gd name="connsiteY0" fmla="*/ 1 h 47652"/>
              <a:gd name="connsiteX1" fmla="*/ 21604 w 21642"/>
              <a:gd name="connsiteY1" fmla="*/ 0 h 47652"/>
              <a:gd name="connsiteX2" fmla="*/ 21642 w 21642"/>
              <a:gd name="connsiteY2" fmla="*/ 43650 h 47652"/>
              <a:gd name="connsiteX3" fmla="*/ 42 w 21642"/>
              <a:gd name="connsiteY3" fmla="*/ 46500 h 47652"/>
              <a:gd name="connsiteX4" fmla="*/ 3 w 21642"/>
              <a:gd name="connsiteY4" fmla="*/ 1 h 47652"/>
              <a:gd name="connsiteX0" fmla="*/ 3 w 21642"/>
              <a:gd name="connsiteY0" fmla="*/ 0 h 47651"/>
              <a:gd name="connsiteX1" fmla="*/ 21623 w 21642"/>
              <a:gd name="connsiteY1" fmla="*/ 97 h 47651"/>
              <a:gd name="connsiteX2" fmla="*/ 21642 w 21642"/>
              <a:gd name="connsiteY2" fmla="*/ 43649 h 47651"/>
              <a:gd name="connsiteX3" fmla="*/ 42 w 21642"/>
              <a:gd name="connsiteY3" fmla="*/ 46499 h 47651"/>
              <a:gd name="connsiteX4" fmla="*/ 3 w 21642"/>
              <a:gd name="connsiteY4" fmla="*/ 0 h 47651"/>
              <a:gd name="connsiteX0" fmla="*/ 3 w 21642"/>
              <a:gd name="connsiteY0" fmla="*/ 147 h 47798"/>
              <a:gd name="connsiteX1" fmla="*/ 21623 w 21642"/>
              <a:gd name="connsiteY1" fmla="*/ 0 h 47798"/>
              <a:gd name="connsiteX2" fmla="*/ 21642 w 21642"/>
              <a:gd name="connsiteY2" fmla="*/ 43796 h 47798"/>
              <a:gd name="connsiteX3" fmla="*/ 42 w 21642"/>
              <a:gd name="connsiteY3" fmla="*/ 46646 h 47798"/>
              <a:gd name="connsiteX4" fmla="*/ 3 w 21642"/>
              <a:gd name="connsiteY4" fmla="*/ 147 h 477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2" h="47798">
                <a:moveTo>
                  <a:pt x="3" y="147"/>
                </a:moveTo>
                <a:lnTo>
                  <a:pt x="21623" y="0"/>
                </a:lnTo>
                <a:cubicBezTo>
                  <a:pt x="21623" y="5774"/>
                  <a:pt x="21642" y="38022"/>
                  <a:pt x="21642" y="43796"/>
                </a:cubicBezTo>
                <a:cubicBezTo>
                  <a:pt x="10842" y="43796"/>
                  <a:pt x="10842" y="50396"/>
                  <a:pt x="42" y="46646"/>
                </a:cubicBezTo>
                <a:cubicBezTo>
                  <a:pt x="61" y="31179"/>
                  <a:pt x="-16" y="15614"/>
                  <a:pt x="3" y="147"/>
                </a:cubicBezTo>
                <a:close/>
              </a:path>
            </a:pathLst>
          </a:custGeom>
          <a:solidFill>
            <a:schemeClr val="accent3">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18" name="Group 17">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19" name="Straight Connector 18">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62B4B0EE-C376-4A7C-850F-828014DD8A2F}"/>
              </a:ext>
            </a:extLst>
          </p:cNvPr>
          <p:cNvSpPr>
            <a:spLocks noGrp="1"/>
          </p:cNvSpPr>
          <p:nvPr>
            <p:ph type="title"/>
          </p:nvPr>
        </p:nvSpPr>
        <p:spPr>
          <a:xfrm>
            <a:off x="457201" y="732348"/>
            <a:ext cx="4419600" cy="2240735"/>
          </a:xfrm>
        </p:spPr>
        <p:txBody>
          <a:bodyPr>
            <a:normAutofit/>
          </a:bodyPr>
          <a:lstStyle/>
          <a:p>
            <a:r>
              <a:rPr lang="en-US">
                <a:solidFill>
                  <a:schemeClr val="tx2"/>
                </a:solidFill>
              </a:rPr>
              <a:t>Measurement infrastructure</a:t>
            </a:r>
          </a:p>
        </p:txBody>
      </p:sp>
      <p:sp>
        <p:nvSpPr>
          <p:cNvPr id="3" name="Content Placeholder 2">
            <a:extLst>
              <a:ext uri="{FF2B5EF4-FFF2-40B4-BE49-F238E27FC236}">
                <a16:creationId xmlns:a16="http://schemas.microsoft.com/office/drawing/2014/main" id="{F5E0D071-06B8-4614-BEE4-79F6E48D7B99}"/>
              </a:ext>
            </a:extLst>
          </p:cNvPr>
          <p:cNvSpPr>
            <a:spLocks noGrp="1"/>
          </p:cNvSpPr>
          <p:nvPr>
            <p:ph idx="1"/>
          </p:nvPr>
        </p:nvSpPr>
        <p:spPr>
          <a:xfrm>
            <a:off x="457201" y="3264832"/>
            <a:ext cx="4419600" cy="2983568"/>
          </a:xfrm>
        </p:spPr>
        <p:txBody>
          <a:bodyPr>
            <a:normAutofit/>
          </a:bodyPr>
          <a:lstStyle/>
          <a:p>
            <a:pPr>
              <a:lnSpc>
                <a:spcPct val="100000"/>
              </a:lnSpc>
            </a:pPr>
            <a:r>
              <a:rPr lang="en-US" sz="1300" dirty="0">
                <a:solidFill>
                  <a:schemeClr val="tx2"/>
                </a:solidFill>
              </a:rPr>
              <a:t>The measurement infrastructure that is shown by the paper has a total of four components </a:t>
            </a:r>
          </a:p>
          <a:p>
            <a:pPr>
              <a:lnSpc>
                <a:spcPct val="100000"/>
              </a:lnSpc>
            </a:pPr>
            <a:r>
              <a:rPr lang="en-US" sz="1300" dirty="0">
                <a:solidFill>
                  <a:schemeClr val="tx2"/>
                </a:solidFill>
              </a:rPr>
              <a:t>It will first search for any previously unknown proxy provider, from a single or multiple seeds.</a:t>
            </a:r>
          </a:p>
          <a:p>
            <a:pPr>
              <a:lnSpc>
                <a:spcPct val="100000"/>
              </a:lnSpc>
            </a:pPr>
            <a:r>
              <a:rPr lang="en-US" sz="1300" dirty="0">
                <a:solidFill>
                  <a:schemeClr val="tx2"/>
                </a:solidFill>
              </a:rPr>
              <a:t>Then it will identify the proxy IPs from the providers.</a:t>
            </a:r>
          </a:p>
          <a:p>
            <a:pPr>
              <a:lnSpc>
                <a:spcPct val="100000"/>
              </a:lnSpc>
            </a:pPr>
            <a:r>
              <a:rPr lang="en-US" sz="1300" dirty="0">
                <a:solidFill>
                  <a:schemeClr val="tx2"/>
                </a:solidFill>
              </a:rPr>
              <a:t>Other than the identification, it will also detect the proxy apps with high confidence</a:t>
            </a:r>
          </a:p>
          <a:p>
            <a:pPr>
              <a:lnSpc>
                <a:spcPct val="100000"/>
              </a:lnSpc>
            </a:pPr>
            <a:r>
              <a:rPr lang="en-US" sz="1300" dirty="0">
                <a:solidFill>
                  <a:schemeClr val="tx2"/>
                </a:solidFill>
              </a:rPr>
              <a:t>Lastly it profiles the detected proxy apps using a set of techniques that give high confidence.</a:t>
            </a:r>
          </a:p>
          <a:p>
            <a:pPr>
              <a:lnSpc>
                <a:spcPct val="100000"/>
              </a:lnSpc>
            </a:pPr>
            <a:r>
              <a:rPr lang="en-US" sz="1300" dirty="0">
                <a:solidFill>
                  <a:schemeClr val="tx2"/>
                </a:solidFill>
              </a:rPr>
              <a:t>We will also be discussing the limitations of this measurement infrastructure.</a:t>
            </a:r>
          </a:p>
          <a:p>
            <a:pPr>
              <a:lnSpc>
                <a:spcPct val="100000"/>
              </a:lnSpc>
            </a:pPr>
            <a:endParaRPr lang="en-US" sz="1300" dirty="0">
              <a:solidFill>
                <a:schemeClr val="tx2"/>
              </a:solidFill>
            </a:endParaRPr>
          </a:p>
        </p:txBody>
      </p:sp>
      <p:pic>
        <p:nvPicPr>
          <p:cNvPr id="5" name="Picture 4">
            <a:extLst>
              <a:ext uri="{FF2B5EF4-FFF2-40B4-BE49-F238E27FC236}">
                <a16:creationId xmlns:a16="http://schemas.microsoft.com/office/drawing/2014/main" id="{0BA59E3A-D646-4A8E-BE41-554F68329337}"/>
              </a:ext>
            </a:extLst>
          </p:cNvPr>
          <p:cNvPicPr>
            <a:picLocks noChangeAspect="1"/>
          </p:cNvPicPr>
          <p:nvPr/>
        </p:nvPicPr>
        <p:blipFill>
          <a:blip r:embed="rId2"/>
          <a:stretch>
            <a:fillRect/>
          </a:stretch>
        </p:blipFill>
        <p:spPr>
          <a:xfrm>
            <a:off x="5203767" y="1566560"/>
            <a:ext cx="6795701" cy="3873549"/>
          </a:xfrm>
          <a:prstGeom prst="rect">
            <a:avLst/>
          </a:prstGeom>
        </p:spPr>
      </p:pic>
    </p:spTree>
    <p:extLst>
      <p:ext uri="{BB962C8B-B14F-4D97-AF65-F5344CB8AC3E}">
        <p14:creationId xmlns:p14="http://schemas.microsoft.com/office/powerpoint/2010/main" val="1921614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ectangle 11">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Right Triangle 13">
            <a:extLst>
              <a:ext uri="{FF2B5EF4-FFF2-40B4-BE49-F238E27FC236}">
                <a16:creationId xmlns:a16="http://schemas.microsoft.com/office/drawing/2014/main" id="{81743148-CD08-47B2-BAA4-1406F152B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9892" y="-271110"/>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7930" y="1422741"/>
            <a:ext cx="568289" cy="568289"/>
          </a:xfrm>
          <a:prstGeom prst="rtTriangle">
            <a:avLst/>
          </a:prstGeom>
          <a:solidFill>
            <a:schemeClr val="bg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Document 17">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209208" y="1858597"/>
            <a:ext cx="6858000" cy="3140811"/>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20" name="Group 19">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21" name="Straight Connector 20">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DA8E9369-0EC9-4A29-9A31-D83E0E3C0069}"/>
              </a:ext>
            </a:extLst>
          </p:cNvPr>
          <p:cNvSpPr>
            <a:spLocks noGrp="1"/>
          </p:cNvSpPr>
          <p:nvPr>
            <p:ph type="title"/>
          </p:nvPr>
        </p:nvSpPr>
        <p:spPr>
          <a:xfrm>
            <a:off x="457200" y="732348"/>
            <a:ext cx="6159160" cy="2240735"/>
          </a:xfrm>
        </p:spPr>
        <p:txBody>
          <a:bodyPr>
            <a:normAutofit/>
          </a:bodyPr>
          <a:lstStyle/>
          <a:p>
            <a:r>
              <a:rPr lang="en-US" sz="3700">
                <a:solidFill>
                  <a:schemeClr val="tx2"/>
                </a:solidFill>
              </a:rPr>
              <a:t>Measurement infrastructure Finding unknown proxy providers</a:t>
            </a:r>
          </a:p>
        </p:txBody>
      </p:sp>
      <p:sp>
        <p:nvSpPr>
          <p:cNvPr id="3" name="Content Placeholder 2">
            <a:extLst>
              <a:ext uri="{FF2B5EF4-FFF2-40B4-BE49-F238E27FC236}">
                <a16:creationId xmlns:a16="http://schemas.microsoft.com/office/drawing/2014/main" id="{A1F8C01B-3B07-4BF8-9520-36DDA27E26E2}"/>
              </a:ext>
            </a:extLst>
          </p:cNvPr>
          <p:cNvSpPr>
            <a:spLocks noGrp="1"/>
          </p:cNvSpPr>
          <p:nvPr>
            <p:ph idx="1"/>
          </p:nvPr>
        </p:nvSpPr>
        <p:spPr>
          <a:xfrm>
            <a:off x="457200" y="3264832"/>
            <a:ext cx="6159160" cy="3009494"/>
          </a:xfrm>
        </p:spPr>
        <p:txBody>
          <a:bodyPr>
            <a:normAutofit/>
          </a:bodyPr>
          <a:lstStyle/>
          <a:p>
            <a:r>
              <a:rPr lang="en-US" sz="1800" dirty="0">
                <a:solidFill>
                  <a:schemeClr val="tx2"/>
                </a:solidFill>
              </a:rPr>
              <a:t>The study used a previous studies already identified residential proxy provider as a seed.</a:t>
            </a:r>
          </a:p>
          <a:p>
            <a:r>
              <a:rPr lang="en-US" sz="1800" dirty="0">
                <a:solidFill>
                  <a:schemeClr val="tx2"/>
                </a:solidFill>
              </a:rPr>
              <a:t>From there, they recursively collected search results from “similar website lookup services” until there were no new finds</a:t>
            </a:r>
          </a:p>
          <a:p>
            <a:r>
              <a:rPr lang="en-US" sz="1800" dirty="0">
                <a:solidFill>
                  <a:schemeClr val="tx2"/>
                </a:solidFill>
              </a:rPr>
              <a:t>Total of 38 proxy providers were collected.</a:t>
            </a:r>
          </a:p>
          <a:p>
            <a:r>
              <a:rPr lang="en-US" sz="1800" dirty="0">
                <a:solidFill>
                  <a:schemeClr val="tx2"/>
                </a:solidFill>
              </a:rPr>
              <a:t>Four of them supported mobile proxy services (</a:t>
            </a:r>
            <a:r>
              <a:rPr lang="en-US" sz="1800" dirty="0" err="1">
                <a:solidFill>
                  <a:schemeClr val="tx2"/>
                </a:solidFill>
              </a:rPr>
              <a:t>Oxylabs</a:t>
            </a:r>
            <a:r>
              <a:rPr lang="en-US" sz="1800" dirty="0">
                <a:solidFill>
                  <a:schemeClr val="tx2"/>
                </a:solidFill>
              </a:rPr>
              <a:t>, </a:t>
            </a:r>
            <a:r>
              <a:rPr lang="en-US" sz="1800" dirty="0" err="1">
                <a:solidFill>
                  <a:schemeClr val="tx2"/>
                </a:solidFill>
              </a:rPr>
              <a:t>Luminati</a:t>
            </a:r>
            <a:r>
              <a:rPr lang="en-US" sz="1800" dirty="0">
                <a:solidFill>
                  <a:schemeClr val="tx2"/>
                </a:solidFill>
              </a:rPr>
              <a:t>, </a:t>
            </a:r>
            <a:r>
              <a:rPr lang="en-US" sz="1800" dirty="0" err="1">
                <a:solidFill>
                  <a:schemeClr val="tx2"/>
                </a:solidFill>
              </a:rPr>
              <a:t>MonkeySocks</a:t>
            </a:r>
            <a:r>
              <a:rPr lang="en-US" sz="1800" dirty="0">
                <a:solidFill>
                  <a:schemeClr val="tx2"/>
                </a:solidFill>
              </a:rPr>
              <a:t>, and </a:t>
            </a:r>
            <a:r>
              <a:rPr lang="en-US" sz="1800" dirty="0" err="1">
                <a:solidFill>
                  <a:schemeClr val="tx2"/>
                </a:solidFill>
              </a:rPr>
              <a:t>IPninja</a:t>
            </a:r>
            <a:r>
              <a:rPr lang="en-US" sz="1800" dirty="0">
                <a:solidFill>
                  <a:schemeClr val="tx2"/>
                </a:solidFill>
              </a:rPr>
              <a:t>)</a:t>
            </a:r>
          </a:p>
          <a:p>
            <a:endParaRPr lang="en-US" sz="1800" dirty="0">
              <a:solidFill>
                <a:schemeClr val="tx2"/>
              </a:solidFill>
            </a:endParaRPr>
          </a:p>
        </p:txBody>
      </p:sp>
      <p:pic>
        <p:nvPicPr>
          <p:cNvPr id="5" name="Picture 4">
            <a:extLst>
              <a:ext uri="{FF2B5EF4-FFF2-40B4-BE49-F238E27FC236}">
                <a16:creationId xmlns:a16="http://schemas.microsoft.com/office/drawing/2014/main" id="{1EA03428-77CA-4ACA-A61A-F6DF4DAB9B63}"/>
              </a:ext>
            </a:extLst>
          </p:cNvPr>
          <p:cNvPicPr>
            <a:picLocks noChangeAspect="1"/>
          </p:cNvPicPr>
          <p:nvPr/>
        </p:nvPicPr>
        <p:blipFill>
          <a:blip r:embed="rId2"/>
          <a:stretch>
            <a:fillRect/>
          </a:stretch>
        </p:blipFill>
        <p:spPr>
          <a:xfrm>
            <a:off x="7645200" y="721081"/>
            <a:ext cx="3686244" cy="2686585"/>
          </a:xfrm>
          <a:prstGeom prst="rect">
            <a:avLst/>
          </a:prstGeom>
        </p:spPr>
      </p:pic>
      <p:pic>
        <p:nvPicPr>
          <p:cNvPr id="4" name="Picture 3">
            <a:extLst>
              <a:ext uri="{FF2B5EF4-FFF2-40B4-BE49-F238E27FC236}">
                <a16:creationId xmlns:a16="http://schemas.microsoft.com/office/drawing/2014/main" id="{D66FE273-E170-4C04-9A57-BDE60C80D4DB}"/>
              </a:ext>
            </a:extLst>
          </p:cNvPr>
          <p:cNvPicPr>
            <a:picLocks noChangeAspect="1"/>
          </p:cNvPicPr>
          <p:nvPr/>
        </p:nvPicPr>
        <p:blipFill>
          <a:blip r:embed="rId3"/>
          <a:stretch>
            <a:fillRect/>
          </a:stretch>
        </p:blipFill>
        <p:spPr>
          <a:xfrm>
            <a:off x="6983514" y="3561815"/>
            <a:ext cx="5009618" cy="1825065"/>
          </a:xfrm>
          <a:prstGeom prst="rect">
            <a:avLst/>
          </a:prstGeom>
        </p:spPr>
      </p:pic>
    </p:spTree>
    <p:extLst>
      <p:ext uri="{BB962C8B-B14F-4D97-AF65-F5344CB8AC3E}">
        <p14:creationId xmlns:p14="http://schemas.microsoft.com/office/powerpoint/2010/main" val="243548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C582B07-D0F0-4B6B-A5D9-D2F192CB3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Rectangle 11">
            <a:extLst>
              <a:ext uri="{FF2B5EF4-FFF2-40B4-BE49-F238E27FC236}">
                <a16:creationId xmlns:a16="http://schemas.microsoft.com/office/drawing/2014/main" id="{7EE60796-BC52-4154-A3A9-773DE8285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Right Triangle 13">
            <a:extLst>
              <a:ext uri="{FF2B5EF4-FFF2-40B4-BE49-F238E27FC236}">
                <a16:creationId xmlns:a16="http://schemas.microsoft.com/office/drawing/2014/main" id="{81743148-CD08-47B2-BAA4-1406F152B7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a:off x="409892" y="-271110"/>
            <a:ext cx="568289" cy="568289"/>
          </a:xfrm>
          <a:prstGeom prst="rtTriangle">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a:extLst>
              <a:ext uri="{FF2B5EF4-FFF2-40B4-BE49-F238E27FC236}">
                <a16:creationId xmlns:a16="http://schemas.microsoft.com/office/drawing/2014/main" id="{DA1A4301-6FFC-4C82-A1FA-7634D8CAA8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00000">
            <a:off x="-277930" y="1422741"/>
            <a:ext cx="568289" cy="568289"/>
          </a:xfrm>
          <a:prstGeom prst="rtTriangle">
            <a:avLst/>
          </a:prstGeom>
          <a:solidFill>
            <a:schemeClr val="bg2">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Document 17">
            <a:extLst>
              <a:ext uri="{FF2B5EF4-FFF2-40B4-BE49-F238E27FC236}">
                <a16:creationId xmlns:a16="http://schemas.microsoft.com/office/drawing/2014/main" id="{BFEC1042-3FDC-47A3-BCD7-CA9D052F9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209208" y="1858597"/>
            <a:ext cx="6858000" cy="3140811"/>
          </a:xfrm>
          <a:prstGeom prst="flowChartDocument">
            <a:avLst/>
          </a:prstGeom>
          <a:solidFill>
            <a:schemeClr val="accent6">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20" name="Group 19">
            <a:extLst>
              <a:ext uri="{FF2B5EF4-FFF2-40B4-BE49-F238E27FC236}">
                <a16:creationId xmlns:a16="http://schemas.microsoft.com/office/drawing/2014/main" id="{8323DD1D-77DE-48B2-A0A0-6265801531E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14827" cy="6858000"/>
            <a:chOff x="-6214" y="-1"/>
            <a:chExt cx="12214827" cy="6858000"/>
          </a:xfrm>
        </p:grpSpPr>
        <p:cxnSp>
          <p:nvCxnSpPr>
            <p:cNvPr id="21" name="Straight Connector 20">
              <a:extLst>
                <a:ext uri="{FF2B5EF4-FFF2-40B4-BE49-F238E27FC236}">
                  <a16:creationId xmlns:a16="http://schemas.microsoft.com/office/drawing/2014/main" id="{5C230063-C474-48F9-AD35-F649415C229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214" y="6686283"/>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251EB77-6139-46FD-BABC-85764659488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8177B72-4955-469C-BAF0-E076263794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9325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09269C7-DB34-4A8C-BAC9-2496A058B8B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9252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FA42117-D401-4236-8EAA-EC9095D4C6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9196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6746B91E-6053-4974-B374-9D1B8FBD70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9140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D5DA8D3-12FB-4731-BDBC-93B6113D0C4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9084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D16B49A-4893-4729-87B8-9A0B8E592D9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9028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06D93EE-2329-4706-89C0-BB6C94A39A7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18971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DC3E76F-2DB4-40DA-8C45-943861B1723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618915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56318F6-E559-4DA6-95C0-D2BB10BA641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188594"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3243B57-CFAA-461A-AE56-A61CF60F3AD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8188032"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86AEACE9-7BE6-4FC5-9686-47F15ABA569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9187470"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DCAE5B4-5700-44A8-91DA-D8415FB04FA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186908"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2F9D9C9-D01B-4870-8B33-310D77DF5B3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18634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905DDC7F-2142-41F1-B1E3-A37A0B6FD16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185786" y="-1"/>
              <a:ext cx="0" cy="685800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1B19576-1AA2-4552-8D7D-831B1378149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717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504D005-AC5D-4160-8184-5BB45CE004E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72890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DA540368-C5A6-4F28-A60E-763362A6E5B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28609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767B4722-C810-495C-BB11-45141E367DC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184328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3B1706B-6FE4-44FB-B429-E59AE3B16DB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40047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9DD5DAD-1CA2-48BA-94BF-70B1AC2BB5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295766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76A21FA-0159-4468-9737-BDBD3426183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351485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870688F-0FB0-4A4A-9F90-7EAE14CAE20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07204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8F7D7D25-8970-4DD6-A3D7-0D550BA85CF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462923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B480E32-418E-4DE3-B6E7-2F803A2C756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18642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985F833-A609-4B9C-A0D7-6DF88DB7BA25}"/>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5743616"/>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AA9A587-B078-4028-A924-4A6DDDA2C41E}"/>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0" y="6857999"/>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1E2E5E8E-3025-4C93-9E63-9C47C5BBA99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6613" y="6248400"/>
              <a:ext cx="12192000" cy="0"/>
            </a:xfrm>
            <a:prstGeom prst="line">
              <a:avLst/>
            </a:prstGeom>
            <a:ln w="19050">
              <a:solidFill>
                <a:schemeClr val="accent2">
                  <a:alpha val="15000"/>
                </a:schemeClr>
              </a:solidFill>
              <a:prstDash val="sysDot"/>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98AEF410-0F17-46F1-BE8D-0322BD71A68F}"/>
              </a:ext>
            </a:extLst>
          </p:cNvPr>
          <p:cNvSpPr>
            <a:spLocks noGrp="1"/>
          </p:cNvSpPr>
          <p:nvPr>
            <p:ph type="title"/>
          </p:nvPr>
        </p:nvSpPr>
        <p:spPr>
          <a:xfrm>
            <a:off x="457200" y="732348"/>
            <a:ext cx="6159160" cy="2240735"/>
          </a:xfrm>
        </p:spPr>
        <p:txBody>
          <a:bodyPr>
            <a:normAutofit/>
          </a:bodyPr>
          <a:lstStyle/>
          <a:p>
            <a:r>
              <a:rPr lang="en-US">
                <a:solidFill>
                  <a:schemeClr val="tx2"/>
                </a:solidFill>
              </a:rPr>
              <a:t>Measurement infrastructure Identifying proxy IPs</a:t>
            </a:r>
          </a:p>
        </p:txBody>
      </p:sp>
      <p:sp>
        <p:nvSpPr>
          <p:cNvPr id="3" name="Content Placeholder 2">
            <a:extLst>
              <a:ext uri="{FF2B5EF4-FFF2-40B4-BE49-F238E27FC236}">
                <a16:creationId xmlns:a16="http://schemas.microsoft.com/office/drawing/2014/main" id="{B55FF533-C283-48E4-8083-3A0BFC9D5C99}"/>
              </a:ext>
            </a:extLst>
          </p:cNvPr>
          <p:cNvSpPr>
            <a:spLocks noGrp="1"/>
          </p:cNvSpPr>
          <p:nvPr>
            <p:ph idx="1"/>
          </p:nvPr>
        </p:nvSpPr>
        <p:spPr>
          <a:xfrm>
            <a:off x="457200" y="3264832"/>
            <a:ext cx="6159160" cy="3009494"/>
          </a:xfrm>
        </p:spPr>
        <p:txBody>
          <a:bodyPr>
            <a:normAutofit/>
          </a:bodyPr>
          <a:lstStyle/>
          <a:p>
            <a:pPr>
              <a:lnSpc>
                <a:spcPct val="100000"/>
              </a:lnSpc>
            </a:pPr>
            <a:r>
              <a:rPr lang="en-US" sz="1400" dirty="0">
                <a:solidFill>
                  <a:schemeClr val="tx2"/>
                </a:solidFill>
              </a:rPr>
              <a:t>From the previous step of finding 38 proxy providers, 9 were selected due to their scale or because they had mobile proxy SDKs</a:t>
            </a:r>
          </a:p>
          <a:p>
            <a:pPr>
              <a:lnSpc>
                <a:spcPct val="100000"/>
              </a:lnSpc>
            </a:pPr>
            <a:r>
              <a:rPr lang="en-US" sz="1400" dirty="0">
                <a:solidFill>
                  <a:schemeClr val="tx2"/>
                </a:solidFill>
              </a:rPr>
              <a:t>The study had paid for a subscription for 7 providers with the other 2 being free trials</a:t>
            </a:r>
          </a:p>
          <a:p>
            <a:pPr>
              <a:lnSpc>
                <a:spcPct val="100000"/>
              </a:lnSpc>
            </a:pPr>
            <a:r>
              <a:rPr lang="en-US" sz="1400" dirty="0">
                <a:solidFill>
                  <a:schemeClr val="tx2"/>
                </a:solidFill>
              </a:rPr>
              <a:t>This step is to infiltrate a proxy service provider and try to extract IP address and fingerprinting all the other proxy peers it is relaying traffic information to and from. </a:t>
            </a:r>
          </a:p>
          <a:p>
            <a:pPr>
              <a:lnSpc>
                <a:spcPct val="100000"/>
              </a:lnSpc>
            </a:pPr>
            <a:r>
              <a:rPr lang="en-US" sz="1400" dirty="0">
                <a:solidFill>
                  <a:schemeClr val="tx2"/>
                </a:solidFill>
              </a:rPr>
              <a:t>The device/OS was also fingerprinted as well.</a:t>
            </a:r>
          </a:p>
          <a:p>
            <a:pPr>
              <a:lnSpc>
                <a:spcPct val="100000"/>
              </a:lnSpc>
            </a:pPr>
            <a:r>
              <a:rPr lang="en-US" sz="1400" dirty="0">
                <a:solidFill>
                  <a:schemeClr val="tx2"/>
                </a:solidFill>
              </a:rPr>
              <a:t>A method called traffic milking was used, where controlled web clients would send infiltration probes through proxy network to another controlled web server. </a:t>
            </a:r>
          </a:p>
        </p:txBody>
      </p:sp>
      <p:pic>
        <p:nvPicPr>
          <p:cNvPr id="5" name="Picture 4">
            <a:extLst>
              <a:ext uri="{FF2B5EF4-FFF2-40B4-BE49-F238E27FC236}">
                <a16:creationId xmlns:a16="http://schemas.microsoft.com/office/drawing/2014/main" id="{459CAE34-6C2D-4601-8C50-E145A6C6454E}"/>
              </a:ext>
            </a:extLst>
          </p:cNvPr>
          <p:cNvPicPr>
            <a:picLocks noChangeAspect="1"/>
          </p:cNvPicPr>
          <p:nvPr/>
        </p:nvPicPr>
        <p:blipFill>
          <a:blip r:embed="rId2"/>
          <a:stretch>
            <a:fillRect/>
          </a:stretch>
        </p:blipFill>
        <p:spPr>
          <a:xfrm>
            <a:off x="7226830" y="721081"/>
            <a:ext cx="4522984" cy="2686585"/>
          </a:xfrm>
          <a:prstGeom prst="rect">
            <a:avLst/>
          </a:prstGeom>
        </p:spPr>
      </p:pic>
      <p:pic>
        <p:nvPicPr>
          <p:cNvPr id="4" name="Picture 3">
            <a:extLst>
              <a:ext uri="{FF2B5EF4-FFF2-40B4-BE49-F238E27FC236}">
                <a16:creationId xmlns:a16="http://schemas.microsoft.com/office/drawing/2014/main" id="{CD5D59BF-4D36-43CB-85B3-E362881F3C83}"/>
              </a:ext>
            </a:extLst>
          </p:cNvPr>
          <p:cNvPicPr>
            <a:picLocks noChangeAspect="1"/>
          </p:cNvPicPr>
          <p:nvPr/>
        </p:nvPicPr>
        <p:blipFill>
          <a:blip r:embed="rId3"/>
          <a:stretch>
            <a:fillRect/>
          </a:stretch>
        </p:blipFill>
        <p:spPr>
          <a:xfrm>
            <a:off x="7052400" y="3561815"/>
            <a:ext cx="4871845" cy="2686585"/>
          </a:xfrm>
          <a:prstGeom prst="rect">
            <a:avLst/>
          </a:prstGeom>
        </p:spPr>
      </p:pic>
    </p:spTree>
    <p:extLst>
      <p:ext uri="{BB962C8B-B14F-4D97-AF65-F5344CB8AC3E}">
        <p14:creationId xmlns:p14="http://schemas.microsoft.com/office/powerpoint/2010/main" val="767707998"/>
      </p:ext>
    </p:extLst>
  </p:cSld>
  <p:clrMapOvr>
    <a:masterClrMapping/>
  </p:clrMapOvr>
</p:sld>
</file>

<file path=ppt/theme/theme1.xml><?xml version="1.0" encoding="utf-8"?>
<a:theme xmlns:a="http://schemas.openxmlformats.org/drawingml/2006/main" name="SineVTI">
  <a:themeElements>
    <a:clrScheme name="Grayscale">
      <a:dk1>
        <a:srgbClr val="000000"/>
      </a:dk1>
      <a:lt1>
        <a:srgbClr val="FFFFFF"/>
      </a:lt1>
      <a:dk2>
        <a:srgbClr val="000000"/>
      </a:dk2>
      <a:lt2>
        <a:srgbClr val="FFFFFF"/>
      </a:lt2>
      <a:accent1>
        <a:srgbClr val="B5B5B5"/>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49">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ineVTI" id="{8435B2A2-1BD5-4C05-93E5-3C5388B709E3}" vid="{0D704B13-63FE-4848-A298-6B7359B95653}"/>
    </a:ext>
  </a:extLst>
</a:theme>
</file>

<file path=docProps/app.xml><?xml version="1.0" encoding="utf-8"?>
<Properties xmlns="http://schemas.openxmlformats.org/officeDocument/2006/extended-properties" xmlns:vt="http://schemas.openxmlformats.org/officeDocument/2006/docPropsVTypes">
  <Template>Integral</Template>
  <TotalTime>584</TotalTime>
  <Words>2258</Words>
  <Application>Microsoft Office PowerPoint</Application>
  <PresentationFormat>Widescreen</PresentationFormat>
  <Paragraphs>116</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Avenir Next LT Pro</vt:lpstr>
      <vt:lpstr>Posterama</vt:lpstr>
      <vt:lpstr>SineVTI</vt:lpstr>
      <vt:lpstr>A review of Your Phone is My Proxy: Detecting and Understanding Mobile Proxy Networks</vt:lpstr>
      <vt:lpstr>Contents of this Seminar</vt:lpstr>
      <vt:lpstr>The motivation for this paper</vt:lpstr>
      <vt:lpstr>Contributions of the paper</vt:lpstr>
      <vt:lpstr>Background knowledge (1)</vt:lpstr>
      <vt:lpstr>Background knowledge (2)</vt:lpstr>
      <vt:lpstr>Measurement infrastructure</vt:lpstr>
      <vt:lpstr>Measurement infrastructure Finding unknown proxy providers</vt:lpstr>
      <vt:lpstr>Measurement infrastructure Identifying proxy IPs</vt:lpstr>
      <vt:lpstr>Measurement infrastructure Detecting proxy apps</vt:lpstr>
      <vt:lpstr>Measurement infrastructure Profiling (1) proxy apps</vt:lpstr>
      <vt:lpstr>Measurement infrastructure Profiling (2) traffic detector</vt:lpstr>
      <vt:lpstr>Measurement infrastructure Limitations </vt:lpstr>
      <vt:lpstr>Findings (1) Analysis of the mobile proxy program</vt:lpstr>
      <vt:lpstr>Findings (2) Analysis of the mobile proxy traffic</vt:lpstr>
      <vt:lpstr>Mitigations for stakeholders </vt:lpstr>
      <vt:lpstr>Mitigations for proxy providers</vt:lpstr>
      <vt:lpstr>Mitigations for App developers and App Store</vt:lpstr>
      <vt:lpstr>Conclusion (1)</vt:lpstr>
      <vt:lpstr>Conclusion (2)</vt:lpstr>
      <vt:lpstr>Thank you for listening.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review of Your Phone is My Proxy: Detecting and Understanding Mobile Proxy Networks</dc:title>
  <dc:creator>Dennis Xu</dc:creator>
  <cp:lastModifiedBy>Dennis Xu</cp:lastModifiedBy>
  <cp:revision>40</cp:revision>
  <dcterms:created xsi:type="dcterms:W3CDTF">2021-05-19T11:32:17Z</dcterms:created>
  <dcterms:modified xsi:type="dcterms:W3CDTF">2021-05-19T21:17:05Z</dcterms:modified>
</cp:coreProperties>
</file>