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94" r:id="rId4"/>
    <p:sldId id="279" r:id="rId5"/>
    <p:sldId id="280" r:id="rId6"/>
    <p:sldId id="272" r:id="rId7"/>
    <p:sldId id="281" r:id="rId8"/>
    <p:sldId id="282" r:id="rId9"/>
    <p:sldId id="276" r:id="rId10"/>
    <p:sldId id="278" r:id="rId11"/>
    <p:sldId id="283" r:id="rId12"/>
    <p:sldId id="285" r:id="rId13"/>
    <p:sldId id="284" r:id="rId14"/>
    <p:sldId id="273" r:id="rId15"/>
    <p:sldId id="277" r:id="rId16"/>
    <p:sldId id="297" r:id="rId17"/>
    <p:sldId id="287" r:id="rId18"/>
    <p:sldId id="289" r:id="rId19"/>
    <p:sldId id="288" r:id="rId20"/>
    <p:sldId id="286" r:id="rId21"/>
    <p:sldId id="295" r:id="rId22"/>
    <p:sldId id="296" r:id="rId23"/>
    <p:sldId id="291" r:id="rId24"/>
    <p:sldId id="293" r:id="rId25"/>
    <p:sldId id="292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2B0E-5FF7-4801-B3F7-0579F2F7D9C1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F8F3-9DF3-460F-9705-911EBFD5180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550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ization.geblogs.com/visualization/network/" TargetMode="External"/><Relationship Id="rId2" Type="http://schemas.openxmlformats.org/officeDocument/2006/relationships/hyperlink" Target="http://www.gereports.com/the-magic-of-big-data-ge-mit-unveil-new-way-of-visualizing-disea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d.com/talks/hans_rosling_at_stat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Data and Associations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b="1" dirty="0" smtClean="0">
                <a:solidFill>
                  <a:schemeClr val="tx2"/>
                </a:solidFill>
              </a:rPr>
              <a:t>Jim Warren</a:t>
            </a:r>
          </a:p>
          <a:p>
            <a:r>
              <a:rPr lang="en-NZ" sz="2400" dirty="0" smtClean="0">
                <a:solidFill>
                  <a:schemeClr val="tx2"/>
                </a:solidFill>
              </a:rPr>
              <a:t>Professor of Health Informatics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NZ" dirty="0" smtClean="0"/>
              <a:t>GE / MIT unlocking big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00"/>
            <a:ext cx="8229600" cy="228600"/>
          </a:xfrm>
        </p:spPr>
        <p:txBody>
          <a:bodyPr>
            <a:noAutofit/>
          </a:bodyPr>
          <a:lstStyle/>
          <a:p>
            <a:r>
              <a:rPr lang="en-NZ" sz="1200" dirty="0">
                <a:hlinkClick r:id="rId2"/>
              </a:rPr>
              <a:t>http://www.gereports.com/the-magic-of-big-data-ge-mit-unveil-new-way-of-visualizing-disease</a:t>
            </a:r>
            <a:r>
              <a:rPr lang="en-NZ" sz="1200" dirty="0" smtClean="0">
                <a:hlinkClick r:id="rId2"/>
              </a:rPr>
              <a:t>/</a:t>
            </a:r>
            <a:endParaRPr lang="en-NZ" sz="1200" dirty="0" smtClean="0"/>
          </a:p>
          <a:p>
            <a:r>
              <a:rPr lang="en-NZ" sz="1200" dirty="0">
                <a:hlinkClick r:id="rId3"/>
              </a:rPr>
              <a:t>http://visualization.geblogs.com/visualization/network</a:t>
            </a:r>
            <a:r>
              <a:rPr lang="en-NZ" sz="1200" dirty="0" smtClean="0">
                <a:hlinkClick r:id="rId3"/>
              </a:rPr>
              <a:t>/</a:t>
            </a:r>
            <a:r>
              <a:rPr lang="en-NZ" sz="1200" dirty="0" smtClean="0"/>
              <a:t> </a:t>
            </a:r>
            <a:endParaRPr lang="en-NZ" sz="1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73584"/>
            <a:ext cx="7924800" cy="525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7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Working with Bayesian Networks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You can visualise a series of Bayes Theorem based associations</a:t>
            </a:r>
          </a:p>
          <a:p>
            <a:pPr lvl="1"/>
            <a:r>
              <a:rPr lang="en-NZ" dirty="0" smtClean="0"/>
              <a:t>Tools like </a:t>
            </a:r>
            <a:r>
              <a:rPr lang="en-NZ" dirty="0" err="1" smtClean="0"/>
              <a:t>Nettica</a:t>
            </a:r>
            <a:r>
              <a:rPr lang="en-NZ" dirty="0" smtClean="0"/>
              <a:t> will learn these from data and give you a GUI to explore the data</a:t>
            </a:r>
          </a:p>
          <a:p>
            <a:pPr lvl="2"/>
            <a:r>
              <a:rPr lang="en-NZ" dirty="0" smtClean="0"/>
              <a:t>You can provide some initial network structure (hypothesized associations) or let it guess (but it might get causality the wrong way around)</a:t>
            </a:r>
          </a:p>
          <a:p>
            <a:r>
              <a:rPr lang="en-NZ" dirty="0" smtClean="0"/>
              <a:t>E.g. we looked at Victorian (i.e. Melbourne area) hospital discharges for patients admitted to emergency departments (ED) with stroke</a:t>
            </a:r>
          </a:p>
          <a:p>
            <a:pPr lvl="1"/>
            <a:r>
              <a:rPr lang="en-NZ" dirty="0" smtClean="0"/>
              <a:t>[next 2 slides]: note comparison of ‘death’ discharge/separation outcome for cases with priority of ‘</a:t>
            </a:r>
            <a:r>
              <a:rPr lang="en-NZ" dirty="0" err="1" smtClean="0"/>
              <a:t>resus</a:t>
            </a:r>
            <a:r>
              <a:rPr lang="en-NZ" dirty="0" smtClean="0"/>
              <a:t>’ (needing to be resuscitated) versus merely ‘semi-urgent’ at hospital ‘X’</a:t>
            </a:r>
          </a:p>
          <a:p>
            <a:pPr lvl="2"/>
            <a:r>
              <a:rPr lang="en-NZ" dirty="0" smtClean="0"/>
              <a:t>62.1% versus 8.3% death rather than other separation code</a:t>
            </a:r>
          </a:p>
          <a:p>
            <a:pPr lvl="2"/>
            <a:r>
              <a:rPr lang="en-NZ" dirty="0" smtClean="0"/>
              <a:t>Also note different input distribution of stroke </a:t>
            </a:r>
            <a:r>
              <a:rPr lang="en-NZ" dirty="0"/>
              <a:t>type – about 4 times as many </a:t>
            </a:r>
            <a:r>
              <a:rPr lang="en-NZ" dirty="0" err="1"/>
              <a:t>Intracerebral</a:t>
            </a:r>
            <a:r>
              <a:rPr lang="en-NZ" dirty="0"/>
              <a:t> </a:t>
            </a:r>
            <a:r>
              <a:rPr lang="en-NZ" dirty="0" err="1"/>
              <a:t>hemorrhage</a:t>
            </a:r>
            <a:r>
              <a:rPr lang="en-NZ" dirty="0"/>
              <a:t> (ICH</a:t>
            </a:r>
            <a:r>
              <a:rPr lang="en-NZ" dirty="0" smtClean="0"/>
              <a:t>) in the </a:t>
            </a:r>
            <a:r>
              <a:rPr lang="en-NZ" dirty="0" err="1" smtClean="0"/>
              <a:t>Resus</a:t>
            </a:r>
            <a:r>
              <a:rPr lang="en-NZ" dirty="0" smtClean="0"/>
              <a:t> cases; and very different ED LOS (length of stay) distribution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258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Triaged as ‘Resuscitation required’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9105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8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Triaged as ‘Semi-urgent’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52600"/>
            <a:ext cx="90773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61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ChronoMedIt</a:t>
            </a:r>
            <a:r>
              <a:rPr lang="en-NZ" dirty="0" smtClean="0"/>
              <a:t>: Assessing suboptimal long-term condition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752600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Model of criteria for long-term treatment</a:t>
            </a:r>
          </a:p>
          <a:p>
            <a:pPr lvl="1"/>
            <a:r>
              <a:rPr lang="en-NZ" dirty="0" smtClean="0"/>
              <a:t>Use an ontology (in Protégé/OWL) to hold parameters of treatments, problems and measurements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676400"/>
            <a:ext cx="7772400" cy="3389531"/>
            <a:chOff x="533400" y="1828800"/>
            <a:chExt cx="7772400" cy="3389531"/>
          </a:xfrm>
        </p:grpSpPr>
        <p:sp>
          <p:nvSpPr>
            <p:cNvPr id="5" name="Oval 4"/>
            <p:cNvSpPr/>
            <p:nvPr/>
          </p:nvSpPr>
          <p:spPr>
            <a:xfrm>
              <a:off x="3581400" y="1828800"/>
              <a:ext cx="1828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b="1" dirty="0" smtClean="0"/>
                <a:t>Criterion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3505200"/>
              <a:ext cx="1600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b="1" dirty="0" err="1" smtClean="0"/>
                <a:t>Unsustained</a:t>
              </a:r>
              <a:r>
                <a:rPr lang="en-NZ" b="1" dirty="0" smtClean="0"/>
                <a:t> Treatment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5720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Lapse, low medication possession ratio (MPR)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3200" y="3505200"/>
              <a:ext cx="1600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b="1" dirty="0" smtClean="0"/>
                <a:t>Failure to Measure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4400" y="3505200"/>
              <a:ext cx="1600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b="1" dirty="0" smtClean="0"/>
                <a:t>Sustained Failure to Meet Target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05600" y="3505200"/>
              <a:ext cx="1600200" cy="1066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b="1" dirty="0" smtClean="0"/>
                <a:t>Contra-indicated Treatment</a:t>
              </a:r>
              <a:endParaRPr lang="en-US" b="1" dirty="0"/>
            </a:p>
          </p:txBody>
        </p:sp>
        <p:cxnSp>
          <p:nvCxnSpPr>
            <p:cNvPr id="11" name="Straight Arrow Connector 10"/>
            <p:cNvCxnSpPr>
              <a:endCxn id="9" idx="0"/>
            </p:cNvCxnSpPr>
            <p:nvPr/>
          </p:nvCxnSpPr>
          <p:spPr>
            <a:xfrm rot="16200000" flipH="1">
              <a:off x="4629150" y="2609850"/>
              <a:ext cx="1066800" cy="723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5"/>
            </p:cNvCxnSpPr>
            <p:nvPr/>
          </p:nvCxnSpPr>
          <p:spPr>
            <a:xfrm rot="16200000" flipH="1">
              <a:off x="5726952" y="1764552"/>
              <a:ext cx="1156075" cy="23252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6" idx="0"/>
            </p:cNvCxnSpPr>
            <p:nvPr/>
          </p:nvCxnSpPr>
          <p:spPr>
            <a:xfrm rot="10800000" flipV="1">
              <a:off x="1562100" y="2362200"/>
              <a:ext cx="2400300" cy="1143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8" idx="0"/>
            </p:cNvCxnSpPr>
            <p:nvPr/>
          </p:nvCxnSpPr>
          <p:spPr>
            <a:xfrm rot="5400000">
              <a:off x="3371850" y="2609850"/>
              <a:ext cx="1066800" cy="723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324600" y="1828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E.g. in management of hypertension (high blood pressure)</a:t>
            </a:r>
            <a:endParaRPr lang="en-NZ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4334469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Didn’t measure blood </a:t>
            </a:r>
            <a:r>
              <a:rPr lang="en-NZ" dirty="0" smtClean="0"/>
              <a:t>pressure (BP) </a:t>
            </a:r>
            <a:r>
              <a:rPr lang="en-NZ" dirty="0" smtClean="0"/>
              <a:t>often enough </a:t>
            </a:r>
            <a:endParaRPr lang="en-NZ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434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Measured BP, but it stayed too high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435233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Treated, but maybe have drug-drug interaction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600" dirty="0" smtClean="0"/>
              <a:t>Example visual presentation of a case with low Medication Possession Ratio (MPR)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1114"/>
            <a:ext cx="7161148" cy="52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Seeing is easier</a:t>
            </a:r>
            <a:r>
              <a:rPr lang="en-NZ" sz="3100" dirty="0" smtClean="0"/>
              <a:t> (with the right representation)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Two distributions, same mean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OK, you could use the standard deviation to detect the difference</a:t>
            </a:r>
          </a:p>
          <a:p>
            <a:r>
              <a:rPr lang="en-NZ" dirty="0" smtClean="0"/>
              <a:t>But the actual frequency distribution explains the difference more fully and it’s more reliable that the user would notice the difference</a:t>
            </a:r>
            <a:endParaRPr lang="en-NZ" dirty="0"/>
          </a:p>
        </p:txBody>
      </p:sp>
      <p:grpSp>
        <p:nvGrpSpPr>
          <p:cNvPr id="7" name="Group 6"/>
          <p:cNvGrpSpPr/>
          <p:nvPr/>
        </p:nvGrpSpPr>
        <p:grpSpPr>
          <a:xfrm>
            <a:off x="2699238" y="2057400"/>
            <a:ext cx="2482362" cy="3155155"/>
            <a:chOff x="2663515" y="1950245"/>
            <a:chExt cx="2482362" cy="3155155"/>
          </a:xfrm>
        </p:grpSpPr>
        <p:pic>
          <p:nvPicPr>
            <p:cNvPr id="2050" name="Picture 2" descr="http://static.seekingalpha.com/uploads/2009/3/13/saupload_a1_thumb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46"/>
            <a:stretch/>
          </p:blipFill>
          <p:spPr bwMode="auto">
            <a:xfrm>
              <a:off x="2743200" y="2209800"/>
              <a:ext cx="2110154" cy="126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static.seekingalpha.com/uploads/2009/3/13/saupload_a1_thumb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05"/>
            <a:stretch/>
          </p:blipFill>
          <p:spPr bwMode="auto">
            <a:xfrm>
              <a:off x="2663515" y="3429000"/>
              <a:ext cx="2482362" cy="126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30882" y="1950245"/>
              <a:ext cx="0" cy="304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10000" y="4797623"/>
              <a:ext cx="1048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/>
                <a:t>Mean = </a:t>
              </a:r>
              <a:r>
                <a:rPr lang="en-NZ" sz="1400" dirty="0" err="1" smtClean="0"/>
                <a:t>x</a:t>
              </a:r>
              <a:r>
                <a:rPr lang="en-NZ" sz="1400" baseline="-25000" dirty="0" err="1" smtClean="0"/>
                <a:t>m</a:t>
              </a:r>
              <a:endParaRPr lang="en-NZ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64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EventFlow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NZ" sz="2800" dirty="0"/>
              <a:t>Exploring Point and Interval Event Temporal </a:t>
            </a:r>
            <a:r>
              <a:rPr lang="en-NZ" sz="2800" dirty="0" smtClean="0"/>
              <a:t>Patterns over multiple patients</a:t>
            </a:r>
            <a:endParaRPr lang="en-NZ" sz="2800" dirty="0"/>
          </a:p>
          <a:p>
            <a:endParaRPr lang="en-NZ" sz="2800" dirty="0"/>
          </a:p>
        </p:txBody>
      </p:sp>
      <p:pic>
        <p:nvPicPr>
          <p:cNvPr id="25602" name="Picture 2" descr="http://www.cs.umd.edu/hcil/eventflow/img/Event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62200"/>
            <a:ext cx="8572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6696" y="6324600"/>
            <a:ext cx="397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http://www.cs.umd.edu/hcil/eventflow/</a:t>
            </a:r>
          </a:p>
        </p:txBody>
      </p:sp>
    </p:spTree>
    <p:extLst>
      <p:ext uri="{BB962C8B-B14F-4D97-AF65-F5344CB8AC3E}">
        <p14:creationId xmlns:p14="http://schemas.microsoft.com/office/powerpoint/2010/main" val="192174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Temporal abstraction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8624"/>
            <a:ext cx="8229600" cy="2162175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Process individual data points to infer semantics on time </a:t>
            </a:r>
            <a:r>
              <a:rPr lang="en-NZ" dirty="0" smtClean="0"/>
              <a:t>intervals (Yuval </a:t>
            </a:r>
            <a:r>
              <a:rPr lang="en-NZ" dirty="0" err="1" smtClean="0"/>
              <a:t>Shahar</a:t>
            </a:r>
            <a:r>
              <a:rPr lang="en-NZ" dirty="0" smtClean="0"/>
              <a:t>)</a:t>
            </a:r>
            <a:endParaRPr lang="en-NZ" dirty="0" smtClean="0"/>
          </a:p>
          <a:p>
            <a:pPr lvl="1"/>
            <a:r>
              <a:rPr lang="en-NZ" dirty="0" smtClean="0"/>
              <a:t>E.g. levels of bone marrow toxicity (B(x)) following a Bone Marrow Transplant (BMT) as computed on a time series of platelet count and granulocyte count measures over the duration of a treatment protocol (PAZ) for graft rejection (chronic graft versus host disease, CGVHD)</a:t>
            </a:r>
            <a:endParaRPr lang="en-N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4789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8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200" dirty="0" smtClean="0"/>
              <a:t>KNAVE-II: interface to distributed knowledge-based interpretation and summarisation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206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Big Data</a:t>
            </a:r>
          </a:p>
          <a:p>
            <a:r>
              <a:rPr lang="en-NZ" dirty="0" smtClean="0"/>
              <a:t>Bayes’ Theorem and associations</a:t>
            </a:r>
          </a:p>
          <a:p>
            <a:r>
              <a:rPr lang="en-NZ" dirty="0" smtClean="0"/>
              <a:t>Looking at associations</a:t>
            </a:r>
            <a:endParaRPr lang="en-US" dirty="0" smtClean="0"/>
          </a:p>
          <a:p>
            <a:r>
              <a:rPr lang="en-NZ" dirty="0" smtClean="0"/>
              <a:t>Looking at data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715962"/>
          </a:xfrm>
        </p:spPr>
        <p:txBody>
          <a:bodyPr>
            <a:noAutofit/>
          </a:bodyPr>
          <a:lstStyle/>
          <a:p>
            <a:r>
              <a:rPr lang="en-NZ" sz="3200" dirty="0" smtClean="0"/>
              <a:t>Prediction over time with option for ‘what if’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6853"/>
            <a:ext cx="7918648" cy="61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41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What’s behind the prediction?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Logistic regression</a:t>
            </a:r>
          </a:p>
          <a:p>
            <a:pPr lvl="1"/>
            <a:r>
              <a:rPr lang="en-NZ" dirty="0" smtClean="0"/>
              <a:t>Log of the odds of an outcome (e.g. a </a:t>
            </a:r>
            <a:r>
              <a:rPr lang="en-NZ" dirty="0" err="1" smtClean="0"/>
              <a:t>cardvascular</a:t>
            </a:r>
            <a:r>
              <a:rPr lang="en-NZ" dirty="0" smtClean="0"/>
              <a:t> disease event, such as a heart attack) as a weighted function of a number of risk factors (blood pressure, smoking, cholesterol, etc.)</a:t>
            </a:r>
          </a:p>
          <a:p>
            <a:pPr lvl="1"/>
            <a:endParaRPr lang="en-NZ" dirty="0"/>
          </a:p>
          <a:p>
            <a:pPr lvl="1"/>
            <a:r>
              <a:rPr lang="en-NZ" dirty="0" smtClean="0"/>
              <a:t>Weights are learned by fitting to population health data</a:t>
            </a:r>
          </a:p>
          <a:p>
            <a:r>
              <a:rPr lang="en-NZ" dirty="0" smtClean="0"/>
              <a:t>For the scientific mind, seeing the 95% confidence interval of a Beta may be the way to go, but most people will appreciate the graphics</a:t>
            </a:r>
            <a:endParaRPr lang="en-NZ" dirty="0"/>
          </a:p>
        </p:txBody>
      </p:sp>
      <p:pic>
        <p:nvPicPr>
          <p:cNvPr id="1026" name="Picture 2" descr="\operatorname{logit}(\mathbb{E}[Y_i\mid x_{1,i},\ldots,x_{m,i}]) = \operatorname{logit}(p_i)=\ln\left(\frac{p_i}{1-p_i}\right) = \beta_0 + \beta_1 x_{1,i} + \cdots + \beta_m x_{m,i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8318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0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PREDICT – </a:t>
            </a:r>
            <a:r>
              <a:rPr lang="en-NZ" sz="3200" dirty="0" smtClean="0"/>
              <a:t>based on population data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Auckland UniServices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371600"/>
            <a:ext cx="89058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 of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Power of animating data: </a:t>
            </a:r>
            <a:r>
              <a:rPr lang="en-NZ" dirty="0" err="1" smtClean="0"/>
              <a:t>GapMinder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4562"/>
            <a:ext cx="7280624" cy="544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8610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hlinkClick r:id="rId3"/>
              </a:rPr>
              <a:t>http://www.gapminder.org</a:t>
            </a:r>
            <a:r>
              <a:rPr lang="en-NZ" dirty="0" smtClean="0">
                <a:hlinkClick r:id="rId3"/>
              </a:rPr>
              <a:t>/</a:t>
            </a:r>
            <a:r>
              <a:rPr lang="en-NZ" dirty="0"/>
              <a:t> </a:t>
            </a:r>
            <a:r>
              <a:rPr lang="en-NZ" dirty="0">
                <a:hlinkClick r:id="rId4"/>
              </a:rPr>
              <a:t>http://</a:t>
            </a:r>
            <a:r>
              <a:rPr lang="en-NZ" dirty="0" smtClean="0">
                <a:hlinkClick r:id="rId4"/>
              </a:rPr>
              <a:t>www.ted.com/talks/hans_rosling_at_state.html</a:t>
            </a:r>
            <a:r>
              <a:rPr lang="en-NZ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3075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3D/VR renderings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Visible Human project involved CT, MR and </a:t>
            </a:r>
            <a:r>
              <a:rPr lang="en-NZ" sz="2800" dirty="0" err="1" smtClean="0"/>
              <a:t>cryosection</a:t>
            </a:r>
            <a:r>
              <a:rPr lang="en-NZ" sz="2800" dirty="0" smtClean="0"/>
              <a:t> images of representative recently deceased individuals</a:t>
            </a:r>
          </a:p>
          <a:p>
            <a:pPr lvl="1"/>
            <a:r>
              <a:rPr lang="en-NZ" sz="2400" dirty="0" smtClean="0"/>
              <a:t>Can be rendered as 3D models</a:t>
            </a:r>
          </a:p>
          <a:p>
            <a:pPr lvl="1"/>
            <a:r>
              <a:rPr lang="en-NZ" sz="2400" dirty="0" smtClean="0"/>
              <a:t>Can be navigated for medical</a:t>
            </a:r>
            <a:br>
              <a:rPr lang="en-NZ" sz="2400" dirty="0" smtClean="0"/>
            </a:br>
            <a:r>
              <a:rPr lang="en-NZ" sz="2400" dirty="0" smtClean="0"/>
              <a:t>education</a:t>
            </a:r>
            <a:r>
              <a:rPr lang="en-NZ" sz="2400" dirty="0"/>
              <a:t> </a:t>
            </a:r>
            <a:r>
              <a:rPr lang="en-NZ" sz="2400" dirty="0" smtClean="0"/>
              <a:t>as alternative (or in</a:t>
            </a:r>
            <a:br>
              <a:rPr lang="en-NZ" sz="2400" dirty="0" smtClean="0"/>
            </a:br>
            <a:r>
              <a:rPr lang="en-NZ" sz="2400" dirty="0" smtClean="0"/>
              <a:t>addition to) using real cadavers</a:t>
            </a:r>
            <a:endParaRPr lang="en-NZ" sz="2400" dirty="0"/>
          </a:p>
        </p:txBody>
      </p:sp>
      <p:pic>
        <p:nvPicPr>
          <p:cNvPr id="1026" name="Picture 2" descr="Full-size image (126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62" y="2743200"/>
            <a:ext cx="2683613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sl.stanford.edu/what_is/sim_modalities/images/virtual_reali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2143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11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The world is increasingly ‘drowning’ in data</a:t>
            </a:r>
          </a:p>
          <a:p>
            <a:pPr lvl="1"/>
            <a:r>
              <a:rPr lang="en-NZ" dirty="0" smtClean="0"/>
              <a:t>Well, not ‘drowning’ – but at least there’s a lot of missed opportunity from data not being reviewed</a:t>
            </a:r>
          </a:p>
          <a:p>
            <a:r>
              <a:rPr lang="en-NZ" dirty="0" smtClean="0"/>
              <a:t>Statistical models can add summarisation and inference to the raw data</a:t>
            </a:r>
          </a:p>
          <a:p>
            <a:pPr lvl="1"/>
            <a:r>
              <a:rPr lang="en-NZ" dirty="0" smtClean="0"/>
              <a:t>Putting semantic labels on time intervals and adding predictions</a:t>
            </a:r>
          </a:p>
          <a:p>
            <a:r>
              <a:rPr lang="en-NZ" dirty="0" smtClean="0"/>
              <a:t>Interactive </a:t>
            </a:r>
            <a:r>
              <a:rPr lang="en-NZ" dirty="0" smtClean="0"/>
              <a:t>visualisation lets us filter, do ‘what-if?’ scenarios and review slices of time</a:t>
            </a:r>
          </a:p>
          <a:p>
            <a:pPr lvl="1"/>
            <a:r>
              <a:rPr lang="en-NZ" dirty="0" smtClean="0"/>
              <a:t>Animations and 3D reconstructions give us dimensional (time-space) experience of </a:t>
            </a:r>
            <a:r>
              <a:rPr lang="en-NZ" dirty="0" smtClean="0"/>
              <a:t>data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24240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To be able to describe options for display of large and complex data to aid human understanding, including</a:t>
            </a:r>
          </a:p>
          <a:p>
            <a:pPr lvl="1"/>
            <a:r>
              <a:rPr lang="en-NZ" dirty="0" smtClean="0"/>
              <a:t>Display of probabilistic linkage among elements</a:t>
            </a:r>
          </a:p>
          <a:p>
            <a:pPr lvl="1"/>
            <a:r>
              <a:rPr lang="en-NZ" dirty="0" smtClean="0"/>
              <a:t>Display of temporal change</a:t>
            </a:r>
          </a:p>
          <a:p>
            <a:pPr lvl="1"/>
            <a:r>
              <a:rPr lang="en-NZ" dirty="0" smtClean="0"/>
              <a:t>Use of animated displays to view successive slices of a large data set while moving through time or spatial dimensions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738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‘Big Data’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Every day, we create 2.5 quintillion bytes of data — so much that 90% of the data in the world today has been created in the last two years alone. This data comes from everywhere: sensors used to gather climate information, posts to social media sites, digital pictures and videos, purchase transaction records, and cell phone GPS signals to name a few. This data is </a:t>
            </a:r>
            <a:r>
              <a:rPr lang="en-NZ" b="1" dirty="0"/>
              <a:t>big data.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385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domains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Some domains swimming in Big Data</a:t>
            </a:r>
          </a:p>
          <a:p>
            <a:pPr lvl="1"/>
            <a:r>
              <a:rPr lang="en-NZ" dirty="0" smtClean="0"/>
              <a:t>Astronomy</a:t>
            </a:r>
          </a:p>
          <a:p>
            <a:pPr lvl="2"/>
            <a:r>
              <a:rPr lang="en-NZ" dirty="0" smtClean="0"/>
              <a:t>SKA will generate a few </a:t>
            </a:r>
            <a:r>
              <a:rPr lang="en-NZ" dirty="0" err="1" smtClean="0"/>
              <a:t>Exabytes</a:t>
            </a:r>
            <a:r>
              <a:rPr lang="en-NZ" dirty="0" smtClean="0"/>
              <a:t> per day and 300-1500 Petabytes of data per year to be stored</a:t>
            </a:r>
          </a:p>
          <a:p>
            <a:pPr lvl="1"/>
            <a:r>
              <a:rPr lang="en-NZ" dirty="0" smtClean="0"/>
              <a:t>Weather and climate modelling</a:t>
            </a:r>
          </a:p>
          <a:p>
            <a:pPr lvl="1"/>
            <a:r>
              <a:rPr lang="en-NZ" dirty="0" smtClean="0"/>
              <a:t>Biomedicine</a:t>
            </a:r>
          </a:p>
          <a:p>
            <a:pPr lvl="2"/>
            <a:r>
              <a:rPr lang="en-NZ" dirty="0" smtClean="0"/>
              <a:t>Genomics, proteomics, metabolomics (-</a:t>
            </a:r>
            <a:r>
              <a:rPr lang="en-NZ" dirty="0" err="1" smtClean="0"/>
              <a:t>omics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Healthcare delivery</a:t>
            </a:r>
          </a:p>
          <a:p>
            <a:pPr lvl="1"/>
            <a:r>
              <a:rPr lang="en-NZ" dirty="0" smtClean="0"/>
              <a:t>Retail and marketing</a:t>
            </a:r>
          </a:p>
          <a:p>
            <a:pPr lvl="1"/>
            <a:r>
              <a:rPr lang="en-NZ" dirty="0" smtClean="0"/>
              <a:t>Finance and economic modelling</a:t>
            </a:r>
          </a:p>
        </p:txBody>
      </p:sp>
    </p:spTree>
    <p:extLst>
      <p:ext uri="{BB962C8B-B14F-4D97-AF65-F5344CB8AC3E}">
        <p14:creationId xmlns:p14="http://schemas.microsoft.com/office/powerpoint/2010/main" val="406099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Bayes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Associations affect our expectations</a:t>
            </a:r>
          </a:p>
          <a:p>
            <a:r>
              <a:rPr lang="en-NZ" dirty="0" smtClean="0"/>
              <a:t>This can be quantified with conditional probability</a:t>
            </a:r>
          </a:p>
          <a:p>
            <a:pPr lvl="1"/>
            <a:r>
              <a:rPr lang="en-NZ" dirty="0" smtClean="0"/>
              <a:t>Consider the probability, P, of a diagnosis, </a:t>
            </a:r>
            <a:r>
              <a:rPr lang="en-NZ" dirty="0" err="1" smtClean="0"/>
              <a:t>Dx</a:t>
            </a:r>
            <a:r>
              <a:rPr lang="en-NZ" dirty="0" smtClean="0"/>
              <a:t>, being valid, given a patient exhibiting a symptom, </a:t>
            </a:r>
            <a:r>
              <a:rPr lang="en-NZ" dirty="0" err="1" smtClean="0"/>
              <a:t>Sy</a:t>
            </a:r>
            <a:r>
              <a:rPr lang="en-NZ" dirty="0" smtClean="0"/>
              <a:t>:</a:t>
            </a:r>
          </a:p>
          <a:p>
            <a:pPr lvl="2"/>
            <a:r>
              <a:rPr lang="en-NZ" dirty="0" smtClean="0"/>
              <a:t>P(</a:t>
            </a:r>
            <a:r>
              <a:rPr lang="en-NZ" dirty="0" err="1" smtClean="0"/>
              <a:t>Dx|Sy</a:t>
            </a:r>
            <a:r>
              <a:rPr lang="en-NZ" dirty="0" smtClean="0"/>
              <a:t>)= [P(</a:t>
            </a:r>
            <a:r>
              <a:rPr lang="en-NZ" dirty="0" err="1" smtClean="0"/>
              <a:t>Sy|Dx</a:t>
            </a:r>
            <a:r>
              <a:rPr lang="en-NZ" dirty="0" smtClean="0"/>
              <a:t>) × P(</a:t>
            </a:r>
            <a:r>
              <a:rPr lang="en-NZ" dirty="0" err="1" smtClean="0"/>
              <a:t>Dx</a:t>
            </a:r>
            <a:r>
              <a:rPr lang="en-NZ" dirty="0" smtClean="0"/>
              <a:t>)] / P(</a:t>
            </a:r>
            <a:r>
              <a:rPr lang="en-NZ" dirty="0" err="1" smtClean="0"/>
              <a:t>Sy</a:t>
            </a:r>
            <a:r>
              <a:rPr lang="en-NZ" dirty="0" smtClean="0"/>
              <a:t>)</a:t>
            </a:r>
          </a:p>
          <a:p>
            <a:pPr lvl="2"/>
            <a:r>
              <a:rPr lang="en-NZ" i="1" dirty="0" smtClean="0"/>
              <a:t>Posterior</a:t>
            </a:r>
            <a:r>
              <a:rPr lang="en-NZ" dirty="0" smtClean="0"/>
              <a:t> probability can be quite different than the </a:t>
            </a:r>
            <a:r>
              <a:rPr lang="en-NZ" i="1" dirty="0" smtClean="0"/>
              <a:t>a priori</a:t>
            </a:r>
            <a:r>
              <a:rPr lang="en-NZ" dirty="0" smtClean="0"/>
              <a:t> P(</a:t>
            </a:r>
            <a:r>
              <a:rPr lang="en-NZ" dirty="0" err="1" smtClean="0"/>
              <a:t>Dx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/>
              <a:t>So we might have P(flu)=0.05, P(fever)=0.04</a:t>
            </a:r>
          </a:p>
          <a:p>
            <a:pPr lvl="2"/>
            <a:r>
              <a:rPr lang="en-NZ" dirty="0" smtClean="0"/>
              <a:t>With P(fever given flu)=0.5,</a:t>
            </a:r>
            <a:br>
              <a:rPr lang="en-NZ" dirty="0" smtClean="0"/>
            </a:br>
            <a:r>
              <a:rPr lang="en-NZ" dirty="0" smtClean="0"/>
              <a:t>P(flu given fever) = [(0.5)(0.05</a:t>
            </a:r>
            <a:r>
              <a:rPr lang="en-NZ" smtClean="0"/>
              <a:t>)]/(0.04</a:t>
            </a:r>
            <a:r>
              <a:rPr lang="en-NZ" dirty="0" smtClean="0"/>
              <a:t>) = 62.5%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791200" y="4038600"/>
            <a:ext cx="106680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4572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Bayes’ Theorem</a:t>
            </a:r>
            <a:endParaRPr lang="en-NZ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Using conditional probability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Conditional probability is very context dependent</a:t>
            </a:r>
          </a:p>
          <a:p>
            <a:pPr lvl="1"/>
            <a:r>
              <a:rPr lang="en-NZ" dirty="0" smtClean="0"/>
              <a:t>Won’t be the same in Poland as South Africa, or in winter as summer</a:t>
            </a:r>
          </a:p>
          <a:p>
            <a:r>
              <a:rPr lang="en-NZ" dirty="0" smtClean="0"/>
              <a:t>Can learn from data the number to apply Bayes Theorem</a:t>
            </a:r>
          </a:p>
          <a:p>
            <a:pPr lvl="1"/>
            <a:r>
              <a:rPr lang="en-NZ" dirty="0" smtClean="0"/>
              <a:t>Count number of flu cases and number of patients with fever symptoms</a:t>
            </a:r>
          </a:p>
          <a:p>
            <a:pPr lvl="2"/>
            <a:r>
              <a:rPr lang="en-NZ" dirty="0" smtClean="0"/>
              <a:t>Divide by total for P(</a:t>
            </a:r>
            <a:r>
              <a:rPr lang="en-NZ" dirty="0" err="1" smtClean="0"/>
              <a:t>Dx</a:t>
            </a:r>
            <a:r>
              <a:rPr lang="en-NZ" dirty="0" smtClean="0"/>
              <a:t>) and P(</a:t>
            </a:r>
            <a:r>
              <a:rPr lang="en-NZ" dirty="0" err="1" smtClean="0"/>
              <a:t>Sy</a:t>
            </a:r>
            <a:r>
              <a:rPr lang="en-NZ" dirty="0" smtClean="0"/>
              <a:t>), </a:t>
            </a:r>
            <a:r>
              <a:rPr lang="en-NZ" i="1" dirty="0" smtClean="0"/>
              <a:t>aka</a:t>
            </a:r>
            <a:r>
              <a:rPr lang="en-NZ" dirty="0" smtClean="0"/>
              <a:t> ‘prevalence’ of each</a:t>
            </a:r>
          </a:p>
          <a:p>
            <a:pPr lvl="1"/>
            <a:r>
              <a:rPr lang="en-NZ" dirty="0" smtClean="0"/>
              <a:t>Count number of cases with flu </a:t>
            </a:r>
            <a:r>
              <a:rPr lang="en-NZ" i="1" dirty="0" smtClean="0"/>
              <a:t>and </a:t>
            </a:r>
            <a:r>
              <a:rPr lang="en-NZ" dirty="0" smtClean="0"/>
              <a:t>fever</a:t>
            </a:r>
          </a:p>
          <a:p>
            <a:pPr lvl="2"/>
            <a:r>
              <a:rPr lang="en-NZ" dirty="0" smtClean="0"/>
              <a:t>Divide by number of cases with flu to get P(</a:t>
            </a:r>
            <a:r>
              <a:rPr lang="en-NZ" dirty="0" err="1" smtClean="0"/>
              <a:t>Sy</a:t>
            </a:r>
            <a:r>
              <a:rPr lang="en-NZ" dirty="0" smtClean="0"/>
              <a:t> | </a:t>
            </a:r>
            <a:r>
              <a:rPr lang="en-NZ" dirty="0" err="1" smtClean="0"/>
              <a:t>Dx</a:t>
            </a:r>
            <a:r>
              <a:rPr lang="en-NZ" dirty="0" smtClean="0"/>
              <a:t>)</a:t>
            </a:r>
          </a:p>
          <a:p>
            <a:r>
              <a:rPr lang="en-NZ" dirty="0" smtClean="0"/>
              <a:t>But your estimation is only as good as your data</a:t>
            </a:r>
          </a:p>
          <a:p>
            <a:pPr lvl="1"/>
            <a:r>
              <a:rPr lang="en-NZ" dirty="0" smtClean="0"/>
              <a:t>Did fever always get recorded? Was every flu recorded </a:t>
            </a:r>
            <a:r>
              <a:rPr lang="en-NZ" i="1" dirty="0" smtClean="0"/>
              <a:t>and</a:t>
            </a:r>
            <a:r>
              <a:rPr lang="en-NZ" dirty="0" smtClean="0"/>
              <a:t> correctly diagnosed?</a:t>
            </a:r>
          </a:p>
          <a:p>
            <a:pPr lvl="1"/>
            <a:r>
              <a:rPr lang="en-NZ" dirty="0" smtClean="0"/>
              <a:t>And you have to assume the new context is similar to the one where you ‘learned’ (estimated) the parameters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0276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Probability in user interaction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Can use </a:t>
            </a:r>
            <a:r>
              <a:rPr lang="en-NZ" i="1" dirty="0" smtClean="0"/>
              <a:t>a priori </a:t>
            </a:r>
            <a:r>
              <a:rPr lang="en-NZ" dirty="0" smtClean="0"/>
              <a:t>prevalence and posterior probability as basis for layout decisions</a:t>
            </a:r>
          </a:p>
          <a:p>
            <a:pPr lvl="1"/>
            <a:r>
              <a:rPr lang="en-NZ" dirty="0" smtClean="0"/>
              <a:t>E.g. intelligent split menu: offer most likely item selections at top</a:t>
            </a:r>
          </a:p>
          <a:p>
            <a:pPr lvl="1"/>
            <a:r>
              <a:rPr lang="en-NZ" dirty="0" smtClean="0"/>
              <a:t>MS Word does a heuristic split menu with a few common and/or recently used fonts at top</a:t>
            </a:r>
          </a:p>
          <a:p>
            <a:pPr lvl="1"/>
            <a:r>
              <a:rPr lang="en-NZ" dirty="0" smtClean="0"/>
              <a:t>Can estimate contextually-likely actions for right-click options, or to offer help topics</a:t>
            </a:r>
          </a:p>
          <a:p>
            <a:r>
              <a:rPr lang="en-NZ" dirty="0" smtClean="0"/>
              <a:t>I developed </a:t>
            </a:r>
            <a:r>
              <a:rPr lang="en-NZ" i="1" dirty="0" err="1" smtClean="0"/>
              <a:t>Mediface</a:t>
            </a:r>
            <a:r>
              <a:rPr lang="en-NZ" dirty="0" smtClean="0"/>
              <a:t> a few years ago</a:t>
            </a:r>
          </a:p>
          <a:p>
            <a:pPr lvl="1"/>
            <a:r>
              <a:rPr lang="en-NZ" dirty="0" smtClean="0"/>
              <a:t>Used General Practice electronic medical records to estimate prevalence and conditional probabilities on diagnoses, symptoms and treatments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249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i="1" dirty="0" err="1" smtClean="0"/>
              <a:t>Mediface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DOC\MEDINFO\ANTICIP\medifac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1159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Data and Associations</vt:lpstr>
      <vt:lpstr>Outline</vt:lpstr>
      <vt:lpstr>Objectives</vt:lpstr>
      <vt:lpstr>‘Big Data’</vt:lpstr>
      <vt:lpstr>Some domains</vt:lpstr>
      <vt:lpstr>Bayes Theorem</vt:lpstr>
      <vt:lpstr>Using conditional probability</vt:lpstr>
      <vt:lpstr>Probability in user interaction</vt:lpstr>
      <vt:lpstr>Mediface</vt:lpstr>
      <vt:lpstr>GE / MIT unlocking big data</vt:lpstr>
      <vt:lpstr>Working with Bayesian Networks</vt:lpstr>
      <vt:lpstr>Triaged as ‘Resuscitation required’</vt:lpstr>
      <vt:lpstr>Triaged as ‘Semi-urgent’</vt:lpstr>
      <vt:lpstr>ChronoMedIt: Assessing suboptimal long-term condition management</vt:lpstr>
      <vt:lpstr>Example visual presentation of a case with low Medication Possession Ratio (MPR)</vt:lpstr>
      <vt:lpstr>Seeing is easier (with the right representation)</vt:lpstr>
      <vt:lpstr>EventFlow</vt:lpstr>
      <vt:lpstr>Temporal abstraction</vt:lpstr>
      <vt:lpstr>KNAVE-II: interface to distributed knowledge-based interpretation and summarisation</vt:lpstr>
      <vt:lpstr>Prediction over time with option for ‘what if’</vt:lpstr>
      <vt:lpstr>What’s behind the prediction?</vt:lpstr>
      <vt:lpstr>PREDICT – based on population data</vt:lpstr>
      <vt:lpstr>Power of animating data: GapMinder</vt:lpstr>
      <vt:lpstr>3D/VR renderings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Informatics and HCI</dc:title>
  <dc:creator>Jim Warren</dc:creator>
  <cp:lastModifiedBy>Jim Warren</cp:lastModifiedBy>
  <cp:revision>46</cp:revision>
  <dcterms:created xsi:type="dcterms:W3CDTF">2006-08-16T00:00:00Z</dcterms:created>
  <dcterms:modified xsi:type="dcterms:W3CDTF">2014-04-14T04:22:34Z</dcterms:modified>
</cp:coreProperties>
</file>