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61" r:id="rId3"/>
    <p:sldId id="260" r:id="rId4"/>
    <p:sldId id="273" r:id="rId5"/>
    <p:sldId id="274" r:id="rId6"/>
    <p:sldId id="275" r:id="rId7"/>
    <p:sldId id="278" r:id="rId8"/>
    <p:sldId id="264" r:id="rId9"/>
    <p:sldId id="279" r:id="rId10"/>
    <p:sldId id="280" r:id="rId11"/>
    <p:sldId id="281" r:id="rId12"/>
    <p:sldId id="265" r:id="rId13"/>
    <p:sldId id="282" r:id="rId14"/>
    <p:sldId id="266" r:id="rId15"/>
    <p:sldId id="283" r:id="rId16"/>
    <p:sldId id="292" r:id="rId17"/>
    <p:sldId id="268" r:id="rId18"/>
    <p:sldId id="284" r:id="rId19"/>
    <p:sldId id="269" r:id="rId20"/>
    <p:sldId id="276" r:id="rId21"/>
    <p:sldId id="271" r:id="rId22"/>
    <p:sldId id="277" r:id="rId23"/>
    <p:sldId id="285" r:id="rId24"/>
    <p:sldId id="286" r:id="rId25"/>
    <p:sldId id="287" r:id="rId26"/>
    <p:sldId id="288" r:id="rId27"/>
    <p:sldId id="289" r:id="rId28"/>
    <p:sldId id="290" r:id="rId29"/>
    <p:sldId id="262" r:id="rId30"/>
    <p:sldId id="291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642" y="-10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28B3D-57FA-4625-BCC6-A73ACAF4B92D}" type="datetimeFigureOut">
              <a:rPr lang="en-NZ" smtClean="0"/>
              <a:t>28/03/2014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238A8-3A38-4284-B6C3-FFA9041492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8070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C788-9993-432A-9C70-D7BD1BBF2771}" type="datetimeFigureOut">
              <a:rPr lang="en-NZ" smtClean="0"/>
              <a:t>28/03/2014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38C90-A04A-491C-A864-89E29779092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42494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8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48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JQ3TM-p2QI" TargetMode="External"/><Relationship Id="rId2" Type="http://schemas.openxmlformats.org/officeDocument/2006/relationships/hyperlink" Target="https://www.youtube.com/watch?v=sX6hMhL1YsQ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1447800"/>
            <a:ext cx="5136134" cy="5276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381000"/>
            <a:ext cx="5257800" cy="1470025"/>
          </a:xfrm>
        </p:spPr>
        <p:txBody>
          <a:bodyPr/>
          <a:lstStyle/>
          <a:p>
            <a:r>
              <a:rPr lang="en-NZ" dirty="0" smtClean="0"/>
              <a:t>COMPSCI 345 / SOFTENG 350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2209800"/>
            <a:ext cx="5242814" cy="1752600"/>
          </a:xfrm>
        </p:spPr>
        <p:txBody>
          <a:bodyPr/>
          <a:lstStyle/>
          <a:p>
            <a:r>
              <a:rPr lang="en-NZ" dirty="0" smtClean="0"/>
              <a:t>Review for mid-semester test</a:t>
            </a:r>
          </a:p>
          <a:p>
            <a:r>
              <a:rPr lang="en-NZ" dirty="0" err="1" smtClean="0"/>
              <a:t>AProf</a:t>
            </a:r>
            <a:r>
              <a:rPr lang="en-NZ" dirty="0" smtClean="0"/>
              <a:t> Beryl Plimmer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4345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L5 Heuristic evaluations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NZ" dirty="0"/>
              <a:t>To be aware of a range of heuristic evaluation options appropriate to the analysis and design phase</a:t>
            </a:r>
          </a:p>
          <a:p>
            <a:pPr lvl="1"/>
            <a:r>
              <a:rPr lang="en-NZ" dirty="0"/>
              <a:t>In particular well known heuristics of usable systems</a:t>
            </a:r>
          </a:p>
          <a:p>
            <a:pPr lvl="2"/>
            <a:r>
              <a:rPr lang="en-NZ" dirty="0"/>
              <a:t>Nielsen’s heuristics</a:t>
            </a:r>
          </a:p>
          <a:p>
            <a:pPr lvl="2"/>
            <a:r>
              <a:rPr lang="en-NZ" dirty="0" err="1"/>
              <a:t>Schneiderman’s</a:t>
            </a:r>
            <a:r>
              <a:rPr lang="en-NZ" dirty="0"/>
              <a:t> rules</a:t>
            </a:r>
          </a:p>
          <a:p>
            <a:r>
              <a:rPr lang="en-NZ" dirty="0"/>
              <a:t>To understand the difference evaluation challenges of early prototypes with limited functionality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0679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L5 Heuristic Evaluations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Accuracy? </a:t>
            </a:r>
          </a:p>
          <a:p>
            <a:r>
              <a:rPr lang="en-NZ" dirty="0" smtClean="0"/>
              <a:t>Heuristic Guidelines</a:t>
            </a:r>
          </a:p>
          <a:p>
            <a:pPr lvl="1"/>
            <a:r>
              <a:rPr lang="en-NZ" dirty="0" err="1" smtClean="0"/>
              <a:t>Schneiderman’s</a:t>
            </a:r>
            <a:r>
              <a:rPr lang="en-NZ" dirty="0" smtClean="0"/>
              <a:t> </a:t>
            </a:r>
            <a:r>
              <a:rPr lang="en-NZ" dirty="0"/>
              <a:t>&amp; </a:t>
            </a:r>
            <a:r>
              <a:rPr lang="en-NZ" dirty="0" smtClean="0"/>
              <a:t>Nielson’s</a:t>
            </a:r>
          </a:p>
          <a:p>
            <a:r>
              <a:rPr lang="en-NZ" dirty="0" smtClean="0"/>
              <a:t>Evaluating Prototypes</a:t>
            </a:r>
          </a:p>
          <a:p>
            <a:pPr lvl="1"/>
            <a:r>
              <a:rPr lang="en-NZ" dirty="0" smtClean="0"/>
              <a:t>Wizard of Oz</a:t>
            </a:r>
          </a:p>
          <a:p>
            <a:pPr lvl="1"/>
            <a:r>
              <a:rPr lang="en-NZ" dirty="0" smtClean="0"/>
              <a:t>Semi functional prototypes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28521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L6: Usability testing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Be able to articulate why and when to do usability testing</a:t>
            </a:r>
          </a:p>
          <a:p>
            <a:r>
              <a:rPr lang="en-NZ" dirty="0" smtClean="0">
                <a:solidFill>
                  <a:schemeClr val="bg2"/>
                </a:solidFill>
              </a:rPr>
              <a:t>Be able to develop usability testing plans (continues next lecture)</a:t>
            </a:r>
          </a:p>
          <a:p>
            <a:r>
              <a:rPr lang="en-NZ" dirty="0" smtClean="0">
                <a:solidFill>
                  <a:schemeClr val="bg2"/>
                </a:solidFill>
              </a:rPr>
              <a:t>Be able to write usability test reports (continues next lecture)</a:t>
            </a:r>
            <a:endParaRPr lang="en-NZ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745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L6 Usability Testing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When to test</a:t>
            </a:r>
          </a:p>
          <a:p>
            <a:r>
              <a:rPr lang="en-NZ" dirty="0" smtClean="0"/>
              <a:t>Why test</a:t>
            </a:r>
          </a:p>
          <a:p>
            <a:r>
              <a:rPr lang="en-NZ" dirty="0" smtClean="0"/>
              <a:t>Usability testing tools and facilities</a:t>
            </a:r>
          </a:p>
          <a:p>
            <a:r>
              <a:rPr lang="en-NZ" dirty="0" smtClean="0"/>
              <a:t>Making use of what you learn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04779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L7: Usability testing – planning &amp; reporting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Be able to develop usability testing </a:t>
            </a:r>
            <a:r>
              <a:rPr lang="en-NZ" dirty="0" smtClean="0"/>
              <a:t>plans</a:t>
            </a:r>
          </a:p>
          <a:p>
            <a:r>
              <a:rPr lang="en-NZ" dirty="0" smtClean="0"/>
              <a:t>Be </a:t>
            </a:r>
            <a:r>
              <a:rPr lang="en-NZ" dirty="0"/>
              <a:t>able to write usability test </a:t>
            </a:r>
            <a:r>
              <a:rPr lang="en-NZ" dirty="0" smtClean="0"/>
              <a:t>reports</a:t>
            </a:r>
          </a:p>
          <a:p>
            <a:r>
              <a:rPr lang="en-NZ" dirty="0" smtClean="0"/>
              <a:t>Understand the nature of human research ethics requirements when conducting studies on humans</a:t>
            </a:r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1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L7 Usability test 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Participants</a:t>
            </a:r>
          </a:p>
          <a:p>
            <a:r>
              <a:rPr lang="en-NZ" dirty="0" smtClean="0"/>
              <a:t>Tasks</a:t>
            </a:r>
          </a:p>
          <a:p>
            <a:r>
              <a:rPr lang="en-NZ" dirty="0" smtClean="0"/>
              <a:t>Questionnaires</a:t>
            </a:r>
          </a:p>
          <a:p>
            <a:r>
              <a:rPr lang="en-NZ" dirty="0" smtClean="0"/>
              <a:t>Analysis</a:t>
            </a:r>
          </a:p>
          <a:p>
            <a:r>
              <a:rPr lang="en-NZ" dirty="0" smtClean="0"/>
              <a:t>Report</a:t>
            </a:r>
          </a:p>
          <a:p>
            <a:r>
              <a:rPr lang="en-NZ" dirty="0" smtClean="0"/>
              <a:t>Process – plan, script, ethics, professionalism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56062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Computer says NO (little </a:t>
            </a:r>
            <a:r>
              <a:rPr lang="en-NZ" dirty="0" err="1" smtClean="0"/>
              <a:t>Britian</a:t>
            </a:r>
            <a:r>
              <a:rPr lang="en-NZ" dirty="0" smtClean="0"/>
              <a:t>)</a:t>
            </a:r>
          </a:p>
          <a:p>
            <a:endParaRPr lang="en-NZ" dirty="0" smtClean="0"/>
          </a:p>
          <a:p>
            <a:r>
              <a:rPr lang="en-NZ" sz="2800" dirty="0">
                <a:hlinkClick r:id="rId2"/>
              </a:rPr>
              <a:t>https://</a:t>
            </a:r>
            <a:r>
              <a:rPr lang="en-NZ" sz="2800" dirty="0" smtClean="0">
                <a:hlinkClick r:id="rId2"/>
              </a:rPr>
              <a:t>www.youtube.com/watch?v=sX6hMhL1YsQ</a:t>
            </a:r>
            <a:r>
              <a:rPr lang="en-NZ" sz="2800" dirty="0" smtClean="0"/>
              <a:t> </a:t>
            </a:r>
          </a:p>
          <a:p>
            <a:r>
              <a:rPr lang="en-NZ" sz="2800" dirty="0">
                <a:hlinkClick r:id="rId3"/>
              </a:rPr>
              <a:t>https://</a:t>
            </a:r>
            <a:r>
              <a:rPr lang="en-NZ" sz="2800" dirty="0" smtClean="0">
                <a:hlinkClick r:id="rId3"/>
              </a:rPr>
              <a:t>www.youtube.com/watch?v=AJQ3TM-p2QI</a:t>
            </a:r>
            <a:r>
              <a:rPr lang="en-NZ" sz="2800" dirty="0" smtClean="0"/>
              <a:t> </a:t>
            </a:r>
          </a:p>
          <a:p>
            <a:endParaRPr lang="en-NZ" sz="2800" dirty="0"/>
          </a:p>
          <a:p>
            <a:r>
              <a:rPr lang="en-NZ" sz="2800" dirty="0" smtClean="0"/>
              <a:t>There are </a:t>
            </a:r>
            <a:r>
              <a:rPr lang="en-NZ" sz="2800" smtClean="0"/>
              <a:t>lots more of these.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1321513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L8: Conceptual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appreciate role of Conceptual Design prior to Physical Design</a:t>
            </a:r>
          </a:p>
          <a:p>
            <a:r>
              <a:rPr lang="en-NZ" dirty="0" smtClean="0"/>
              <a:t>To be equipped with a set of methods for Conceptual Design</a:t>
            </a:r>
          </a:p>
          <a:p>
            <a:pPr lvl="1"/>
            <a:r>
              <a:rPr lang="en-NZ" dirty="0" smtClean="0"/>
              <a:t>Particularly personas and scenarios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D742FA92-DD24-425A-BCAD-BB44049928B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07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L8: Conceptual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Structuring the information space</a:t>
            </a:r>
          </a:p>
          <a:p>
            <a:pPr lvl="1"/>
            <a:r>
              <a:rPr lang="en-NZ" dirty="0" smtClean="0"/>
              <a:t>Card sorts, semantic networks </a:t>
            </a:r>
            <a:r>
              <a:rPr lang="en-NZ" dirty="0" err="1" smtClean="0"/>
              <a:t>etc</a:t>
            </a:r>
            <a:endParaRPr lang="en-NZ" dirty="0" smtClean="0"/>
          </a:p>
          <a:p>
            <a:r>
              <a:rPr lang="en-NZ" dirty="0" smtClean="0"/>
              <a:t>Personas</a:t>
            </a:r>
          </a:p>
          <a:p>
            <a:pPr lvl="1"/>
            <a:r>
              <a:rPr lang="en-NZ" dirty="0" smtClean="0"/>
              <a:t>Created from ….</a:t>
            </a:r>
          </a:p>
          <a:p>
            <a:pPr lvl="1"/>
            <a:r>
              <a:rPr lang="en-NZ" dirty="0" smtClean="0"/>
              <a:t>Contain….</a:t>
            </a:r>
          </a:p>
          <a:p>
            <a:r>
              <a:rPr lang="en-NZ" dirty="0" smtClean="0"/>
              <a:t>Scenarios</a:t>
            </a:r>
          </a:p>
          <a:p>
            <a:pPr lvl="1"/>
            <a:r>
              <a:rPr lang="en-NZ" dirty="0" smtClean="0"/>
              <a:t>Created from …</a:t>
            </a:r>
          </a:p>
          <a:p>
            <a:pPr lvl="1"/>
            <a:r>
              <a:rPr lang="en-NZ" dirty="0" smtClean="0"/>
              <a:t>contain</a:t>
            </a:r>
          </a:p>
          <a:p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59623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L9: Physical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appreciate the value of prototyping (especially paper prototyping) to the design process</a:t>
            </a:r>
          </a:p>
          <a:p>
            <a:r>
              <a:rPr lang="en-NZ" dirty="0" smtClean="0"/>
              <a:t>To be aware of the different types and options in prototyping and be able to choose the most appropriate ones for specific design problems</a:t>
            </a:r>
          </a:p>
          <a:p>
            <a:r>
              <a:rPr lang="en-NZ" dirty="0" smtClean="0"/>
              <a:t>To be able to develop useful prototypes for eliciting user feedback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2F3782EB-0D33-4DB6-AA25-33805819ECA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1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Test review lecture format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Review the learning objectives of each of the lectures and assignment 1</a:t>
            </a:r>
          </a:p>
          <a:p>
            <a:r>
              <a:rPr lang="en-NZ" dirty="0" smtClean="0"/>
              <a:t>Ask specific questions as we go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5438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L9 Physical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Making paper prototypes</a:t>
            </a:r>
          </a:p>
          <a:p>
            <a:r>
              <a:rPr lang="en-NZ" dirty="0" smtClean="0"/>
              <a:t>Advantages and disadvantages of paper prototypes</a:t>
            </a:r>
          </a:p>
          <a:p>
            <a:r>
              <a:rPr lang="en-NZ" dirty="0" smtClean="0"/>
              <a:t>Other non functional (or semi functional) prototyping tools</a:t>
            </a:r>
          </a:p>
          <a:p>
            <a:pPr lvl="1"/>
            <a:r>
              <a:rPr lang="en-NZ" dirty="0" smtClean="0"/>
              <a:t>Advantages and disadvantages</a:t>
            </a:r>
          </a:p>
          <a:p>
            <a:r>
              <a:rPr lang="en-NZ" dirty="0" smtClean="0"/>
              <a:t>Depth versus breath prototyping</a:t>
            </a:r>
          </a:p>
          <a:p>
            <a:pPr lvl="1"/>
            <a:r>
              <a:rPr lang="en-NZ" dirty="0" smtClean="0"/>
              <a:t>Wire framing </a:t>
            </a:r>
          </a:p>
          <a:p>
            <a:pPr lvl="1"/>
            <a:r>
              <a:rPr lang="en-NZ" dirty="0" smtClean="0"/>
              <a:t>Patterns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36448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L9: Design principles 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be able to apply design principles in the context of user interface design tasks</a:t>
            </a:r>
          </a:p>
          <a:p>
            <a:r>
              <a:rPr lang="en-NZ" dirty="0" smtClean="0"/>
              <a:t>To be able to characterise key design principles for </a:t>
            </a:r>
            <a:r>
              <a:rPr lang="en-NZ" i="1" dirty="0" smtClean="0"/>
              <a:t>effectiveness</a:t>
            </a:r>
            <a:r>
              <a:rPr lang="en-NZ" dirty="0" smtClean="0"/>
              <a:t> and </a:t>
            </a:r>
            <a:r>
              <a:rPr lang="en-NZ" i="1" dirty="0" smtClean="0"/>
              <a:t>efficiency</a:t>
            </a:r>
            <a:endParaRPr lang="en-NZ" dirty="0" smtClean="0"/>
          </a:p>
          <a:p>
            <a:r>
              <a:rPr lang="en-NZ" dirty="0" smtClean="0"/>
              <a:t>To be able to conceptualise design principles in terms of an interaction framework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68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L9 Design principles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Framework for design principles</a:t>
            </a:r>
          </a:p>
          <a:p>
            <a:r>
              <a:rPr lang="en-NZ" dirty="0" smtClean="0"/>
              <a:t>Key design principles</a:t>
            </a:r>
          </a:p>
          <a:p>
            <a:pPr lvl="1"/>
            <a:r>
              <a:rPr lang="en-NZ" dirty="0" smtClean="0"/>
              <a:t>comprehensibility, learnability, effectiveness, efficiency </a:t>
            </a:r>
          </a:p>
          <a:p>
            <a:pPr marL="457200" lvl="1" indent="0">
              <a:buNone/>
            </a:pPr>
            <a:endParaRPr lang="en-NZ" dirty="0" smtClean="0"/>
          </a:p>
          <a:p>
            <a:pPr marL="230188" indent="-230188">
              <a:lnSpc>
                <a:spcPct val="90000"/>
              </a:lnSpc>
            </a:pPr>
            <a:r>
              <a:rPr lang="en-US" dirty="0"/>
              <a:t>Effectiveness/Usefulness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Utility, Safety, Flexibility, Stability</a:t>
            </a:r>
            <a:endParaRPr lang="en-US" dirty="0"/>
          </a:p>
          <a:p>
            <a:pPr marL="230188" indent="-230188">
              <a:lnSpc>
                <a:spcPct val="90000"/>
              </a:lnSpc>
            </a:pPr>
            <a:r>
              <a:rPr lang="en-US" dirty="0"/>
              <a:t>Efficiency/Usability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Simplicity, Memorability, Predictability, Visibility</a:t>
            </a:r>
            <a:endParaRPr lang="en-US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22298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L11 Visual Perception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What are the two stages of the visual system?</a:t>
            </a:r>
          </a:p>
          <a:p>
            <a:r>
              <a:rPr lang="en-NZ" dirty="0"/>
              <a:t>How do luminance and colour effect visual perception?</a:t>
            </a:r>
          </a:p>
          <a:p>
            <a:r>
              <a:rPr lang="en-NZ" dirty="0"/>
              <a:t>What is the difference between central and peripheral vision?</a:t>
            </a:r>
          </a:p>
          <a:p>
            <a:r>
              <a:rPr lang="en-NZ" dirty="0"/>
              <a:t>How do we read</a:t>
            </a:r>
            <a:r>
              <a:rPr lang="en-NZ" dirty="0" smtClean="0"/>
              <a:t>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84074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L11 Visual Perception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Stages of vision</a:t>
            </a:r>
          </a:p>
          <a:p>
            <a:pPr lvl="1"/>
            <a:r>
              <a:rPr lang="en-NZ" dirty="0" smtClean="0"/>
              <a:t>Physical receptors, processing and interpretation</a:t>
            </a:r>
          </a:p>
          <a:p>
            <a:r>
              <a:rPr lang="en-NZ" dirty="0" smtClean="0"/>
              <a:t>Physical </a:t>
            </a:r>
          </a:p>
          <a:p>
            <a:pPr lvl="1"/>
            <a:r>
              <a:rPr lang="en-NZ" dirty="0" smtClean="0"/>
              <a:t>Cones and rods</a:t>
            </a:r>
          </a:p>
          <a:p>
            <a:pPr lvl="1"/>
            <a:r>
              <a:rPr lang="en-NZ" dirty="0" smtClean="0"/>
              <a:t>Central and peripheral </a:t>
            </a:r>
          </a:p>
          <a:p>
            <a:pPr lvl="1"/>
            <a:r>
              <a:rPr lang="en-NZ" dirty="0" smtClean="0"/>
              <a:t>Luminance and colour</a:t>
            </a:r>
          </a:p>
          <a:p>
            <a:pPr lvl="1"/>
            <a:r>
              <a:rPr lang="en-NZ" dirty="0" smtClean="0"/>
              <a:t>Detail and movement</a:t>
            </a:r>
          </a:p>
          <a:p>
            <a:r>
              <a:rPr lang="en-NZ" dirty="0" smtClean="0"/>
              <a:t>Interpreting </a:t>
            </a:r>
          </a:p>
          <a:p>
            <a:pPr lvl="1"/>
            <a:r>
              <a:rPr lang="en-NZ" dirty="0" smtClean="0"/>
              <a:t>Context and clues</a:t>
            </a:r>
          </a:p>
          <a:p>
            <a:pPr lvl="1"/>
            <a:r>
              <a:rPr lang="en-NZ" dirty="0" smtClean="0"/>
              <a:t>Reading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22304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L12 Aesthetics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ea typeface="ＭＳ Ｐゴシック" panose="020B0600070205080204" pitchFamily="34" charset="-128"/>
              </a:rPr>
              <a:t>What is aesthetics?</a:t>
            </a:r>
          </a:p>
          <a:p>
            <a:r>
              <a:rPr lang="en-NZ" dirty="0">
                <a:ea typeface="ＭＳ Ｐゴシック" panose="020B0600070205080204" pitchFamily="34" charset="-128"/>
              </a:rPr>
              <a:t>What are the principles of aesthetics?</a:t>
            </a:r>
          </a:p>
          <a:p>
            <a:r>
              <a:rPr lang="en-NZ" dirty="0">
                <a:ea typeface="ＭＳ Ｐゴシック" panose="020B0600070205080204" pitchFamily="34" charset="-128"/>
              </a:rPr>
              <a:t>Why is aesthetics important to HCI? </a:t>
            </a:r>
          </a:p>
          <a:p>
            <a:r>
              <a:rPr lang="en-NZ" dirty="0">
                <a:ea typeface="ＭＳ Ｐゴシック" panose="020B0600070205080204" pitchFamily="34" charset="-128"/>
              </a:rPr>
              <a:t>Do people agree on aesthetically pleasing?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29778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L12 Aesthetics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Aesthetically pleasing interface is perceived as</a:t>
            </a:r>
          </a:p>
          <a:p>
            <a:pPr lvl="1"/>
            <a:r>
              <a:rPr lang="en-NZ" dirty="0" smtClean="0"/>
              <a:t>More usable, trustworthy and error tolerance is increased</a:t>
            </a:r>
          </a:p>
          <a:p>
            <a:r>
              <a:rPr lang="en-NZ" dirty="0" smtClean="0"/>
              <a:t>Principles</a:t>
            </a:r>
          </a:p>
          <a:p>
            <a:pPr lvl="1"/>
            <a:r>
              <a:rPr lang="en-NZ" dirty="0" smtClean="0"/>
              <a:t>Balance, emphasis and unity </a:t>
            </a:r>
          </a:p>
          <a:p>
            <a:r>
              <a:rPr lang="en-NZ" dirty="0" smtClean="0"/>
              <a:t>Components</a:t>
            </a:r>
          </a:p>
          <a:p>
            <a:pPr lvl="1"/>
            <a:r>
              <a:rPr lang="en-NZ" dirty="0" smtClean="0"/>
              <a:t>Foreground: text, colour &amp; images, lines and borders, forms and controls </a:t>
            </a:r>
          </a:p>
          <a:p>
            <a:pPr lvl="1"/>
            <a:r>
              <a:rPr lang="en-NZ" dirty="0" smtClean="0"/>
              <a:t>Background 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15193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L13 Grouping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When and where is grouping critical in UI design?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What techniques can be used to sort things into groups?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 can you visualize the groups?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What visual clues can you use to indicate things belong together or apart?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15431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L13 Grouping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Information architecture</a:t>
            </a:r>
          </a:p>
          <a:p>
            <a:pPr lvl="1"/>
            <a:r>
              <a:rPr lang="en-NZ" dirty="0" smtClean="0"/>
              <a:t>Hierarchy, network, trees</a:t>
            </a:r>
          </a:p>
          <a:p>
            <a:r>
              <a:rPr lang="en-NZ" dirty="0" smtClean="0"/>
              <a:t>Grouping on screen Gestalt principles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Proximity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Similarity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Common Fate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Closure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Good Continuity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Area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Symmetry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Surroundedness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/>
              <a:t>Prägnanz</a:t>
            </a:r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78352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Assignment 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apply usability testing methods</a:t>
            </a:r>
          </a:p>
          <a:p>
            <a:pPr lvl="1"/>
            <a:r>
              <a:rPr lang="en-NZ" dirty="0" smtClean="0"/>
              <a:t>Become familiar with heuristic evaluation tools</a:t>
            </a:r>
          </a:p>
          <a:p>
            <a:pPr lvl="2"/>
            <a:r>
              <a:rPr lang="en-NZ" dirty="0" smtClean="0"/>
              <a:t>HTAs</a:t>
            </a:r>
          </a:p>
          <a:p>
            <a:pPr lvl="2"/>
            <a:r>
              <a:rPr lang="en-NZ" dirty="0" smtClean="0"/>
              <a:t>Check list and templates</a:t>
            </a:r>
          </a:p>
          <a:p>
            <a:pPr lvl="1"/>
            <a:r>
              <a:rPr lang="en-NZ" dirty="0" smtClean="0"/>
              <a:t>Reflect on the content of a good user testing plan</a:t>
            </a:r>
          </a:p>
          <a:p>
            <a:pPr lvl="2"/>
            <a:r>
              <a:rPr lang="en-NZ" dirty="0" smtClean="0"/>
              <a:t>Components, process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8864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L1: Introduction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2"/>
                </a:solidFill>
              </a:rPr>
              <a:t>Meet the lecturers</a:t>
            </a:r>
          </a:p>
          <a:p>
            <a:r>
              <a:rPr lang="en-NZ" dirty="0" smtClean="0"/>
              <a:t>Be able to define HCI</a:t>
            </a:r>
          </a:p>
          <a:p>
            <a:r>
              <a:rPr lang="en-NZ" dirty="0" smtClean="0"/>
              <a:t>Be able to articulate the importance of HCI to the success of modern software</a:t>
            </a:r>
          </a:p>
          <a:p>
            <a:r>
              <a:rPr lang="en-NZ" dirty="0" smtClean="0">
                <a:solidFill>
                  <a:schemeClr val="bg2"/>
                </a:solidFill>
              </a:rPr>
              <a:t>Be aware of the course structure and organisation</a:t>
            </a:r>
          </a:p>
          <a:p>
            <a:r>
              <a:rPr lang="en-NZ" dirty="0" smtClean="0">
                <a:solidFill>
                  <a:schemeClr val="bg2"/>
                </a:solidFill>
              </a:rPr>
              <a:t>Appreciate the role of the assessable components in your learning of HCI</a:t>
            </a:r>
            <a:endParaRPr lang="en-NZ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243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Finally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Do your revision</a:t>
            </a:r>
          </a:p>
          <a:p>
            <a:endParaRPr lang="en-NZ" dirty="0"/>
          </a:p>
          <a:p>
            <a:r>
              <a:rPr lang="en-NZ" dirty="0" smtClean="0"/>
              <a:t>Ask questions and discuss via Piazza</a:t>
            </a:r>
          </a:p>
          <a:p>
            <a:endParaRPr lang="en-NZ" dirty="0"/>
          </a:p>
          <a:p>
            <a:r>
              <a:rPr lang="en-NZ" dirty="0" smtClean="0"/>
              <a:t>Relax – you will perform better</a:t>
            </a:r>
          </a:p>
          <a:p>
            <a:pPr lvl="1"/>
            <a:r>
              <a:rPr lang="en-NZ" dirty="0" smtClean="0"/>
              <a:t>But not too much you also need a bit of stress to focus </a:t>
            </a:r>
          </a:p>
          <a:p>
            <a:pPr lvl="1"/>
            <a:r>
              <a:rPr lang="en-NZ" dirty="0" smtClean="0"/>
              <a:t>Smile </a:t>
            </a:r>
            <a:r>
              <a:rPr lang="en-NZ" dirty="0" smtClean="0">
                <a:sym typeface="Wingdings" panose="05000000000000000000" pitchFamily="2" charset="2"/>
              </a:rPr>
              <a:t>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7840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4EB94299-D3C4-4229-A4A1-9FBBB3068FA0}" type="slidenum">
              <a:rPr lang="en-US"/>
              <a:pPr/>
              <a:t>4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L2: Discovery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To develop a set of skills for systematic analysis of a problem domain to discover HCI issues and requirements</a:t>
            </a:r>
            <a:endParaRPr lang="en-US" dirty="0"/>
          </a:p>
          <a:p>
            <a:r>
              <a:rPr lang="en-US" dirty="0" smtClean="0"/>
              <a:t>To understand perspectives on data collection including types of stakeholders</a:t>
            </a:r>
            <a:endParaRPr lang="en-US" dirty="0"/>
          </a:p>
          <a:p>
            <a:r>
              <a:rPr lang="en-US" dirty="0" smtClean="0"/>
              <a:t>To be able to collect data by interviews, focus groups and questionnaires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9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L2 Discovery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Stakeholders</a:t>
            </a:r>
          </a:p>
          <a:p>
            <a:pPr lvl="1"/>
            <a:r>
              <a:rPr lang="en-NZ" dirty="0" smtClean="0"/>
              <a:t>Primary, secondary, facilitator, indirect</a:t>
            </a:r>
          </a:p>
          <a:p>
            <a:r>
              <a:rPr lang="en-NZ" dirty="0" smtClean="0"/>
              <a:t>Filters</a:t>
            </a:r>
          </a:p>
          <a:p>
            <a:pPr lvl="1"/>
            <a:r>
              <a:rPr lang="en-NZ" dirty="0" smtClean="0"/>
              <a:t>Physical, cultural, functional, informational</a:t>
            </a:r>
          </a:p>
          <a:p>
            <a:r>
              <a:rPr lang="en-NZ" dirty="0" smtClean="0"/>
              <a:t>Methods of collection</a:t>
            </a:r>
          </a:p>
          <a:p>
            <a:pPr lvl="1"/>
            <a:r>
              <a:rPr lang="en-NZ" dirty="0" smtClean="0"/>
              <a:t>Observational – direct and indirect</a:t>
            </a:r>
          </a:p>
          <a:p>
            <a:pPr lvl="1"/>
            <a:r>
              <a:rPr lang="en-NZ" dirty="0" smtClean="0"/>
              <a:t>Elicitation  - direct (structure and unstructured) indirect (open ended, constrained</a:t>
            </a:r>
          </a:p>
          <a:p>
            <a:endParaRPr lang="en-NZ" dirty="0" smtClean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5297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L3: Discovery 2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Task Analysis</a:t>
            </a:r>
          </a:p>
          <a:p>
            <a:r>
              <a:rPr lang="en-US" dirty="0"/>
              <a:t>Storyboarding</a:t>
            </a:r>
          </a:p>
          <a:p>
            <a:r>
              <a:rPr lang="en-US" dirty="0"/>
              <a:t>Use Cases</a:t>
            </a:r>
          </a:p>
          <a:p>
            <a:r>
              <a:rPr lang="en-US" dirty="0"/>
              <a:t>Primary Stakeholder Profiles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42021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L3: HTAs – Assignment Answer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37" y="1321041"/>
            <a:ext cx="7434263" cy="457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4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L4: Usability evaluations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Be able to define usability</a:t>
            </a:r>
          </a:p>
          <a:p>
            <a:r>
              <a:rPr lang="en-NZ" dirty="0" smtClean="0"/>
              <a:t>Be able to describe aspects and measures of usability</a:t>
            </a:r>
          </a:p>
          <a:p>
            <a:r>
              <a:rPr lang="en-NZ" dirty="0" smtClean="0"/>
              <a:t>Appreciate that usability depends on context</a:t>
            </a:r>
          </a:p>
          <a:p>
            <a:r>
              <a:rPr lang="en-NZ" dirty="0" smtClean="0"/>
              <a:t>Be able to compare the major types of usability evaluation</a:t>
            </a:r>
          </a:p>
          <a:p>
            <a:pPr lvl="1"/>
            <a:r>
              <a:rPr lang="en-NZ" dirty="0" smtClean="0"/>
              <a:t>Heuristic evaluation</a:t>
            </a:r>
          </a:p>
          <a:p>
            <a:pPr lvl="1"/>
            <a:r>
              <a:rPr lang="en-NZ" dirty="0" smtClean="0"/>
              <a:t>Usability tests</a:t>
            </a:r>
          </a:p>
          <a:p>
            <a:pPr lvl="1"/>
            <a:r>
              <a:rPr lang="en-NZ" dirty="0" smtClean="0"/>
              <a:t>Analytical performance measures (</a:t>
            </a:r>
            <a:r>
              <a:rPr lang="en-NZ" dirty="0" err="1" smtClean="0"/>
              <a:t>Fitts</a:t>
            </a:r>
            <a:r>
              <a:rPr lang="en-NZ" dirty="0" smtClean="0"/>
              <a:t>’ and Hick-Hyman’s Laws)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571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L4 Usability Evaluations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Usability factors</a:t>
            </a:r>
          </a:p>
          <a:p>
            <a:pPr lvl="1"/>
            <a:r>
              <a:rPr lang="en-NZ" dirty="0" smtClean="0"/>
              <a:t>Fit for use, ease of learning, efficiency of use, memorability, error frequency and severity, subjective satisfaction</a:t>
            </a:r>
          </a:p>
          <a:p>
            <a:r>
              <a:rPr lang="en-NZ" dirty="0" smtClean="0"/>
              <a:t>Types of usability evaluations</a:t>
            </a:r>
          </a:p>
          <a:p>
            <a:pPr lvl="1"/>
            <a:r>
              <a:rPr lang="en-NZ" dirty="0" smtClean="0"/>
              <a:t>Heuristic evaluations</a:t>
            </a:r>
          </a:p>
          <a:p>
            <a:pPr lvl="1"/>
            <a:r>
              <a:rPr lang="en-NZ" dirty="0" smtClean="0"/>
              <a:t>Performance measures – </a:t>
            </a:r>
            <a:r>
              <a:rPr lang="en-NZ" dirty="0" err="1" smtClean="0"/>
              <a:t>Fitts</a:t>
            </a:r>
            <a:r>
              <a:rPr lang="en-NZ" dirty="0" smtClean="0"/>
              <a:t>’ Law, Hick-Hyman Law ; KLM and GOMS</a:t>
            </a:r>
          </a:p>
          <a:p>
            <a:pPr lvl="1"/>
            <a:r>
              <a:rPr lang="en-NZ" dirty="0" smtClean="0"/>
              <a:t>Usability studies</a:t>
            </a:r>
          </a:p>
          <a:p>
            <a:pPr lvl="1"/>
            <a:r>
              <a:rPr lang="en-NZ" dirty="0" smtClean="0"/>
              <a:t>Comparative studies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42033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969</Words>
  <Application>Microsoft Office PowerPoint</Application>
  <PresentationFormat>On-screen Show (4:3)</PresentationFormat>
  <Paragraphs>200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ＭＳ Ｐゴシック</vt:lpstr>
      <vt:lpstr>Arial</vt:lpstr>
      <vt:lpstr>Calibri</vt:lpstr>
      <vt:lpstr>Wingdings</vt:lpstr>
      <vt:lpstr>Office Theme</vt:lpstr>
      <vt:lpstr>COMPSCI 345 / SOFTENG 350</vt:lpstr>
      <vt:lpstr>Test review lecture format</vt:lpstr>
      <vt:lpstr>L1: Introduction</vt:lpstr>
      <vt:lpstr>L2: Discovery</vt:lpstr>
      <vt:lpstr>L2 Discovery</vt:lpstr>
      <vt:lpstr>L3: Discovery 2 </vt:lpstr>
      <vt:lpstr>L3: HTAs – Assignment Answer</vt:lpstr>
      <vt:lpstr>L4: Usability evaluations</vt:lpstr>
      <vt:lpstr>L4 Usability Evaluations</vt:lpstr>
      <vt:lpstr>L5 Heuristic evaluations</vt:lpstr>
      <vt:lpstr>L5 Heuristic Evaluations</vt:lpstr>
      <vt:lpstr>L6: Usability testing</vt:lpstr>
      <vt:lpstr>L6 Usability Testing</vt:lpstr>
      <vt:lpstr>L7: Usability testing – planning &amp; reporting</vt:lpstr>
      <vt:lpstr>L7 Usability test details</vt:lpstr>
      <vt:lpstr>Half time entertainment</vt:lpstr>
      <vt:lpstr>L8: Conceptual design</vt:lpstr>
      <vt:lpstr>L8: Conceptual Design</vt:lpstr>
      <vt:lpstr>L9: Physical design</vt:lpstr>
      <vt:lpstr>L9 Physical Design</vt:lpstr>
      <vt:lpstr>L9: Design principles 1</vt:lpstr>
      <vt:lpstr>L9 Design principles</vt:lpstr>
      <vt:lpstr>L11 Visual Perception</vt:lpstr>
      <vt:lpstr>L11 Visual Perception</vt:lpstr>
      <vt:lpstr>L12 Aesthetics</vt:lpstr>
      <vt:lpstr>L12 Aesthetics</vt:lpstr>
      <vt:lpstr>L13 Grouping</vt:lpstr>
      <vt:lpstr>L13 Grouping</vt:lpstr>
      <vt:lpstr>Assignment 1</vt:lpstr>
      <vt:lpstr>Finally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345 / SOFTENG 350</dc:title>
  <dc:creator>Jim Warren</dc:creator>
  <cp:lastModifiedBy>bpli001</cp:lastModifiedBy>
  <cp:revision>23</cp:revision>
  <dcterms:created xsi:type="dcterms:W3CDTF">2006-08-16T00:00:00Z</dcterms:created>
  <dcterms:modified xsi:type="dcterms:W3CDTF">2014-03-28T01:21:27Z</dcterms:modified>
</cp:coreProperties>
</file>