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1" r:id="rId3"/>
    <p:sldId id="293" r:id="rId4"/>
    <p:sldId id="27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9" r:id="rId13"/>
    <p:sldId id="301" r:id="rId14"/>
    <p:sldId id="302" r:id="rId15"/>
    <p:sldId id="303" r:id="rId16"/>
    <p:sldId id="305" r:id="rId17"/>
    <p:sldId id="304" r:id="rId18"/>
    <p:sldId id="306" r:id="rId19"/>
    <p:sldId id="307" r:id="rId20"/>
    <p:sldId id="308" r:id="rId21"/>
    <p:sldId id="291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18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48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642" y="-102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28B3D-57FA-4625-BCC6-A73ACAF4B92D}" type="datetimeFigureOut">
              <a:rPr lang="en-NZ" smtClean="0"/>
              <a:t>29/05/2014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238A8-3A38-4284-B6C3-FFA9041492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28070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7C788-9993-432A-9C70-D7BD1BBF2771}" type="datetimeFigureOut">
              <a:rPr lang="en-NZ" smtClean="0"/>
              <a:t>29/05/2014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38C90-A04A-491C-A864-89E29779092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42494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1C6AA-8E8F-4EB0-BFF9-B94C96D150F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28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B75EA589-373E-4BFC-8034-A52F3F2326D4}" type="slidenum">
              <a:rPr lang="en-GB" altLang="en-US" sz="1300" smtClean="0"/>
              <a:pPr/>
              <a:t>13</a:t>
            </a:fld>
            <a:endParaRPr lang="en-GB" altLang="en-US" sz="1300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556500" cy="4906963"/>
          </a:xfrm>
        </p:spPr>
        <p:txBody>
          <a:bodyPr/>
          <a:lstStyle>
            <a:lvl1pPr>
              <a:buClr>
                <a:schemeClr val="accent5"/>
              </a:buClr>
              <a:defRPr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886E5-7A74-469E-A39B-A0914EC25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6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48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" y="1447800"/>
            <a:ext cx="5136134" cy="5276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1400" y="381000"/>
            <a:ext cx="5257800" cy="1470025"/>
          </a:xfrm>
        </p:spPr>
        <p:txBody>
          <a:bodyPr/>
          <a:lstStyle/>
          <a:p>
            <a:r>
              <a:rPr lang="en-NZ" dirty="0" smtClean="0"/>
              <a:t>COMPSCI 345 / SOFTENG 350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2209800"/>
            <a:ext cx="4114800" cy="1752600"/>
          </a:xfrm>
        </p:spPr>
        <p:txBody>
          <a:bodyPr/>
          <a:lstStyle/>
          <a:p>
            <a:pPr algn="r"/>
            <a:r>
              <a:rPr lang="en-NZ" dirty="0" smtClean="0"/>
              <a:t>Review for final exam</a:t>
            </a:r>
          </a:p>
          <a:p>
            <a:pPr algn="r"/>
            <a:r>
              <a:rPr lang="en-NZ" dirty="0" smtClean="0"/>
              <a:t>Prof Jim Warren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43459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Week 8: Guest Clive </a:t>
            </a:r>
            <a:r>
              <a:rPr lang="en-NZ" dirty="0" err="1" smtClean="0"/>
              <a:t>Lansink</a:t>
            </a:r>
            <a:r>
              <a:rPr lang="en-NZ" dirty="0" smtClean="0"/>
              <a:t> on Accessibility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Importance of standards</a:t>
            </a:r>
          </a:p>
          <a:p>
            <a:pPr lvl="1"/>
            <a:r>
              <a:rPr lang="en-NZ" dirty="0" smtClean="0"/>
              <a:t>E.g. Office applications interfacing to screen reader to read of components of a pop-up dialog</a:t>
            </a:r>
          </a:p>
          <a:p>
            <a:r>
              <a:rPr lang="en-NZ" dirty="0" smtClean="0"/>
              <a:t>Screen readers in a Web browser read the DOM, not the display</a:t>
            </a:r>
          </a:p>
          <a:p>
            <a:pPr lvl="1"/>
            <a:r>
              <a:rPr lang="en-NZ" dirty="0" smtClean="0"/>
              <a:t>Importance of alt tags for images, meaningful text in hyperlinks</a:t>
            </a:r>
          </a:p>
          <a:p>
            <a:r>
              <a:rPr lang="en-NZ" dirty="0" smtClean="0"/>
              <a:t>Tap-to-hear access for touch screens</a:t>
            </a:r>
          </a:p>
          <a:p>
            <a:r>
              <a:rPr lang="en-NZ" dirty="0" smtClean="0"/>
              <a:t>Brail display (more useful in those born blind)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68193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Week 9: Patterns &amp; standards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Explain how and why patterns are used in UI </a:t>
            </a:r>
            <a:r>
              <a:rPr lang="en-NZ" dirty="0" smtClean="0"/>
              <a:t>design</a:t>
            </a:r>
            <a:endParaRPr lang="en-NZ" dirty="0"/>
          </a:p>
          <a:p>
            <a:r>
              <a:rPr lang="en-NZ" dirty="0" smtClean="0"/>
              <a:t>Describe the contents of a typical pattern </a:t>
            </a:r>
          </a:p>
          <a:p>
            <a:r>
              <a:rPr lang="en-NZ" dirty="0" smtClean="0"/>
              <a:t>Describe </a:t>
            </a:r>
            <a:r>
              <a:rPr lang="en-NZ" dirty="0" smtClean="0"/>
              <a:t>what standards you are likely to have to comply </a:t>
            </a:r>
            <a:r>
              <a:rPr lang="en-NZ" dirty="0" smtClean="0"/>
              <a:t>with</a:t>
            </a:r>
          </a:p>
          <a:p>
            <a:pPr lvl="1"/>
            <a:r>
              <a:rPr lang="en-NZ" dirty="0" smtClean="0"/>
              <a:t>Examples: e.g. Apple on embracing </a:t>
            </a:r>
            <a:r>
              <a:rPr lang="en-NZ" dirty="0" err="1" smtClean="0"/>
              <a:t>modelessness</a:t>
            </a:r>
            <a:endParaRPr lang="en-NZ" dirty="0" smtClean="0"/>
          </a:p>
          <a:p>
            <a:endParaRPr lang="en-NZ" dirty="0"/>
          </a:p>
          <a:p>
            <a:pPr marL="0" indent="0">
              <a:buNone/>
            </a:pPr>
            <a:r>
              <a:rPr lang="en-NZ" sz="2800" dirty="0" smtClean="0"/>
              <a:t>(Also recapped some of the rules for accessibility)</a:t>
            </a: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1996998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Week 9: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NZ" sz="49500" dirty="0" smtClean="0">
                <a:solidFill>
                  <a:srgbClr val="FFC000"/>
                </a:solidFill>
                <a:latin typeface="Berlin Sans FB" panose="020E0602020502020306" pitchFamily="34" charset="0"/>
                <a:cs typeface="Aharoni" panose="02010803020104030203" pitchFamily="2" charset="-79"/>
              </a:rPr>
              <a:t>?</a:t>
            </a:r>
            <a:endParaRPr lang="en-NZ" sz="9600" dirty="0">
              <a:solidFill>
                <a:srgbClr val="FFC000"/>
              </a:solidFill>
              <a:latin typeface="Berlin Sans FB" panose="020E0602020502020306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05591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1CCFF4-8BCA-424E-8589-DBD5AEB97467}" type="slidenum">
              <a:rPr lang="en-GB" altLang="en-US" sz="1400" smtClean="0">
                <a:latin typeface="Times" pitchFamily="18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 smtClean="0">
              <a:latin typeface="Times" pitchFamily="18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Week 9: Memory</a:t>
            </a:r>
            <a:endParaRPr lang="en-GB" altLang="en-US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Describe the major categories of human memory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Describe the major organization structures of long term memory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How are these organization structures reflected in UI </a:t>
            </a:r>
            <a:r>
              <a:rPr lang="en-GB" altLang="en-US" dirty="0" smtClean="0"/>
              <a:t>design?</a:t>
            </a: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419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Week 9: Sounds			</a:t>
            </a:r>
            <a:endParaRPr lang="en-US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Describe the basics of human </a:t>
            </a:r>
            <a:r>
              <a:rPr lang="en-US" dirty="0" smtClean="0"/>
              <a:t>hearing and the nature of sounds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Explain the difference between visual and auditory interaction</a:t>
            </a:r>
          </a:p>
          <a:p>
            <a:pPr marL="777240" lvl="2" indent="0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None/>
              <a:defRPr/>
            </a:pPr>
            <a:r>
              <a:rPr lang="en-US" dirty="0" smtClean="0"/>
              <a:t>			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Describe the classes and subclasses of sound output and the attributes of each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Describe the classes and subclass of sound input and recognition and </a:t>
            </a:r>
            <a:r>
              <a:rPr lang="en-US" dirty="0"/>
              <a:t>attributes of </a:t>
            </a:r>
            <a:r>
              <a:rPr lang="en-US" dirty="0" smtClean="0"/>
              <a:t>each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 baseline="-250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fld id="{0FA0113C-ED6B-42FA-82BD-FB0B99AD7BA1}" type="slidenum">
              <a:rPr lang="en-US" altLang="en-US" sz="1800" smtClean="0">
                <a:solidFill>
                  <a:srgbClr val="FFFFFF"/>
                </a:solidFill>
              </a:rPr>
              <a:pPr/>
              <a:t>14</a:t>
            </a:fld>
            <a:endParaRPr lang="en-US" altLang="en-US" sz="1800" smtClean="0">
              <a:solidFill>
                <a:srgbClr val="FFFFFF"/>
              </a:solidFill>
            </a:endParaRPr>
          </a:p>
        </p:txBody>
      </p:sp>
      <p:pic>
        <p:nvPicPr>
          <p:cNvPr id="3074" name="Picture 2" descr="http://upload.wikimedia.org/wikipedia/en/6/6a/Tuple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52400"/>
            <a:ext cx="2933700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Week 10: Frontiers of HCI		</a:t>
            </a:r>
            <a:endParaRPr lang="en-NZ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altLang="en-US" smtClean="0"/>
              <a:t>Describe haptics in terms of</a:t>
            </a:r>
          </a:p>
          <a:p>
            <a:pPr lvl="1"/>
            <a:r>
              <a:rPr lang="en-NZ" altLang="en-US" smtClean="0"/>
              <a:t>Human perception</a:t>
            </a:r>
          </a:p>
          <a:p>
            <a:pPr lvl="1"/>
            <a:r>
              <a:rPr lang="en-NZ" altLang="en-US" smtClean="0"/>
              <a:t>Applications</a:t>
            </a:r>
          </a:p>
          <a:p>
            <a:pPr lvl="1"/>
            <a:r>
              <a:rPr lang="en-NZ" altLang="en-US" smtClean="0"/>
              <a:t>Devices</a:t>
            </a:r>
          </a:p>
          <a:p>
            <a:r>
              <a:rPr lang="en-NZ" altLang="en-US" smtClean="0"/>
              <a:t>Describe application of eye tracking and visual gesture recognition</a:t>
            </a:r>
          </a:p>
          <a:p>
            <a:r>
              <a:rPr lang="en-NZ" altLang="en-US" smtClean="0"/>
              <a:t>Describe the exploration of </a:t>
            </a:r>
          </a:p>
          <a:p>
            <a:pPr lvl="1"/>
            <a:r>
              <a:rPr lang="en-NZ" altLang="en-US" smtClean="0"/>
              <a:t>Olfactory detection and production</a:t>
            </a:r>
          </a:p>
          <a:p>
            <a:pPr lvl="1"/>
            <a:r>
              <a:rPr lang="en-NZ" altLang="en-US" smtClean="0"/>
              <a:t>Brain wave detection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950" y="0"/>
            <a:ext cx="19240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579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Week 10: Interaction frameworks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800" dirty="0" smtClean="0"/>
              <a:t>To be able to conceptualise user interaction with a computer interface in terms of an execution / evaluation cycle of action</a:t>
            </a:r>
          </a:p>
          <a:p>
            <a:r>
              <a:rPr lang="en-NZ" sz="2800" dirty="0" smtClean="0"/>
              <a:t>To be able to articulate, identify and exploit ways in which users deal with the complexity of the user interface through:</a:t>
            </a:r>
          </a:p>
          <a:p>
            <a:pPr lvl="1"/>
            <a:r>
              <a:rPr lang="en-NZ" sz="2400" dirty="0" smtClean="0"/>
              <a:t>Mental models</a:t>
            </a:r>
          </a:p>
          <a:p>
            <a:pPr lvl="1"/>
            <a:r>
              <a:rPr lang="en-NZ" sz="2400" dirty="0" smtClean="0"/>
              <a:t>Mapping</a:t>
            </a:r>
          </a:p>
          <a:p>
            <a:pPr lvl="1"/>
            <a:r>
              <a:rPr lang="en-NZ" sz="2400" dirty="0" smtClean="0"/>
              <a:t>Semantic and Articulatory distance</a:t>
            </a:r>
          </a:p>
          <a:p>
            <a:pPr lvl="1"/>
            <a:r>
              <a:rPr lang="en-NZ" sz="2400" dirty="0" smtClean="0"/>
              <a:t>Affordances</a:t>
            </a:r>
            <a:endParaRPr lang="en-NZ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1-</a:t>
            </a:r>
            <a:fld id="{6DDE3378-38EF-440D-B526-1F0AE7769DC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98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Week 11: Guest lecture - </a:t>
            </a:r>
            <a:r>
              <a:rPr lang="en-NZ" dirty="0" err="1" smtClean="0"/>
              <a:t>OptimalExperience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User experience (</a:t>
            </a:r>
            <a:r>
              <a:rPr lang="en-NZ" dirty="0" err="1" smtClean="0"/>
              <a:t>Ux</a:t>
            </a:r>
            <a:r>
              <a:rPr lang="en-NZ" dirty="0" smtClean="0"/>
              <a:t>) is key opportunity for competitive advantage in the 21</a:t>
            </a:r>
            <a:r>
              <a:rPr lang="en-NZ" baseline="30000" dirty="0" smtClean="0"/>
              <a:t>st</a:t>
            </a:r>
            <a:r>
              <a:rPr lang="en-NZ" dirty="0" smtClean="0"/>
              <a:t> century</a:t>
            </a:r>
          </a:p>
          <a:p>
            <a:r>
              <a:rPr lang="en-NZ" dirty="0" smtClean="0"/>
              <a:t>Importance of ‘research’ (Discovery phase)</a:t>
            </a:r>
          </a:p>
          <a:p>
            <a:pPr lvl="1"/>
            <a:r>
              <a:rPr lang="en-NZ" dirty="0" smtClean="0"/>
              <a:t>For existing products, listen in at call centre where consumer questions/complaints are handled</a:t>
            </a:r>
          </a:p>
          <a:p>
            <a:r>
              <a:rPr lang="en-NZ" dirty="0" smtClean="0"/>
              <a:t>Companies need to plan for </a:t>
            </a:r>
            <a:r>
              <a:rPr lang="en-NZ" dirty="0" err="1" smtClean="0"/>
              <a:t>Ux</a:t>
            </a:r>
            <a:r>
              <a:rPr lang="en-NZ" dirty="0" smtClean="0"/>
              <a:t> design</a:t>
            </a:r>
            <a:endParaRPr lang="en-NZ" dirty="0"/>
          </a:p>
          <a:p>
            <a:pPr lvl="1"/>
            <a:r>
              <a:rPr lang="en-NZ" dirty="0" smtClean="0"/>
              <a:t>Not just tack it on at the end</a:t>
            </a:r>
          </a:p>
          <a:p>
            <a:pPr lvl="1"/>
            <a:r>
              <a:rPr lang="en-NZ" dirty="0" smtClean="0"/>
              <a:t>Actually have time and intent to incorporate feedback</a:t>
            </a:r>
          </a:p>
          <a:p>
            <a:r>
              <a:rPr lang="en-NZ" dirty="0" smtClean="0"/>
              <a:t>Get five people to give usability feedback ASAP</a:t>
            </a:r>
          </a:p>
          <a:p>
            <a:pPr lvl="1"/>
            <a:r>
              <a:rPr lang="en-NZ" dirty="0" smtClean="0"/>
              <a:t>Don’t wait for 10: get 5, fix, then get 5 more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03356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Week 11: Health &amp; HCI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NZ" dirty="0" smtClean="0"/>
              <a:t>To gain awareness of IT applications in health</a:t>
            </a:r>
          </a:p>
          <a:p>
            <a:r>
              <a:rPr lang="en-NZ" dirty="0" smtClean="0"/>
              <a:t>To be able to identify common HCI problems and approaches for health IT systems</a:t>
            </a:r>
          </a:p>
          <a:p>
            <a:pPr lvl="1"/>
            <a:r>
              <a:rPr lang="en-NZ" dirty="0"/>
              <a:t>Get feedback from users: you’ll quickly uncover the major problems</a:t>
            </a:r>
          </a:p>
          <a:p>
            <a:pPr lvl="1"/>
            <a:r>
              <a:rPr lang="en-NZ" dirty="0"/>
              <a:t>Keep the patient identity synchronized to the displayed data</a:t>
            </a:r>
          </a:p>
          <a:p>
            <a:pPr lvl="1"/>
            <a:r>
              <a:rPr lang="en-NZ" dirty="0"/>
              <a:t>Make sure user can see if there’s more data</a:t>
            </a:r>
          </a:p>
          <a:p>
            <a:pPr lvl="1"/>
            <a:r>
              <a:rPr lang="en-NZ" dirty="0"/>
              <a:t>Take advantage of successful standards, templates and APIs</a:t>
            </a:r>
          </a:p>
          <a:p>
            <a:pPr lvl="1"/>
            <a:r>
              <a:rPr lang="en-NZ" dirty="0"/>
              <a:t>Operate within a formal human research ethics framework where necessary and with clinical collaborators</a:t>
            </a:r>
          </a:p>
          <a:p>
            <a:pPr lvl="1"/>
            <a:r>
              <a:rPr lang="en-NZ" dirty="0"/>
              <a:t>Consider a wide range of evaluation criteria and make both qualitative and quantitative measures, including subjective measures</a:t>
            </a:r>
          </a:p>
        </p:txBody>
      </p:sp>
    </p:spTree>
    <p:extLst>
      <p:ext uri="{BB962C8B-B14F-4D97-AF65-F5344CB8AC3E}">
        <p14:creationId xmlns:p14="http://schemas.microsoft.com/office/powerpoint/2010/main" val="71924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Week 11: Design for mobile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mtClean="0"/>
              <a:t>Identify the major challenges in designing web application for use on mobile devices</a:t>
            </a:r>
          </a:p>
          <a:p>
            <a:pPr eaLnBrk="1" hangingPunct="1"/>
            <a:r>
              <a:rPr lang="en-US" altLang="en-US" smtClean="0"/>
              <a:t>Consider how mobile scenarios may differ from desktop scenarios</a:t>
            </a:r>
          </a:p>
          <a:p>
            <a:pPr eaLnBrk="1" hangingPunct="1"/>
            <a:r>
              <a:rPr lang="en-US" altLang="en-US" smtClean="0"/>
              <a:t>Be aware of technical solutions to allow Web applications to be responsive to user display size</a:t>
            </a:r>
          </a:p>
          <a:p>
            <a:pPr eaLnBrk="1" hangingPunct="1"/>
            <a:r>
              <a:rPr lang="en-US" altLang="en-US" smtClean="0"/>
              <a:t>Take inspiration from successful patterns used by others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 baseline="-250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FB14BFC0-9699-49E7-A05C-3A5662F27B0B}" type="slidenum">
              <a:rPr lang="en-US" altLang="en-US" sz="1800" smtClean="0">
                <a:solidFill>
                  <a:srgbClr val="FFFFFF"/>
                </a:solidFill>
              </a:rPr>
              <a:pPr/>
              <a:t>19</a:t>
            </a:fld>
            <a:endParaRPr lang="en-US" altLang="en-US" sz="18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43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Overview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The first half of the semester (remember Beryl?)</a:t>
            </a:r>
          </a:p>
          <a:p>
            <a:r>
              <a:rPr lang="en-NZ" dirty="0" smtClean="0"/>
              <a:t>What’s new?</a:t>
            </a:r>
          </a:p>
          <a:p>
            <a:r>
              <a:rPr lang="en-NZ" dirty="0" smtClean="0"/>
              <a:t>The second half of the semester (what did we learn anyway?)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54381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4000" dirty="0" smtClean="0"/>
              <a:t>Week 12: Data visualisation</a:t>
            </a:r>
            <a:endParaRPr lang="en-NZ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To be able to describe options </a:t>
            </a:r>
            <a:r>
              <a:rPr lang="en-NZ" dirty="0" smtClean="0"/>
              <a:t>for</a:t>
            </a:r>
            <a:br>
              <a:rPr lang="en-NZ" dirty="0" smtClean="0"/>
            </a:br>
            <a:r>
              <a:rPr lang="en-NZ" dirty="0" smtClean="0"/>
              <a:t>display </a:t>
            </a:r>
            <a:r>
              <a:rPr lang="en-NZ" dirty="0" smtClean="0"/>
              <a:t>of large and complex data to aid human understanding, including</a:t>
            </a:r>
          </a:p>
          <a:p>
            <a:pPr lvl="1"/>
            <a:r>
              <a:rPr lang="en-NZ" dirty="0" smtClean="0"/>
              <a:t>Display of probabilistic linkage among elements</a:t>
            </a:r>
          </a:p>
          <a:p>
            <a:pPr lvl="1"/>
            <a:r>
              <a:rPr lang="en-NZ" dirty="0" smtClean="0"/>
              <a:t>Display of temporal change</a:t>
            </a:r>
          </a:p>
          <a:p>
            <a:pPr lvl="1"/>
            <a:r>
              <a:rPr lang="en-NZ" dirty="0" smtClean="0"/>
              <a:t>Use of animated displays to view successive slices of a large data set while moving through time or spatial dimensions </a:t>
            </a:r>
            <a:endParaRPr lang="en-NZ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0"/>
            <a:ext cx="24003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3207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Finally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Do your revision</a:t>
            </a:r>
          </a:p>
          <a:p>
            <a:endParaRPr lang="en-NZ" dirty="0"/>
          </a:p>
          <a:p>
            <a:r>
              <a:rPr lang="en-NZ" dirty="0" smtClean="0"/>
              <a:t>Ask questions and discuss via </a:t>
            </a:r>
            <a:r>
              <a:rPr lang="en-NZ" dirty="0" smtClean="0"/>
              <a:t>Piazza Q&amp;A exam thread</a:t>
            </a:r>
            <a:endParaRPr lang="en-NZ" dirty="0" smtClean="0"/>
          </a:p>
          <a:p>
            <a:endParaRPr lang="en-NZ" dirty="0"/>
          </a:p>
          <a:p>
            <a:r>
              <a:rPr lang="en-NZ" dirty="0" smtClean="0"/>
              <a:t>Relax – you will perform better</a:t>
            </a:r>
          </a:p>
          <a:p>
            <a:pPr lvl="1"/>
            <a:r>
              <a:rPr lang="en-NZ" dirty="0" smtClean="0"/>
              <a:t>But not too much you also need a bit of stress to focus </a:t>
            </a:r>
          </a:p>
          <a:p>
            <a:pPr lvl="1"/>
            <a:r>
              <a:rPr lang="en-NZ" dirty="0" smtClean="0"/>
              <a:t>Smile </a:t>
            </a:r>
            <a:r>
              <a:rPr lang="en-NZ" dirty="0" smtClean="0">
                <a:sym typeface="Wingdings" panose="05000000000000000000" pitchFamily="2" charset="2"/>
              </a:rPr>
              <a:t>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37840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First half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Review Beryl’s test revision lecture from</a:t>
            </a:r>
            <a:br>
              <a:rPr lang="en-NZ" dirty="0" smtClean="0"/>
            </a:br>
            <a:r>
              <a:rPr lang="en-NZ" dirty="0" smtClean="0"/>
              <a:t>week 5</a:t>
            </a:r>
          </a:p>
          <a:p>
            <a:pPr lvl="1"/>
            <a:r>
              <a:rPr lang="en-NZ" dirty="0" smtClean="0"/>
              <a:t>What is HCI?</a:t>
            </a:r>
          </a:p>
          <a:p>
            <a:pPr lvl="1"/>
            <a:r>
              <a:rPr lang="en-NZ" dirty="0" smtClean="0"/>
              <a:t>What’s involved in the Discovery phase?</a:t>
            </a:r>
          </a:p>
          <a:p>
            <a:pPr lvl="1"/>
            <a:r>
              <a:rPr lang="en-NZ" dirty="0" smtClean="0"/>
              <a:t>How to evaluate interfaces</a:t>
            </a:r>
          </a:p>
          <a:p>
            <a:pPr lvl="1"/>
            <a:r>
              <a:rPr lang="en-NZ" dirty="0" smtClean="0"/>
              <a:t>Design (conceptual, physical, grouping, lines &amp; borders)</a:t>
            </a:r>
          </a:p>
          <a:p>
            <a:pPr lvl="1"/>
            <a:r>
              <a:rPr lang="en-NZ" dirty="0" smtClean="0"/>
              <a:t>Visual perception and aesthetics</a:t>
            </a:r>
          </a:p>
          <a:p>
            <a:pPr lvl="1"/>
            <a:r>
              <a:rPr lang="en-NZ" dirty="0" smtClean="0"/>
              <a:t>Pens &amp; other tangibles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28503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1-</a:t>
            </a:r>
            <a:fld id="{4EB94299-D3C4-4229-A4A1-9FBBB3068FA0}" type="slidenum">
              <a:rPr lang="en-US"/>
              <a:pPr/>
              <a:t>4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new?</a:t>
            </a:r>
            <a:endParaRPr 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DHTML</a:t>
            </a:r>
          </a:p>
          <a:p>
            <a:pPr lvl="1"/>
            <a:r>
              <a:rPr lang="en-US" dirty="0" smtClean="0"/>
              <a:t>HTML5, CSS, </a:t>
            </a:r>
            <a:r>
              <a:rPr lang="en-US" dirty="0" err="1" smtClean="0"/>
              <a:t>Javascript</a:t>
            </a:r>
            <a:endParaRPr lang="en-US" dirty="0" smtClean="0"/>
          </a:p>
          <a:p>
            <a:pPr lvl="2"/>
            <a:r>
              <a:rPr lang="en-US" dirty="0" smtClean="0"/>
              <a:t>Two lectures, two tutorials, major assignment</a:t>
            </a:r>
          </a:p>
          <a:p>
            <a:pPr lvl="1"/>
            <a:r>
              <a:rPr lang="en-US" dirty="0" smtClean="0"/>
              <a:t>Some years ago we taught Java Swing as part of this course, but haven’t had anything so close to ‘coding’ as lecture material in this course for a long while</a:t>
            </a:r>
          </a:p>
          <a:p>
            <a:r>
              <a:rPr lang="en-US" dirty="0" smtClean="0"/>
              <a:t>Design for mobile</a:t>
            </a:r>
          </a:p>
          <a:p>
            <a:pPr lvl="1"/>
            <a:r>
              <a:rPr lang="en-US" dirty="0" smtClean="0"/>
              <a:t>Just keeping up with the times (well, maybe a few years behind)</a:t>
            </a:r>
          </a:p>
        </p:txBody>
      </p:sp>
    </p:spTree>
    <p:extLst>
      <p:ext uri="{BB962C8B-B14F-4D97-AF65-F5344CB8AC3E}">
        <p14:creationId xmlns:p14="http://schemas.microsoft.com/office/powerpoint/2010/main" val="3621892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So how might we examine DHTML?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mtClean="0"/>
              <a:t>Terminology</a:t>
            </a:r>
            <a:endParaRPr lang="en-NZ" dirty="0" smtClean="0"/>
          </a:p>
          <a:p>
            <a:r>
              <a:rPr lang="en-NZ" dirty="0" smtClean="0"/>
              <a:t>Concepts</a:t>
            </a:r>
          </a:p>
          <a:p>
            <a:pPr lvl="1"/>
            <a:r>
              <a:rPr lang="en-NZ" dirty="0" smtClean="0"/>
              <a:t>E.g. Forms and their input types, event handlers, DOM objects and attributes (e.g. visibility)</a:t>
            </a:r>
          </a:p>
          <a:p>
            <a:r>
              <a:rPr lang="en-NZ" dirty="0" smtClean="0"/>
              <a:t>Code understanding</a:t>
            </a:r>
          </a:p>
          <a:p>
            <a:r>
              <a:rPr lang="en-NZ" strike="sngStrike" dirty="0" smtClean="0"/>
              <a:t>Code writing</a:t>
            </a:r>
          </a:p>
          <a:p>
            <a:pPr lvl="1"/>
            <a:r>
              <a:rPr lang="en-NZ" dirty="0" smtClean="0"/>
              <a:t>Nah: we all use Google, intelligent editors, pre-existing libraries and auto-generation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05218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dirty="0" smtClean="0"/>
              <a:t>Week 7: </a:t>
            </a:r>
            <a:r>
              <a:rPr lang="en-NZ" dirty="0" smtClean="0">
                <a:latin typeface="Algerian" panose="04020705040A02060702" pitchFamily="82" charset="0"/>
              </a:rPr>
              <a:t>Text</a:t>
            </a:r>
            <a:endParaRPr lang="en-NZ" dirty="0">
              <a:latin typeface="Algerian" panose="04020705040A02060702" pitchFamily="82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Describe the main purposes of text in user interface designs</a:t>
            </a:r>
          </a:p>
          <a:p>
            <a:r>
              <a:rPr lang="en-NZ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Appreciate the balance between art fonts and readability </a:t>
            </a:r>
          </a:p>
          <a:p>
            <a:r>
              <a:rPr lang="en-NZ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Explain what makes a font readable (or not) </a:t>
            </a:r>
          </a:p>
          <a:p>
            <a:r>
              <a:rPr lang="en-NZ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Identify and utilise the characteristics of text that we can control</a:t>
            </a:r>
          </a:p>
          <a:p>
            <a:r>
              <a:rPr lang="en-NZ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Select an appropriate font scheme for a user interface design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2000"/>
              </a:spcBef>
              <a:buClr>
                <a:srgbClr val="6A1023"/>
              </a:buClr>
              <a:buSzPct val="75000"/>
              <a:buFont typeface="Wingdings" pitchFamily="2" charset="2"/>
              <a:buChar char="n"/>
              <a:defRPr sz="2400">
                <a:solidFill>
                  <a:srgbClr val="404040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lr>
                <a:srgbClr val="422E2E"/>
              </a:buClr>
              <a:buSzPct val="75000"/>
              <a:buFont typeface="Wingdings" pitchFamily="2" charset="2"/>
              <a:buChar char="n"/>
              <a:defRPr sz="2000">
                <a:solidFill>
                  <a:srgbClr val="404040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6A1023"/>
              </a:buClr>
              <a:buSzPct val="75000"/>
              <a:buFont typeface="Wingdings" pitchFamily="2" charset="2"/>
              <a:buChar char="n"/>
              <a:defRPr sz="2400">
                <a:solidFill>
                  <a:srgbClr val="404040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600200" indent="-228600" eaLnBrk="0" hangingPunct="0">
              <a:spcBef>
                <a:spcPts val="600"/>
              </a:spcBef>
              <a:buClr>
                <a:srgbClr val="B870B8"/>
              </a:buClr>
              <a:buSzPct val="75000"/>
              <a:buFont typeface="Wingdings" pitchFamily="2" charset="2"/>
              <a:buChar char="n"/>
              <a:defRPr sz="1600">
                <a:solidFill>
                  <a:srgbClr val="404040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2057400" indent="-228600" eaLnBrk="0" hangingPunct="0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600">
                <a:solidFill>
                  <a:srgbClr val="404040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1600">
                <a:solidFill>
                  <a:srgbClr val="404040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1600">
                <a:solidFill>
                  <a:srgbClr val="404040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4290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1600">
                <a:solidFill>
                  <a:srgbClr val="404040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886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1600">
                <a:solidFill>
                  <a:srgbClr val="404040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703C6A1-D536-47F4-8C0D-D6742B3F0A50}" type="slidenum">
              <a:rPr lang="en-GB" altLang="en-US" sz="1400" smtClean="0">
                <a:solidFill>
                  <a:schemeClr val="bg1"/>
                </a:solidFill>
                <a:latin typeface="Rockwell" pitchFamily="18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 smtClean="0">
              <a:solidFill>
                <a:schemeClr val="bg1"/>
              </a:solidFill>
              <a:latin typeface="Rockwell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546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>
                <a:ea typeface="ＭＳ Ｐゴシック" pitchFamily="34" charset="-128"/>
              </a:rPr>
              <a:t>Week 7: </a:t>
            </a:r>
            <a:r>
              <a:rPr lang="en-NZ" alt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c</a:t>
            </a:r>
            <a:r>
              <a:rPr lang="en-NZ" altLang="en-US" b="1" dirty="0" smtClean="0">
                <a:solidFill>
                  <a:srgbClr val="00B050"/>
                </a:solidFill>
                <a:ea typeface="ＭＳ Ｐゴシック" pitchFamily="34" charset="-128"/>
              </a:rPr>
              <a:t>o</a:t>
            </a:r>
            <a:r>
              <a:rPr lang="en-NZ" altLang="en-US" b="1" dirty="0" smtClean="0">
                <a:solidFill>
                  <a:srgbClr val="0070C0"/>
                </a:solidFill>
                <a:ea typeface="ＭＳ Ｐゴシック" pitchFamily="34" charset="-128"/>
              </a:rPr>
              <a:t>l</a:t>
            </a:r>
            <a:r>
              <a:rPr lang="en-NZ" altLang="en-US" b="1" dirty="0" smtClean="0">
                <a:solidFill>
                  <a:srgbClr val="00B0F0"/>
                </a:solidFill>
                <a:ea typeface="ＭＳ Ｐゴシック" pitchFamily="34" charset="-128"/>
              </a:rPr>
              <a:t>o</a:t>
            </a:r>
            <a:r>
              <a:rPr lang="en-NZ" altLang="en-US" b="1" dirty="0" smtClean="0">
                <a:solidFill>
                  <a:srgbClr val="B218A7"/>
                </a:solidFill>
                <a:ea typeface="ＭＳ Ｐゴシック" pitchFamily="34" charset="-128"/>
              </a:rPr>
              <a:t>u</a:t>
            </a:r>
            <a:r>
              <a:rPr lang="en-NZ" altLang="en-US" b="1" dirty="0" smtClean="0">
                <a:solidFill>
                  <a:srgbClr val="FFC000"/>
                </a:solidFill>
                <a:ea typeface="ＭＳ Ｐゴシック" pitchFamily="34" charset="-128"/>
              </a:rPr>
              <a:t>r</a:t>
            </a:r>
            <a:endParaRPr lang="en-NZ" altLang="en-US" b="1" dirty="0" smtClean="0">
              <a:solidFill>
                <a:srgbClr val="FFC000"/>
              </a:solidFill>
              <a:ea typeface="ＭＳ Ｐゴシック" pitchFamily="34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NZ" dirty="0" smtClean="0"/>
              <a:t>Describe colour properties </a:t>
            </a:r>
          </a:p>
          <a:p>
            <a:pPr lvl="1">
              <a:defRPr/>
            </a:pPr>
            <a:r>
              <a:rPr lang="en-NZ" dirty="0" smtClean="0"/>
              <a:t>Value </a:t>
            </a:r>
          </a:p>
          <a:p>
            <a:pPr lvl="1">
              <a:defRPr/>
            </a:pPr>
            <a:r>
              <a:rPr lang="en-NZ" dirty="0" smtClean="0"/>
              <a:t>Hue</a:t>
            </a:r>
          </a:p>
          <a:p>
            <a:pPr lvl="1">
              <a:defRPr/>
            </a:pPr>
            <a:r>
              <a:rPr lang="en-NZ" dirty="0" smtClean="0"/>
              <a:t>Saturation</a:t>
            </a:r>
          </a:p>
          <a:p>
            <a:pPr>
              <a:defRPr/>
            </a:pPr>
            <a:r>
              <a:rPr lang="en-NZ" dirty="0" smtClean="0"/>
              <a:t>Describe and identify colour schemes</a:t>
            </a:r>
          </a:p>
          <a:p>
            <a:pPr lvl="1">
              <a:defRPr/>
            </a:pPr>
            <a:r>
              <a:rPr lang="en-NZ" dirty="0" smtClean="0"/>
              <a:t>Monochromatic</a:t>
            </a:r>
          </a:p>
          <a:p>
            <a:pPr lvl="1">
              <a:defRPr/>
            </a:pPr>
            <a:r>
              <a:rPr lang="en-US" dirty="0">
                <a:ea typeface="ＭＳ Ｐゴシック" pitchFamily="34" charset="-128"/>
              </a:rPr>
              <a:t>Analogous &amp; </a:t>
            </a:r>
            <a:r>
              <a:rPr lang="en-US" dirty="0" smtClean="0">
                <a:ea typeface="ＭＳ Ｐゴシック" pitchFamily="34" charset="-128"/>
              </a:rPr>
              <a:t>Complimentary</a:t>
            </a:r>
          </a:p>
          <a:p>
            <a:pPr lvl="1">
              <a:defRPr/>
            </a:pPr>
            <a:r>
              <a:rPr lang="en-US" dirty="0" smtClean="0">
                <a:ea typeface="ＭＳ Ｐゴシック" pitchFamily="34" charset="-128"/>
              </a:rPr>
              <a:t>Ready made colour schemes</a:t>
            </a:r>
          </a:p>
          <a:p>
            <a:pPr>
              <a:defRPr/>
            </a:pPr>
            <a:r>
              <a:rPr lang="en-US" dirty="0" smtClean="0">
                <a:ea typeface="ＭＳ Ｐゴシック" pitchFamily="34" charset="-128"/>
              </a:rPr>
              <a:t>Explain how </a:t>
            </a:r>
            <a:r>
              <a:rPr lang="en-US" dirty="0" err="1" smtClean="0">
                <a:ea typeface="ＭＳ Ｐゴシック" pitchFamily="34" charset="-128"/>
              </a:rPr>
              <a:t>colour</a:t>
            </a:r>
            <a:r>
              <a:rPr lang="en-US" dirty="0" smtClean="0">
                <a:ea typeface="ＭＳ Ｐゴシック" pitchFamily="34" charset="-128"/>
              </a:rPr>
              <a:t> is used for branding</a:t>
            </a:r>
          </a:p>
          <a:p>
            <a:pPr>
              <a:defRPr/>
            </a:pPr>
            <a:r>
              <a:rPr lang="en-US" dirty="0" smtClean="0">
                <a:ea typeface="ＭＳ Ｐゴシック" pitchFamily="34" charset="-128"/>
              </a:rPr>
              <a:t>Explain how images contribute to the </a:t>
            </a:r>
            <a:r>
              <a:rPr lang="en-US" dirty="0" err="1" smtClean="0">
                <a:ea typeface="ＭＳ Ｐゴシック" pitchFamily="34" charset="-128"/>
              </a:rPr>
              <a:t>colour</a:t>
            </a:r>
            <a:r>
              <a:rPr lang="en-US" dirty="0" smtClean="0">
                <a:ea typeface="ＭＳ Ｐゴシック" pitchFamily="34" charset="-128"/>
              </a:rPr>
              <a:t> scheme of a UI</a:t>
            </a:r>
          </a:p>
          <a:p>
            <a:pPr>
              <a:defRPr/>
            </a:pPr>
            <a:r>
              <a:rPr lang="en-US" dirty="0" smtClean="0">
                <a:ea typeface="ＭＳ Ｐゴシック" pitchFamily="34" charset="-128"/>
              </a:rPr>
              <a:t>Apply </a:t>
            </a:r>
            <a:r>
              <a:rPr lang="en-US" dirty="0" err="1" smtClean="0">
                <a:ea typeface="ＭＳ Ｐゴシック" pitchFamily="34" charset="-128"/>
              </a:rPr>
              <a:t>colour</a:t>
            </a:r>
            <a:r>
              <a:rPr lang="en-US" dirty="0" smtClean="0">
                <a:ea typeface="ＭＳ Ｐゴシック" pitchFamily="34" charset="-128"/>
              </a:rPr>
              <a:t> principles to a UI design</a:t>
            </a:r>
          </a:p>
          <a:p>
            <a:pPr lvl="1">
              <a:defRPr/>
            </a:pPr>
            <a:endParaRPr lang="en-NZ" dirty="0" smtClean="0"/>
          </a:p>
          <a:p>
            <a:pPr lvl="1">
              <a:defRPr/>
            </a:pPr>
            <a:endParaRPr lang="en-NZ" dirty="0" smtClean="0"/>
          </a:p>
          <a:p>
            <a:pPr lvl="1">
              <a:defRPr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2309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Week 7: Forms &amp; controls</a:t>
            </a:r>
            <a:endParaRPr lang="en-NZ" altLang="en-US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39875"/>
            <a:ext cx="8229600" cy="4937125"/>
          </a:xfrm>
        </p:spPr>
        <p:txBody>
          <a:bodyPr/>
          <a:lstStyle/>
          <a:p>
            <a:r>
              <a:rPr lang="en-NZ" altLang="en-US" dirty="0" smtClean="0"/>
              <a:t>Describe top-level grouping strategies and controls used for this purpose</a:t>
            </a:r>
          </a:p>
          <a:p>
            <a:r>
              <a:rPr lang="en-NZ" altLang="en-US" dirty="0" smtClean="0"/>
              <a:t>Compare the efficacy of icons versus text labels</a:t>
            </a:r>
          </a:p>
          <a:p>
            <a:r>
              <a:rPr lang="en-NZ" altLang="en-US" dirty="0" smtClean="0"/>
              <a:t>Describe common data entry controls and their roles </a:t>
            </a:r>
          </a:p>
          <a:p>
            <a:r>
              <a:rPr lang="en-NZ" altLang="en-US" dirty="0" smtClean="0"/>
              <a:t>Describe the attributes of good form design</a:t>
            </a:r>
          </a:p>
          <a:p>
            <a:endParaRPr lang="en-NZ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925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Week 8: HTML5 prototyping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mtClean="0"/>
              <a:t>Describe and apply the capabilities considered ‘DHTML’ using HTML5 approaches</a:t>
            </a:r>
          </a:p>
          <a:p>
            <a:pPr eaLnBrk="1" hangingPunct="1"/>
            <a:r>
              <a:rPr lang="en-US" altLang="en-US" smtClean="0"/>
              <a:t>Understand the Document Object Model (DOM) for Web pages</a:t>
            </a:r>
          </a:p>
          <a:p>
            <a:pPr eaLnBrk="1" hangingPunct="1"/>
            <a:r>
              <a:rPr lang="en-US" altLang="en-US" smtClean="0"/>
              <a:t>Be able to write Javascript functions</a:t>
            </a:r>
          </a:p>
          <a:p>
            <a:pPr eaLnBrk="1" hangingPunct="1"/>
            <a:r>
              <a:rPr lang="en-US" altLang="en-US" smtClean="0"/>
              <a:t>Combine DOM and Javascript (and CSS) to enable dynamic content and embed functionality in Web pages</a:t>
            </a:r>
          </a:p>
          <a:p>
            <a:pPr eaLnBrk="1" hangingPunct="1"/>
            <a:r>
              <a:rPr lang="en-US" altLang="en-US" smtClean="0"/>
              <a:t>Implement drag&amp;drop and other on-screen movement in Web pages 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 baseline="-25000">
                <a:solidFill>
                  <a:schemeClr val="tx1"/>
                </a:solidFill>
                <a:latin typeface="Times" pitchFamily="1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" pitchFamily="1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fld id="{9548DEC9-AC1E-462F-BF43-4A86B55136E2}" type="slidenum">
              <a:rPr lang="en-US" altLang="en-US" sz="1800" smtClean="0">
                <a:solidFill>
                  <a:srgbClr val="FFFFFF"/>
                </a:solidFill>
              </a:rPr>
              <a:pPr/>
              <a:t>9</a:t>
            </a:fld>
            <a:endParaRPr lang="en-US" altLang="en-US" sz="18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14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925</Words>
  <Application>Microsoft Office PowerPoint</Application>
  <PresentationFormat>On-screen Show (4:3)</PresentationFormat>
  <Paragraphs>150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COMPSCI 345 / SOFTENG 350</vt:lpstr>
      <vt:lpstr>Overview</vt:lpstr>
      <vt:lpstr>First half</vt:lpstr>
      <vt:lpstr>What’s new?</vt:lpstr>
      <vt:lpstr>So how might we examine DHTML?</vt:lpstr>
      <vt:lpstr>Week 7: Text</vt:lpstr>
      <vt:lpstr>Week 7: colour</vt:lpstr>
      <vt:lpstr>Week 7: Forms &amp; controls</vt:lpstr>
      <vt:lpstr>Week 8: HTML5 prototyping</vt:lpstr>
      <vt:lpstr>Week 8: Guest Clive Lansink on Accessibility</vt:lpstr>
      <vt:lpstr>Week 9: Patterns &amp; standards</vt:lpstr>
      <vt:lpstr>Week 9:</vt:lpstr>
      <vt:lpstr>Week 9: Memory</vt:lpstr>
      <vt:lpstr>Week 9: Sounds   </vt:lpstr>
      <vt:lpstr>Week 10: Frontiers of HCI  </vt:lpstr>
      <vt:lpstr>Week 10: Interaction frameworks</vt:lpstr>
      <vt:lpstr>Week 11: Guest lecture - OptimalExperience</vt:lpstr>
      <vt:lpstr>Week 11: Health &amp; HCI</vt:lpstr>
      <vt:lpstr>Week 11: Design for mobile</vt:lpstr>
      <vt:lpstr>Week 12: Data visualisation</vt:lpstr>
      <vt:lpstr>Finally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345 / SOFTENG 350</dc:title>
  <dc:creator>Jim Warren</dc:creator>
  <cp:lastModifiedBy>Jim Warren</cp:lastModifiedBy>
  <cp:revision>34</cp:revision>
  <dcterms:created xsi:type="dcterms:W3CDTF">2006-08-16T00:00:00Z</dcterms:created>
  <dcterms:modified xsi:type="dcterms:W3CDTF">2014-05-29T03:38:30Z</dcterms:modified>
</cp:coreProperties>
</file>