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73" r:id="rId3"/>
    <p:sldId id="274" r:id="rId4"/>
    <p:sldId id="267" r:id="rId5"/>
    <p:sldId id="270" r:id="rId6"/>
    <p:sldId id="257" r:id="rId7"/>
    <p:sldId id="258" r:id="rId8"/>
    <p:sldId id="276" r:id="rId9"/>
    <p:sldId id="271" r:id="rId10"/>
    <p:sldId id="277" r:id="rId11"/>
    <p:sldId id="259" r:id="rId12"/>
    <p:sldId id="260" r:id="rId13"/>
    <p:sldId id="261" r:id="rId14"/>
    <p:sldId id="278" r:id="rId15"/>
    <p:sldId id="262" r:id="rId16"/>
    <p:sldId id="275" r:id="rId17"/>
    <p:sldId id="279" r:id="rId18"/>
    <p:sldId id="264" r:id="rId19"/>
    <p:sldId id="265" r:id="rId20"/>
    <p:sldId id="266" r:id="rId21"/>
    <p:sldId id="269" r:id="rId22"/>
    <p:sldId id="280" r:id="rId23"/>
    <p:sldId id="281" r:id="rId24"/>
    <p:sldId id="282" r:id="rId25"/>
    <p:sldId id="283" r:id="rId26"/>
    <p:sldId id="268" r:id="rId27"/>
    <p:sldId id="27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387" autoAdjust="0"/>
  </p:normalViewPr>
  <p:slideViewPr>
    <p:cSldViewPr>
      <p:cViewPr>
        <p:scale>
          <a:sx n="90" d="100"/>
          <a:sy n="90" d="100"/>
        </p:scale>
        <p:origin x="-1248" y="-432"/>
      </p:cViewPr>
      <p:guideLst>
        <p:guide orient="horz" pos="2160"/>
        <p:guide pos="2880"/>
      </p:guideLst>
    </p:cSldViewPr>
  </p:slideViewPr>
  <p:outlineViewPr>
    <p:cViewPr>
      <p:scale>
        <a:sx n="33" d="100"/>
        <a:sy n="33" d="100"/>
      </p:scale>
      <p:origin x="0" y="78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33156D-1337-4564-A56A-76FCDAF627F0}" type="datetimeFigureOut">
              <a:rPr lang="en-NZ" smtClean="0"/>
              <a:t>31/03/2014</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48E7EE-9090-40BA-9B31-99A25080A6F4}" type="slidenum">
              <a:rPr lang="en-NZ" smtClean="0"/>
              <a:t>‹#›</a:t>
            </a:fld>
            <a:endParaRPr lang="en-NZ"/>
          </a:p>
        </p:txBody>
      </p:sp>
    </p:spTree>
    <p:extLst>
      <p:ext uri="{BB962C8B-B14F-4D97-AF65-F5344CB8AC3E}">
        <p14:creationId xmlns:p14="http://schemas.microsoft.com/office/powerpoint/2010/main" val="274942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F48E7EE-9090-40BA-9B31-99A25080A6F4}" type="slidenum">
              <a:rPr lang="en-NZ" smtClean="0"/>
              <a:t>7</a:t>
            </a:fld>
            <a:endParaRPr lang="en-NZ"/>
          </a:p>
        </p:txBody>
      </p:sp>
    </p:spTree>
    <p:extLst>
      <p:ext uri="{BB962C8B-B14F-4D97-AF65-F5344CB8AC3E}">
        <p14:creationId xmlns:p14="http://schemas.microsoft.com/office/powerpoint/2010/main" val="3893457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FDE3B0E3-4775-4A39-AE32-2109B52713BF}" type="datetimeFigureOut">
              <a:rPr lang="en-NZ" smtClean="0"/>
              <a:t>31/03/2014</a:t>
            </a:fld>
            <a:endParaRPr lang="en-NZ"/>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NZ"/>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A8B169DC-8FA9-4A6B-AE0F-AEE4EA83C80A}" type="slidenum">
              <a:rPr lang="en-NZ" smtClean="0"/>
              <a:t>‹#›</a:t>
            </a:fld>
            <a:endParaRPr lang="en-NZ"/>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3B0E3-4775-4A39-AE32-2109B52713BF}" type="datetimeFigureOut">
              <a:rPr lang="en-NZ" smtClean="0"/>
              <a:t>31/03/2014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8B169DC-8FA9-4A6B-AE0F-AEE4EA83C80A}" type="slidenum">
              <a:rPr lang="en-NZ" smtClean="0"/>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3B0E3-4775-4A39-AE32-2109B52713BF}" type="datetimeFigureOut">
              <a:rPr lang="en-NZ" smtClean="0"/>
              <a:t>31/03/2014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8B169DC-8FA9-4A6B-AE0F-AEE4EA83C80A}" type="slidenum">
              <a:rPr lang="en-NZ" smtClean="0"/>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E3B0E3-4775-4A39-AE32-2109B52713BF}" type="datetimeFigureOut">
              <a:rPr lang="en-NZ" smtClean="0"/>
              <a:t>31/03/2014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8B169DC-8FA9-4A6B-AE0F-AEE4EA83C80A}" type="slidenum">
              <a:rPr lang="en-NZ" smtClean="0"/>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E3B0E3-4775-4A39-AE32-2109B52713BF}" type="datetimeFigureOut">
              <a:rPr lang="en-NZ" smtClean="0"/>
              <a:t>31/03/2014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8B169DC-8FA9-4A6B-AE0F-AEE4EA83C80A}" type="slidenum">
              <a:rPr lang="en-NZ" smtClean="0"/>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DE3B0E3-4775-4A39-AE32-2109B52713BF}" type="datetimeFigureOut">
              <a:rPr lang="en-NZ" smtClean="0"/>
              <a:t>31/03/2014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8B169DC-8FA9-4A6B-AE0F-AEE4EA83C80A}" type="slidenum">
              <a:rPr lang="en-NZ" smtClean="0"/>
              <a:t>‹#›</a:t>
            </a:fld>
            <a:endParaRPr lang="en-NZ"/>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E3B0E3-4775-4A39-AE32-2109B52713BF}" type="datetimeFigureOut">
              <a:rPr lang="en-NZ" smtClean="0"/>
              <a:t>31/03/2014</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A8B169DC-8FA9-4A6B-AE0F-AEE4EA83C80A}" type="slidenum">
              <a:rPr lang="en-NZ" smtClean="0"/>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3B0E3-4775-4A39-AE32-2109B52713BF}" type="datetimeFigureOut">
              <a:rPr lang="en-NZ" smtClean="0"/>
              <a:t>31/03/2014</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A8B169DC-8FA9-4A6B-AE0F-AEE4EA83C80A}" type="slidenum">
              <a:rPr lang="en-NZ" smtClean="0"/>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3B0E3-4775-4A39-AE32-2109B52713BF}" type="datetimeFigureOut">
              <a:rPr lang="en-NZ" smtClean="0"/>
              <a:t>31/03/2014</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A8B169DC-8FA9-4A6B-AE0F-AEE4EA83C80A}" type="slidenum">
              <a:rPr lang="en-NZ" smtClean="0"/>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DE3B0E3-4775-4A39-AE32-2109B52713BF}" type="datetimeFigureOut">
              <a:rPr lang="en-NZ" smtClean="0"/>
              <a:t>31/03/2014</a:t>
            </a:fld>
            <a:endParaRPr lang="en-NZ"/>
          </a:p>
        </p:txBody>
      </p:sp>
      <p:sp>
        <p:nvSpPr>
          <p:cNvPr id="7" name="Slide Number Placeholder 6"/>
          <p:cNvSpPr>
            <a:spLocks noGrp="1"/>
          </p:cNvSpPr>
          <p:nvPr>
            <p:ph type="sldNum" sz="quarter" idx="12"/>
          </p:nvPr>
        </p:nvSpPr>
        <p:spPr/>
        <p:txBody>
          <a:bodyPr/>
          <a:lstStyle/>
          <a:p>
            <a:fld id="{A8B169DC-8FA9-4A6B-AE0F-AEE4EA83C80A}" type="slidenum">
              <a:rPr lang="en-NZ" smtClean="0"/>
              <a:t>‹#›</a:t>
            </a:fld>
            <a:endParaRPr lang="en-NZ"/>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NZ"/>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3B0E3-4775-4A39-AE32-2109B52713BF}" type="datetimeFigureOut">
              <a:rPr lang="en-NZ" smtClean="0"/>
              <a:t>31/03/2014</a:t>
            </a:fld>
            <a:endParaRPr lang="en-NZ"/>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NZ"/>
          </a:p>
        </p:txBody>
      </p:sp>
      <p:sp>
        <p:nvSpPr>
          <p:cNvPr id="7" name="Slide Number Placeholder 6"/>
          <p:cNvSpPr>
            <a:spLocks noGrp="1"/>
          </p:cNvSpPr>
          <p:nvPr>
            <p:ph type="sldNum" sz="quarter" idx="12"/>
          </p:nvPr>
        </p:nvSpPr>
        <p:spPr/>
        <p:txBody>
          <a:bodyPr/>
          <a:lstStyle/>
          <a:p>
            <a:fld id="{A8B169DC-8FA9-4A6B-AE0F-AEE4EA83C80A}" type="slidenum">
              <a:rPr lang="en-NZ" smtClean="0"/>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DE3B0E3-4775-4A39-AE32-2109B52713BF}" type="datetimeFigureOut">
              <a:rPr lang="en-NZ" smtClean="0"/>
              <a:t>31/03/2014</a:t>
            </a:fld>
            <a:endParaRPr lang="en-NZ"/>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NZ"/>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A8B169DC-8FA9-4A6B-AE0F-AEE4EA83C80A}" type="slidenum">
              <a:rPr lang="en-NZ" smtClean="0"/>
              <a:t>‹#›</a:t>
            </a:fld>
            <a:endParaRPr lang="en-N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welie.com/patterns/showPattern.php?patternID=map-navigator" TargetMode="External"/><Relationship Id="rId1" Type="http://schemas.openxmlformats.org/officeDocument/2006/relationships/slideLayout" Target="../slideLayouts/slideLayout4.xml"/><Relationship Id="rId4" Type="http://schemas.openxmlformats.org/officeDocument/2006/relationships/hyperlink" Target="http://quince.infragistics.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w3.org/standard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www.w3.org/WAI/WCAG20/quickref/Overview.php#time-limits" TargetMode="External"/><Relationship Id="rId13" Type="http://schemas.openxmlformats.org/officeDocument/2006/relationships/hyperlink" Target="http://www.w3.org/WAI/WCAG20/quickref/Overview.php#minimize-error" TargetMode="External"/><Relationship Id="rId3" Type="http://schemas.openxmlformats.org/officeDocument/2006/relationships/hyperlink" Target="http://www.w3.org/WAI/WCAG20/quickref/#text-equiv" TargetMode="External"/><Relationship Id="rId7" Type="http://schemas.openxmlformats.org/officeDocument/2006/relationships/hyperlink" Target="http://www.w3.org/WAI/WCAG20/quickref/Overview.php#keyboard-operation" TargetMode="External"/><Relationship Id="rId12" Type="http://schemas.openxmlformats.org/officeDocument/2006/relationships/hyperlink" Target="http://www.w3.org/WAI/WCAG20/quickref/Overview.php#consistent-behavior" TargetMode="External"/><Relationship Id="rId2" Type="http://schemas.openxmlformats.org/officeDocument/2006/relationships/hyperlink" Target="http://www.w3.org/WAI/WCAG20/glance/" TargetMode="External"/><Relationship Id="rId1" Type="http://schemas.openxmlformats.org/officeDocument/2006/relationships/slideLayout" Target="../slideLayouts/slideLayout2.xml"/><Relationship Id="rId6" Type="http://schemas.openxmlformats.org/officeDocument/2006/relationships/hyperlink" Target="http://www.w3.org/WAI/WCAG20/quickref/Overview.php#visual-audio-contrast" TargetMode="External"/><Relationship Id="rId11" Type="http://schemas.openxmlformats.org/officeDocument/2006/relationships/hyperlink" Target="http://www.w3.org/WAI/WCAG20/quickref/Overview.php#meaning" TargetMode="External"/><Relationship Id="rId5" Type="http://schemas.openxmlformats.org/officeDocument/2006/relationships/hyperlink" Target="http://www.w3.org/WAI/WCAG20/quickref/Overview.php#content-structure-separation" TargetMode="External"/><Relationship Id="rId10" Type="http://schemas.openxmlformats.org/officeDocument/2006/relationships/hyperlink" Target="http://www.w3.org/WAI/WCAG20/quickref/Overview.php#navigation-mechanisms" TargetMode="External"/><Relationship Id="rId4" Type="http://schemas.openxmlformats.org/officeDocument/2006/relationships/hyperlink" Target="http://www.w3.org/WAI/WCAG20/quickref/#media-equiv" TargetMode="External"/><Relationship Id="rId9" Type="http://schemas.openxmlformats.org/officeDocument/2006/relationships/hyperlink" Target="http://www.w3.org/WAI/WCAG20/quickref/Overview.php#seizure" TargetMode="External"/><Relationship Id="rId14" Type="http://schemas.openxmlformats.org/officeDocument/2006/relationships/hyperlink" Target="http://www.w3.org/WAI/WCAG20/quickref/Overview.php#ensure-compat"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ection508.gov/" TargetMode="External"/><Relationship Id="rId2" Type="http://schemas.openxmlformats.org/officeDocument/2006/relationships/hyperlink" Target="http://www.direct.gov.uk/DisabledPeople/RightsAndObligations/YourRights/YourRightsArticles/fs/en?CONTENT_ID=4001068&amp;chk=eazXEG" TargetMode="External"/><Relationship Id="rId1" Type="http://schemas.openxmlformats.org/officeDocument/2006/relationships/slideLayout" Target="../slideLayouts/slideLayout2.xml"/><Relationship Id="rId4" Type="http://schemas.openxmlformats.org/officeDocument/2006/relationships/hyperlink" Target="http://webstandards.govt.nz/"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eveloper.apple.com/library/mac/documentation/userexperience/conceptual/applehiguidelines/UEGuidelines/UEGuidelines.html" TargetMode="External"/><Relationship Id="rId2" Type="http://schemas.openxmlformats.org/officeDocument/2006/relationships/hyperlink" Target="http://msdn.microsoft.com/en-us/library/aa511258.aspx" TargetMode="External"/><Relationship Id="rId1" Type="http://schemas.openxmlformats.org/officeDocument/2006/relationships/slideLayout" Target="../slideLayouts/slideLayout2.xml"/><Relationship Id="rId4" Type="http://schemas.openxmlformats.org/officeDocument/2006/relationships/hyperlink" Target="http://developer.android.com/guide/practices/ui_guidelines/index.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drupal.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welie.com/patterns/index.ph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quince.infragistics.com/"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NZ" dirty="0" smtClean="0"/>
              <a:t>HCI Design Patterns</a:t>
            </a:r>
            <a:br>
              <a:rPr lang="en-NZ" dirty="0" smtClean="0"/>
            </a:br>
            <a:r>
              <a:rPr lang="en-NZ" dirty="0" smtClean="0"/>
              <a:t>and </a:t>
            </a:r>
            <a:br>
              <a:rPr lang="en-NZ" dirty="0" smtClean="0"/>
            </a:br>
            <a:r>
              <a:rPr lang="en-NZ" dirty="0" smtClean="0"/>
              <a:t>Standards</a:t>
            </a:r>
            <a:endParaRPr lang="en-NZ" dirty="0"/>
          </a:p>
        </p:txBody>
      </p:sp>
      <p:sp>
        <p:nvSpPr>
          <p:cNvPr id="3" name="Subtitle 2"/>
          <p:cNvSpPr>
            <a:spLocks noGrp="1"/>
          </p:cNvSpPr>
          <p:nvPr>
            <p:ph type="subTitle" idx="1"/>
          </p:nvPr>
        </p:nvSpPr>
        <p:spPr>
          <a:xfrm>
            <a:off x="762000" y="4800600"/>
            <a:ext cx="7543800" cy="1143000"/>
          </a:xfrm>
        </p:spPr>
        <p:txBody>
          <a:bodyPr>
            <a:normAutofit/>
          </a:bodyPr>
          <a:lstStyle/>
          <a:p>
            <a:r>
              <a:rPr lang="en-NZ" b="1" dirty="0" smtClean="0"/>
              <a:t>Jim Warren</a:t>
            </a:r>
          </a:p>
          <a:p>
            <a:r>
              <a:rPr lang="en-NZ" dirty="0" smtClean="0"/>
              <a:t>Adapted from slides by Beryl </a:t>
            </a:r>
            <a:r>
              <a:rPr lang="en-NZ" dirty="0" err="1" smtClean="0"/>
              <a:t>Plimmer</a:t>
            </a:r>
            <a:r>
              <a:rPr lang="en-NZ" dirty="0" smtClean="0"/>
              <a:t>, ref </a:t>
            </a:r>
            <a:r>
              <a:rPr lang="en-NZ" dirty="0"/>
              <a:t>Heim 5.6 &amp; usability.gov</a:t>
            </a:r>
            <a:endParaRPr lang="en-NZ" dirty="0"/>
          </a:p>
        </p:txBody>
      </p:sp>
    </p:spTree>
    <p:extLst>
      <p:ext uri="{BB962C8B-B14F-4D97-AF65-F5344CB8AC3E}">
        <p14:creationId xmlns:p14="http://schemas.microsoft.com/office/powerpoint/2010/main" val="3987976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Quince tag explorer</a:t>
            </a:r>
            <a:endParaRPr lang="en-NZ" dirty="0"/>
          </a:p>
        </p:txBody>
      </p:sp>
      <p:sp>
        <p:nvSpPr>
          <p:cNvPr id="3" name="Content Placeholder 2"/>
          <p:cNvSpPr>
            <a:spLocks noGrp="1"/>
          </p:cNvSpPr>
          <p:nvPr>
            <p:ph sz="quarter" idx="13"/>
          </p:nvPr>
        </p:nvSpPr>
        <p:spPr/>
        <p:txBody>
          <a:bodyPr/>
          <a:lstStyle/>
          <a:p>
            <a:endParaRPr lang="en-NZ"/>
          </a:p>
        </p:txBody>
      </p:sp>
      <p:sp>
        <p:nvSpPr>
          <p:cNvPr id="4" name="Content Placeholder 3"/>
          <p:cNvSpPr>
            <a:spLocks noGrp="1"/>
          </p:cNvSpPr>
          <p:nvPr>
            <p:ph sz="quarter" idx="14"/>
          </p:nvPr>
        </p:nvSpPr>
        <p:spPr/>
        <p:txBody>
          <a:bodyPr/>
          <a:lstStyle/>
          <a:p>
            <a:endParaRPr lang="en-NZ"/>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 y="2209800"/>
            <a:ext cx="9034055" cy="4343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4147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Each pattern</a:t>
            </a:r>
            <a:endParaRPr lang="en-NZ" dirty="0"/>
          </a:p>
        </p:txBody>
      </p:sp>
      <p:sp>
        <p:nvSpPr>
          <p:cNvPr id="3" name="Content Placeholder 2"/>
          <p:cNvSpPr>
            <a:spLocks noGrp="1"/>
          </p:cNvSpPr>
          <p:nvPr>
            <p:ph sz="quarter" idx="13"/>
          </p:nvPr>
        </p:nvSpPr>
        <p:spPr/>
        <p:txBody>
          <a:bodyPr>
            <a:normAutofit/>
          </a:bodyPr>
          <a:lstStyle/>
          <a:p>
            <a:r>
              <a:rPr lang="en-NZ" u="sng" dirty="0">
                <a:hlinkClick r:id="rId2"/>
              </a:rPr>
              <a:t>http://www.welie.com/patterns/showPattern.php?patternID=map-navigator</a:t>
            </a:r>
            <a:r>
              <a:rPr lang="en-NZ" dirty="0"/>
              <a:t> </a:t>
            </a:r>
          </a:p>
        </p:txBody>
      </p:sp>
      <p:sp>
        <p:nvSpPr>
          <p:cNvPr id="5" name="Content Placeholder 4"/>
          <p:cNvSpPr>
            <a:spLocks noGrp="1"/>
          </p:cNvSpPr>
          <p:nvPr>
            <p:ph sz="quarter" idx="14"/>
          </p:nvPr>
        </p:nvSpPr>
        <p:spPr>
          <a:xfrm>
            <a:off x="5715000" y="1469768"/>
            <a:ext cx="2971800" cy="4656396"/>
          </a:xfrm>
        </p:spPr>
        <p:txBody>
          <a:bodyPr>
            <a:normAutofit/>
          </a:bodyPr>
          <a:lstStyle/>
          <a:p>
            <a:r>
              <a:rPr lang="en-NZ" dirty="0" smtClean="0"/>
              <a:t>Problem</a:t>
            </a:r>
          </a:p>
          <a:p>
            <a:r>
              <a:rPr lang="en-NZ" dirty="0" smtClean="0"/>
              <a:t>Solution</a:t>
            </a:r>
          </a:p>
          <a:p>
            <a:r>
              <a:rPr lang="en-NZ" dirty="0" smtClean="0"/>
              <a:t>Context </a:t>
            </a:r>
          </a:p>
          <a:p>
            <a:r>
              <a:rPr lang="en-NZ" dirty="0" smtClean="0"/>
              <a:t>Rationale </a:t>
            </a:r>
          </a:p>
          <a:p>
            <a:r>
              <a:rPr lang="en-NZ" dirty="0" smtClean="0"/>
              <a:t>Implementation</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14400"/>
            <a:ext cx="5397113"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7200" y="5874787"/>
            <a:ext cx="8305800" cy="307777"/>
          </a:xfrm>
          <a:prstGeom prst="rect">
            <a:avLst/>
          </a:prstGeom>
          <a:noFill/>
        </p:spPr>
        <p:txBody>
          <a:bodyPr wrap="square" rtlCol="0">
            <a:spAutoFit/>
          </a:bodyPr>
          <a:lstStyle/>
          <a:p>
            <a:r>
              <a:rPr lang="en-NZ" sz="1400" dirty="0">
                <a:hlinkClick r:id="rId4"/>
              </a:rPr>
              <a:t>http://quince.infragistics.com/#/</a:t>
            </a:r>
            <a:r>
              <a:rPr lang="en-NZ" sz="1400" dirty="0" smtClean="0">
                <a:hlinkClick r:id="rId4"/>
              </a:rPr>
              <a:t>ByMap/ViewPattern$pattern=Date+Picker&amp;lang=en</a:t>
            </a:r>
            <a:r>
              <a:rPr lang="en-NZ" sz="1400" dirty="0" smtClean="0"/>
              <a:t> </a:t>
            </a:r>
            <a:endParaRPr lang="en-NZ" sz="1400" dirty="0"/>
          </a:p>
        </p:txBody>
      </p:sp>
    </p:spTree>
    <p:extLst>
      <p:ext uri="{BB962C8B-B14F-4D97-AF65-F5344CB8AC3E}">
        <p14:creationId xmlns:p14="http://schemas.microsoft.com/office/powerpoint/2010/main" val="781220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Patterns</a:t>
            </a:r>
            <a:endParaRPr lang="en-NZ" dirty="0"/>
          </a:p>
        </p:txBody>
      </p:sp>
      <p:sp>
        <p:nvSpPr>
          <p:cNvPr id="3" name="Content Placeholder 2"/>
          <p:cNvSpPr>
            <a:spLocks noGrp="1"/>
          </p:cNvSpPr>
          <p:nvPr>
            <p:ph idx="1"/>
          </p:nvPr>
        </p:nvSpPr>
        <p:spPr>
          <a:xfrm>
            <a:off x="1043492" y="2323652"/>
            <a:ext cx="7033708" cy="3924748"/>
          </a:xfrm>
        </p:spPr>
        <p:txBody>
          <a:bodyPr>
            <a:normAutofit fontScale="85000" lnSpcReduction="20000"/>
          </a:bodyPr>
          <a:lstStyle/>
          <a:p>
            <a:r>
              <a:rPr lang="en-NZ" dirty="0" smtClean="0"/>
              <a:t>Provide a solution or solutions</a:t>
            </a:r>
          </a:p>
          <a:p>
            <a:pPr lvl="1"/>
            <a:r>
              <a:rPr lang="en-NZ" dirty="0" smtClean="0"/>
              <a:t>May or may not </a:t>
            </a:r>
            <a:r>
              <a:rPr lang="en-NZ" dirty="0" smtClean="0"/>
              <a:t>include code for implementation</a:t>
            </a:r>
            <a:endParaRPr lang="en-NZ" dirty="0" smtClean="0"/>
          </a:p>
          <a:p>
            <a:r>
              <a:rPr lang="en-NZ" dirty="0" smtClean="0"/>
              <a:t>Give you design ideas</a:t>
            </a:r>
          </a:p>
          <a:p>
            <a:endParaRPr lang="en-NZ" dirty="0"/>
          </a:p>
          <a:p>
            <a:r>
              <a:rPr lang="en-NZ" dirty="0" smtClean="0"/>
              <a:t>Defining patterns for a large system or website will lead to </a:t>
            </a:r>
          </a:p>
          <a:p>
            <a:pPr lvl="1"/>
            <a:r>
              <a:rPr lang="en-NZ" dirty="0" smtClean="0"/>
              <a:t>Consistency</a:t>
            </a:r>
          </a:p>
          <a:p>
            <a:pPr lvl="1"/>
            <a:r>
              <a:rPr lang="en-NZ" dirty="0" smtClean="0"/>
              <a:t>Therefore better </a:t>
            </a:r>
            <a:r>
              <a:rPr lang="en-NZ" dirty="0" smtClean="0"/>
              <a:t>usability</a:t>
            </a:r>
          </a:p>
          <a:p>
            <a:endParaRPr lang="en-NZ" dirty="0"/>
          </a:p>
          <a:p>
            <a:r>
              <a:rPr lang="en-NZ" dirty="0" smtClean="0"/>
              <a:t>For any size of application</a:t>
            </a:r>
          </a:p>
          <a:p>
            <a:pPr lvl="1"/>
            <a:r>
              <a:rPr lang="en-NZ" dirty="0" smtClean="0"/>
              <a:t>Learn from experience</a:t>
            </a:r>
          </a:p>
          <a:p>
            <a:pPr lvl="1"/>
            <a:r>
              <a:rPr lang="en-NZ" dirty="0" smtClean="0"/>
              <a:t>Solutions that have proven popular for problems you might not even have yet perceived</a:t>
            </a:r>
          </a:p>
          <a:p>
            <a:pPr lvl="1"/>
            <a:endParaRPr lang="en-NZ" dirty="0"/>
          </a:p>
        </p:txBody>
      </p:sp>
    </p:spTree>
    <p:extLst>
      <p:ext uri="{BB962C8B-B14F-4D97-AF65-F5344CB8AC3E}">
        <p14:creationId xmlns:p14="http://schemas.microsoft.com/office/powerpoint/2010/main" val="4172538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Standards</a:t>
            </a:r>
            <a:endParaRPr lang="en-NZ" dirty="0"/>
          </a:p>
        </p:txBody>
      </p:sp>
      <p:sp>
        <p:nvSpPr>
          <p:cNvPr id="3" name="Content Placeholder 2"/>
          <p:cNvSpPr>
            <a:spLocks noGrp="1"/>
          </p:cNvSpPr>
          <p:nvPr>
            <p:ph idx="1"/>
          </p:nvPr>
        </p:nvSpPr>
        <p:spPr/>
        <p:txBody>
          <a:bodyPr>
            <a:normAutofit fontScale="92500" lnSpcReduction="10000"/>
          </a:bodyPr>
          <a:lstStyle/>
          <a:p>
            <a:r>
              <a:rPr lang="en-NZ" dirty="0" smtClean="0"/>
              <a:t>Many organizations (particularly government) require software to be standards compliant! </a:t>
            </a:r>
          </a:p>
          <a:p>
            <a:r>
              <a:rPr lang="en-NZ" dirty="0" smtClean="0"/>
              <a:t>Standards bodies</a:t>
            </a:r>
          </a:p>
          <a:p>
            <a:pPr lvl="1"/>
            <a:r>
              <a:rPr lang="en-NZ" dirty="0" smtClean="0"/>
              <a:t>W3C world wide web consortium</a:t>
            </a:r>
          </a:p>
          <a:p>
            <a:pPr lvl="1"/>
            <a:r>
              <a:rPr lang="en-NZ" dirty="0" smtClean="0"/>
              <a:t>ISO standards</a:t>
            </a:r>
          </a:p>
          <a:p>
            <a:pPr lvl="1"/>
            <a:r>
              <a:rPr lang="en-NZ" dirty="0" smtClean="0"/>
              <a:t>Governments </a:t>
            </a:r>
          </a:p>
          <a:p>
            <a:pPr lvl="2"/>
            <a:r>
              <a:rPr lang="en-NZ" dirty="0" smtClean="0"/>
              <a:t>UK</a:t>
            </a:r>
          </a:p>
          <a:p>
            <a:pPr lvl="2"/>
            <a:r>
              <a:rPr lang="en-NZ" dirty="0" smtClean="0"/>
              <a:t>USA</a:t>
            </a:r>
          </a:p>
          <a:p>
            <a:pPr lvl="2"/>
            <a:r>
              <a:rPr lang="en-NZ" dirty="0" smtClean="0"/>
              <a:t>New Zealand</a:t>
            </a:r>
          </a:p>
          <a:p>
            <a:pPr lvl="1"/>
            <a:r>
              <a:rPr lang="en-NZ" dirty="0" smtClean="0"/>
              <a:t>Operating Systems</a:t>
            </a:r>
            <a:endParaRPr lang="en-NZ"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46993">
            <a:off x="5675999" y="4541191"/>
            <a:ext cx="2542350" cy="1441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8166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3213"/>
            <a:ext cx="8610600" cy="992187"/>
          </a:xfrm>
        </p:spPr>
        <p:txBody>
          <a:bodyPr/>
          <a:lstStyle/>
          <a:p>
            <a:r>
              <a:rPr lang="en-NZ" dirty="0" smtClean="0"/>
              <a:t>What is a ‘standard’ anyway?</a:t>
            </a:r>
            <a:endParaRPr lang="en-NZ" dirty="0"/>
          </a:p>
        </p:txBody>
      </p:sp>
      <p:sp>
        <p:nvSpPr>
          <p:cNvPr id="3" name="Content Placeholder 2"/>
          <p:cNvSpPr>
            <a:spLocks noGrp="1"/>
          </p:cNvSpPr>
          <p:nvPr>
            <p:ph idx="1"/>
          </p:nvPr>
        </p:nvSpPr>
        <p:spPr>
          <a:xfrm>
            <a:off x="304800" y="1371600"/>
            <a:ext cx="8534400" cy="5105400"/>
          </a:xfrm>
        </p:spPr>
        <p:txBody>
          <a:bodyPr/>
          <a:lstStyle/>
          <a:p>
            <a:r>
              <a:rPr lang="en-NZ" sz="2400" dirty="0" smtClean="0"/>
              <a:t>Can be ‘informal’ or ‘</a:t>
            </a:r>
            <a:r>
              <a:rPr lang="en-NZ" sz="2400" dirty="0" err="1" smtClean="0"/>
              <a:t>defacto</a:t>
            </a:r>
            <a:r>
              <a:rPr lang="en-NZ" sz="2400" dirty="0" smtClean="0"/>
              <a:t>’</a:t>
            </a:r>
          </a:p>
          <a:p>
            <a:pPr lvl="1"/>
            <a:r>
              <a:rPr lang="en-NZ" sz="2000" dirty="0" smtClean="0"/>
              <a:t>It’s common, so it’s ‘standard’</a:t>
            </a:r>
          </a:p>
          <a:p>
            <a:pPr lvl="1"/>
            <a:r>
              <a:rPr lang="en-NZ" sz="2000" dirty="0" smtClean="0"/>
              <a:t>Sometimes will be antagonistic competing commercial blocks</a:t>
            </a:r>
          </a:p>
          <a:p>
            <a:r>
              <a:rPr lang="en-NZ" sz="2400" dirty="0" smtClean="0"/>
              <a:t>Can be formal through endorsement by…</a:t>
            </a:r>
          </a:p>
          <a:p>
            <a:pPr lvl="1"/>
            <a:r>
              <a:rPr lang="en-NZ" sz="2000" dirty="0" smtClean="0"/>
              <a:t>A national or international body</a:t>
            </a:r>
          </a:p>
          <a:p>
            <a:pPr lvl="2"/>
            <a:r>
              <a:rPr lang="en-NZ" sz="1800" dirty="0" smtClean="0"/>
              <a:t>ANSI (American National Standards Institute)</a:t>
            </a:r>
          </a:p>
          <a:p>
            <a:pPr lvl="2"/>
            <a:r>
              <a:rPr lang="en-NZ" sz="1800" dirty="0" smtClean="0"/>
              <a:t>ISO (International Standards Organisation)</a:t>
            </a:r>
          </a:p>
          <a:p>
            <a:pPr lvl="1"/>
            <a:r>
              <a:rPr lang="en-NZ" sz="2000" dirty="0" smtClean="0"/>
              <a:t>A community run by a not-for-profit company (or less formally constituted but somehow well recognised)</a:t>
            </a:r>
          </a:p>
          <a:p>
            <a:pPr lvl="2"/>
            <a:r>
              <a:rPr lang="en-NZ" sz="1800" dirty="0" smtClean="0"/>
              <a:t>W3C, Health Level 7</a:t>
            </a:r>
          </a:p>
          <a:p>
            <a:r>
              <a:rPr lang="en-NZ" sz="2400" dirty="0" smtClean="0"/>
              <a:t>Incidentally, just because a vendor says they comply to a standard, it doesn’t mean they do so fully</a:t>
            </a:r>
          </a:p>
          <a:p>
            <a:pPr lvl="1"/>
            <a:r>
              <a:rPr lang="en-NZ" sz="2000" dirty="0" smtClean="0"/>
              <a:t>Standards compliance testing is an industry of its own!</a:t>
            </a:r>
            <a:endParaRPr lang="en-NZ" sz="2000" dirty="0"/>
          </a:p>
        </p:txBody>
      </p:sp>
      <p:sp>
        <p:nvSpPr>
          <p:cNvPr id="4" name="Slide Number Placeholder 3"/>
          <p:cNvSpPr>
            <a:spLocks noGrp="1"/>
          </p:cNvSpPr>
          <p:nvPr>
            <p:ph type="sldNum" sz="quarter" idx="10"/>
          </p:nvPr>
        </p:nvSpPr>
        <p:spPr/>
        <p:txBody>
          <a:bodyPr/>
          <a:lstStyle/>
          <a:p>
            <a:pPr>
              <a:defRPr/>
            </a:pPr>
            <a:r>
              <a:rPr lang="en-US" smtClean="0"/>
              <a:t>1-</a:t>
            </a:r>
            <a:fld id="{C17B7BE0-D62B-4BC3-BFB1-A4B14226D13E}" type="slidenum">
              <a:rPr lang="en-US" smtClean="0"/>
              <a:pPr>
                <a:defRPr/>
              </a:pPr>
              <a:t>14</a:t>
            </a:fld>
            <a:endParaRPr lang="en-US"/>
          </a:p>
        </p:txBody>
      </p:sp>
    </p:spTree>
    <p:extLst>
      <p:ext uri="{BB962C8B-B14F-4D97-AF65-F5344CB8AC3E}">
        <p14:creationId xmlns:p14="http://schemas.microsoft.com/office/powerpoint/2010/main" val="3134948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W3C</a:t>
            </a:r>
            <a:endParaRPr lang="en-NZ" dirty="0"/>
          </a:p>
        </p:txBody>
      </p:sp>
      <p:sp>
        <p:nvSpPr>
          <p:cNvPr id="3" name="Content Placeholder 2"/>
          <p:cNvSpPr>
            <a:spLocks noGrp="1"/>
          </p:cNvSpPr>
          <p:nvPr>
            <p:ph idx="1"/>
          </p:nvPr>
        </p:nvSpPr>
        <p:spPr/>
        <p:txBody>
          <a:bodyPr>
            <a:normAutofit/>
          </a:bodyPr>
          <a:lstStyle/>
          <a:p>
            <a:r>
              <a:rPr lang="en-NZ" u="sng" dirty="0">
                <a:hlinkClick r:id="rId2"/>
              </a:rPr>
              <a:t>http://www.w3.org/standards/</a:t>
            </a:r>
            <a:r>
              <a:rPr lang="en-NZ" dirty="0"/>
              <a:t> </a:t>
            </a:r>
            <a:endParaRPr lang="en-NZ" dirty="0" smtClean="0"/>
          </a:p>
          <a:p>
            <a:r>
              <a:rPr lang="en-NZ" dirty="0" smtClean="0"/>
              <a:t>Free! </a:t>
            </a:r>
          </a:p>
          <a:p>
            <a:endParaRPr lang="en-NZ" dirty="0" smtClean="0"/>
          </a:p>
          <a:p>
            <a:r>
              <a:rPr lang="en-NZ" dirty="0" smtClean="0"/>
              <a:t>Technical </a:t>
            </a:r>
          </a:p>
          <a:p>
            <a:r>
              <a:rPr lang="en-NZ" dirty="0" smtClean="0"/>
              <a:t>Comprehensive </a:t>
            </a:r>
          </a:p>
          <a:p>
            <a:r>
              <a:rPr lang="en-NZ" dirty="0" smtClean="0"/>
              <a:t>Detailed</a:t>
            </a:r>
          </a:p>
          <a:p>
            <a:r>
              <a:rPr lang="en-NZ" dirty="0" smtClean="0"/>
              <a:t>Well respected</a:t>
            </a:r>
          </a:p>
          <a:p>
            <a:endParaRPr lang="en-NZ" dirty="0"/>
          </a:p>
          <a:p>
            <a:endParaRPr lang="en-NZ" dirty="0" smtClean="0"/>
          </a:p>
          <a:p>
            <a:endParaRPr lang="en-NZ" dirty="0"/>
          </a:p>
        </p:txBody>
      </p:sp>
    </p:spTree>
    <p:extLst>
      <p:ext uri="{BB962C8B-B14F-4D97-AF65-F5344CB8AC3E}">
        <p14:creationId xmlns:p14="http://schemas.microsoft.com/office/powerpoint/2010/main" val="42750252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914400"/>
            <a:ext cx="7024744" cy="1256264"/>
          </a:xfrm>
        </p:spPr>
        <p:txBody>
          <a:bodyPr>
            <a:normAutofit fontScale="90000"/>
          </a:bodyPr>
          <a:lstStyle/>
          <a:p>
            <a:r>
              <a:rPr lang="en-NZ" sz="3100" dirty="0"/>
              <a:t>Web Content Accessibility </a:t>
            </a:r>
            <a:r>
              <a:rPr lang="en-NZ" sz="3100" dirty="0" smtClean="0"/>
              <a:t>Guidelines</a:t>
            </a:r>
            <a:br>
              <a:rPr lang="en-NZ" sz="3100" dirty="0" smtClean="0"/>
            </a:br>
            <a:r>
              <a:rPr lang="en-NZ" b="1" dirty="0" smtClean="0"/>
              <a:t>WCAG </a:t>
            </a:r>
            <a:r>
              <a:rPr lang="en-NZ" b="1" dirty="0"/>
              <a:t>2 at a </a:t>
            </a:r>
            <a:r>
              <a:rPr lang="en-NZ" b="1" dirty="0" smtClean="0"/>
              <a:t>Glance</a:t>
            </a:r>
            <a:endParaRPr lang="en-NZ" dirty="0"/>
          </a:p>
        </p:txBody>
      </p:sp>
      <p:sp>
        <p:nvSpPr>
          <p:cNvPr id="3" name="Content Placeholder 2"/>
          <p:cNvSpPr>
            <a:spLocks noGrp="1"/>
          </p:cNvSpPr>
          <p:nvPr>
            <p:ph idx="1"/>
          </p:nvPr>
        </p:nvSpPr>
        <p:spPr/>
        <p:txBody>
          <a:bodyPr>
            <a:normAutofit fontScale="55000" lnSpcReduction="20000"/>
          </a:bodyPr>
          <a:lstStyle/>
          <a:p>
            <a:r>
              <a:rPr lang="en-NZ" dirty="0">
                <a:hlinkClick r:id="rId2"/>
              </a:rPr>
              <a:t>http://www.w3.org/WAI/WCAG20/glance</a:t>
            </a:r>
            <a:r>
              <a:rPr lang="en-NZ" dirty="0" smtClean="0">
                <a:hlinkClick r:id="rId2"/>
              </a:rPr>
              <a:t>/</a:t>
            </a:r>
            <a:endParaRPr lang="en-NZ" dirty="0" smtClean="0"/>
          </a:p>
          <a:p>
            <a:r>
              <a:rPr lang="en-NZ" b="1" dirty="0"/>
              <a:t>Perceivable</a:t>
            </a:r>
          </a:p>
          <a:p>
            <a:pPr lvl="1"/>
            <a:r>
              <a:rPr lang="en-NZ" dirty="0"/>
              <a:t>Provide </a:t>
            </a:r>
            <a:r>
              <a:rPr lang="en-NZ" b="1" dirty="0">
                <a:hlinkClick r:id="rId3"/>
              </a:rPr>
              <a:t>text alternatives</a:t>
            </a:r>
            <a:r>
              <a:rPr lang="en-NZ" dirty="0"/>
              <a:t> for non-text content.</a:t>
            </a:r>
          </a:p>
          <a:p>
            <a:pPr lvl="1"/>
            <a:r>
              <a:rPr lang="en-NZ" dirty="0"/>
              <a:t>Provide </a:t>
            </a:r>
            <a:r>
              <a:rPr lang="en-NZ" b="1" dirty="0">
                <a:hlinkClick r:id="rId4"/>
              </a:rPr>
              <a:t>captions and other alternatives</a:t>
            </a:r>
            <a:r>
              <a:rPr lang="en-NZ" dirty="0"/>
              <a:t> for multimedia</a:t>
            </a:r>
            <a:r>
              <a:rPr lang="en-NZ" dirty="0" smtClean="0"/>
              <a:t>.</a:t>
            </a:r>
          </a:p>
          <a:p>
            <a:pPr lvl="1"/>
            <a:r>
              <a:rPr lang="en-NZ" dirty="0" smtClean="0"/>
              <a:t>Create </a:t>
            </a:r>
            <a:r>
              <a:rPr lang="en-NZ" dirty="0"/>
              <a:t>content that can be </a:t>
            </a:r>
            <a:r>
              <a:rPr lang="en-NZ" b="1" dirty="0">
                <a:hlinkClick r:id="rId5"/>
              </a:rPr>
              <a:t>presented in different ways</a:t>
            </a:r>
            <a:r>
              <a:rPr lang="en-NZ" dirty="0"/>
              <a:t>,</a:t>
            </a:r>
            <a:br>
              <a:rPr lang="en-NZ" dirty="0"/>
            </a:br>
            <a:r>
              <a:rPr lang="en-NZ" dirty="0"/>
              <a:t>including by assistive technologies, without losing meaning</a:t>
            </a:r>
            <a:r>
              <a:rPr lang="en-NZ" dirty="0" smtClean="0"/>
              <a:t>.</a:t>
            </a:r>
            <a:endParaRPr lang="en-NZ" dirty="0"/>
          </a:p>
          <a:p>
            <a:pPr lvl="1"/>
            <a:r>
              <a:rPr lang="en-NZ" dirty="0"/>
              <a:t>Make it easier for users to </a:t>
            </a:r>
            <a:r>
              <a:rPr lang="en-NZ" b="1" dirty="0">
                <a:hlinkClick r:id="rId6"/>
              </a:rPr>
              <a:t>see and hear content</a:t>
            </a:r>
            <a:r>
              <a:rPr lang="en-NZ" dirty="0"/>
              <a:t>.</a:t>
            </a:r>
          </a:p>
          <a:p>
            <a:r>
              <a:rPr lang="en-NZ" b="1" dirty="0"/>
              <a:t>Operable</a:t>
            </a:r>
          </a:p>
          <a:p>
            <a:pPr lvl="1"/>
            <a:r>
              <a:rPr lang="en-NZ" dirty="0"/>
              <a:t>Make all functionality available from a </a:t>
            </a:r>
            <a:r>
              <a:rPr lang="en-NZ" b="1" dirty="0">
                <a:hlinkClick r:id="rId7"/>
              </a:rPr>
              <a:t>keyboard</a:t>
            </a:r>
            <a:r>
              <a:rPr lang="en-NZ" dirty="0"/>
              <a:t>.</a:t>
            </a:r>
          </a:p>
          <a:p>
            <a:pPr lvl="1"/>
            <a:r>
              <a:rPr lang="en-NZ" dirty="0"/>
              <a:t>Give users </a:t>
            </a:r>
            <a:r>
              <a:rPr lang="en-NZ" b="1" dirty="0">
                <a:hlinkClick r:id="rId8"/>
              </a:rPr>
              <a:t>enough time</a:t>
            </a:r>
            <a:r>
              <a:rPr lang="en-NZ" dirty="0"/>
              <a:t> to read and use content.</a:t>
            </a:r>
          </a:p>
          <a:p>
            <a:pPr lvl="1"/>
            <a:r>
              <a:rPr lang="en-NZ" dirty="0"/>
              <a:t>Do not use content that causes </a:t>
            </a:r>
            <a:r>
              <a:rPr lang="en-NZ" b="1" dirty="0">
                <a:hlinkClick r:id="rId9"/>
              </a:rPr>
              <a:t>seizures</a:t>
            </a:r>
            <a:r>
              <a:rPr lang="en-NZ" dirty="0"/>
              <a:t>.</a:t>
            </a:r>
          </a:p>
          <a:p>
            <a:pPr lvl="1"/>
            <a:r>
              <a:rPr lang="en-NZ" dirty="0"/>
              <a:t>Help users </a:t>
            </a:r>
            <a:r>
              <a:rPr lang="en-NZ" b="1" dirty="0">
                <a:hlinkClick r:id="rId10"/>
              </a:rPr>
              <a:t>navigate and find content</a:t>
            </a:r>
            <a:r>
              <a:rPr lang="en-NZ" dirty="0"/>
              <a:t>.</a:t>
            </a:r>
          </a:p>
          <a:p>
            <a:r>
              <a:rPr lang="en-NZ" b="1" dirty="0"/>
              <a:t>Understandable</a:t>
            </a:r>
          </a:p>
          <a:p>
            <a:pPr lvl="1"/>
            <a:r>
              <a:rPr lang="en-NZ" dirty="0"/>
              <a:t>Make text </a:t>
            </a:r>
            <a:r>
              <a:rPr lang="en-NZ" b="1" dirty="0">
                <a:hlinkClick r:id="rId11"/>
              </a:rPr>
              <a:t>readable and understandable</a:t>
            </a:r>
            <a:r>
              <a:rPr lang="en-NZ" dirty="0"/>
              <a:t>.</a:t>
            </a:r>
          </a:p>
          <a:p>
            <a:pPr lvl="1"/>
            <a:r>
              <a:rPr lang="en-NZ" dirty="0"/>
              <a:t>Make content appear and operate in </a:t>
            </a:r>
            <a:r>
              <a:rPr lang="en-NZ" b="1" dirty="0">
                <a:hlinkClick r:id="rId12"/>
              </a:rPr>
              <a:t>predictable</a:t>
            </a:r>
            <a:r>
              <a:rPr lang="en-NZ" dirty="0"/>
              <a:t> ways.</a:t>
            </a:r>
          </a:p>
          <a:p>
            <a:pPr lvl="1"/>
            <a:r>
              <a:rPr lang="en-NZ" dirty="0"/>
              <a:t>Help users </a:t>
            </a:r>
            <a:r>
              <a:rPr lang="en-NZ" b="1" dirty="0">
                <a:hlinkClick r:id="rId13"/>
              </a:rPr>
              <a:t>avoid and correct mistakes</a:t>
            </a:r>
            <a:r>
              <a:rPr lang="en-NZ" dirty="0"/>
              <a:t>.</a:t>
            </a:r>
          </a:p>
          <a:p>
            <a:r>
              <a:rPr lang="en-NZ" b="1" dirty="0"/>
              <a:t>Robust</a:t>
            </a:r>
          </a:p>
          <a:p>
            <a:pPr lvl="1"/>
            <a:r>
              <a:rPr lang="en-NZ" dirty="0"/>
              <a:t>Maximize</a:t>
            </a:r>
            <a:r>
              <a:rPr lang="en-NZ" b="1" dirty="0">
                <a:hlinkClick r:id="rId14"/>
              </a:rPr>
              <a:t> compatibility</a:t>
            </a:r>
            <a:r>
              <a:rPr lang="en-NZ" dirty="0"/>
              <a:t> with current and future user tools.</a:t>
            </a:r>
          </a:p>
          <a:p>
            <a:endParaRPr lang="en-NZ" dirty="0"/>
          </a:p>
        </p:txBody>
      </p:sp>
    </p:spTree>
    <p:extLst>
      <p:ext uri="{BB962C8B-B14F-4D97-AF65-F5344CB8AC3E}">
        <p14:creationId xmlns:p14="http://schemas.microsoft.com/office/powerpoint/2010/main" val="83044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1143000"/>
          </a:xfrm>
        </p:spPr>
        <p:txBody>
          <a:bodyPr/>
          <a:lstStyle/>
          <a:p>
            <a:r>
              <a:rPr lang="en-NZ" dirty="0" smtClean="0"/>
              <a:t>WCAG snippet</a:t>
            </a:r>
            <a:endParaRPr lang="en-NZ" dirty="0"/>
          </a:p>
        </p:txBody>
      </p:sp>
      <p:sp>
        <p:nvSpPr>
          <p:cNvPr id="3" name="Content Placeholder 2"/>
          <p:cNvSpPr>
            <a:spLocks noGrp="1"/>
          </p:cNvSpPr>
          <p:nvPr>
            <p:ph idx="1"/>
          </p:nvPr>
        </p:nvSpPr>
        <p:spPr/>
        <p:txBody>
          <a:bodyPr/>
          <a:lstStyle/>
          <a:p>
            <a:endParaRPr lang="en-NZ"/>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33600"/>
            <a:ext cx="8820150" cy="441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6437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ISO</a:t>
            </a:r>
            <a:endParaRPr lang="en-NZ" dirty="0"/>
          </a:p>
        </p:txBody>
      </p:sp>
      <p:sp>
        <p:nvSpPr>
          <p:cNvPr id="3" name="Content Placeholder 2"/>
          <p:cNvSpPr>
            <a:spLocks noGrp="1"/>
          </p:cNvSpPr>
          <p:nvPr>
            <p:ph idx="1"/>
          </p:nvPr>
        </p:nvSpPr>
        <p:spPr/>
        <p:txBody>
          <a:bodyPr>
            <a:normAutofit fontScale="92500" lnSpcReduction="10000"/>
          </a:bodyPr>
          <a:lstStyle/>
          <a:p>
            <a:r>
              <a:rPr lang="en-NZ" dirty="0" smtClean="0"/>
              <a:t>Not free</a:t>
            </a:r>
          </a:p>
          <a:p>
            <a:r>
              <a:rPr lang="en-NZ" dirty="0" smtClean="0"/>
              <a:t>ISO/TR 16982:2002 Ergonomics of human-system interaction—Usability methods supporting human-</a:t>
            </a:r>
            <a:r>
              <a:rPr lang="en-NZ" dirty="0" err="1" smtClean="0"/>
              <a:t>centered</a:t>
            </a:r>
            <a:r>
              <a:rPr lang="en-NZ" dirty="0" smtClean="0"/>
              <a:t> design</a:t>
            </a:r>
          </a:p>
          <a:p>
            <a:pPr lvl="1"/>
            <a:r>
              <a:rPr lang="en-NZ" dirty="0" smtClean="0"/>
              <a:t>High level, for UX designer, systems analysts </a:t>
            </a:r>
            <a:r>
              <a:rPr lang="en-NZ" dirty="0" smtClean="0"/>
              <a:t>etc.</a:t>
            </a:r>
            <a:endParaRPr lang="en-NZ" dirty="0" smtClean="0"/>
          </a:p>
          <a:p>
            <a:endParaRPr lang="en-NZ" dirty="0" smtClean="0"/>
          </a:p>
          <a:p>
            <a:r>
              <a:rPr lang="en-NZ" dirty="0" smtClean="0"/>
              <a:t>ISO 9241 Ergonomics of Human System Interaction.</a:t>
            </a:r>
          </a:p>
          <a:p>
            <a:pPr lvl="1"/>
            <a:r>
              <a:rPr lang="en-NZ" dirty="0" smtClean="0"/>
              <a:t>Includes detailed recommendations from hardware to people</a:t>
            </a:r>
          </a:p>
        </p:txBody>
      </p:sp>
    </p:spTree>
    <p:extLst>
      <p:ext uri="{BB962C8B-B14F-4D97-AF65-F5344CB8AC3E}">
        <p14:creationId xmlns:p14="http://schemas.microsoft.com/office/powerpoint/2010/main" val="1085063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Government</a:t>
            </a:r>
            <a:endParaRPr lang="en-NZ" dirty="0"/>
          </a:p>
        </p:txBody>
      </p:sp>
      <p:sp>
        <p:nvSpPr>
          <p:cNvPr id="3" name="Content Placeholder 2"/>
          <p:cNvSpPr>
            <a:spLocks noGrp="1"/>
          </p:cNvSpPr>
          <p:nvPr>
            <p:ph idx="1"/>
          </p:nvPr>
        </p:nvSpPr>
        <p:spPr/>
        <p:txBody>
          <a:bodyPr/>
          <a:lstStyle/>
          <a:p>
            <a:r>
              <a:rPr lang="en-NZ" dirty="0" smtClean="0"/>
              <a:t>Mostly concerned with accessibility</a:t>
            </a:r>
          </a:p>
          <a:p>
            <a:pPr lvl="1"/>
            <a:r>
              <a:rPr lang="en-NZ" dirty="0" smtClean="0">
                <a:hlinkClick r:id="rId2"/>
              </a:rPr>
              <a:t>Disability Discrimination Act UK</a:t>
            </a:r>
            <a:r>
              <a:rPr lang="en-NZ" dirty="0" smtClean="0"/>
              <a:t> </a:t>
            </a:r>
            <a:endParaRPr lang="en-NZ" dirty="0"/>
          </a:p>
          <a:p>
            <a:pPr lvl="1"/>
            <a:r>
              <a:rPr lang="en-NZ" dirty="0" smtClean="0">
                <a:hlinkClick r:id="rId3"/>
              </a:rPr>
              <a:t>Section 508 of the Rehabilitation Act</a:t>
            </a:r>
            <a:r>
              <a:rPr lang="en-NZ" dirty="0" smtClean="0"/>
              <a:t> (USA)</a:t>
            </a:r>
          </a:p>
          <a:p>
            <a:pPr lvl="1"/>
            <a:r>
              <a:rPr lang="en-NZ" u="sng" dirty="0">
                <a:hlinkClick r:id="rId4"/>
              </a:rPr>
              <a:t>http://webstandards.govt.nz/</a:t>
            </a:r>
            <a:endParaRPr lang="en-NZ" dirty="0" smtClean="0"/>
          </a:p>
          <a:p>
            <a:pPr lvl="1"/>
            <a:endParaRPr lang="en-NZ" dirty="0"/>
          </a:p>
        </p:txBody>
      </p:sp>
    </p:spTree>
    <p:extLst>
      <p:ext uri="{BB962C8B-B14F-4D97-AF65-F5344CB8AC3E}">
        <p14:creationId xmlns:p14="http://schemas.microsoft.com/office/powerpoint/2010/main" val="3924810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NZ" dirty="0" smtClean="0"/>
              <a:t>Quick summary of accessibility</a:t>
            </a:r>
            <a:endParaRPr lang="en-NZ" dirty="0"/>
          </a:p>
        </p:txBody>
      </p:sp>
      <p:sp>
        <p:nvSpPr>
          <p:cNvPr id="5" name="Content Placeholder 4"/>
          <p:cNvSpPr>
            <a:spLocks noGrp="1"/>
          </p:cNvSpPr>
          <p:nvPr>
            <p:ph idx="1"/>
          </p:nvPr>
        </p:nvSpPr>
        <p:spPr/>
        <p:txBody>
          <a:bodyPr/>
          <a:lstStyle/>
          <a:p>
            <a:r>
              <a:rPr lang="en-NZ" dirty="0" smtClean="0"/>
              <a:t>Screen readers work by getting the </a:t>
            </a:r>
            <a:r>
              <a:rPr lang="en-NZ" dirty="0" smtClean="0"/>
              <a:t>HTML </a:t>
            </a:r>
            <a:r>
              <a:rPr lang="en-NZ" dirty="0" smtClean="0"/>
              <a:t>or other rendering information</a:t>
            </a:r>
          </a:p>
          <a:p>
            <a:r>
              <a:rPr lang="en-NZ" dirty="0" smtClean="0"/>
              <a:t>The basics are </a:t>
            </a:r>
          </a:p>
          <a:p>
            <a:pPr lvl="1"/>
            <a:r>
              <a:rPr lang="en-NZ" dirty="0" smtClean="0"/>
              <a:t>Clean </a:t>
            </a:r>
            <a:r>
              <a:rPr lang="en-NZ" dirty="0" smtClean="0"/>
              <a:t>HTML </a:t>
            </a:r>
            <a:r>
              <a:rPr lang="en-NZ" dirty="0" smtClean="0"/>
              <a:t>or app forms</a:t>
            </a:r>
          </a:p>
          <a:p>
            <a:pPr lvl="1"/>
            <a:r>
              <a:rPr lang="en-NZ" dirty="0" smtClean="0"/>
              <a:t>Well structured – i.e. use &lt;h1&gt;  &lt;h2&gt;  </a:t>
            </a:r>
            <a:r>
              <a:rPr lang="en-NZ" dirty="0" smtClean="0"/>
              <a:t>etc.</a:t>
            </a:r>
            <a:endParaRPr lang="en-NZ" dirty="0" smtClean="0"/>
          </a:p>
          <a:p>
            <a:pPr lvl="1"/>
            <a:r>
              <a:rPr lang="en-NZ" dirty="0" smtClean="0"/>
              <a:t>Alt Tag visual elements such as images</a:t>
            </a:r>
          </a:p>
          <a:p>
            <a:pPr lvl="1"/>
            <a:r>
              <a:rPr lang="en-NZ" dirty="0" smtClean="0"/>
              <a:t>Meaningful labels</a:t>
            </a:r>
          </a:p>
          <a:p>
            <a:pPr lvl="1"/>
            <a:r>
              <a:rPr lang="en-NZ" dirty="0" smtClean="0"/>
              <a:t>Good tab order</a:t>
            </a:r>
            <a:endParaRPr lang="en-NZ" dirty="0"/>
          </a:p>
        </p:txBody>
      </p:sp>
    </p:spTree>
    <p:extLst>
      <p:ext uri="{BB962C8B-B14F-4D97-AF65-F5344CB8AC3E}">
        <p14:creationId xmlns:p14="http://schemas.microsoft.com/office/powerpoint/2010/main" val="523168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Government </a:t>
            </a:r>
            <a:endParaRPr lang="en-NZ" dirty="0"/>
          </a:p>
        </p:txBody>
      </p:sp>
      <p:sp>
        <p:nvSpPr>
          <p:cNvPr id="3" name="Content Placeholder 2"/>
          <p:cNvSpPr>
            <a:spLocks noGrp="1"/>
          </p:cNvSpPr>
          <p:nvPr>
            <p:ph idx="1"/>
          </p:nvPr>
        </p:nvSpPr>
        <p:spPr/>
        <p:txBody>
          <a:bodyPr>
            <a:normAutofit lnSpcReduction="10000"/>
          </a:bodyPr>
          <a:lstStyle/>
          <a:p>
            <a:r>
              <a:rPr lang="en-NZ" dirty="0" smtClean="0"/>
              <a:t>Legislation together with pressure groups have had some remarkable successes</a:t>
            </a:r>
          </a:p>
          <a:p>
            <a:endParaRPr lang="en-NZ" dirty="0" smtClean="0"/>
          </a:p>
          <a:p>
            <a:r>
              <a:rPr lang="en-NZ" dirty="0" smtClean="0"/>
              <a:t>Windows 7 has ‘windows navigator’ built in</a:t>
            </a:r>
          </a:p>
          <a:p>
            <a:endParaRPr lang="en-NZ" dirty="0" smtClean="0"/>
          </a:p>
          <a:p>
            <a:r>
              <a:rPr lang="en-NZ" dirty="0" err="1" smtClean="0"/>
              <a:t>iPad</a:t>
            </a:r>
            <a:r>
              <a:rPr lang="en-NZ" dirty="0" smtClean="0"/>
              <a:t>/Phone/Pod  have touch accessibility for visually impaired</a:t>
            </a:r>
          </a:p>
          <a:p>
            <a:pPr lvl="1"/>
            <a:r>
              <a:rPr lang="en-NZ" dirty="0" smtClean="0"/>
              <a:t>This is really impressive!</a:t>
            </a:r>
          </a:p>
        </p:txBody>
      </p:sp>
    </p:spTree>
    <p:extLst>
      <p:ext uri="{BB962C8B-B14F-4D97-AF65-F5344CB8AC3E}">
        <p14:creationId xmlns:p14="http://schemas.microsoft.com/office/powerpoint/2010/main" val="3776243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Operating Systems</a:t>
            </a:r>
            <a:endParaRPr lang="en-NZ" dirty="0"/>
          </a:p>
        </p:txBody>
      </p:sp>
      <p:sp>
        <p:nvSpPr>
          <p:cNvPr id="3" name="Content Placeholder 2"/>
          <p:cNvSpPr>
            <a:spLocks noGrp="1"/>
          </p:cNvSpPr>
          <p:nvPr>
            <p:ph idx="1"/>
          </p:nvPr>
        </p:nvSpPr>
        <p:spPr/>
        <p:txBody>
          <a:bodyPr>
            <a:normAutofit fontScale="92500" lnSpcReduction="10000"/>
          </a:bodyPr>
          <a:lstStyle/>
          <a:p>
            <a:r>
              <a:rPr lang="en-NZ" dirty="0" smtClean="0"/>
              <a:t>Microsoft</a:t>
            </a:r>
          </a:p>
          <a:p>
            <a:pPr lvl="1"/>
            <a:r>
              <a:rPr lang="en-NZ" u="sng" dirty="0">
                <a:hlinkClick r:id="rId2"/>
              </a:rPr>
              <a:t>http://msdn.microsoft.com/en-us/library/aa511258.aspx</a:t>
            </a:r>
            <a:r>
              <a:rPr lang="en-NZ" dirty="0"/>
              <a:t>  </a:t>
            </a:r>
            <a:endParaRPr lang="en-NZ" dirty="0" smtClean="0"/>
          </a:p>
          <a:p>
            <a:r>
              <a:rPr lang="en-NZ" dirty="0" smtClean="0"/>
              <a:t>Apple</a:t>
            </a:r>
          </a:p>
          <a:p>
            <a:pPr lvl="1"/>
            <a:r>
              <a:rPr lang="en-NZ" dirty="0">
                <a:hlinkClick r:id="rId3"/>
              </a:rPr>
              <a:t>https://developer.apple.com/library/mac/documentation/userexperience/conceptual/applehiguidelines/UEGuidelines/UEGuidelines.html</a:t>
            </a:r>
            <a:endParaRPr lang="en-NZ" dirty="0"/>
          </a:p>
          <a:p>
            <a:r>
              <a:rPr lang="en-NZ" dirty="0" smtClean="0"/>
              <a:t>Android</a:t>
            </a:r>
          </a:p>
          <a:p>
            <a:pPr lvl="1"/>
            <a:r>
              <a:rPr lang="en-NZ" u="sng" dirty="0">
                <a:hlinkClick r:id="rId4"/>
              </a:rPr>
              <a:t>http://developer.android.com/guide/practices/ui_guidelines/index.html</a:t>
            </a:r>
            <a:r>
              <a:rPr lang="en-NZ" dirty="0"/>
              <a:t> </a:t>
            </a:r>
          </a:p>
          <a:p>
            <a:pPr lvl="1"/>
            <a:endParaRPr lang="en-NZ" dirty="0"/>
          </a:p>
        </p:txBody>
      </p:sp>
    </p:spTree>
    <p:extLst>
      <p:ext uri="{BB962C8B-B14F-4D97-AF65-F5344CB8AC3E}">
        <p14:creationId xmlns:p14="http://schemas.microsoft.com/office/powerpoint/2010/main" val="1045665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04800"/>
            <a:ext cx="7024744" cy="1143000"/>
          </a:xfrm>
        </p:spPr>
        <p:txBody>
          <a:bodyPr/>
          <a:lstStyle/>
          <a:p>
            <a:r>
              <a:rPr lang="en-NZ" dirty="0" smtClean="0"/>
              <a:t>From Apple…</a:t>
            </a:r>
            <a:endParaRPr lang="en-NZ" dirty="0"/>
          </a:p>
        </p:txBody>
      </p:sp>
      <p:sp>
        <p:nvSpPr>
          <p:cNvPr id="3" name="Content Placeholder 2"/>
          <p:cNvSpPr>
            <a:spLocks noGrp="1"/>
          </p:cNvSpPr>
          <p:nvPr>
            <p:ph idx="1"/>
          </p:nvPr>
        </p:nvSpPr>
        <p:spPr>
          <a:xfrm>
            <a:off x="1043492" y="1524000"/>
            <a:ext cx="7338508" cy="4800600"/>
          </a:xfrm>
        </p:spPr>
        <p:txBody>
          <a:bodyPr>
            <a:noAutofit/>
          </a:bodyPr>
          <a:lstStyle/>
          <a:p>
            <a:r>
              <a:rPr lang="en-NZ" sz="1800" dirty="0"/>
              <a:t>Embrace </a:t>
            </a:r>
            <a:r>
              <a:rPr lang="en-NZ" sz="1800" dirty="0" err="1"/>
              <a:t>Modelessness</a:t>
            </a:r>
            <a:endParaRPr lang="en-NZ" sz="1800" dirty="0"/>
          </a:p>
          <a:p>
            <a:pPr lvl="1"/>
            <a:r>
              <a:rPr lang="en-NZ" sz="1400" dirty="0"/>
              <a:t>Users appreciate apps that allow them to be in control and they generally dislike apps that wrest control away from them too often. One of the most common ways that apps take control away from users is by overusing modes that require users to follow a specific path.</a:t>
            </a:r>
          </a:p>
          <a:p>
            <a:pPr lvl="1"/>
            <a:r>
              <a:rPr lang="en-NZ" sz="1400" dirty="0"/>
              <a:t>Occasionally, modality is unavoidable, such as when a serious condition arises that jeopardizes the user’s </a:t>
            </a:r>
            <a:r>
              <a:rPr lang="en-NZ" sz="1400" dirty="0" smtClean="0"/>
              <a:t>data…</a:t>
            </a:r>
            <a:endParaRPr lang="en-NZ" sz="1400" dirty="0"/>
          </a:p>
          <a:p>
            <a:pPr lvl="1"/>
            <a:r>
              <a:rPr lang="en-NZ" sz="1400" b="1" dirty="0"/>
              <a:t>Think carefully about an app design that requires users to enter modes frequently.</a:t>
            </a:r>
            <a:r>
              <a:rPr lang="en-NZ" sz="1400" dirty="0"/>
              <a:t> In general, you don’t want users to experience your app as a series of disjointed tasks. You also want to avoid chopping up the user’s workflow by requiring too-frequent transitions into and out of modes. As much as possible, reserve modes for small, self-contained tasks that users are likely to want to finish all at once.</a:t>
            </a:r>
          </a:p>
          <a:p>
            <a:pPr lvl="1"/>
            <a:r>
              <a:rPr lang="en-NZ" sz="1400" b="1" dirty="0"/>
              <a:t>Balance </a:t>
            </a:r>
            <a:r>
              <a:rPr lang="en-NZ" sz="1400" b="1" dirty="0" err="1"/>
              <a:t>modelessness</a:t>
            </a:r>
            <a:r>
              <a:rPr lang="en-NZ" sz="1400" b="1" dirty="0"/>
              <a:t> with the need for a distraction-free experience.</a:t>
            </a:r>
            <a:r>
              <a:rPr lang="en-NZ" sz="1400" dirty="0"/>
              <a:t> Sometimes, users appreciate an isolated, self-contained environment in which to accomplish a task. Your challenge is to provide a mode that’s both discrete and full-featured. Users don't appreciate finding that they need to exit a mode to get information (or perform a subtask) that’s required to accomplish the modal </a:t>
            </a:r>
            <a:r>
              <a:rPr lang="en-NZ" sz="1400" dirty="0" smtClean="0"/>
              <a:t>task…</a:t>
            </a:r>
            <a:endParaRPr lang="en-NZ" sz="1400" dirty="0"/>
          </a:p>
          <a:p>
            <a:pPr lvl="1"/>
            <a:r>
              <a:rPr lang="en-NZ" sz="1400" b="1" dirty="0"/>
              <a:t>Clearly indicate the current mode.</a:t>
            </a:r>
            <a:r>
              <a:rPr lang="en-NZ" sz="1400" dirty="0"/>
              <a:t> If users can enter different modes in your app, make it easy for them to tell at a glance which mode they’re </a:t>
            </a:r>
            <a:r>
              <a:rPr lang="en-NZ" sz="1400" dirty="0" smtClean="0"/>
              <a:t>in….</a:t>
            </a:r>
            <a:endParaRPr lang="en-NZ" sz="1400" dirty="0"/>
          </a:p>
        </p:txBody>
      </p:sp>
      <p:sp>
        <p:nvSpPr>
          <p:cNvPr id="4" name="Rectangular Callout 3"/>
          <p:cNvSpPr/>
          <p:nvPr/>
        </p:nvSpPr>
        <p:spPr>
          <a:xfrm>
            <a:off x="4800600" y="457200"/>
            <a:ext cx="4114800" cy="1219200"/>
          </a:xfrm>
          <a:prstGeom prst="wedgeRectCallout">
            <a:avLst>
              <a:gd name="adj1" fmla="val -35045"/>
              <a:gd name="adj2" fmla="val 6686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dirty="0" smtClean="0">
                <a:solidFill>
                  <a:schemeClr val="tx1"/>
                </a:solidFill>
              </a:rPr>
              <a:t>In this case, more like a ‘guideline’ than a protocol for a standard, but enforced – for instance – by the App Store design review</a:t>
            </a:r>
            <a:endParaRPr lang="en-NZ" dirty="0">
              <a:solidFill>
                <a:schemeClr val="tx1"/>
              </a:solidFill>
            </a:endParaRPr>
          </a:p>
        </p:txBody>
      </p:sp>
    </p:spTree>
    <p:extLst>
      <p:ext uri="{BB962C8B-B14F-4D97-AF65-F5344CB8AC3E}">
        <p14:creationId xmlns:p14="http://schemas.microsoft.com/office/powerpoint/2010/main" val="664217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a:bodyPr>
          <a:lstStyle/>
          <a:p>
            <a:r>
              <a:rPr lang="en-NZ" sz="3200" dirty="0" smtClean="0"/>
              <a:t>Standards / community example</a:t>
            </a:r>
            <a:endParaRPr lang="en-NZ" sz="3200" dirty="0"/>
          </a:p>
        </p:txBody>
      </p:sp>
      <p:sp>
        <p:nvSpPr>
          <p:cNvPr id="3" name="Content Placeholder 2"/>
          <p:cNvSpPr>
            <a:spLocks noGrp="1"/>
          </p:cNvSpPr>
          <p:nvPr>
            <p:ph idx="1"/>
          </p:nvPr>
        </p:nvSpPr>
        <p:spPr>
          <a:xfrm>
            <a:off x="1043492" y="1676400"/>
            <a:ext cx="6777317" cy="3508977"/>
          </a:xfrm>
        </p:spPr>
        <p:txBody>
          <a:bodyPr>
            <a:noAutofit/>
          </a:bodyPr>
          <a:lstStyle/>
          <a:p>
            <a:r>
              <a:rPr lang="en-NZ" dirty="0" smtClean="0"/>
              <a:t>Drupal </a:t>
            </a:r>
            <a:r>
              <a:rPr lang="en-NZ" sz="1800" dirty="0" smtClean="0"/>
              <a:t>(</a:t>
            </a:r>
            <a:r>
              <a:rPr lang="en-NZ" sz="1800" dirty="0" smtClean="0">
                <a:hlinkClick r:id="rId2"/>
              </a:rPr>
              <a:t>http://drupal.org/</a:t>
            </a:r>
            <a:r>
              <a:rPr lang="en-NZ" sz="1800" dirty="0" smtClean="0"/>
              <a:t>)</a:t>
            </a:r>
            <a:endParaRPr lang="en-NZ" dirty="0" smtClean="0"/>
          </a:p>
          <a:p>
            <a:pPr lvl="1"/>
            <a:r>
              <a:rPr lang="en-NZ" sz="2000" dirty="0" smtClean="0"/>
              <a:t>Open source content management system (CMS) for websites and applications</a:t>
            </a:r>
          </a:p>
          <a:p>
            <a:pPr lvl="1"/>
            <a:r>
              <a:rPr lang="en-NZ" sz="2000" dirty="0" smtClean="0"/>
              <a:t>100s of modules contributed to be international online community</a:t>
            </a:r>
          </a:p>
          <a:p>
            <a:r>
              <a:rPr lang="en-NZ" dirty="0" smtClean="0"/>
              <a:t>With a wide community using the same modules</a:t>
            </a:r>
          </a:p>
          <a:p>
            <a:pPr lvl="1"/>
            <a:r>
              <a:rPr lang="en-NZ" sz="2000" dirty="0" smtClean="0"/>
              <a:t>Achieve consistency</a:t>
            </a:r>
          </a:p>
          <a:p>
            <a:pPr lvl="1"/>
            <a:r>
              <a:rPr lang="en-NZ" sz="2000" dirty="0" smtClean="0"/>
              <a:t>And a community to consult if things aren’t working</a:t>
            </a:r>
          </a:p>
          <a:p>
            <a:r>
              <a:rPr lang="en-NZ" dirty="0" smtClean="0"/>
              <a:t>Wide range of modules means you can tack together functionality pioneered by others very quickly</a:t>
            </a:r>
            <a:endParaRPr lang="en-NZ" dirty="0"/>
          </a:p>
        </p:txBody>
      </p:sp>
      <p:sp>
        <p:nvSpPr>
          <p:cNvPr id="4" name="Slide Number Placeholder 3"/>
          <p:cNvSpPr>
            <a:spLocks noGrp="1"/>
          </p:cNvSpPr>
          <p:nvPr>
            <p:ph type="sldNum" sz="quarter" idx="10"/>
          </p:nvPr>
        </p:nvSpPr>
        <p:spPr/>
        <p:txBody>
          <a:bodyPr/>
          <a:lstStyle/>
          <a:p>
            <a:pPr>
              <a:defRPr/>
            </a:pPr>
            <a:r>
              <a:rPr lang="en-US" smtClean="0"/>
              <a:t>1-</a:t>
            </a:r>
            <a:fld id="{C17B7BE0-D62B-4BC3-BFB1-A4B14226D13E}" type="slidenum">
              <a:rPr lang="en-US" smtClean="0"/>
              <a:pPr>
                <a:defRPr/>
              </a:pPr>
              <a:t>23</a:t>
            </a:fld>
            <a:endParaRPr lang="en-US"/>
          </a:p>
        </p:txBody>
      </p:sp>
    </p:spTree>
    <p:extLst>
      <p:ext uri="{BB962C8B-B14F-4D97-AF65-F5344CB8AC3E}">
        <p14:creationId xmlns:p14="http://schemas.microsoft.com/office/powerpoint/2010/main" val="1996844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3213"/>
            <a:ext cx="2057400" cy="1906587"/>
          </a:xfrm>
        </p:spPr>
        <p:txBody>
          <a:bodyPr>
            <a:normAutofit/>
          </a:bodyPr>
          <a:lstStyle/>
          <a:p>
            <a:r>
              <a:rPr lang="en-NZ" sz="3200" dirty="0" smtClean="0"/>
              <a:t>A </a:t>
            </a:r>
            <a:r>
              <a:rPr lang="en-NZ" sz="3200" dirty="0" err="1" smtClean="0"/>
              <a:t>drupal</a:t>
            </a:r>
            <a:r>
              <a:rPr lang="en-NZ" sz="3200" dirty="0" smtClean="0"/>
              <a:t> module</a:t>
            </a:r>
            <a:endParaRPr lang="en-NZ" sz="3200" dirty="0"/>
          </a:p>
        </p:txBody>
      </p:sp>
      <p:sp>
        <p:nvSpPr>
          <p:cNvPr id="4" name="Slide Number Placeholder 3"/>
          <p:cNvSpPr>
            <a:spLocks noGrp="1"/>
          </p:cNvSpPr>
          <p:nvPr>
            <p:ph type="sldNum" sz="quarter" idx="10"/>
          </p:nvPr>
        </p:nvSpPr>
        <p:spPr/>
        <p:txBody>
          <a:bodyPr/>
          <a:lstStyle/>
          <a:p>
            <a:pPr>
              <a:defRPr/>
            </a:pPr>
            <a:r>
              <a:rPr lang="en-US" smtClean="0"/>
              <a:t>1-</a:t>
            </a:r>
            <a:fld id="{C17B7BE0-D62B-4BC3-BFB1-A4B14226D13E}" type="slidenum">
              <a:rPr lang="en-US" smtClean="0"/>
              <a:pPr>
                <a:defRPr/>
              </a:pPr>
              <a:t>24</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23863"/>
            <a:ext cx="6324600" cy="60102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55214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14375"/>
            <a:ext cx="2667000" cy="5686425"/>
          </a:xfrm>
        </p:spPr>
        <p:txBody>
          <a:bodyPr>
            <a:normAutofit/>
          </a:bodyPr>
          <a:lstStyle/>
          <a:p>
            <a:r>
              <a:rPr lang="en-NZ" dirty="0" smtClean="0"/>
              <a:t>Some more </a:t>
            </a:r>
            <a:r>
              <a:rPr lang="en-NZ" dirty="0" err="1" smtClean="0"/>
              <a:t>drupal</a:t>
            </a:r>
            <a:r>
              <a:rPr lang="en-NZ" dirty="0" smtClean="0"/>
              <a:t> modules</a:t>
            </a:r>
          </a:p>
          <a:p>
            <a:pPr lvl="1"/>
            <a:r>
              <a:rPr lang="en-NZ" sz="2000" dirty="0" smtClean="0"/>
              <a:t>From the same search (filtered on ‘community’)</a:t>
            </a:r>
            <a:endParaRPr lang="en-NZ" sz="2000" dirty="0"/>
          </a:p>
        </p:txBody>
      </p:sp>
      <p:sp>
        <p:nvSpPr>
          <p:cNvPr id="4" name="Slide Number Placeholder 3"/>
          <p:cNvSpPr>
            <a:spLocks noGrp="1"/>
          </p:cNvSpPr>
          <p:nvPr>
            <p:ph type="sldNum" sz="quarter" idx="10"/>
          </p:nvPr>
        </p:nvSpPr>
        <p:spPr/>
        <p:txBody>
          <a:bodyPr/>
          <a:lstStyle/>
          <a:p>
            <a:pPr>
              <a:defRPr/>
            </a:pPr>
            <a:r>
              <a:rPr lang="en-US" smtClean="0"/>
              <a:t>1-</a:t>
            </a:r>
            <a:fld id="{C17B7BE0-D62B-4BC3-BFB1-A4B14226D13E}" type="slidenum">
              <a:rPr lang="en-US" smtClean="0"/>
              <a:pPr>
                <a:defRPr/>
              </a:pPr>
              <a:t>25</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762000"/>
            <a:ext cx="6134100" cy="553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5640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Advantages </a:t>
            </a:r>
            <a:endParaRPr lang="en-NZ" dirty="0"/>
          </a:p>
        </p:txBody>
      </p:sp>
      <p:sp>
        <p:nvSpPr>
          <p:cNvPr id="3" name="Content Placeholder 2"/>
          <p:cNvSpPr>
            <a:spLocks noGrp="1"/>
          </p:cNvSpPr>
          <p:nvPr>
            <p:ph idx="1"/>
          </p:nvPr>
        </p:nvSpPr>
        <p:spPr/>
        <p:txBody>
          <a:bodyPr/>
          <a:lstStyle/>
          <a:p>
            <a:r>
              <a:rPr lang="en-NZ" dirty="0" smtClean="0"/>
              <a:t>Using patterns and </a:t>
            </a:r>
            <a:r>
              <a:rPr lang="en-NZ" dirty="0" smtClean="0"/>
              <a:t>standards</a:t>
            </a:r>
            <a:endParaRPr lang="en-NZ" dirty="0" smtClean="0"/>
          </a:p>
          <a:p>
            <a:pPr lvl="1"/>
            <a:r>
              <a:rPr lang="en-NZ" dirty="0" smtClean="0"/>
              <a:t>Not reinventing the wheel</a:t>
            </a:r>
          </a:p>
          <a:p>
            <a:pPr lvl="1"/>
            <a:r>
              <a:rPr lang="en-NZ" dirty="0" smtClean="0"/>
              <a:t>Future-proof your designs</a:t>
            </a:r>
          </a:p>
          <a:p>
            <a:pPr lvl="1"/>
            <a:r>
              <a:rPr lang="en-NZ" dirty="0" smtClean="0"/>
              <a:t>Makes entry to markets easier</a:t>
            </a:r>
            <a:endParaRPr lang="en-NZ" dirty="0"/>
          </a:p>
        </p:txBody>
      </p:sp>
    </p:spTree>
    <p:extLst>
      <p:ext uri="{BB962C8B-B14F-4D97-AF65-F5344CB8AC3E}">
        <p14:creationId xmlns:p14="http://schemas.microsoft.com/office/powerpoint/2010/main" val="17865206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Summary</a:t>
            </a:r>
            <a:endParaRPr lang="en-NZ" dirty="0"/>
          </a:p>
        </p:txBody>
      </p:sp>
      <p:sp>
        <p:nvSpPr>
          <p:cNvPr id="3" name="Content Placeholder 2"/>
          <p:cNvSpPr>
            <a:spLocks noGrp="1"/>
          </p:cNvSpPr>
          <p:nvPr>
            <p:ph idx="1"/>
          </p:nvPr>
        </p:nvSpPr>
        <p:spPr/>
        <p:txBody>
          <a:bodyPr>
            <a:normAutofit fontScale="62500" lnSpcReduction="20000"/>
          </a:bodyPr>
          <a:lstStyle/>
          <a:p>
            <a:r>
              <a:rPr lang="en-NZ" dirty="0" smtClean="0"/>
              <a:t>Explain how and why patterns are used in UI design</a:t>
            </a:r>
          </a:p>
          <a:p>
            <a:pPr lvl="1"/>
            <a:r>
              <a:rPr lang="en-NZ" dirty="0" smtClean="0"/>
              <a:t>To provide design ideas and solutions</a:t>
            </a:r>
          </a:p>
          <a:p>
            <a:pPr lvl="1"/>
            <a:r>
              <a:rPr lang="en-NZ" dirty="0" smtClean="0"/>
              <a:t>Standardize across a system/site</a:t>
            </a:r>
          </a:p>
          <a:p>
            <a:pPr lvl="1"/>
            <a:r>
              <a:rPr lang="en-NZ" dirty="0" smtClean="0"/>
              <a:t>Avoid common errors </a:t>
            </a:r>
          </a:p>
          <a:p>
            <a:endParaRPr lang="en-NZ" dirty="0" smtClean="0"/>
          </a:p>
          <a:p>
            <a:r>
              <a:rPr lang="en-NZ" dirty="0" smtClean="0"/>
              <a:t>Describe the contents of a typical pattern </a:t>
            </a:r>
          </a:p>
          <a:p>
            <a:pPr lvl="1"/>
            <a:r>
              <a:rPr lang="en-NZ" dirty="0" smtClean="0"/>
              <a:t>Problem</a:t>
            </a:r>
          </a:p>
          <a:p>
            <a:pPr lvl="1"/>
            <a:r>
              <a:rPr lang="en-NZ" dirty="0" smtClean="0"/>
              <a:t>Solution</a:t>
            </a:r>
          </a:p>
          <a:p>
            <a:pPr lvl="1"/>
            <a:r>
              <a:rPr lang="en-NZ" dirty="0" smtClean="0"/>
              <a:t>Context </a:t>
            </a:r>
          </a:p>
          <a:p>
            <a:pPr lvl="1"/>
            <a:r>
              <a:rPr lang="en-NZ" dirty="0" smtClean="0"/>
              <a:t>Rationale </a:t>
            </a:r>
          </a:p>
          <a:p>
            <a:pPr lvl="1"/>
            <a:r>
              <a:rPr lang="en-NZ" dirty="0" smtClean="0"/>
              <a:t>Implementation</a:t>
            </a:r>
          </a:p>
          <a:p>
            <a:pPr lvl="1"/>
            <a:endParaRPr lang="en-NZ" dirty="0" smtClean="0"/>
          </a:p>
          <a:p>
            <a:r>
              <a:rPr lang="en-NZ" dirty="0" smtClean="0"/>
              <a:t>Standards may be imposed by software purchasers usually</a:t>
            </a:r>
          </a:p>
          <a:p>
            <a:pPr lvl="1"/>
            <a:r>
              <a:rPr lang="en-NZ" dirty="0" smtClean="0"/>
              <a:t>W3C or similar</a:t>
            </a:r>
          </a:p>
          <a:p>
            <a:pPr lvl="1"/>
            <a:r>
              <a:rPr lang="en-NZ" dirty="0" smtClean="0"/>
              <a:t>Government standards</a:t>
            </a:r>
          </a:p>
        </p:txBody>
      </p:sp>
    </p:spTree>
    <p:extLst>
      <p:ext uri="{BB962C8B-B14F-4D97-AF65-F5344CB8AC3E}">
        <p14:creationId xmlns:p14="http://schemas.microsoft.com/office/powerpoint/2010/main" val="124191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What is inaccessible?</a:t>
            </a:r>
            <a:endParaRPr lang="en-NZ" dirty="0"/>
          </a:p>
        </p:txBody>
      </p:sp>
      <p:sp>
        <p:nvSpPr>
          <p:cNvPr id="3" name="Content Placeholder 2"/>
          <p:cNvSpPr>
            <a:spLocks noGrp="1"/>
          </p:cNvSpPr>
          <p:nvPr>
            <p:ph idx="1"/>
          </p:nvPr>
        </p:nvSpPr>
        <p:spPr/>
        <p:txBody>
          <a:bodyPr/>
          <a:lstStyle/>
          <a:p>
            <a:r>
              <a:rPr lang="en-NZ" dirty="0" smtClean="0"/>
              <a:t>Flash – in principle you can make it accessible, but in reality this is super difficult</a:t>
            </a:r>
          </a:p>
          <a:p>
            <a:r>
              <a:rPr lang="en-NZ" dirty="0" smtClean="0"/>
              <a:t>Anchor text that lacks descriptiveness</a:t>
            </a:r>
          </a:p>
          <a:p>
            <a:pPr lvl="1"/>
            <a:r>
              <a:rPr lang="en-NZ" dirty="0" smtClean="0"/>
              <a:t>E.g. a sequence of links all labelled</a:t>
            </a:r>
            <a:br>
              <a:rPr lang="en-NZ" dirty="0" smtClean="0"/>
            </a:br>
            <a:r>
              <a:rPr lang="en-NZ" dirty="0" smtClean="0"/>
              <a:t>“Read </a:t>
            </a:r>
            <a:r>
              <a:rPr lang="en-NZ" dirty="0" smtClean="0"/>
              <a:t>more</a:t>
            </a:r>
            <a:r>
              <a:rPr lang="en-NZ" dirty="0" smtClean="0"/>
              <a:t>…..” or “PDF” </a:t>
            </a:r>
            <a:endParaRPr lang="en-NZ" dirty="0" smtClean="0"/>
          </a:p>
          <a:p>
            <a:r>
              <a:rPr lang="en-NZ" dirty="0" smtClean="0"/>
              <a:t> Untagged graphics</a:t>
            </a:r>
          </a:p>
          <a:p>
            <a:r>
              <a:rPr lang="en-NZ" dirty="0" smtClean="0"/>
              <a:t>Using (untagged) graphics for navigation</a:t>
            </a:r>
            <a:endParaRPr lang="en-NZ" dirty="0"/>
          </a:p>
        </p:txBody>
      </p:sp>
    </p:spTree>
    <p:extLst>
      <p:ext uri="{BB962C8B-B14F-4D97-AF65-F5344CB8AC3E}">
        <p14:creationId xmlns:p14="http://schemas.microsoft.com/office/powerpoint/2010/main" val="1814022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Agenda</a:t>
            </a:r>
            <a:endParaRPr lang="en-NZ" dirty="0"/>
          </a:p>
        </p:txBody>
      </p:sp>
      <p:sp>
        <p:nvSpPr>
          <p:cNvPr id="3" name="Content Placeholder 2"/>
          <p:cNvSpPr>
            <a:spLocks noGrp="1"/>
          </p:cNvSpPr>
          <p:nvPr>
            <p:ph idx="1"/>
          </p:nvPr>
        </p:nvSpPr>
        <p:spPr/>
        <p:txBody>
          <a:bodyPr/>
          <a:lstStyle/>
          <a:p>
            <a:r>
              <a:rPr lang="en-NZ" dirty="0" smtClean="0"/>
              <a:t>Patterns</a:t>
            </a:r>
          </a:p>
          <a:p>
            <a:pPr lvl="1"/>
            <a:r>
              <a:rPr lang="en-NZ" dirty="0" smtClean="0"/>
              <a:t>Predefined guides as to how to do things</a:t>
            </a:r>
          </a:p>
          <a:p>
            <a:pPr lvl="1"/>
            <a:endParaRPr lang="en-NZ" dirty="0"/>
          </a:p>
          <a:p>
            <a:r>
              <a:rPr lang="en-NZ" dirty="0" smtClean="0"/>
              <a:t>Standards</a:t>
            </a:r>
          </a:p>
          <a:p>
            <a:pPr lvl="1"/>
            <a:r>
              <a:rPr lang="en-NZ" dirty="0" smtClean="0"/>
              <a:t>Rules about how to do things</a:t>
            </a:r>
            <a:endParaRPr lang="en-NZ" dirty="0"/>
          </a:p>
        </p:txBody>
      </p:sp>
    </p:spTree>
    <p:extLst>
      <p:ext uri="{BB962C8B-B14F-4D97-AF65-F5344CB8AC3E}">
        <p14:creationId xmlns:p14="http://schemas.microsoft.com/office/powerpoint/2010/main" val="2281800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Learning outcomes</a:t>
            </a:r>
            <a:endParaRPr lang="en-NZ" dirty="0"/>
          </a:p>
        </p:txBody>
      </p:sp>
      <p:sp>
        <p:nvSpPr>
          <p:cNvPr id="3" name="Content Placeholder 2"/>
          <p:cNvSpPr>
            <a:spLocks noGrp="1"/>
          </p:cNvSpPr>
          <p:nvPr>
            <p:ph idx="1"/>
          </p:nvPr>
        </p:nvSpPr>
        <p:spPr/>
        <p:txBody>
          <a:bodyPr/>
          <a:lstStyle/>
          <a:p>
            <a:r>
              <a:rPr lang="en-NZ" dirty="0" smtClean="0"/>
              <a:t>Explain how and why patterns are used in UI design</a:t>
            </a:r>
          </a:p>
          <a:p>
            <a:endParaRPr lang="en-NZ" dirty="0"/>
          </a:p>
          <a:p>
            <a:r>
              <a:rPr lang="en-NZ" dirty="0" smtClean="0"/>
              <a:t>Describe the contents of a typical pattern </a:t>
            </a:r>
          </a:p>
          <a:p>
            <a:pPr lvl="1"/>
            <a:endParaRPr lang="en-NZ" dirty="0"/>
          </a:p>
          <a:p>
            <a:endParaRPr lang="en-NZ" dirty="0" smtClean="0"/>
          </a:p>
          <a:p>
            <a:r>
              <a:rPr lang="en-NZ" dirty="0" smtClean="0"/>
              <a:t>Describe what standards you are likely to have to comply with</a:t>
            </a:r>
            <a:endParaRPr lang="en-NZ" dirty="0"/>
          </a:p>
        </p:txBody>
      </p:sp>
    </p:spTree>
    <p:extLst>
      <p:ext uri="{BB962C8B-B14F-4D97-AF65-F5344CB8AC3E}">
        <p14:creationId xmlns:p14="http://schemas.microsoft.com/office/powerpoint/2010/main" val="1972142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114800"/>
            <a:ext cx="4040372" cy="2775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NZ" dirty="0" smtClean="0"/>
              <a:t>Design Patterns</a:t>
            </a:r>
            <a:endParaRPr lang="en-NZ" dirty="0"/>
          </a:p>
        </p:txBody>
      </p:sp>
      <p:sp>
        <p:nvSpPr>
          <p:cNvPr id="3" name="Content Placeholder 2"/>
          <p:cNvSpPr>
            <a:spLocks noGrp="1"/>
          </p:cNvSpPr>
          <p:nvPr>
            <p:ph idx="1"/>
          </p:nvPr>
        </p:nvSpPr>
        <p:spPr/>
        <p:txBody>
          <a:bodyPr/>
          <a:lstStyle/>
          <a:p>
            <a:r>
              <a:rPr lang="en-NZ" dirty="0" smtClean="0"/>
              <a:t>First proposed by Christopher Alexander for architecture.</a:t>
            </a:r>
          </a:p>
          <a:p>
            <a:r>
              <a:rPr lang="en-NZ" dirty="0" smtClean="0"/>
              <a:t>Adopted by other disciplines as ways to describe common problems and solutions</a:t>
            </a:r>
          </a:p>
          <a:p>
            <a:endParaRPr lang="en-NZ" dirty="0"/>
          </a:p>
          <a:p>
            <a:r>
              <a:rPr lang="en-NZ" dirty="0" smtClean="0"/>
              <a:t>Software patterns</a:t>
            </a:r>
          </a:p>
          <a:p>
            <a:r>
              <a:rPr lang="en-NZ" dirty="0" smtClean="0"/>
              <a:t>HCI patterns</a:t>
            </a:r>
          </a:p>
        </p:txBody>
      </p:sp>
    </p:spTree>
    <p:extLst>
      <p:ext uri="{BB962C8B-B14F-4D97-AF65-F5344CB8AC3E}">
        <p14:creationId xmlns:p14="http://schemas.microsoft.com/office/powerpoint/2010/main" val="4173136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1143000"/>
          </a:xfrm>
        </p:spPr>
        <p:txBody>
          <a:bodyPr>
            <a:normAutofit fontScale="90000"/>
          </a:bodyPr>
          <a:lstStyle/>
          <a:p>
            <a:r>
              <a:rPr lang="en-NZ" dirty="0" smtClean="0"/>
              <a:t>Libraries of patterns</a:t>
            </a:r>
            <a:br>
              <a:rPr lang="en-NZ" dirty="0" smtClean="0"/>
            </a:br>
            <a:r>
              <a:rPr lang="en-NZ" dirty="0" err="1" smtClean="0"/>
              <a:t>Welie</a:t>
            </a:r>
            <a:endParaRPr lang="en-NZ" dirty="0"/>
          </a:p>
        </p:txBody>
      </p:sp>
      <p:sp>
        <p:nvSpPr>
          <p:cNvPr id="3" name="Content Placeholder 2"/>
          <p:cNvSpPr>
            <a:spLocks noGrp="1"/>
          </p:cNvSpPr>
          <p:nvPr>
            <p:ph idx="1"/>
          </p:nvPr>
        </p:nvSpPr>
        <p:spPr>
          <a:xfrm>
            <a:off x="457200" y="6096000"/>
            <a:ext cx="8229600" cy="487363"/>
          </a:xfrm>
        </p:spPr>
        <p:txBody>
          <a:bodyPr>
            <a:normAutofit/>
          </a:bodyPr>
          <a:lstStyle/>
          <a:p>
            <a:pPr marL="0" indent="0">
              <a:buNone/>
            </a:pPr>
            <a:r>
              <a:rPr lang="en-NZ" sz="1800" u="sng" dirty="0">
                <a:hlinkClick r:id="rId3"/>
              </a:rPr>
              <a:t>http://www.welie.com/patterns/index.php</a:t>
            </a:r>
            <a:endParaRPr lang="en-NZ" sz="1800" u="sng"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098494"/>
            <a:ext cx="4267200" cy="397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791200" y="1828800"/>
            <a:ext cx="2971800" cy="3416320"/>
          </a:xfrm>
          <a:prstGeom prst="rect">
            <a:avLst/>
          </a:prstGeom>
          <a:noFill/>
        </p:spPr>
        <p:txBody>
          <a:bodyPr wrap="square" rtlCol="0">
            <a:spAutoFit/>
          </a:bodyPr>
          <a:lstStyle/>
          <a:p>
            <a:pPr marL="285750" indent="-285750">
              <a:buFont typeface="Arial" panose="020B0604020202020204" pitchFamily="34" charset="0"/>
              <a:buChar char="•"/>
            </a:pPr>
            <a:r>
              <a:rPr lang="en-NZ" dirty="0" smtClean="0"/>
              <a:t>For each pattern </a:t>
            </a:r>
            <a:r>
              <a:rPr lang="en-NZ" dirty="0" err="1" smtClean="0"/>
              <a:t>Welie</a:t>
            </a:r>
            <a:r>
              <a:rPr lang="en-NZ" dirty="0" smtClean="0"/>
              <a:t> gives information such as</a:t>
            </a:r>
          </a:p>
          <a:p>
            <a:pPr marL="742950" lvl="1" indent="-285750">
              <a:buFont typeface="Arial" panose="020B0604020202020204" pitchFamily="34" charset="0"/>
              <a:buChar char="•"/>
            </a:pPr>
            <a:r>
              <a:rPr lang="en-NZ" dirty="0" smtClean="0"/>
              <a:t>Problem</a:t>
            </a:r>
          </a:p>
          <a:p>
            <a:pPr marL="742950" lvl="1" indent="-285750">
              <a:buFont typeface="Arial" panose="020B0604020202020204" pitchFamily="34" charset="0"/>
              <a:buChar char="•"/>
            </a:pPr>
            <a:r>
              <a:rPr lang="en-NZ" dirty="0" smtClean="0"/>
              <a:t>Solution</a:t>
            </a:r>
          </a:p>
          <a:p>
            <a:pPr marL="742950" lvl="1" indent="-285750">
              <a:buFont typeface="Arial" panose="020B0604020202020204" pitchFamily="34" charset="0"/>
              <a:buChar char="•"/>
            </a:pPr>
            <a:r>
              <a:rPr lang="en-NZ" dirty="0" smtClean="0"/>
              <a:t>Use when</a:t>
            </a:r>
          </a:p>
          <a:p>
            <a:pPr marL="742950" lvl="1" indent="-285750">
              <a:buFont typeface="Arial" panose="020B0604020202020204" pitchFamily="34" charset="0"/>
              <a:buChar char="•"/>
            </a:pPr>
            <a:r>
              <a:rPr lang="en-NZ" dirty="0" smtClean="0"/>
              <a:t>How</a:t>
            </a:r>
          </a:p>
          <a:p>
            <a:pPr marL="742950" lvl="1" indent="-285750">
              <a:buFont typeface="Arial" panose="020B0604020202020204" pitchFamily="34" charset="0"/>
              <a:buChar char="•"/>
            </a:pPr>
            <a:r>
              <a:rPr lang="en-NZ" dirty="0" smtClean="0"/>
              <a:t>Why</a:t>
            </a:r>
          </a:p>
          <a:p>
            <a:pPr marL="742950" lvl="1" indent="-285750">
              <a:buFont typeface="Arial" panose="020B0604020202020204" pitchFamily="34" charset="0"/>
              <a:buChar char="•"/>
            </a:pPr>
            <a:r>
              <a:rPr lang="en-NZ" dirty="0" smtClean="0"/>
              <a:t>More examples</a:t>
            </a:r>
          </a:p>
          <a:p>
            <a:pPr marL="742950" lvl="1" indent="-285750">
              <a:buFont typeface="Arial" panose="020B0604020202020204" pitchFamily="34" charset="0"/>
              <a:buChar char="•"/>
            </a:pPr>
            <a:r>
              <a:rPr lang="en-NZ" dirty="0" smtClean="0"/>
              <a:t>Implementation</a:t>
            </a:r>
          </a:p>
          <a:p>
            <a:pPr marL="742950" lvl="1" indent="-285750">
              <a:buFont typeface="Arial" panose="020B0604020202020204" pitchFamily="34" charset="0"/>
              <a:buChar char="•"/>
            </a:pPr>
            <a:r>
              <a:rPr lang="en-NZ" dirty="0" smtClean="0"/>
              <a:t>Literature</a:t>
            </a:r>
          </a:p>
          <a:p>
            <a:pPr marL="742950" lvl="1" indent="-285750">
              <a:buFont typeface="Arial" panose="020B0604020202020204" pitchFamily="34" charset="0"/>
              <a:buChar char="•"/>
            </a:pPr>
            <a:r>
              <a:rPr lang="en-NZ" dirty="0" smtClean="0"/>
              <a:t>Comments</a:t>
            </a:r>
            <a:endParaRPr lang="en-NZ" dirty="0"/>
          </a:p>
        </p:txBody>
      </p:sp>
    </p:spTree>
    <p:extLst>
      <p:ext uri="{BB962C8B-B14F-4D97-AF65-F5344CB8AC3E}">
        <p14:creationId xmlns:p14="http://schemas.microsoft.com/office/powerpoint/2010/main" val="3358152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6675"/>
            <a:ext cx="8991600" cy="672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0278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Quince</a:t>
            </a:r>
            <a:endParaRPr lang="en-NZ" dirty="0"/>
          </a:p>
        </p:txBody>
      </p:sp>
      <p:sp>
        <p:nvSpPr>
          <p:cNvPr id="8" name="Content Placeholder 7"/>
          <p:cNvSpPr>
            <a:spLocks noGrp="1"/>
          </p:cNvSpPr>
          <p:nvPr>
            <p:ph sz="quarter" idx="13"/>
          </p:nvPr>
        </p:nvSpPr>
        <p:spPr/>
        <p:txBody>
          <a:bodyPr>
            <a:normAutofit fontScale="92500" lnSpcReduction="10000"/>
          </a:bodyPr>
          <a:lstStyle/>
          <a:p>
            <a:r>
              <a:rPr lang="en-NZ" dirty="0" smtClean="0"/>
              <a:t>Another major pattern </a:t>
            </a:r>
            <a:r>
              <a:rPr lang="en-NZ" dirty="0" smtClean="0"/>
              <a:t>library</a:t>
            </a:r>
          </a:p>
          <a:p>
            <a:r>
              <a:rPr lang="en-NZ" dirty="0" smtClean="0"/>
              <a:t>Patterns indexed by</a:t>
            </a:r>
          </a:p>
          <a:p>
            <a:pPr lvl="1"/>
            <a:r>
              <a:rPr lang="en-NZ" dirty="0" smtClean="0"/>
              <a:t>Wireframe </a:t>
            </a:r>
            <a:r>
              <a:rPr lang="en-NZ" dirty="0" smtClean="0">
                <a:sym typeface="Wingdings" pitchFamily="2" charset="2"/>
              </a:rPr>
              <a:t></a:t>
            </a:r>
          </a:p>
          <a:p>
            <a:pPr lvl="1"/>
            <a:r>
              <a:rPr lang="en-NZ" dirty="0" smtClean="0">
                <a:sym typeface="Wingdings" pitchFamily="2" charset="2"/>
              </a:rPr>
              <a:t>Tag (semantic map)</a:t>
            </a:r>
          </a:p>
          <a:p>
            <a:pPr lvl="1"/>
            <a:r>
              <a:rPr lang="en-NZ" dirty="0" smtClean="0">
                <a:sym typeface="Wingdings" pitchFamily="2" charset="2"/>
              </a:rPr>
              <a:t>Alphabetical </a:t>
            </a:r>
          </a:p>
          <a:p>
            <a:pPr lvl="1"/>
            <a:endParaRPr lang="en-NZ" dirty="0">
              <a:sym typeface="Wingdings" pitchFamily="2" charset="2"/>
            </a:endParaRPr>
          </a:p>
          <a:p>
            <a:pPr lvl="1"/>
            <a:endParaRPr lang="en-NZ" dirty="0" smtClean="0">
              <a:sym typeface="Wingdings" pitchFamily="2" charset="2"/>
            </a:endParaRPr>
          </a:p>
          <a:p>
            <a:pPr lvl="1"/>
            <a:r>
              <a:rPr lang="en-NZ" dirty="0">
                <a:sym typeface="Wingdings" pitchFamily="2" charset="2"/>
                <a:hlinkClick r:id="rId2"/>
              </a:rPr>
              <a:t>http://quince.infragistics.com</a:t>
            </a:r>
            <a:r>
              <a:rPr lang="en-NZ" dirty="0" smtClean="0">
                <a:sym typeface="Wingdings" pitchFamily="2" charset="2"/>
                <a:hlinkClick r:id="rId2"/>
              </a:rPr>
              <a:t>/</a:t>
            </a:r>
            <a:r>
              <a:rPr lang="en-NZ" dirty="0" smtClean="0">
                <a:sym typeface="Wingdings" pitchFamily="2" charset="2"/>
              </a:rPr>
              <a:t>  </a:t>
            </a:r>
          </a:p>
          <a:p>
            <a:pPr lvl="1"/>
            <a:endParaRPr lang="en-NZ" dirty="0"/>
          </a:p>
        </p:txBody>
      </p:sp>
      <p:sp>
        <p:nvSpPr>
          <p:cNvPr id="9" name="Content Placeholder 8"/>
          <p:cNvSpPr>
            <a:spLocks noGrp="1"/>
          </p:cNvSpPr>
          <p:nvPr>
            <p:ph sz="quarter" idx="14"/>
          </p:nvPr>
        </p:nvSpPr>
        <p:spPr/>
        <p:txBody>
          <a:bodyPr/>
          <a:lstStyle/>
          <a:p>
            <a:endParaRPr lang="en-NZ"/>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143000"/>
            <a:ext cx="645396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8293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1658</TotalTime>
  <Words>831</Words>
  <Application>Microsoft Office PowerPoint</Application>
  <PresentationFormat>On-screen Show (4:3)</PresentationFormat>
  <Paragraphs>199</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Austin</vt:lpstr>
      <vt:lpstr>HCI Design Patterns and  Standards</vt:lpstr>
      <vt:lpstr>Quick summary of accessibility</vt:lpstr>
      <vt:lpstr>What is inaccessible?</vt:lpstr>
      <vt:lpstr>Agenda</vt:lpstr>
      <vt:lpstr>Learning outcomes</vt:lpstr>
      <vt:lpstr>Design Patterns</vt:lpstr>
      <vt:lpstr>Libraries of patterns Welie</vt:lpstr>
      <vt:lpstr>PowerPoint Presentation</vt:lpstr>
      <vt:lpstr>Quince</vt:lpstr>
      <vt:lpstr>Quince tag explorer</vt:lpstr>
      <vt:lpstr>Each pattern</vt:lpstr>
      <vt:lpstr>Patterns</vt:lpstr>
      <vt:lpstr>Standards</vt:lpstr>
      <vt:lpstr>What is a ‘standard’ anyway?</vt:lpstr>
      <vt:lpstr>W3C</vt:lpstr>
      <vt:lpstr>Web Content Accessibility Guidelines WCAG 2 at a Glance</vt:lpstr>
      <vt:lpstr>WCAG snippet</vt:lpstr>
      <vt:lpstr>ISO</vt:lpstr>
      <vt:lpstr>Government</vt:lpstr>
      <vt:lpstr>Government </vt:lpstr>
      <vt:lpstr>Operating Systems</vt:lpstr>
      <vt:lpstr>From Apple…</vt:lpstr>
      <vt:lpstr>Standards / community example</vt:lpstr>
      <vt:lpstr>A drupal module</vt:lpstr>
      <vt:lpstr>PowerPoint Presentation</vt:lpstr>
      <vt:lpstr>Advantages </vt:lpstr>
      <vt:lpstr>Summary</vt:lpstr>
    </vt:vector>
  </TitlesOfParts>
  <Company>UoA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HCI Design Patterns</dc:title>
  <dc:creator>beryl</dc:creator>
  <cp:lastModifiedBy>Jim Warren</cp:lastModifiedBy>
  <cp:revision>24</cp:revision>
  <dcterms:created xsi:type="dcterms:W3CDTF">2011-05-25T00:44:28Z</dcterms:created>
  <dcterms:modified xsi:type="dcterms:W3CDTF">2014-03-31T02:17:00Z</dcterms:modified>
</cp:coreProperties>
</file>