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30"/>
  </p:notesMasterIdLst>
  <p:handoutMasterIdLst>
    <p:handoutMasterId r:id="rId31"/>
  </p:handoutMasterIdLst>
  <p:sldIdLst>
    <p:sldId id="257" r:id="rId2"/>
    <p:sldId id="292" r:id="rId3"/>
    <p:sldId id="260" r:id="rId4"/>
    <p:sldId id="263" r:id="rId5"/>
    <p:sldId id="264" r:id="rId6"/>
    <p:sldId id="266" r:id="rId7"/>
    <p:sldId id="267" r:id="rId8"/>
    <p:sldId id="268" r:id="rId9"/>
    <p:sldId id="269" r:id="rId10"/>
    <p:sldId id="270" r:id="rId11"/>
    <p:sldId id="271" r:id="rId12"/>
    <p:sldId id="284" r:id="rId13"/>
    <p:sldId id="285" r:id="rId14"/>
    <p:sldId id="272" r:id="rId15"/>
    <p:sldId id="261" r:id="rId16"/>
    <p:sldId id="275" r:id="rId17"/>
    <p:sldId id="279" r:id="rId18"/>
    <p:sldId id="288" r:id="rId19"/>
    <p:sldId id="286" r:id="rId20"/>
    <p:sldId id="289" r:id="rId21"/>
    <p:sldId id="290" r:id="rId22"/>
    <p:sldId id="291" r:id="rId23"/>
    <p:sldId id="276" r:id="rId24"/>
    <p:sldId id="277" r:id="rId25"/>
    <p:sldId id="278" r:id="rId26"/>
    <p:sldId id="281" r:id="rId27"/>
    <p:sldId id="282" r:id="rId28"/>
    <p:sldId id="283" r:id="rId29"/>
  </p:sldIdLst>
  <p:sldSz cx="9144000" cy="6858000" type="screen4x3"/>
  <p:notesSz cx="10234613" cy="7099300"/>
  <p:defaultTextStyle>
    <a:defPPr>
      <a:defRPr lang="en-US"/>
    </a:defPPr>
    <a:lvl1pPr algn="l" rtl="0" eaLnBrk="0" fontAlgn="base" hangingPunct="0">
      <a:spcBef>
        <a:spcPct val="0"/>
      </a:spcBef>
      <a:spcAft>
        <a:spcPct val="0"/>
      </a:spcAft>
      <a:defRPr sz="2400" i="1" kern="1200" baseline="-25000">
        <a:solidFill>
          <a:schemeClr val="tx1"/>
        </a:solidFill>
        <a:latin typeface="Times" pitchFamily="1" charset="0"/>
        <a:ea typeface="+mn-ea"/>
        <a:cs typeface="+mn-cs"/>
      </a:defRPr>
    </a:lvl1pPr>
    <a:lvl2pPr marL="457200" algn="l" rtl="0" eaLnBrk="0" fontAlgn="base" hangingPunct="0">
      <a:spcBef>
        <a:spcPct val="0"/>
      </a:spcBef>
      <a:spcAft>
        <a:spcPct val="0"/>
      </a:spcAft>
      <a:defRPr sz="2400" i="1" kern="1200" baseline="-25000">
        <a:solidFill>
          <a:schemeClr val="tx1"/>
        </a:solidFill>
        <a:latin typeface="Times" pitchFamily="1" charset="0"/>
        <a:ea typeface="+mn-ea"/>
        <a:cs typeface="+mn-cs"/>
      </a:defRPr>
    </a:lvl2pPr>
    <a:lvl3pPr marL="914400" algn="l" rtl="0" eaLnBrk="0" fontAlgn="base" hangingPunct="0">
      <a:spcBef>
        <a:spcPct val="0"/>
      </a:spcBef>
      <a:spcAft>
        <a:spcPct val="0"/>
      </a:spcAft>
      <a:defRPr sz="2400" i="1" kern="1200" baseline="-25000">
        <a:solidFill>
          <a:schemeClr val="tx1"/>
        </a:solidFill>
        <a:latin typeface="Times" pitchFamily="1" charset="0"/>
        <a:ea typeface="+mn-ea"/>
        <a:cs typeface="+mn-cs"/>
      </a:defRPr>
    </a:lvl3pPr>
    <a:lvl4pPr marL="1371600" algn="l" rtl="0" eaLnBrk="0" fontAlgn="base" hangingPunct="0">
      <a:spcBef>
        <a:spcPct val="0"/>
      </a:spcBef>
      <a:spcAft>
        <a:spcPct val="0"/>
      </a:spcAft>
      <a:defRPr sz="2400" i="1" kern="1200" baseline="-25000">
        <a:solidFill>
          <a:schemeClr val="tx1"/>
        </a:solidFill>
        <a:latin typeface="Times" pitchFamily="1" charset="0"/>
        <a:ea typeface="+mn-ea"/>
        <a:cs typeface="+mn-cs"/>
      </a:defRPr>
    </a:lvl4pPr>
    <a:lvl5pPr marL="1828800" algn="l" rtl="0" eaLnBrk="0" fontAlgn="base" hangingPunct="0">
      <a:spcBef>
        <a:spcPct val="0"/>
      </a:spcBef>
      <a:spcAft>
        <a:spcPct val="0"/>
      </a:spcAft>
      <a:defRPr sz="2400" i="1" kern="1200" baseline="-25000">
        <a:solidFill>
          <a:schemeClr val="tx1"/>
        </a:solidFill>
        <a:latin typeface="Times" pitchFamily="1" charset="0"/>
        <a:ea typeface="+mn-ea"/>
        <a:cs typeface="+mn-cs"/>
      </a:defRPr>
    </a:lvl5pPr>
    <a:lvl6pPr marL="2286000" algn="l" defTabSz="914400" rtl="0" eaLnBrk="1" latinLnBrk="0" hangingPunct="1">
      <a:defRPr sz="2400" i="1" kern="1200" baseline="-25000">
        <a:solidFill>
          <a:schemeClr val="tx1"/>
        </a:solidFill>
        <a:latin typeface="Times" pitchFamily="1" charset="0"/>
        <a:ea typeface="+mn-ea"/>
        <a:cs typeface="+mn-cs"/>
      </a:defRPr>
    </a:lvl6pPr>
    <a:lvl7pPr marL="2743200" algn="l" defTabSz="914400" rtl="0" eaLnBrk="1" latinLnBrk="0" hangingPunct="1">
      <a:defRPr sz="2400" i="1" kern="1200" baseline="-25000">
        <a:solidFill>
          <a:schemeClr val="tx1"/>
        </a:solidFill>
        <a:latin typeface="Times" pitchFamily="1" charset="0"/>
        <a:ea typeface="+mn-ea"/>
        <a:cs typeface="+mn-cs"/>
      </a:defRPr>
    </a:lvl7pPr>
    <a:lvl8pPr marL="3200400" algn="l" defTabSz="914400" rtl="0" eaLnBrk="1" latinLnBrk="0" hangingPunct="1">
      <a:defRPr sz="2400" i="1" kern="1200" baseline="-25000">
        <a:solidFill>
          <a:schemeClr val="tx1"/>
        </a:solidFill>
        <a:latin typeface="Times" pitchFamily="1" charset="0"/>
        <a:ea typeface="+mn-ea"/>
        <a:cs typeface="+mn-cs"/>
      </a:defRPr>
    </a:lvl8pPr>
    <a:lvl9pPr marL="3657600" algn="l" defTabSz="914400" rtl="0" eaLnBrk="1" latinLnBrk="0" hangingPunct="1">
      <a:defRPr sz="2400" i="1" kern="1200" baseline="-25000">
        <a:solidFill>
          <a:schemeClr val="tx1"/>
        </a:solidFill>
        <a:latin typeface="Times" pitchFamily="1"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AAFB2"/>
    <a:srgbClr val="FFFFCC"/>
    <a:srgbClr val="FFFF00"/>
    <a:srgbClr val="003300"/>
    <a:srgbClr val="3D0201"/>
    <a:srgbClr val="4B0301"/>
    <a:srgbClr val="800000"/>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880" autoAdjust="0"/>
    <p:restoredTop sz="94660"/>
  </p:normalViewPr>
  <p:slideViewPr>
    <p:cSldViewPr>
      <p:cViewPr varScale="1">
        <p:scale>
          <a:sx n="115" d="100"/>
          <a:sy n="115" d="100"/>
        </p:scale>
        <p:origin x="-738" y="-114"/>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1074" name="Rectangle 2"/>
          <p:cNvSpPr>
            <a:spLocks noGrp="1" noChangeArrowheads="1"/>
          </p:cNvSpPr>
          <p:nvPr>
            <p:ph type="hdr" sz="quarter"/>
          </p:nvPr>
        </p:nvSpPr>
        <p:spPr bwMode="auto">
          <a:xfrm>
            <a:off x="1" y="0"/>
            <a:ext cx="4434998" cy="35496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defRPr sz="1300" i="0"/>
            </a:lvl1pPr>
          </a:lstStyle>
          <a:p>
            <a:endParaRPr lang="en-US"/>
          </a:p>
        </p:txBody>
      </p:sp>
      <p:sp>
        <p:nvSpPr>
          <p:cNvPr id="131075" name="Rectangle 3"/>
          <p:cNvSpPr>
            <a:spLocks noGrp="1" noChangeArrowheads="1"/>
          </p:cNvSpPr>
          <p:nvPr>
            <p:ph type="dt" sz="quarter" idx="1"/>
          </p:nvPr>
        </p:nvSpPr>
        <p:spPr bwMode="auto">
          <a:xfrm>
            <a:off x="5799615" y="0"/>
            <a:ext cx="4434998" cy="35496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i="0"/>
            </a:lvl1pPr>
          </a:lstStyle>
          <a:p>
            <a:endParaRPr lang="en-US"/>
          </a:p>
        </p:txBody>
      </p:sp>
      <p:sp>
        <p:nvSpPr>
          <p:cNvPr id="131076" name="Rectangle 4"/>
          <p:cNvSpPr>
            <a:spLocks noGrp="1" noChangeArrowheads="1"/>
          </p:cNvSpPr>
          <p:nvPr>
            <p:ph type="ftr" sz="quarter" idx="2"/>
          </p:nvPr>
        </p:nvSpPr>
        <p:spPr bwMode="auto">
          <a:xfrm>
            <a:off x="1" y="6744335"/>
            <a:ext cx="4434998" cy="35496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defRPr sz="1300" i="0"/>
            </a:lvl1pPr>
          </a:lstStyle>
          <a:p>
            <a:endParaRPr lang="en-US"/>
          </a:p>
        </p:txBody>
      </p:sp>
      <p:sp>
        <p:nvSpPr>
          <p:cNvPr id="131077" name="Rectangle 5"/>
          <p:cNvSpPr>
            <a:spLocks noGrp="1" noChangeArrowheads="1"/>
          </p:cNvSpPr>
          <p:nvPr>
            <p:ph type="sldNum" sz="quarter" idx="3"/>
          </p:nvPr>
        </p:nvSpPr>
        <p:spPr bwMode="auto">
          <a:xfrm>
            <a:off x="5799615" y="6744335"/>
            <a:ext cx="4434998" cy="35496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i="0"/>
            </a:lvl1pPr>
          </a:lstStyle>
          <a:p>
            <a:fld id="{7B095B1D-FDDC-400B-B6C5-9C99DDD988EA}" type="slidenum">
              <a:rPr lang="en-US"/>
              <a:pPr/>
              <a:t>‹#›</a:t>
            </a:fld>
            <a:endParaRPr lang="en-US"/>
          </a:p>
        </p:txBody>
      </p:sp>
    </p:spTree>
    <p:extLst>
      <p:ext uri="{BB962C8B-B14F-4D97-AF65-F5344CB8AC3E}">
        <p14:creationId xmlns:p14="http://schemas.microsoft.com/office/powerpoint/2010/main" val="3744788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0"/>
            <a:ext cx="4434998" cy="35496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defRPr sz="1300" i="0" baseline="0"/>
            </a:lvl1pPr>
          </a:lstStyle>
          <a:p>
            <a:endParaRPr lang="en-US"/>
          </a:p>
        </p:txBody>
      </p:sp>
      <p:sp>
        <p:nvSpPr>
          <p:cNvPr id="4099" name="Rectangle 3"/>
          <p:cNvSpPr>
            <a:spLocks noGrp="1" noChangeArrowheads="1"/>
          </p:cNvSpPr>
          <p:nvPr>
            <p:ph type="dt" idx="1"/>
          </p:nvPr>
        </p:nvSpPr>
        <p:spPr bwMode="auto">
          <a:xfrm>
            <a:off x="5799615" y="0"/>
            <a:ext cx="4434998" cy="35496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i="0" baseline="0"/>
            </a:lvl1pPr>
          </a:lstStyle>
          <a:p>
            <a:endParaRPr lang="en-US"/>
          </a:p>
        </p:txBody>
      </p:sp>
      <p:sp>
        <p:nvSpPr>
          <p:cNvPr id="4100" name="Rectangle 4"/>
          <p:cNvSpPr>
            <a:spLocks noGrp="1" noRot="1" noChangeAspect="1" noChangeArrowheads="1" noTextEdit="1"/>
          </p:cNvSpPr>
          <p:nvPr>
            <p:ph type="sldImg" idx="2"/>
          </p:nvPr>
        </p:nvSpPr>
        <p:spPr bwMode="auto">
          <a:xfrm>
            <a:off x="3343275" y="533400"/>
            <a:ext cx="3548063" cy="266065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1364617" y="3372167"/>
            <a:ext cx="7505382" cy="319468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1" y="6744335"/>
            <a:ext cx="4434998" cy="35496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defRPr sz="1300" i="0" baseline="0"/>
            </a:lvl1pPr>
          </a:lstStyle>
          <a:p>
            <a:endParaRPr lang="en-US"/>
          </a:p>
        </p:txBody>
      </p:sp>
      <p:sp>
        <p:nvSpPr>
          <p:cNvPr id="4103" name="Rectangle 7"/>
          <p:cNvSpPr>
            <a:spLocks noGrp="1" noChangeArrowheads="1"/>
          </p:cNvSpPr>
          <p:nvPr>
            <p:ph type="sldNum" sz="quarter" idx="5"/>
          </p:nvPr>
        </p:nvSpPr>
        <p:spPr bwMode="auto">
          <a:xfrm>
            <a:off x="5799615" y="6744335"/>
            <a:ext cx="4434998" cy="35496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i="0" baseline="0"/>
            </a:lvl1pPr>
          </a:lstStyle>
          <a:p>
            <a:fld id="{F3A7DA0E-FEF5-4230-95F0-7A27D56093B6}" type="slidenum">
              <a:rPr lang="en-US"/>
              <a:pPr/>
              <a:t>‹#›</a:t>
            </a:fld>
            <a:endParaRPr lang="en-US"/>
          </a:p>
        </p:txBody>
      </p:sp>
    </p:spTree>
    <p:extLst>
      <p:ext uri="{BB962C8B-B14F-4D97-AF65-F5344CB8AC3E}">
        <p14:creationId xmlns:p14="http://schemas.microsoft.com/office/powerpoint/2010/main" val="350506609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pitchFamily="1" charset="0"/>
        <a:ea typeface="+mn-ea"/>
        <a:cs typeface="+mn-cs"/>
      </a:defRPr>
    </a:lvl1pPr>
    <a:lvl2pPr marL="457200" algn="l" rtl="0" fontAlgn="base">
      <a:spcBef>
        <a:spcPct val="30000"/>
      </a:spcBef>
      <a:spcAft>
        <a:spcPct val="0"/>
      </a:spcAft>
      <a:defRPr sz="1200" kern="1200">
        <a:solidFill>
          <a:schemeClr val="tx1"/>
        </a:solidFill>
        <a:latin typeface="Times" pitchFamily="1" charset="0"/>
        <a:ea typeface="+mn-ea"/>
        <a:cs typeface="+mn-cs"/>
      </a:defRPr>
    </a:lvl2pPr>
    <a:lvl3pPr marL="914400" algn="l" rtl="0" fontAlgn="base">
      <a:spcBef>
        <a:spcPct val="30000"/>
      </a:spcBef>
      <a:spcAft>
        <a:spcPct val="0"/>
      </a:spcAft>
      <a:defRPr sz="1200" kern="1200">
        <a:solidFill>
          <a:schemeClr val="tx1"/>
        </a:solidFill>
        <a:latin typeface="Times" pitchFamily="1" charset="0"/>
        <a:ea typeface="+mn-ea"/>
        <a:cs typeface="+mn-cs"/>
      </a:defRPr>
    </a:lvl3pPr>
    <a:lvl4pPr marL="1371600" algn="l" rtl="0" fontAlgn="base">
      <a:spcBef>
        <a:spcPct val="30000"/>
      </a:spcBef>
      <a:spcAft>
        <a:spcPct val="0"/>
      </a:spcAft>
      <a:defRPr sz="1200" kern="1200">
        <a:solidFill>
          <a:schemeClr val="tx1"/>
        </a:solidFill>
        <a:latin typeface="Times" pitchFamily="1" charset="0"/>
        <a:ea typeface="+mn-ea"/>
        <a:cs typeface="+mn-cs"/>
      </a:defRPr>
    </a:lvl4pPr>
    <a:lvl5pPr marL="1828800" algn="l" rtl="0" fontAlgn="base">
      <a:spcBef>
        <a:spcPct val="30000"/>
      </a:spcBef>
      <a:spcAft>
        <a:spcPct val="0"/>
      </a:spcAft>
      <a:defRPr sz="1200" kern="1200">
        <a:solidFill>
          <a:schemeClr val="tx1"/>
        </a:solidFill>
        <a:latin typeface="Times" pitchFamily="1"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19</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23</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24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25</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26</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27</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28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B3A381"/>
        </a:solidFill>
        <a:effectLst/>
      </p:bgPr>
    </p:bg>
    <p:spTree>
      <p:nvGrpSpPr>
        <p:cNvPr id="1" name=""/>
        <p:cNvGrpSpPr/>
        <p:nvPr/>
      </p:nvGrpSpPr>
      <p:grpSpPr>
        <a:xfrm>
          <a:off x="0" y="0"/>
          <a:ext cx="0" cy="0"/>
          <a:chOff x="0" y="0"/>
          <a:chExt cx="0" cy="0"/>
        </a:xfrm>
      </p:grpSpPr>
      <p:pic>
        <p:nvPicPr>
          <p:cNvPr id="3080" name="Picture 8" descr="awtri_c"/>
          <p:cNvPicPr>
            <a:picLocks noChangeAspect="1" noChangeArrowheads="1"/>
          </p:cNvPicPr>
          <p:nvPr/>
        </p:nvPicPr>
        <p:blipFill>
          <a:blip r:embed="rId2" cstate="print"/>
          <a:srcRect/>
          <a:stretch>
            <a:fillRect/>
          </a:stretch>
        </p:blipFill>
        <p:spPr bwMode="auto">
          <a:xfrm>
            <a:off x="228600" y="5791200"/>
            <a:ext cx="766763" cy="847725"/>
          </a:xfrm>
          <a:prstGeom prst="rect">
            <a:avLst/>
          </a:prstGeom>
          <a:noFill/>
        </p:spPr>
      </p:pic>
      <p:sp>
        <p:nvSpPr>
          <p:cNvPr id="3081" name="Rectangle 9"/>
          <p:cNvSpPr>
            <a:spLocks noChangeArrowheads="1"/>
          </p:cNvSpPr>
          <p:nvPr/>
        </p:nvSpPr>
        <p:spPr bwMode="auto">
          <a:xfrm>
            <a:off x="1147763" y="6324600"/>
            <a:ext cx="5562600" cy="381000"/>
          </a:xfrm>
          <a:prstGeom prst="rect">
            <a:avLst/>
          </a:prstGeom>
          <a:noFill/>
          <a:ln w="9525">
            <a:noFill/>
            <a:miter lim="800000"/>
            <a:headEnd/>
            <a:tailEnd/>
          </a:ln>
        </p:spPr>
        <p:txBody>
          <a:bodyPr anchor="b"/>
          <a:lstStyle/>
          <a:p>
            <a:pPr>
              <a:spcBef>
                <a:spcPct val="50000"/>
              </a:spcBef>
            </a:pPr>
            <a:r>
              <a:rPr lang="en-US" sz="1200" i="0" baseline="0">
                <a:latin typeface="Times New Roman" pitchFamily="18" charset="0"/>
              </a:rPr>
              <a:t>Copyright © 2008 Pearson Education, Inc. Publishing as Pearson Addison-Wesley</a:t>
            </a:r>
          </a:p>
        </p:txBody>
      </p:sp>
      <p:sp>
        <p:nvSpPr>
          <p:cNvPr id="3084" name="AutoShape 12"/>
          <p:cNvSpPr>
            <a:spLocks noChangeArrowheads="1"/>
          </p:cNvSpPr>
          <p:nvPr/>
        </p:nvSpPr>
        <p:spPr bwMode="auto">
          <a:xfrm flipH="1">
            <a:off x="0" y="1524000"/>
            <a:ext cx="9144000" cy="152400"/>
          </a:xfrm>
          <a:prstGeom prst="homePlate">
            <a:avLst>
              <a:gd name="adj" fmla="val 0"/>
            </a:avLst>
          </a:prstGeom>
          <a:solidFill>
            <a:srgbClr val="EEB13E"/>
          </a:solidFill>
          <a:ln w="9525">
            <a:noFill/>
            <a:miter lim="800000"/>
            <a:headEnd/>
            <a:tailEnd/>
          </a:ln>
          <a:effectLst/>
        </p:spPr>
        <p:txBody>
          <a:bodyPr wrap="none" anchor="ctr"/>
          <a:lstStyle/>
          <a:p>
            <a:endParaRPr lang="en-N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Slide Number Placeholder 3"/>
          <p:cNvSpPr>
            <a:spLocks noGrp="1"/>
          </p:cNvSpPr>
          <p:nvPr>
            <p:ph type="sldNum" sz="quarter" idx="10"/>
          </p:nvPr>
        </p:nvSpPr>
        <p:spPr/>
        <p:txBody>
          <a:bodyPr/>
          <a:lstStyle>
            <a:lvl1pPr>
              <a:defRPr/>
            </a:lvl1pPr>
          </a:lstStyle>
          <a:p>
            <a:r>
              <a:rPr lang="en-US"/>
              <a:t>1-</a:t>
            </a:r>
            <a:fld id="{4C7902E8-FBE3-4046-96F4-DBD70A6368B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303213"/>
            <a:ext cx="2152650" cy="5868987"/>
          </a:xfrm>
        </p:spPr>
        <p:txBody>
          <a:bodyPr vert="eaVert"/>
          <a:lstStyle/>
          <a:p>
            <a:r>
              <a:rPr lang="en-US" smtClean="0"/>
              <a:t>Click to edit Master title style</a:t>
            </a:r>
            <a:endParaRPr lang="en-NZ"/>
          </a:p>
        </p:txBody>
      </p:sp>
      <p:sp>
        <p:nvSpPr>
          <p:cNvPr id="3" name="Vertical Text Placeholder 2"/>
          <p:cNvSpPr>
            <a:spLocks noGrp="1"/>
          </p:cNvSpPr>
          <p:nvPr>
            <p:ph type="body" orient="vert" idx="1"/>
          </p:nvPr>
        </p:nvSpPr>
        <p:spPr>
          <a:xfrm>
            <a:off x="304800" y="303213"/>
            <a:ext cx="6305550" cy="58689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Slide Number Placeholder 3"/>
          <p:cNvSpPr>
            <a:spLocks noGrp="1"/>
          </p:cNvSpPr>
          <p:nvPr>
            <p:ph type="sldNum" sz="quarter" idx="10"/>
          </p:nvPr>
        </p:nvSpPr>
        <p:spPr/>
        <p:txBody>
          <a:bodyPr/>
          <a:lstStyle>
            <a:lvl1pPr>
              <a:defRPr/>
            </a:lvl1pPr>
          </a:lstStyle>
          <a:p>
            <a:r>
              <a:rPr lang="en-US"/>
              <a:t>1-</a:t>
            </a:r>
            <a:fld id="{CF385497-415F-4AAC-89F3-FED41FE0204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Slide Number Placeholder 3"/>
          <p:cNvSpPr>
            <a:spLocks noGrp="1"/>
          </p:cNvSpPr>
          <p:nvPr>
            <p:ph type="sldNum" sz="quarter" idx="10"/>
          </p:nvPr>
        </p:nvSpPr>
        <p:spPr/>
        <p:txBody>
          <a:bodyPr/>
          <a:lstStyle>
            <a:lvl1pPr>
              <a:defRPr/>
            </a:lvl1pPr>
          </a:lstStyle>
          <a:p>
            <a:r>
              <a:rPr lang="en-US"/>
              <a:t>1-</a:t>
            </a:r>
            <a:fld id="{6DDE3378-38EF-440D-B526-1F0AE7769DC3}"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N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r>
              <a:rPr lang="en-US"/>
              <a:t>1-</a:t>
            </a:r>
            <a:fld id="{7A09388B-C63B-4AD0-B0C8-BA9CAE03EFF0}"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sz="half" idx="1"/>
          </p:nvPr>
        </p:nvSpPr>
        <p:spPr>
          <a:xfrm>
            <a:off x="304800" y="1600200"/>
            <a:ext cx="407035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Content Placeholder 3"/>
          <p:cNvSpPr>
            <a:spLocks noGrp="1"/>
          </p:cNvSpPr>
          <p:nvPr>
            <p:ph sz="half" idx="2"/>
          </p:nvPr>
        </p:nvSpPr>
        <p:spPr>
          <a:xfrm>
            <a:off x="4527550" y="1600200"/>
            <a:ext cx="4071938"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Slide Number Placeholder 4"/>
          <p:cNvSpPr>
            <a:spLocks noGrp="1"/>
          </p:cNvSpPr>
          <p:nvPr>
            <p:ph type="sldNum" sz="quarter" idx="10"/>
          </p:nvPr>
        </p:nvSpPr>
        <p:spPr/>
        <p:txBody>
          <a:bodyPr/>
          <a:lstStyle>
            <a:lvl1pPr>
              <a:defRPr/>
            </a:lvl1pPr>
          </a:lstStyle>
          <a:p>
            <a:r>
              <a:rPr lang="en-US"/>
              <a:t>1-</a:t>
            </a:r>
            <a:fld id="{5159253F-D53F-4C1F-A440-A37C84971CE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N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7" name="Slide Number Placeholder 6"/>
          <p:cNvSpPr>
            <a:spLocks noGrp="1"/>
          </p:cNvSpPr>
          <p:nvPr>
            <p:ph type="sldNum" sz="quarter" idx="10"/>
          </p:nvPr>
        </p:nvSpPr>
        <p:spPr/>
        <p:txBody>
          <a:bodyPr/>
          <a:lstStyle>
            <a:lvl1pPr>
              <a:defRPr/>
            </a:lvl1pPr>
          </a:lstStyle>
          <a:p>
            <a:r>
              <a:rPr lang="en-US"/>
              <a:t>1-</a:t>
            </a:r>
            <a:fld id="{770296FC-ABE9-4621-86FC-31627CBBFDE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Slide Number Placeholder 2"/>
          <p:cNvSpPr>
            <a:spLocks noGrp="1"/>
          </p:cNvSpPr>
          <p:nvPr>
            <p:ph type="sldNum" sz="quarter" idx="10"/>
          </p:nvPr>
        </p:nvSpPr>
        <p:spPr/>
        <p:txBody>
          <a:bodyPr/>
          <a:lstStyle>
            <a:lvl1pPr>
              <a:defRPr/>
            </a:lvl1pPr>
          </a:lstStyle>
          <a:p>
            <a:r>
              <a:rPr lang="en-US"/>
              <a:t>1-</a:t>
            </a:r>
            <a:fld id="{6DA48B07-1C82-4840-8E3B-0EBAA2B214D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r>
              <a:rPr lang="en-US"/>
              <a:t>1-</a:t>
            </a:r>
            <a:fld id="{56F523E9-1A29-42B2-8D96-AEB700A9C3D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N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1-</a:t>
            </a:r>
            <a:fld id="{7A5DD53D-3EBF-4E3F-9CC4-978DB610BE1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NZ"/>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1-</a:t>
            </a:r>
            <a:fld id="{66410836-D1A0-4029-955A-47B73652749D}"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6" name="AutoShape 12"/>
          <p:cNvSpPr>
            <a:spLocks noChangeArrowheads="1"/>
          </p:cNvSpPr>
          <p:nvPr/>
        </p:nvSpPr>
        <p:spPr bwMode="auto">
          <a:xfrm flipH="1">
            <a:off x="0" y="0"/>
            <a:ext cx="9144000" cy="2133600"/>
          </a:xfrm>
          <a:prstGeom prst="homePlate">
            <a:avLst>
              <a:gd name="adj" fmla="val 0"/>
            </a:avLst>
          </a:prstGeom>
          <a:gradFill rotWithShape="1">
            <a:gsLst>
              <a:gs pos="0">
                <a:srgbClr val="B3A381"/>
              </a:gs>
              <a:gs pos="100000">
                <a:srgbClr val="FFFFFF"/>
              </a:gs>
            </a:gsLst>
            <a:lin ang="5400000" scaled="1"/>
          </a:gradFill>
          <a:ln w="9525">
            <a:noFill/>
            <a:miter lim="800000"/>
            <a:headEnd/>
            <a:tailEnd/>
          </a:ln>
          <a:effectLst/>
        </p:spPr>
        <p:txBody>
          <a:bodyPr wrap="none" anchor="ctr"/>
          <a:lstStyle/>
          <a:p>
            <a:endParaRPr lang="en-NZ"/>
          </a:p>
        </p:txBody>
      </p:sp>
      <p:sp>
        <p:nvSpPr>
          <p:cNvPr id="1030" name="Rectangle 6"/>
          <p:cNvSpPr>
            <a:spLocks noGrp="1" noChangeArrowheads="1"/>
          </p:cNvSpPr>
          <p:nvPr>
            <p:ph type="sldNum" sz="quarter" idx="4"/>
          </p:nvPr>
        </p:nvSpPr>
        <p:spPr bwMode="auto">
          <a:xfrm>
            <a:off x="70866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i="0" baseline="0">
                <a:latin typeface="+mj-lt"/>
              </a:defRPr>
            </a:lvl1pPr>
          </a:lstStyle>
          <a:p>
            <a:r>
              <a:rPr lang="en-US"/>
              <a:t>1-</a:t>
            </a:r>
            <a:fld id="{10F9A615-2011-47E7-899C-76F849C0EA8C}" type="slidenum">
              <a:rPr lang="en-US"/>
              <a:pPr/>
              <a:t>‹#›</a:t>
            </a:fld>
            <a:endParaRPr lang="en-US"/>
          </a:p>
        </p:txBody>
      </p:sp>
      <p:sp>
        <p:nvSpPr>
          <p:cNvPr id="1034" name="Rectangle 10"/>
          <p:cNvSpPr>
            <a:spLocks noChangeArrowheads="1"/>
          </p:cNvSpPr>
          <p:nvPr/>
        </p:nvSpPr>
        <p:spPr bwMode="auto">
          <a:xfrm>
            <a:off x="228600" y="6324600"/>
            <a:ext cx="5562600" cy="381000"/>
          </a:xfrm>
          <a:prstGeom prst="rect">
            <a:avLst/>
          </a:prstGeom>
          <a:noFill/>
          <a:ln w="9525">
            <a:noFill/>
            <a:miter lim="800000"/>
            <a:headEnd/>
            <a:tailEnd/>
          </a:ln>
        </p:spPr>
        <p:txBody>
          <a:bodyPr anchor="b"/>
          <a:lstStyle/>
          <a:p>
            <a:pPr>
              <a:spcBef>
                <a:spcPct val="50000"/>
              </a:spcBef>
            </a:pPr>
            <a:r>
              <a:rPr lang="en-US" sz="1200" i="0" baseline="0">
                <a:latin typeface="Times New Roman" pitchFamily="18" charset="0"/>
              </a:rPr>
              <a:t>Copyright © 2008 Pearson Education, Inc. Publishing as Pearson Addison-Wesley</a:t>
            </a:r>
          </a:p>
        </p:txBody>
      </p:sp>
      <p:sp>
        <p:nvSpPr>
          <p:cNvPr id="1039" name="Rectangle 15"/>
          <p:cNvSpPr>
            <a:spLocks noGrp="1" noChangeArrowheads="1"/>
          </p:cNvSpPr>
          <p:nvPr>
            <p:ph type="title"/>
          </p:nvPr>
        </p:nvSpPr>
        <p:spPr bwMode="auto">
          <a:xfrm>
            <a:off x="304800" y="303213"/>
            <a:ext cx="8610600" cy="9921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40" name="Rectangle 16"/>
          <p:cNvSpPr>
            <a:spLocks noGrp="1" noChangeArrowheads="1"/>
          </p:cNvSpPr>
          <p:nvPr>
            <p:ph type="body" idx="1"/>
          </p:nvPr>
        </p:nvSpPr>
        <p:spPr bwMode="auto">
          <a:xfrm>
            <a:off x="304800" y="1600200"/>
            <a:ext cx="8294688" cy="4572000"/>
          </a:xfrm>
          <a:prstGeom prst="rect">
            <a:avLst/>
          </a:prstGeom>
          <a:noFill/>
          <a:ln w="9525">
            <a:noFill/>
            <a:miter lim="800000"/>
            <a:headEnd/>
            <a:tailEnd/>
          </a:ln>
          <a:effectLst/>
        </p:spPr>
        <p:txBody>
          <a:bodyPr vert="horz" wrap="square" lIns="91440" tIns="45720" rIns="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fontAlgn="base">
        <a:spcBef>
          <a:spcPct val="0"/>
        </a:spcBef>
        <a:spcAft>
          <a:spcPct val="0"/>
        </a:spcAft>
        <a:defRPr sz="3200" b="1">
          <a:solidFill>
            <a:srgbClr val="000066"/>
          </a:solidFill>
          <a:latin typeface="+mj-lt"/>
          <a:ea typeface="+mj-ea"/>
          <a:cs typeface="+mj-cs"/>
        </a:defRPr>
      </a:lvl1pPr>
      <a:lvl2pPr algn="l" rtl="0" fontAlgn="base">
        <a:spcBef>
          <a:spcPct val="0"/>
        </a:spcBef>
        <a:spcAft>
          <a:spcPct val="0"/>
        </a:spcAft>
        <a:defRPr sz="3200" b="1">
          <a:solidFill>
            <a:srgbClr val="000066"/>
          </a:solidFill>
          <a:latin typeface="Arial" charset="0"/>
        </a:defRPr>
      </a:lvl2pPr>
      <a:lvl3pPr algn="l" rtl="0" fontAlgn="base">
        <a:spcBef>
          <a:spcPct val="0"/>
        </a:spcBef>
        <a:spcAft>
          <a:spcPct val="0"/>
        </a:spcAft>
        <a:defRPr sz="3200" b="1">
          <a:solidFill>
            <a:srgbClr val="000066"/>
          </a:solidFill>
          <a:latin typeface="Arial" charset="0"/>
        </a:defRPr>
      </a:lvl3pPr>
      <a:lvl4pPr algn="l" rtl="0" fontAlgn="base">
        <a:spcBef>
          <a:spcPct val="0"/>
        </a:spcBef>
        <a:spcAft>
          <a:spcPct val="0"/>
        </a:spcAft>
        <a:defRPr sz="3200" b="1">
          <a:solidFill>
            <a:srgbClr val="000066"/>
          </a:solidFill>
          <a:latin typeface="Arial" charset="0"/>
        </a:defRPr>
      </a:lvl4pPr>
      <a:lvl5pPr algn="l" rtl="0" fontAlgn="base">
        <a:spcBef>
          <a:spcPct val="0"/>
        </a:spcBef>
        <a:spcAft>
          <a:spcPct val="0"/>
        </a:spcAft>
        <a:defRPr sz="3200" b="1">
          <a:solidFill>
            <a:srgbClr val="000066"/>
          </a:solidFill>
          <a:latin typeface="Arial" charset="0"/>
        </a:defRPr>
      </a:lvl5pPr>
      <a:lvl6pPr marL="457200" algn="l" rtl="0" fontAlgn="base">
        <a:spcBef>
          <a:spcPct val="0"/>
        </a:spcBef>
        <a:spcAft>
          <a:spcPct val="0"/>
        </a:spcAft>
        <a:defRPr sz="3200" b="1">
          <a:solidFill>
            <a:srgbClr val="000066"/>
          </a:solidFill>
          <a:latin typeface="Arial" charset="0"/>
        </a:defRPr>
      </a:lvl6pPr>
      <a:lvl7pPr marL="914400" algn="l" rtl="0" fontAlgn="base">
        <a:spcBef>
          <a:spcPct val="0"/>
        </a:spcBef>
        <a:spcAft>
          <a:spcPct val="0"/>
        </a:spcAft>
        <a:defRPr sz="3200" b="1">
          <a:solidFill>
            <a:srgbClr val="000066"/>
          </a:solidFill>
          <a:latin typeface="Arial" charset="0"/>
        </a:defRPr>
      </a:lvl7pPr>
      <a:lvl8pPr marL="1371600" algn="l" rtl="0" fontAlgn="base">
        <a:spcBef>
          <a:spcPct val="0"/>
        </a:spcBef>
        <a:spcAft>
          <a:spcPct val="0"/>
        </a:spcAft>
        <a:defRPr sz="3200" b="1">
          <a:solidFill>
            <a:srgbClr val="000066"/>
          </a:solidFill>
          <a:latin typeface="Arial" charset="0"/>
        </a:defRPr>
      </a:lvl8pPr>
      <a:lvl9pPr marL="1828800" algn="l" rtl="0" fontAlgn="base">
        <a:spcBef>
          <a:spcPct val="0"/>
        </a:spcBef>
        <a:spcAft>
          <a:spcPct val="0"/>
        </a:spcAft>
        <a:defRPr sz="3200" b="1">
          <a:solidFill>
            <a:srgbClr val="000066"/>
          </a:solidFill>
          <a:latin typeface="Arial" charset="0"/>
        </a:defRPr>
      </a:lvl9pPr>
    </p:titleStyle>
    <p:bodyStyle>
      <a:lvl1pPr marL="342900" indent="-342900" algn="l" rtl="0" fontAlgn="base">
        <a:spcBef>
          <a:spcPct val="20000"/>
        </a:spcBef>
        <a:spcAft>
          <a:spcPct val="0"/>
        </a:spcAft>
        <a:buChar char="•"/>
        <a:defRPr sz="3200">
          <a:solidFill>
            <a:srgbClr val="003300"/>
          </a:solidFill>
          <a:latin typeface="+mn-lt"/>
          <a:ea typeface="+mn-ea"/>
          <a:cs typeface="+mn-cs"/>
        </a:defRPr>
      </a:lvl1pPr>
      <a:lvl2pPr marL="742950" indent="-285750" algn="l" rtl="0" fontAlgn="base">
        <a:spcBef>
          <a:spcPct val="20000"/>
        </a:spcBef>
        <a:spcAft>
          <a:spcPct val="0"/>
        </a:spcAft>
        <a:buChar char="–"/>
        <a:defRPr sz="2800">
          <a:solidFill>
            <a:srgbClr val="003300"/>
          </a:solidFill>
          <a:latin typeface="+mn-lt"/>
        </a:defRPr>
      </a:lvl2pPr>
      <a:lvl3pPr marL="1143000" indent="-228600" algn="l" rtl="0" fontAlgn="base">
        <a:spcBef>
          <a:spcPct val="20000"/>
        </a:spcBef>
        <a:spcAft>
          <a:spcPct val="0"/>
        </a:spcAft>
        <a:buChar char="•"/>
        <a:defRPr sz="2400">
          <a:solidFill>
            <a:srgbClr val="003300"/>
          </a:solidFill>
          <a:latin typeface="+mn-lt"/>
        </a:defRPr>
      </a:lvl3pPr>
      <a:lvl4pPr marL="1600200" indent="-228600" algn="l" rtl="0" fontAlgn="base">
        <a:spcBef>
          <a:spcPct val="20000"/>
        </a:spcBef>
        <a:spcAft>
          <a:spcPct val="0"/>
        </a:spcAft>
        <a:buChar char="–"/>
        <a:defRPr sz="2000">
          <a:solidFill>
            <a:srgbClr val="003300"/>
          </a:solidFill>
          <a:latin typeface="+mn-lt"/>
        </a:defRPr>
      </a:lvl4pPr>
      <a:lvl5pPr marL="2057400" indent="-228600" algn="l" rtl="0" fontAlgn="base">
        <a:spcBef>
          <a:spcPct val="20000"/>
        </a:spcBef>
        <a:spcAft>
          <a:spcPct val="0"/>
        </a:spcAft>
        <a:buChar char="»"/>
        <a:defRPr sz="2000">
          <a:solidFill>
            <a:srgbClr val="003300"/>
          </a:solidFill>
          <a:latin typeface="+mn-lt"/>
        </a:defRPr>
      </a:lvl5pPr>
      <a:lvl6pPr marL="2514600" indent="-228600" algn="l" rtl="0" fontAlgn="base">
        <a:spcBef>
          <a:spcPct val="20000"/>
        </a:spcBef>
        <a:spcAft>
          <a:spcPct val="0"/>
        </a:spcAft>
        <a:buChar char="»"/>
        <a:defRPr sz="2000">
          <a:solidFill>
            <a:srgbClr val="003300"/>
          </a:solidFill>
          <a:latin typeface="+mn-lt"/>
        </a:defRPr>
      </a:lvl6pPr>
      <a:lvl7pPr marL="2971800" indent="-228600" algn="l" rtl="0" fontAlgn="base">
        <a:spcBef>
          <a:spcPct val="20000"/>
        </a:spcBef>
        <a:spcAft>
          <a:spcPct val="0"/>
        </a:spcAft>
        <a:buChar char="»"/>
        <a:defRPr sz="2000">
          <a:solidFill>
            <a:srgbClr val="003300"/>
          </a:solidFill>
          <a:latin typeface="+mn-lt"/>
        </a:defRPr>
      </a:lvl7pPr>
      <a:lvl8pPr marL="3429000" indent="-228600" algn="l" rtl="0" fontAlgn="base">
        <a:spcBef>
          <a:spcPct val="20000"/>
        </a:spcBef>
        <a:spcAft>
          <a:spcPct val="0"/>
        </a:spcAft>
        <a:buChar char="»"/>
        <a:defRPr sz="2000">
          <a:solidFill>
            <a:srgbClr val="003300"/>
          </a:solidFill>
          <a:latin typeface="+mn-lt"/>
        </a:defRPr>
      </a:lvl8pPr>
      <a:lvl9pPr marL="3886200" indent="-228600" algn="l" rtl="0" fontAlgn="base">
        <a:spcBef>
          <a:spcPct val="20000"/>
        </a:spcBef>
        <a:spcAft>
          <a:spcPct val="0"/>
        </a:spcAft>
        <a:buChar char="»"/>
        <a:defRPr sz="2000">
          <a:solidFill>
            <a:srgbClr val="0033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en.wikipedia.org/wiki/Netflix#Dynamic_queue.2C_subscription.2C_and_delivery_methods"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10.png"/><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8" name="Rectangle 18"/>
          <p:cNvSpPr>
            <a:spLocks noGrp="1" noChangeArrowheads="1"/>
          </p:cNvSpPr>
          <p:nvPr>
            <p:ph type="subTitle" idx="1"/>
          </p:nvPr>
        </p:nvSpPr>
        <p:spPr bwMode="auto">
          <a:xfrm>
            <a:off x="838200" y="1981200"/>
            <a:ext cx="7543800" cy="3962400"/>
          </a:xfrm>
          <a:prstGeom prst="rect">
            <a:avLst/>
          </a:prstGeom>
          <a:noFill/>
          <a:ln>
            <a:miter lim="800000"/>
            <a:headEnd/>
            <a:tailEnd/>
          </a:ln>
        </p:spPr>
        <p:txBody>
          <a:bodyPr/>
          <a:lstStyle/>
          <a:p>
            <a:pPr marL="0" indent="0" algn="just">
              <a:buFontTx/>
              <a:buNone/>
            </a:pPr>
            <a:endParaRPr lang="en-US" sz="2400" b="1" dirty="0" smtClean="0">
              <a:latin typeface="Arial" charset="0"/>
            </a:endParaRPr>
          </a:p>
          <a:p>
            <a:pPr marL="0" indent="0" algn="just">
              <a:buNone/>
            </a:pPr>
            <a:r>
              <a:rPr lang="en-US" sz="2400" b="1" dirty="0" smtClean="0">
                <a:latin typeface="Arial" charset="0"/>
              </a:rPr>
              <a:t>Frameworks for understanding interaction</a:t>
            </a:r>
          </a:p>
          <a:p>
            <a:pPr marL="0" indent="0" algn="just">
              <a:buNone/>
            </a:pPr>
            <a:r>
              <a:rPr lang="en-US" sz="2400" b="1" dirty="0" smtClean="0">
                <a:latin typeface="Arial" charset="0"/>
              </a:rPr>
              <a:t>Coping with complexity</a:t>
            </a:r>
          </a:p>
          <a:p>
            <a:pPr marL="0" indent="0" algn="just">
              <a:buNone/>
            </a:pPr>
            <a:endParaRPr lang="en-US" sz="2400" b="1" dirty="0" smtClean="0">
              <a:latin typeface="Arial" charset="0"/>
            </a:endParaRPr>
          </a:p>
          <a:p>
            <a:pPr marL="0" indent="0" algn="just">
              <a:buFontTx/>
              <a:buNone/>
            </a:pPr>
            <a:endParaRPr lang="en-US" sz="2400" b="1" dirty="0" smtClean="0">
              <a:latin typeface="Arial" charset="0"/>
            </a:endParaRPr>
          </a:p>
          <a:p>
            <a:pPr marL="0" indent="0" algn="just">
              <a:buFontTx/>
              <a:buNone/>
            </a:pPr>
            <a:r>
              <a:rPr lang="en-US" b="1" dirty="0" smtClean="0">
                <a:latin typeface="Arial" charset="0"/>
              </a:rPr>
              <a:t>Jim Warren</a:t>
            </a:r>
            <a:endParaRPr lang="en-US" b="1" dirty="0" smtClean="0">
              <a:latin typeface="Arial" charset="0"/>
            </a:endParaRPr>
          </a:p>
          <a:p>
            <a:pPr marL="0" indent="0" algn="just">
              <a:buNone/>
            </a:pPr>
            <a:r>
              <a:rPr lang="en-US" sz="1800" b="1" dirty="0" smtClean="0">
                <a:latin typeface="Arial" charset="0"/>
              </a:rPr>
              <a:t>Reference (and slide template and initial version of some slides): Heim</a:t>
            </a:r>
            <a:r>
              <a:rPr lang="en-US" sz="1800" b="1" dirty="0" smtClean="0">
                <a:latin typeface="Arial" charset="0"/>
              </a:rPr>
              <a:t>, Chapters 2.1-2.2</a:t>
            </a:r>
          </a:p>
        </p:txBody>
      </p:sp>
      <p:sp>
        <p:nvSpPr>
          <p:cNvPr id="5139" name="Rectangle 19"/>
          <p:cNvSpPr>
            <a:spLocks noGrp="1" noChangeArrowheads="1"/>
          </p:cNvSpPr>
          <p:nvPr>
            <p:ph type="ctrTitle"/>
          </p:nvPr>
        </p:nvSpPr>
        <p:spPr bwMode="auto">
          <a:xfrm>
            <a:off x="304800" y="457200"/>
            <a:ext cx="8534400" cy="914400"/>
          </a:xfrm>
          <a:prstGeom prst="rect">
            <a:avLst/>
          </a:prstGeom>
          <a:noFill/>
          <a:ln>
            <a:miter lim="800000"/>
            <a:headEnd/>
            <a:tailEnd/>
          </a:ln>
        </p:spPr>
        <p:txBody>
          <a:bodyPr anchor="b"/>
          <a:lstStyle/>
          <a:p>
            <a:pPr algn="ctr"/>
            <a:r>
              <a:rPr lang="en-US" sz="3600" b="0" dirty="0" smtClean="0">
                <a:latin typeface="Times New Roman" pitchFamily="18" charset="0"/>
              </a:rPr>
              <a:t>Lecture 5</a:t>
            </a:r>
            <a:r>
              <a:rPr lang="en-US" sz="3600" b="0" dirty="0">
                <a:latin typeface="Times New Roman" pitchFamily="18" charset="0"/>
              </a:rPr>
              <a:t/>
            </a:r>
            <a:br>
              <a:rPr lang="en-US" sz="3600" b="0" dirty="0">
                <a:latin typeface="Times New Roman" pitchFamily="18" charset="0"/>
              </a:rPr>
            </a:br>
            <a:r>
              <a:rPr lang="en-US" sz="3600" b="0" dirty="0">
                <a:latin typeface="Times New Roman" pitchFamily="18" charset="0"/>
              </a:rPr>
              <a:t>Interaction </a:t>
            </a:r>
            <a:r>
              <a:rPr lang="en-US" sz="3600" b="0" dirty="0" smtClean="0">
                <a:latin typeface="Times New Roman" pitchFamily="18" charset="0"/>
              </a:rPr>
              <a:t>Frameworks</a:t>
            </a:r>
            <a:endParaRPr lang="en-US"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089C6627-753D-4FDB-83DD-7B9C12031C97}" type="slidenum">
              <a:rPr lang="en-US"/>
              <a:pPr/>
              <a:t>10</a:t>
            </a:fld>
            <a:endParaRPr lang="en-US"/>
          </a:p>
        </p:txBody>
      </p:sp>
      <p:sp>
        <p:nvSpPr>
          <p:cNvPr id="150530" name="Rectangle 2"/>
          <p:cNvSpPr>
            <a:spLocks noGrp="1" noChangeArrowheads="1"/>
          </p:cNvSpPr>
          <p:nvPr>
            <p:ph type="title"/>
          </p:nvPr>
        </p:nvSpPr>
        <p:spPr/>
        <p:txBody>
          <a:bodyPr/>
          <a:lstStyle/>
          <a:p>
            <a:r>
              <a:rPr lang="en-US"/>
              <a:t>Execution/Evaluation Action Cycle (EEC)</a:t>
            </a:r>
          </a:p>
        </p:txBody>
      </p:sp>
      <p:sp>
        <p:nvSpPr>
          <p:cNvPr id="150531" name="Rectangle 3"/>
          <p:cNvSpPr>
            <a:spLocks noGrp="1" noChangeArrowheads="1"/>
          </p:cNvSpPr>
          <p:nvPr>
            <p:ph type="body" idx="1"/>
          </p:nvPr>
        </p:nvSpPr>
        <p:spPr/>
        <p:txBody>
          <a:bodyPr/>
          <a:lstStyle/>
          <a:p>
            <a:pPr>
              <a:lnSpc>
                <a:spcPct val="90000"/>
              </a:lnSpc>
            </a:pPr>
            <a:r>
              <a:rPr lang="en-US"/>
              <a:t>The seven stages form a cycle</a:t>
            </a:r>
          </a:p>
          <a:p>
            <a:pPr>
              <a:lnSpc>
                <a:spcPct val="90000"/>
              </a:lnSpc>
            </a:pPr>
            <a:endParaRPr lang="en-US"/>
          </a:p>
          <a:p>
            <a:pPr>
              <a:lnSpc>
                <a:spcPct val="90000"/>
              </a:lnSpc>
            </a:pPr>
            <a:r>
              <a:rPr lang="en-US"/>
              <a:t>The cycle can be initiated at any point</a:t>
            </a:r>
          </a:p>
          <a:p>
            <a:pPr>
              <a:lnSpc>
                <a:spcPct val="90000"/>
              </a:lnSpc>
            </a:pPr>
            <a:endParaRPr lang="en-US"/>
          </a:p>
          <a:p>
            <a:pPr lvl="1">
              <a:lnSpc>
                <a:spcPct val="90000"/>
              </a:lnSpc>
            </a:pPr>
            <a:r>
              <a:rPr lang="en-US"/>
              <a:t>Some goals are data-driven - initiated when an environmental event is perceived</a:t>
            </a:r>
          </a:p>
          <a:p>
            <a:pPr>
              <a:lnSpc>
                <a:spcPct val="90000"/>
              </a:lnSpc>
            </a:pPr>
            <a:endParaRPr lang="en-US"/>
          </a:p>
          <a:p>
            <a:pPr lvl="1">
              <a:lnSpc>
                <a:spcPct val="90000"/>
              </a:lnSpc>
            </a:pPr>
            <a:r>
              <a:rPr lang="en-US"/>
              <a:t>Others are goal-driven - initiated when the person conceives of a new goal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061A0BBF-0337-4D11-B428-A60D8018E2FF}" type="slidenum">
              <a:rPr lang="en-US"/>
              <a:pPr/>
              <a:t>11</a:t>
            </a:fld>
            <a:endParaRPr lang="en-US"/>
          </a:p>
        </p:txBody>
      </p:sp>
      <p:sp>
        <p:nvSpPr>
          <p:cNvPr id="151554" name="Rectangle 2"/>
          <p:cNvSpPr>
            <a:spLocks noGrp="1" noChangeArrowheads="1"/>
          </p:cNvSpPr>
          <p:nvPr>
            <p:ph type="title"/>
          </p:nvPr>
        </p:nvSpPr>
        <p:spPr/>
        <p:txBody>
          <a:bodyPr/>
          <a:lstStyle/>
          <a:p>
            <a:r>
              <a:rPr lang="en-US"/>
              <a:t>Gulf of Execution</a:t>
            </a:r>
          </a:p>
        </p:txBody>
      </p:sp>
      <p:sp>
        <p:nvSpPr>
          <p:cNvPr id="151555" name="Rectangle 3"/>
          <p:cNvSpPr>
            <a:spLocks noGrp="1" noChangeArrowheads="1"/>
          </p:cNvSpPr>
          <p:nvPr>
            <p:ph type="body" idx="1"/>
          </p:nvPr>
        </p:nvSpPr>
        <p:spPr/>
        <p:txBody>
          <a:bodyPr/>
          <a:lstStyle/>
          <a:p>
            <a:pPr marL="228600" indent="-228600"/>
            <a:r>
              <a:rPr lang="en-US" sz="2800" dirty="0" smtClean="0"/>
              <a:t>Difficulties arise from the gulfs between mental representations in the user’s mind and physical components of the states of the system</a:t>
            </a:r>
            <a:endParaRPr lang="en-US" sz="2800" dirty="0"/>
          </a:p>
          <a:p>
            <a:pPr marL="228600" indent="-228600">
              <a:buFontTx/>
              <a:buNone/>
            </a:pPr>
            <a:endParaRPr lang="en-US" sz="1800" dirty="0"/>
          </a:p>
          <a:p>
            <a:pPr marL="746125" lvl="1">
              <a:buFontTx/>
              <a:buNone/>
            </a:pPr>
            <a:r>
              <a:rPr lang="en-US" sz="2400" b="1" dirty="0"/>
              <a:t>Goal</a:t>
            </a:r>
            <a:r>
              <a:rPr lang="en-US" sz="2400" dirty="0"/>
              <a:t> = save a file</a:t>
            </a:r>
          </a:p>
          <a:p>
            <a:pPr marL="746125" lvl="1">
              <a:buFontTx/>
              <a:buNone/>
            </a:pPr>
            <a:r>
              <a:rPr lang="en-US" sz="2400" b="1" dirty="0"/>
              <a:t>Intention</a:t>
            </a:r>
            <a:r>
              <a:rPr lang="en-US" sz="2400" dirty="0"/>
              <a:t> = use the file menu</a:t>
            </a:r>
          </a:p>
          <a:p>
            <a:pPr marL="746125" lvl="1">
              <a:buFontTx/>
              <a:buNone/>
            </a:pPr>
            <a:r>
              <a:rPr lang="en-US" sz="2400" b="1" dirty="0"/>
              <a:t>Action</a:t>
            </a:r>
            <a:r>
              <a:rPr lang="en-US" sz="2400" dirty="0"/>
              <a:t> = click the save option</a:t>
            </a:r>
          </a:p>
          <a:p>
            <a:pPr marL="228600" indent="-228600">
              <a:buFontTx/>
              <a:buNone/>
            </a:pPr>
            <a:endParaRPr lang="en-US" sz="1600" dirty="0"/>
          </a:p>
          <a:p>
            <a:pPr marL="228600" indent="-228600"/>
            <a:r>
              <a:rPr lang="en-US" sz="2800" dirty="0"/>
              <a:t>Is there a save option in the file menu</a:t>
            </a:r>
            <a:r>
              <a:rPr lang="en-US" sz="2800" dirty="0" smtClean="0"/>
              <a:t>?</a:t>
            </a:r>
          </a:p>
          <a:p>
            <a:pPr marL="628650" lvl="1" indent="-228600"/>
            <a:r>
              <a:rPr lang="en-US" sz="2400" dirty="0" smtClean="0"/>
              <a:t>If not, our intention will be frustrate</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NZ"/>
          </a:p>
        </p:txBody>
      </p:sp>
      <p:sp>
        <p:nvSpPr>
          <p:cNvPr id="4" name="Slide Number Placeholder 3"/>
          <p:cNvSpPr>
            <a:spLocks noGrp="1"/>
          </p:cNvSpPr>
          <p:nvPr>
            <p:ph type="sldNum" sz="quarter" idx="10"/>
          </p:nvPr>
        </p:nvSpPr>
        <p:spPr/>
        <p:txBody>
          <a:bodyPr/>
          <a:lstStyle/>
          <a:p>
            <a:r>
              <a:rPr lang="en-US" smtClean="0"/>
              <a:t>1-</a:t>
            </a:r>
            <a:fld id="{6DDE3378-38EF-440D-B526-1F0AE7769DC3}" type="slidenum">
              <a:rPr lang="en-US" smtClean="0"/>
              <a:pPr/>
              <a:t>12</a:t>
            </a:fld>
            <a:endParaRPr lang="en-US"/>
          </a:p>
        </p:txBody>
      </p:sp>
      <p:pic>
        <p:nvPicPr>
          <p:cNvPr id="1026" name="Picture 2"/>
          <p:cNvPicPr>
            <a:picLocks noChangeAspect="1" noChangeArrowheads="1"/>
          </p:cNvPicPr>
          <p:nvPr/>
        </p:nvPicPr>
        <p:blipFill>
          <a:blip r:embed="rId3" cstate="print"/>
          <a:srcRect/>
          <a:stretch>
            <a:fillRect/>
          </a:stretch>
        </p:blipFill>
        <p:spPr bwMode="auto">
          <a:xfrm>
            <a:off x="0" y="904828"/>
            <a:ext cx="9144000" cy="5953172"/>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NZ"/>
          </a:p>
        </p:txBody>
      </p:sp>
      <p:sp>
        <p:nvSpPr>
          <p:cNvPr id="4" name="Slide Number Placeholder 3"/>
          <p:cNvSpPr>
            <a:spLocks noGrp="1"/>
          </p:cNvSpPr>
          <p:nvPr>
            <p:ph type="sldNum" sz="quarter" idx="10"/>
          </p:nvPr>
        </p:nvSpPr>
        <p:spPr/>
        <p:txBody>
          <a:bodyPr/>
          <a:lstStyle/>
          <a:p>
            <a:r>
              <a:rPr lang="en-US" smtClean="0"/>
              <a:t>1-</a:t>
            </a:r>
            <a:fld id="{6DDE3378-38EF-440D-B526-1F0AE7769DC3}" type="slidenum">
              <a:rPr lang="en-US" smtClean="0"/>
              <a:pPr/>
              <a:t>13</a:t>
            </a:fld>
            <a:endParaRPr lang="en-US"/>
          </a:p>
        </p:txBody>
      </p:sp>
      <p:pic>
        <p:nvPicPr>
          <p:cNvPr id="2051" name="Picture 3"/>
          <p:cNvPicPr>
            <a:picLocks noChangeAspect="1" noChangeArrowheads="1"/>
          </p:cNvPicPr>
          <p:nvPr/>
        </p:nvPicPr>
        <p:blipFill>
          <a:blip r:embed="rId3" cstate="print"/>
          <a:srcRect/>
          <a:stretch>
            <a:fillRect/>
          </a:stretch>
        </p:blipFill>
        <p:spPr bwMode="auto">
          <a:xfrm>
            <a:off x="0" y="904828"/>
            <a:ext cx="9144000" cy="5953172"/>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18966C62-F99C-42E0-A979-CCAF35ABC3CB}" type="slidenum">
              <a:rPr lang="en-US"/>
              <a:pPr/>
              <a:t>14</a:t>
            </a:fld>
            <a:endParaRPr lang="en-US"/>
          </a:p>
        </p:txBody>
      </p:sp>
      <p:sp>
        <p:nvSpPr>
          <p:cNvPr id="152578" name="Rectangle 2"/>
          <p:cNvSpPr>
            <a:spLocks noGrp="1" noChangeArrowheads="1"/>
          </p:cNvSpPr>
          <p:nvPr>
            <p:ph type="title"/>
          </p:nvPr>
        </p:nvSpPr>
        <p:spPr/>
        <p:txBody>
          <a:bodyPr/>
          <a:lstStyle/>
          <a:p>
            <a:r>
              <a:rPr lang="en-US"/>
              <a:t>Gulf of Evaluation</a:t>
            </a:r>
          </a:p>
        </p:txBody>
      </p:sp>
      <p:sp>
        <p:nvSpPr>
          <p:cNvPr id="152579" name="Rectangle 3"/>
          <p:cNvSpPr>
            <a:spLocks noGrp="1" noChangeArrowheads="1"/>
          </p:cNvSpPr>
          <p:nvPr>
            <p:ph type="body" idx="1"/>
          </p:nvPr>
        </p:nvSpPr>
        <p:spPr/>
        <p:txBody>
          <a:bodyPr/>
          <a:lstStyle/>
          <a:p>
            <a:pPr>
              <a:lnSpc>
                <a:spcPct val="80000"/>
              </a:lnSpc>
            </a:pPr>
            <a:r>
              <a:rPr lang="en-US" sz="2400" dirty="0" smtClean="0"/>
              <a:t>An interface should allow the user to perceive and interpret the state of the system</a:t>
            </a:r>
          </a:p>
          <a:p>
            <a:pPr>
              <a:lnSpc>
                <a:spcPct val="80000"/>
              </a:lnSpc>
            </a:pPr>
            <a:r>
              <a:rPr lang="en-US" sz="2400" dirty="0" smtClean="0"/>
              <a:t>Given </a:t>
            </a:r>
            <a:r>
              <a:rPr lang="en-US" sz="2400" dirty="0"/>
              <a:t>a particular interface design, how easily can you:</a:t>
            </a:r>
            <a:r>
              <a:rPr lang="en-US" sz="2000" dirty="0"/>
              <a:t> </a:t>
            </a:r>
          </a:p>
          <a:p>
            <a:pPr lvl="1">
              <a:lnSpc>
                <a:spcPct val="80000"/>
              </a:lnSpc>
            </a:pPr>
            <a:r>
              <a:rPr lang="en-US" sz="2000" dirty="0" smtClean="0"/>
              <a:t>Determine </a:t>
            </a:r>
            <a:r>
              <a:rPr lang="en-US" sz="2000" dirty="0"/>
              <a:t>the function of the device?</a:t>
            </a:r>
          </a:p>
          <a:p>
            <a:pPr lvl="1">
              <a:lnSpc>
                <a:spcPct val="80000"/>
              </a:lnSpc>
            </a:pPr>
            <a:r>
              <a:rPr lang="en-US" sz="2000" dirty="0"/>
              <a:t>Determine what actions are possible?</a:t>
            </a:r>
          </a:p>
          <a:p>
            <a:pPr lvl="1">
              <a:lnSpc>
                <a:spcPct val="80000"/>
              </a:lnSpc>
            </a:pPr>
            <a:r>
              <a:rPr lang="en-US" sz="2000" dirty="0"/>
              <a:t>Determine mapping from intention to physical movement?</a:t>
            </a:r>
          </a:p>
          <a:p>
            <a:pPr lvl="1">
              <a:lnSpc>
                <a:spcPct val="80000"/>
              </a:lnSpc>
            </a:pPr>
            <a:r>
              <a:rPr lang="en-US" sz="2000" dirty="0"/>
              <a:t>Perform the action?</a:t>
            </a:r>
          </a:p>
          <a:p>
            <a:pPr lvl="1">
              <a:lnSpc>
                <a:spcPct val="80000"/>
              </a:lnSpc>
            </a:pPr>
            <a:r>
              <a:rPr lang="en-US" sz="2000" dirty="0"/>
              <a:t>Determine whether the system is in the desired state?</a:t>
            </a:r>
          </a:p>
          <a:p>
            <a:pPr lvl="1">
              <a:lnSpc>
                <a:spcPct val="80000"/>
              </a:lnSpc>
            </a:pPr>
            <a:r>
              <a:rPr lang="en-US" sz="2000" dirty="0"/>
              <a:t>Determine the mapping from system state to interpretation?</a:t>
            </a:r>
          </a:p>
          <a:p>
            <a:pPr lvl="1">
              <a:lnSpc>
                <a:spcPct val="80000"/>
              </a:lnSpc>
            </a:pPr>
            <a:r>
              <a:rPr lang="en-US" sz="2000" dirty="0"/>
              <a:t>Determine what state the system is in? </a:t>
            </a:r>
            <a:endParaRPr lang="en-US" sz="2400" dirty="0"/>
          </a:p>
          <a:p>
            <a:pPr>
              <a:lnSpc>
                <a:spcPct val="80000"/>
              </a:lnSpc>
              <a:buFontTx/>
              <a:buNone/>
            </a:pPr>
            <a:r>
              <a:rPr lang="en-US" sz="1800" dirty="0" smtClean="0"/>
              <a:t>(</a:t>
            </a:r>
            <a:r>
              <a:rPr lang="en-US" sz="1800" dirty="0"/>
              <a:t>Norman, 1990</a:t>
            </a:r>
            <a:r>
              <a:rPr lang="en-US" sz="1800" dirty="0" smtClean="0"/>
              <a:t>)</a:t>
            </a:r>
          </a:p>
          <a:p>
            <a:pPr>
              <a:lnSpc>
                <a:spcPct val="80000"/>
              </a:lnSpc>
              <a:buFontTx/>
              <a:buNone/>
            </a:pPr>
            <a:endParaRPr lang="en-US" sz="1800" dirty="0" smtClean="0"/>
          </a:p>
          <a:p>
            <a:pPr>
              <a:lnSpc>
                <a:spcPct val="80000"/>
              </a:lnSpc>
            </a:pPr>
            <a:r>
              <a:rPr lang="en-US" sz="1800" dirty="0" smtClean="0"/>
              <a:t>‘Modes’ can contribute gulfs here (e.g. is the system in CAPS LOCK mode?)</a:t>
            </a:r>
            <a:endParaRPr lang="en-US" sz="1600" dirty="0"/>
          </a:p>
          <a:p>
            <a:pPr>
              <a:lnSpc>
                <a:spcPct val="80000"/>
              </a:lnSpc>
              <a:buFontTx/>
              <a:buNone/>
            </a:pPr>
            <a:endParaRPr lang="en-US" sz="1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63014752-3234-4199-853C-07B9B11ACC82}" type="slidenum">
              <a:rPr lang="en-US"/>
              <a:pPr/>
              <a:t>15</a:t>
            </a:fld>
            <a:endParaRPr lang="en-US"/>
          </a:p>
        </p:txBody>
      </p:sp>
      <p:sp>
        <p:nvSpPr>
          <p:cNvPr id="140290" name="Rectangle 2"/>
          <p:cNvSpPr>
            <a:spLocks noGrp="1" noChangeArrowheads="1"/>
          </p:cNvSpPr>
          <p:nvPr>
            <p:ph type="title"/>
          </p:nvPr>
        </p:nvSpPr>
        <p:spPr/>
        <p:txBody>
          <a:bodyPr/>
          <a:lstStyle/>
          <a:p>
            <a:r>
              <a:rPr lang="en-US"/>
              <a:t>Coping with Complexity</a:t>
            </a:r>
          </a:p>
        </p:txBody>
      </p:sp>
      <p:sp>
        <p:nvSpPr>
          <p:cNvPr id="140291" name="Rectangle 3"/>
          <p:cNvSpPr>
            <a:spLocks noGrp="1" noChangeArrowheads="1"/>
          </p:cNvSpPr>
          <p:nvPr>
            <p:ph type="body" idx="1"/>
          </p:nvPr>
        </p:nvSpPr>
        <p:spPr/>
        <p:txBody>
          <a:bodyPr/>
          <a:lstStyle/>
          <a:p>
            <a:r>
              <a:rPr lang="en-US"/>
              <a:t>Mental Models</a:t>
            </a:r>
          </a:p>
          <a:p>
            <a:r>
              <a:rPr lang="en-US"/>
              <a:t>Mapping</a:t>
            </a:r>
          </a:p>
          <a:p>
            <a:r>
              <a:rPr lang="en-US"/>
              <a:t>Semantic and Articulatory Distance</a:t>
            </a:r>
          </a:p>
          <a:p>
            <a:r>
              <a:rPr lang="en-US"/>
              <a:t>Affordances</a:t>
            </a:r>
          </a:p>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F793B849-A0CF-48FF-8671-C522964FF022}" type="slidenum">
              <a:rPr lang="en-US"/>
              <a:pPr/>
              <a:t>16</a:t>
            </a:fld>
            <a:endParaRPr lang="en-US"/>
          </a:p>
        </p:txBody>
      </p:sp>
      <p:sp>
        <p:nvSpPr>
          <p:cNvPr id="155650" name="Rectangle 2"/>
          <p:cNvSpPr>
            <a:spLocks noGrp="1" noChangeArrowheads="1"/>
          </p:cNvSpPr>
          <p:nvPr>
            <p:ph type="title"/>
          </p:nvPr>
        </p:nvSpPr>
        <p:spPr/>
        <p:txBody>
          <a:bodyPr/>
          <a:lstStyle/>
          <a:p>
            <a:r>
              <a:rPr lang="en-US"/>
              <a:t>Mental Models</a:t>
            </a:r>
          </a:p>
        </p:txBody>
      </p:sp>
      <p:sp>
        <p:nvSpPr>
          <p:cNvPr id="155651" name="Rectangle 3"/>
          <p:cNvSpPr>
            <a:spLocks noGrp="1" noChangeArrowheads="1"/>
          </p:cNvSpPr>
          <p:nvPr>
            <p:ph type="body" idx="1"/>
          </p:nvPr>
        </p:nvSpPr>
        <p:spPr/>
        <p:txBody>
          <a:bodyPr/>
          <a:lstStyle/>
          <a:p>
            <a:r>
              <a:rPr lang="en-US"/>
              <a:t>A mental model is a cognitive representation of something that defines a logical and believable estimation as to how a thing is constructed or how it functions</a:t>
            </a:r>
          </a:p>
          <a:p>
            <a:pPr lvl="1"/>
            <a:r>
              <a:rPr lang="en-US"/>
              <a:t>Transparent objects expose their functions</a:t>
            </a:r>
          </a:p>
          <a:p>
            <a:pPr lvl="2"/>
            <a:r>
              <a:rPr lang="en-US"/>
              <a:t>Bicycles</a:t>
            </a:r>
          </a:p>
          <a:p>
            <a:pPr lvl="1"/>
            <a:r>
              <a:rPr lang="en-US"/>
              <a:t>Opaque objects hide their functions</a:t>
            </a:r>
          </a:p>
          <a:p>
            <a:pPr lvl="2"/>
            <a:r>
              <a:rPr lang="en-US"/>
              <a:t>Computers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BA4BCDAC-0ED8-4139-92A9-289C413270F6}" type="slidenum">
              <a:rPr lang="en-US"/>
              <a:pPr/>
              <a:t>17</a:t>
            </a:fld>
            <a:endParaRPr lang="en-US"/>
          </a:p>
        </p:txBody>
      </p:sp>
      <p:sp>
        <p:nvSpPr>
          <p:cNvPr id="159746" name="Rectangle 2"/>
          <p:cNvSpPr>
            <a:spLocks noGrp="1" noChangeArrowheads="1"/>
          </p:cNvSpPr>
          <p:nvPr>
            <p:ph type="title"/>
          </p:nvPr>
        </p:nvSpPr>
        <p:spPr/>
        <p:txBody>
          <a:bodyPr/>
          <a:lstStyle/>
          <a:p>
            <a:r>
              <a:rPr lang="en-US"/>
              <a:t>Mental Models</a:t>
            </a:r>
          </a:p>
        </p:txBody>
      </p:sp>
      <p:sp>
        <p:nvSpPr>
          <p:cNvPr id="159747" name="Rectangle 3"/>
          <p:cNvSpPr>
            <a:spLocks noGrp="1" noChangeArrowheads="1"/>
          </p:cNvSpPr>
          <p:nvPr>
            <p:ph type="body" idx="1"/>
          </p:nvPr>
        </p:nvSpPr>
        <p:spPr/>
        <p:txBody>
          <a:bodyPr/>
          <a:lstStyle/>
          <a:p>
            <a:pPr>
              <a:lnSpc>
                <a:spcPct val="80000"/>
              </a:lnSpc>
            </a:pPr>
            <a:r>
              <a:rPr lang="en-US" sz="2400" b="1" dirty="0"/>
              <a:t>Mental models are:</a:t>
            </a:r>
          </a:p>
          <a:p>
            <a:pPr lvl="1">
              <a:lnSpc>
                <a:spcPct val="80000"/>
              </a:lnSpc>
            </a:pPr>
            <a:r>
              <a:rPr lang="en-US" sz="2000" b="1" dirty="0"/>
              <a:t>Unscientific—</a:t>
            </a:r>
            <a:r>
              <a:rPr lang="en-US" sz="2000" dirty="0"/>
              <a:t>They are often based on guesswork and approximations.</a:t>
            </a:r>
          </a:p>
          <a:p>
            <a:pPr lvl="1">
              <a:lnSpc>
                <a:spcPct val="80000"/>
              </a:lnSpc>
            </a:pPr>
            <a:r>
              <a:rPr lang="en-US" sz="2000" b="1" dirty="0"/>
              <a:t>Partial—</a:t>
            </a:r>
            <a:r>
              <a:rPr lang="en-US" sz="2000" dirty="0"/>
              <a:t>They do not necessarily describe whole systems, just the aspects that are relevant to the persons who formulate them.</a:t>
            </a:r>
          </a:p>
          <a:p>
            <a:pPr lvl="1">
              <a:lnSpc>
                <a:spcPct val="80000"/>
              </a:lnSpc>
            </a:pPr>
            <a:r>
              <a:rPr lang="en-US" sz="2000" b="1" dirty="0"/>
              <a:t>Unstable—</a:t>
            </a:r>
            <a:r>
              <a:rPr lang="en-US" sz="2000" dirty="0"/>
              <a:t>They are not concrete formulations, but evolve and adapt to the context.</a:t>
            </a:r>
          </a:p>
          <a:p>
            <a:pPr lvl="1">
              <a:lnSpc>
                <a:spcPct val="80000"/>
              </a:lnSpc>
            </a:pPr>
            <a:r>
              <a:rPr lang="en-US" sz="2000" b="1" dirty="0"/>
              <a:t>Inconsistent—</a:t>
            </a:r>
            <a:r>
              <a:rPr lang="en-US" sz="2000" dirty="0"/>
              <a:t>They do not necessarily form a cohesive whole; some parts may be incompatible with other parts of the same model.</a:t>
            </a:r>
          </a:p>
          <a:p>
            <a:pPr lvl="1">
              <a:lnSpc>
                <a:spcPct val="80000"/>
              </a:lnSpc>
            </a:pPr>
            <a:r>
              <a:rPr lang="en-US" sz="2000" b="1" dirty="0"/>
              <a:t>Personal—</a:t>
            </a:r>
            <a:r>
              <a:rPr lang="en-US" sz="2000" dirty="0"/>
              <a:t>They are specific to each individual and are not universal concepts that can be applied generically</a:t>
            </a:r>
            <a:r>
              <a:rPr lang="en-US" sz="2000" dirty="0" smtClean="0"/>
              <a:t>.</a:t>
            </a:r>
          </a:p>
          <a:p>
            <a:pPr lvl="1">
              <a:lnSpc>
                <a:spcPct val="80000"/>
              </a:lnSpc>
            </a:pPr>
            <a:endParaRPr lang="en-US" sz="2000" dirty="0" smtClean="0"/>
          </a:p>
          <a:p>
            <a:pPr lvl="1">
              <a:lnSpc>
                <a:spcPct val="80000"/>
              </a:lnSpc>
            </a:pPr>
            <a:endParaRPr lang="en-US" sz="2000" dirty="0" smtClean="0"/>
          </a:p>
          <a:p>
            <a:pPr lvl="1">
              <a:lnSpc>
                <a:spcPct val="80000"/>
              </a:lnSpc>
            </a:pPr>
            <a:endParaRPr lang="en-US" sz="2000" dirty="0" smtClean="0"/>
          </a:p>
          <a:p>
            <a:pPr marL="228600" indent="-228600">
              <a:buFontTx/>
              <a:buNone/>
            </a:pPr>
            <a:r>
              <a:rPr lang="en-US" sz="2000" dirty="0" smtClean="0"/>
              <a:t>Designs that align with a user’s mental model will be easier for him or her to use</a:t>
            </a:r>
          </a:p>
          <a:p>
            <a:pPr lvl="1">
              <a:lnSpc>
                <a:spcPct val="80000"/>
              </a:lnSpc>
            </a:pPr>
            <a:endParaRPr lang="en-US" sz="2400" dirty="0"/>
          </a:p>
        </p:txBody>
      </p:sp>
      <p:pic>
        <p:nvPicPr>
          <p:cNvPr id="6" name="Picture 15" descr="maxim"/>
          <p:cNvPicPr>
            <a:picLocks noChangeAspect="1" noChangeArrowheads="1"/>
          </p:cNvPicPr>
          <p:nvPr/>
        </p:nvPicPr>
        <p:blipFill>
          <a:blip r:embed="rId3" cstate="print"/>
          <a:srcRect/>
          <a:stretch>
            <a:fillRect/>
          </a:stretch>
        </p:blipFill>
        <p:spPr bwMode="auto">
          <a:xfrm>
            <a:off x="381000" y="5029200"/>
            <a:ext cx="7905750" cy="428625"/>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skidcontrol.co.uk/images/Car_pan_1_2011.jpg"/>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bright="18000" contrast="-39000"/>
                    </a14:imgEffect>
                  </a14:imgLayer>
                </a14:imgProps>
              </a:ext>
              <a:ext uri="{28A0092B-C50C-407E-A947-70E740481C1C}">
                <a14:useLocalDpi xmlns:a14="http://schemas.microsoft.com/office/drawing/2010/main" val="0"/>
              </a:ext>
            </a:extLst>
          </a:blip>
          <a:srcRect/>
          <a:stretch>
            <a:fillRect/>
          </a:stretch>
        </p:blipFill>
        <p:spPr bwMode="auto">
          <a:xfrm>
            <a:off x="4687023" y="2286000"/>
            <a:ext cx="4180752" cy="27813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304800" y="0"/>
            <a:ext cx="8610600" cy="992187"/>
          </a:xfrm>
        </p:spPr>
        <p:txBody>
          <a:bodyPr/>
          <a:lstStyle/>
          <a:p>
            <a:r>
              <a:rPr lang="en-NZ" dirty="0" smtClean="0"/>
              <a:t>Automobile driving mental model</a:t>
            </a:r>
            <a:endParaRPr lang="en-NZ" dirty="0"/>
          </a:p>
        </p:txBody>
      </p:sp>
      <p:sp>
        <p:nvSpPr>
          <p:cNvPr id="3" name="Content Placeholder 2"/>
          <p:cNvSpPr>
            <a:spLocks noGrp="1"/>
          </p:cNvSpPr>
          <p:nvPr>
            <p:ph idx="1"/>
          </p:nvPr>
        </p:nvSpPr>
        <p:spPr>
          <a:xfrm>
            <a:off x="304800" y="1296987"/>
            <a:ext cx="8294688" cy="4572000"/>
          </a:xfrm>
        </p:spPr>
        <p:txBody>
          <a:bodyPr/>
          <a:lstStyle/>
          <a:p>
            <a:r>
              <a:rPr lang="en-NZ" dirty="0" smtClean="0"/>
              <a:t>Most drivers won’t bother to understand the actual mechanism by which a car works and can get by with a simplified mental model</a:t>
            </a:r>
          </a:p>
          <a:p>
            <a:pPr lvl="1"/>
            <a:r>
              <a:rPr lang="en-NZ" dirty="0" smtClean="0"/>
              <a:t>Push accelerator to go</a:t>
            </a:r>
          </a:p>
          <a:p>
            <a:pPr lvl="1"/>
            <a:r>
              <a:rPr lang="en-NZ" dirty="0" smtClean="0"/>
              <a:t>Push break to slow/stop</a:t>
            </a:r>
          </a:p>
          <a:p>
            <a:pPr lvl="1"/>
            <a:r>
              <a:rPr lang="en-NZ" dirty="0" smtClean="0"/>
              <a:t>Turn steering wheel to</a:t>
            </a:r>
            <a:br>
              <a:rPr lang="en-NZ" dirty="0" smtClean="0"/>
            </a:br>
            <a:r>
              <a:rPr lang="en-NZ" dirty="0" smtClean="0"/>
              <a:t>veer left and right</a:t>
            </a:r>
          </a:p>
          <a:p>
            <a:r>
              <a:rPr lang="en-NZ" dirty="0" smtClean="0"/>
              <a:t>This breaks down on snow and ice</a:t>
            </a:r>
          </a:p>
          <a:p>
            <a:pPr lvl="1"/>
            <a:r>
              <a:rPr lang="en-NZ" dirty="0" smtClean="0"/>
              <a:t>ABS serves somewhat to bring the behaviour back into alignment with simple mental model</a:t>
            </a:r>
            <a:endParaRPr lang="en-NZ" dirty="0"/>
          </a:p>
        </p:txBody>
      </p:sp>
      <p:sp>
        <p:nvSpPr>
          <p:cNvPr id="4" name="Slide Number Placeholder 3"/>
          <p:cNvSpPr>
            <a:spLocks noGrp="1"/>
          </p:cNvSpPr>
          <p:nvPr>
            <p:ph type="sldNum" sz="quarter" idx="10"/>
          </p:nvPr>
        </p:nvSpPr>
        <p:spPr/>
        <p:txBody>
          <a:bodyPr/>
          <a:lstStyle/>
          <a:p>
            <a:r>
              <a:rPr lang="en-US" smtClean="0"/>
              <a:t>1-</a:t>
            </a:r>
            <a:fld id="{6DDE3378-38EF-440D-B526-1F0AE7769DC3}" type="slidenum">
              <a:rPr lang="en-US" smtClean="0"/>
              <a:pPr/>
              <a:t>18</a:t>
            </a:fld>
            <a:endParaRPr lang="en-US"/>
          </a:p>
        </p:txBody>
      </p:sp>
    </p:spTree>
    <p:extLst>
      <p:ext uri="{BB962C8B-B14F-4D97-AF65-F5344CB8AC3E}">
        <p14:creationId xmlns:p14="http://schemas.microsoft.com/office/powerpoint/2010/main" val="12268865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Nielsen: Mental models </a:t>
            </a:r>
            <a:r>
              <a:rPr lang="en-US" sz="1800" dirty="0" smtClean="0"/>
              <a:t>(www.useit.com)</a:t>
            </a:r>
            <a:endParaRPr lang="en-NZ" sz="1800" dirty="0"/>
          </a:p>
        </p:txBody>
      </p:sp>
      <p:sp>
        <p:nvSpPr>
          <p:cNvPr id="4" name="Slide Number Placeholder 3"/>
          <p:cNvSpPr>
            <a:spLocks noGrp="1"/>
          </p:cNvSpPr>
          <p:nvPr>
            <p:ph type="sldNum" sz="quarter" idx="10"/>
          </p:nvPr>
        </p:nvSpPr>
        <p:spPr/>
        <p:txBody>
          <a:bodyPr/>
          <a:lstStyle/>
          <a:p>
            <a:r>
              <a:rPr lang="en-US" dirty="0" smtClean="0"/>
              <a:t>1-</a:t>
            </a:r>
            <a:fld id="{6DDE3378-38EF-440D-B526-1F0AE7769DC3}" type="slidenum">
              <a:rPr lang="en-US" smtClean="0"/>
              <a:pPr/>
              <a:t>19</a:t>
            </a:fld>
            <a:endParaRPr lang="en-US" dirty="0"/>
          </a:p>
        </p:txBody>
      </p:sp>
      <p:sp>
        <p:nvSpPr>
          <p:cNvPr id="6" name="TextBox 5"/>
          <p:cNvSpPr txBox="1"/>
          <p:nvPr/>
        </p:nvSpPr>
        <p:spPr>
          <a:xfrm>
            <a:off x="228600" y="6477000"/>
            <a:ext cx="5257800" cy="338554"/>
          </a:xfrm>
          <a:prstGeom prst="rect">
            <a:avLst/>
          </a:prstGeom>
          <a:solidFill>
            <a:schemeClr val="accent3"/>
          </a:solidFill>
        </p:spPr>
        <p:txBody>
          <a:bodyPr wrap="square" rtlCol="0">
            <a:spAutoFit/>
          </a:bodyPr>
          <a:lstStyle/>
          <a:p>
            <a:endParaRPr lang="en-NZ" dirty="0"/>
          </a:p>
        </p:txBody>
      </p:sp>
      <p:sp>
        <p:nvSpPr>
          <p:cNvPr id="3" name="Content Placeholder 2"/>
          <p:cNvSpPr>
            <a:spLocks noGrp="1"/>
          </p:cNvSpPr>
          <p:nvPr>
            <p:ph idx="1"/>
          </p:nvPr>
        </p:nvSpPr>
        <p:spPr>
          <a:xfrm>
            <a:off x="304800" y="1447800"/>
            <a:ext cx="8294688" cy="5029200"/>
          </a:xfrm>
        </p:spPr>
        <p:txBody>
          <a:bodyPr/>
          <a:lstStyle/>
          <a:p>
            <a:r>
              <a:rPr lang="en-NZ" sz="2000" dirty="0" smtClean="0"/>
              <a:t>The word "Google" is usually the top query at other search engines, and words like "Yahoo" and "Bing" score high on Google. </a:t>
            </a:r>
          </a:p>
          <a:p>
            <a:pPr lvl="1"/>
            <a:r>
              <a:rPr lang="en-NZ" sz="1800" dirty="0" smtClean="0"/>
              <a:t>Why do people search for a website if they already know its name? </a:t>
            </a:r>
          </a:p>
          <a:p>
            <a:pPr lvl="1"/>
            <a:r>
              <a:rPr lang="en-NZ" sz="1800" dirty="0" smtClean="0"/>
              <a:t>Many users have never formed an accurate model of how the "type-in boxes" on their screen function. When they type stuff into a box, they sometimes get where they want to go.</a:t>
            </a:r>
          </a:p>
          <a:p>
            <a:r>
              <a:rPr lang="en-NZ" sz="2000" dirty="0" smtClean="0"/>
              <a:t>Netflix is a mail-order service for renting movies on DVD. However, Netflix works differently than typical e-commerce sites: </a:t>
            </a:r>
          </a:p>
          <a:p>
            <a:pPr lvl="1"/>
            <a:r>
              <a:rPr lang="en-NZ" sz="1800" dirty="0" smtClean="0"/>
              <a:t>When users added a film to their Netflix "queue," they used a mental model of an e-commerce shopping cart to predict what would happen: nothing. Adding stuff to the cart doesn't cause you to receive that item in the mail. You first have to proceed through checkout and confirm that you want it. </a:t>
            </a:r>
          </a:p>
          <a:p>
            <a:pPr lvl="1"/>
            <a:r>
              <a:rPr lang="en-NZ" sz="1800" dirty="0" smtClean="0"/>
              <a:t>In reality, however, Netflix will immediately mail you the DVD that's on top of the queue. Later, when you mail it back, they'll send you the next movie in your queue, without you having to go to the site and do anything. That's why they have the "queue" feature instead of a standard shopping cart. </a:t>
            </a:r>
            <a:endParaRPr lang="en-NZ" sz="1800" dirty="0" smtClean="0"/>
          </a:p>
          <a:p>
            <a:pPr marL="457200" lvl="1" indent="0">
              <a:buNone/>
            </a:pPr>
            <a:r>
              <a:rPr lang="en-NZ" sz="1400" dirty="0" smtClean="0">
                <a:hlinkClick r:id="rId3"/>
              </a:rPr>
              <a:t>(see also http</a:t>
            </a:r>
            <a:r>
              <a:rPr lang="en-NZ" sz="1400" dirty="0">
                <a:hlinkClick r:id="rId3"/>
              </a:rPr>
              <a:t>://</a:t>
            </a:r>
            <a:r>
              <a:rPr lang="en-NZ" sz="1400" dirty="0" smtClean="0">
                <a:hlinkClick r:id="rId3"/>
              </a:rPr>
              <a:t>en.wikipedia.org/wiki/Netflix#Dynamic_queue.2C_subscription.2C_and_delivery_methods</a:t>
            </a:r>
            <a:r>
              <a:rPr lang="en-NZ" sz="1400" dirty="0" smtClean="0"/>
              <a:t>)</a:t>
            </a:r>
            <a:endParaRPr lang="en-NZ" sz="1400" dirty="0" smtClean="0"/>
          </a:p>
          <a:p>
            <a:endParaRPr lang="en-NZ"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Learning objectives</a:t>
            </a:r>
            <a:endParaRPr lang="en-NZ" dirty="0"/>
          </a:p>
        </p:txBody>
      </p:sp>
      <p:sp>
        <p:nvSpPr>
          <p:cNvPr id="3" name="Content Placeholder 2"/>
          <p:cNvSpPr>
            <a:spLocks noGrp="1"/>
          </p:cNvSpPr>
          <p:nvPr>
            <p:ph idx="1"/>
          </p:nvPr>
        </p:nvSpPr>
        <p:spPr/>
        <p:txBody>
          <a:bodyPr/>
          <a:lstStyle/>
          <a:p>
            <a:r>
              <a:rPr lang="en-NZ" sz="2800" dirty="0" smtClean="0"/>
              <a:t>To be able to conceptualise user interaction with a computer interface in terms of an execution / evaluation cycle of action</a:t>
            </a:r>
          </a:p>
          <a:p>
            <a:r>
              <a:rPr lang="en-NZ" sz="2800" dirty="0" smtClean="0"/>
              <a:t>To be able to articulate, identify and exploit ways in which users deal with the complexity of the user interface through:</a:t>
            </a:r>
          </a:p>
          <a:p>
            <a:pPr lvl="1"/>
            <a:r>
              <a:rPr lang="en-NZ" sz="2400" dirty="0" smtClean="0"/>
              <a:t>Mental models</a:t>
            </a:r>
          </a:p>
          <a:p>
            <a:pPr lvl="1"/>
            <a:r>
              <a:rPr lang="en-NZ" sz="2400" dirty="0" smtClean="0"/>
              <a:t>Mapping</a:t>
            </a:r>
          </a:p>
          <a:p>
            <a:pPr lvl="1"/>
            <a:r>
              <a:rPr lang="en-NZ" sz="2400" dirty="0" smtClean="0"/>
              <a:t>Semantic and Articulatory distance</a:t>
            </a:r>
          </a:p>
          <a:p>
            <a:pPr lvl="1"/>
            <a:r>
              <a:rPr lang="en-NZ" sz="2400" dirty="0" smtClean="0"/>
              <a:t>Affordances</a:t>
            </a:r>
            <a:endParaRPr lang="en-NZ" sz="2400" dirty="0"/>
          </a:p>
        </p:txBody>
      </p:sp>
      <p:sp>
        <p:nvSpPr>
          <p:cNvPr id="4" name="Slide Number Placeholder 3"/>
          <p:cNvSpPr>
            <a:spLocks noGrp="1"/>
          </p:cNvSpPr>
          <p:nvPr>
            <p:ph type="sldNum" sz="quarter" idx="10"/>
          </p:nvPr>
        </p:nvSpPr>
        <p:spPr/>
        <p:txBody>
          <a:bodyPr/>
          <a:lstStyle/>
          <a:p>
            <a:r>
              <a:rPr lang="en-US" smtClean="0"/>
              <a:t>1-</a:t>
            </a:r>
            <a:fld id="{6DDE3378-38EF-440D-B526-1F0AE7769DC3}" type="slidenum">
              <a:rPr lang="en-US" smtClean="0"/>
              <a:pPr/>
              <a:t>2</a:t>
            </a:fld>
            <a:endParaRPr lang="en-US"/>
          </a:p>
        </p:txBody>
      </p:sp>
    </p:spTree>
    <p:extLst>
      <p:ext uri="{BB962C8B-B14F-4D97-AF65-F5344CB8AC3E}">
        <p14:creationId xmlns:p14="http://schemas.microsoft.com/office/powerpoint/2010/main" val="35442123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10600" cy="992187"/>
          </a:xfrm>
        </p:spPr>
        <p:txBody>
          <a:bodyPr/>
          <a:lstStyle/>
          <a:p>
            <a:r>
              <a:rPr lang="en-NZ" dirty="0" smtClean="0"/>
              <a:t>Word processor mental model</a:t>
            </a:r>
            <a:endParaRPr lang="en-NZ" dirty="0"/>
          </a:p>
        </p:txBody>
      </p:sp>
      <p:sp>
        <p:nvSpPr>
          <p:cNvPr id="3" name="Content Placeholder 2"/>
          <p:cNvSpPr>
            <a:spLocks noGrp="1"/>
          </p:cNvSpPr>
          <p:nvPr>
            <p:ph idx="1"/>
          </p:nvPr>
        </p:nvSpPr>
        <p:spPr>
          <a:xfrm>
            <a:off x="304800" y="1449387"/>
            <a:ext cx="8294688" cy="4572000"/>
          </a:xfrm>
        </p:spPr>
        <p:txBody>
          <a:bodyPr/>
          <a:lstStyle/>
          <a:p>
            <a:r>
              <a:rPr lang="en-NZ" sz="2800" dirty="0" smtClean="0"/>
              <a:t>Originally needed to win over people used to typewriters</a:t>
            </a:r>
          </a:p>
          <a:p>
            <a:pPr lvl="1"/>
            <a:r>
              <a:rPr lang="en-NZ" sz="2400" dirty="0" smtClean="0"/>
              <a:t>So ‘cut’ and ‘paste’ were meant to be literal</a:t>
            </a:r>
          </a:p>
          <a:p>
            <a:pPr lvl="1"/>
            <a:r>
              <a:rPr lang="en-NZ" sz="2400" dirty="0" smtClean="0"/>
              <a:t>But we accepted as a ‘bonus’ that the metaphor breaks down in part when everything scoots ahead after the insertion point</a:t>
            </a:r>
          </a:p>
          <a:p>
            <a:r>
              <a:rPr lang="en-NZ" sz="2800" dirty="0" smtClean="0"/>
              <a:t>Nowadays, not that many people are really thinking back to typewriters</a:t>
            </a:r>
          </a:p>
          <a:p>
            <a:pPr lvl="1"/>
            <a:r>
              <a:rPr lang="en-NZ" sz="2400" dirty="0" smtClean="0"/>
              <a:t>Maybe there’s an opportunity to reconceptualise the mental model!</a:t>
            </a:r>
          </a:p>
          <a:p>
            <a:r>
              <a:rPr lang="en-NZ" sz="2800" dirty="0" smtClean="0"/>
              <a:t>Nonetheless, using the user’s language is part of fitting their mental model</a:t>
            </a:r>
            <a:endParaRPr lang="en-NZ" sz="2800" dirty="0"/>
          </a:p>
        </p:txBody>
      </p:sp>
      <p:sp>
        <p:nvSpPr>
          <p:cNvPr id="4" name="Slide Number Placeholder 3"/>
          <p:cNvSpPr>
            <a:spLocks noGrp="1"/>
          </p:cNvSpPr>
          <p:nvPr>
            <p:ph type="sldNum" sz="quarter" idx="10"/>
          </p:nvPr>
        </p:nvSpPr>
        <p:spPr/>
        <p:txBody>
          <a:bodyPr/>
          <a:lstStyle/>
          <a:p>
            <a:r>
              <a:rPr lang="en-US" smtClean="0"/>
              <a:t>1-</a:t>
            </a:r>
            <a:fld id="{6DDE3378-38EF-440D-B526-1F0AE7769DC3}" type="slidenum">
              <a:rPr lang="en-US" smtClean="0"/>
              <a:pPr/>
              <a:t>20</a:t>
            </a:fld>
            <a:endParaRPr lang="en-US"/>
          </a:p>
        </p:txBody>
      </p:sp>
    </p:spTree>
    <p:extLst>
      <p:ext uri="{BB962C8B-B14F-4D97-AF65-F5344CB8AC3E}">
        <p14:creationId xmlns:p14="http://schemas.microsoft.com/office/powerpoint/2010/main" val="16581666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10600" cy="992187"/>
          </a:xfrm>
        </p:spPr>
        <p:txBody>
          <a:bodyPr/>
          <a:lstStyle/>
          <a:p>
            <a:r>
              <a:rPr lang="en-NZ" dirty="0" smtClean="0"/>
              <a:t>There will always be a mental model</a:t>
            </a:r>
            <a:endParaRPr lang="en-NZ" dirty="0"/>
          </a:p>
        </p:txBody>
      </p:sp>
      <p:sp>
        <p:nvSpPr>
          <p:cNvPr id="3" name="Content Placeholder 2"/>
          <p:cNvSpPr>
            <a:spLocks noGrp="1"/>
          </p:cNvSpPr>
          <p:nvPr>
            <p:ph idx="1"/>
          </p:nvPr>
        </p:nvSpPr>
        <p:spPr>
          <a:xfrm>
            <a:off x="304800" y="1371600"/>
            <a:ext cx="8294688" cy="4572000"/>
          </a:xfrm>
        </p:spPr>
        <p:txBody>
          <a:bodyPr/>
          <a:lstStyle/>
          <a:p>
            <a:r>
              <a:rPr lang="en-NZ" sz="2800" dirty="0" smtClean="0"/>
              <a:t>The user will adopt </a:t>
            </a:r>
            <a:r>
              <a:rPr lang="en-NZ" sz="2800" i="1" dirty="0" smtClean="0"/>
              <a:t>some</a:t>
            </a:r>
            <a:r>
              <a:rPr lang="en-NZ" sz="2800" dirty="0" smtClean="0"/>
              <a:t> mental model of the system</a:t>
            </a:r>
          </a:p>
          <a:p>
            <a:pPr lvl="1"/>
            <a:r>
              <a:rPr lang="en-NZ" sz="2400" dirty="0" smtClean="0"/>
              <a:t>It will usually be simplistic and an analogy to something more familiar</a:t>
            </a:r>
          </a:p>
          <a:p>
            <a:pPr lvl="1"/>
            <a:r>
              <a:rPr lang="en-NZ" sz="2400" dirty="0" smtClean="0"/>
              <a:t>It provides them a basis for ‘problem solving’</a:t>
            </a:r>
          </a:p>
          <a:p>
            <a:pPr lvl="2"/>
            <a:r>
              <a:rPr lang="en-NZ" sz="2000" dirty="0" smtClean="0"/>
              <a:t>To guess what actions are available, how to perform them and what outcomes are likely to result</a:t>
            </a:r>
          </a:p>
          <a:p>
            <a:r>
              <a:rPr lang="en-NZ" sz="2800" dirty="0" smtClean="0"/>
              <a:t>Your users will act more intelligently if they’re able to successfully align a mental model to your system’s behaviour</a:t>
            </a:r>
          </a:p>
          <a:p>
            <a:pPr lvl="1"/>
            <a:r>
              <a:rPr lang="en-NZ" sz="2400" dirty="0" smtClean="0"/>
              <a:t>Otherwise they’ll have to adhere strictly to the bounds of their training, and will have no clear idea of what happens outside of their immediate experience with the system</a:t>
            </a:r>
            <a:endParaRPr lang="en-NZ" sz="2400" dirty="0"/>
          </a:p>
        </p:txBody>
      </p:sp>
      <p:sp>
        <p:nvSpPr>
          <p:cNvPr id="4" name="Slide Number Placeholder 3"/>
          <p:cNvSpPr>
            <a:spLocks noGrp="1"/>
          </p:cNvSpPr>
          <p:nvPr>
            <p:ph type="sldNum" sz="quarter" idx="10"/>
          </p:nvPr>
        </p:nvSpPr>
        <p:spPr/>
        <p:txBody>
          <a:bodyPr/>
          <a:lstStyle/>
          <a:p>
            <a:r>
              <a:rPr lang="en-US" smtClean="0"/>
              <a:t>1-</a:t>
            </a:r>
            <a:fld id="{6DDE3378-38EF-440D-B526-1F0AE7769DC3}" type="slidenum">
              <a:rPr lang="en-US" smtClean="0"/>
              <a:pPr/>
              <a:t>21</a:t>
            </a:fld>
            <a:endParaRPr lang="en-US"/>
          </a:p>
        </p:txBody>
      </p:sp>
    </p:spTree>
    <p:extLst>
      <p:ext uri="{BB962C8B-B14F-4D97-AF65-F5344CB8AC3E}">
        <p14:creationId xmlns:p14="http://schemas.microsoft.com/office/powerpoint/2010/main" val="29928212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Usability testing and mental models</a:t>
            </a:r>
            <a:endParaRPr lang="en-NZ" dirty="0"/>
          </a:p>
        </p:txBody>
      </p:sp>
      <p:sp>
        <p:nvSpPr>
          <p:cNvPr id="3" name="Content Placeholder 2"/>
          <p:cNvSpPr>
            <a:spLocks noGrp="1"/>
          </p:cNvSpPr>
          <p:nvPr>
            <p:ph idx="1"/>
          </p:nvPr>
        </p:nvSpPr>
        <p:spPr/>
        <p:txBody>
          <a:bodyPr/>
          <a:lstStyle/>
          <a:p>
            <a:r>
              <a:rPr lang="en-NZ" sz="2800" dirty="0" smtClean="0"/>
              <a:t>Usability testing can reveal the user’s mental model</a:t>
            </a:r>
          </a:p>
          <a:p>
            <a:pPr lvl="1"/>
            <a:r>
              <a:rPr lang="en-NZ" sz="2400" dirty="0" smtClean="0"/>
              <a:t>Think aloud protocol is particularly useful</a:t>
            </a:r>
          </a:p>
          <a:p>
            <a:pPr lvl="2"/>
            <a:r>
              <a:rPr lang="en-NZ" sz="2000" dirty="0" smtClean="0"/>
              <a:t>User says what they think they are going to do / achieve</a:t>
            </a:r>
          </a:p>
          <a:p>
            <a:r>
              <a:rPr lang="en-NZ" sz="2800" dirty="0" smtClean="0"/>
              <a:t>As a designer you have a choice when user’s mental model misaligns with system</a:t>
            </a:r>
          </a:p>
          <a:p>
            <a:pPr lvl="1"/>
            <a:r>
              <a:rPr lang="en-NZ" sz="2400" dirty="0" smtClean="0"/>
              <a:t>Change the system to align to the mental model, or</a:t>
            </a:r>
          </a:p>
          <a:p>
            <a:pPr lvl="1"/>
            <a:r>
              <a:rPr lang="en-NZ" sz="2400" dirty="0" smtClean="0"/>
              <a:t>Try to change the user’s mental model</a:t>
            </a:r>
          </a:p>
          <a:p>
            <a:pPr lvl="2"/>
            <a:r>
              <a:rPr lang="en-NZ" sz="2000" dirty="0" smtClean="0"/>
              <a:t>Might use graphical metaphors to promote the ‘right’ mental model</a:t>
            </a:r>
          </a:p>
          <a:p>
            <a:pPr lvl="2"/>
            <a:r>
              <a:rPr lang="en-NZ" sz="2000" dirty="0" smtClean="0"/>
              <a:t>Might accept that certain training or documentation is required</a:t>
            </a:r>
            <a:endParaRPr lang="en-NZ" dirty="0" smtClean="0"/>
          </a:p>
          <a:p>
            <a:pPr lvl="2"/>
            <a:r>
              <a:rPr lang="en-NZ" sz="2000" dirty="0" smtClean="0"/>
              <a:t>Might also try to minimize the damage of common ‘wrong’ mental models</a:t>
            </a:r>
            <a:endParaRPr lang="en-NZ" sz="2000" dirty="0"/>
          </a:p>
        </p:txBody>
      </p:sp>
      <p:sp>
        <p:nvSpPr>
          <p:cNvPr id="4" name="Slide Number Placeholder 3"/>
          <p:cNvSpPr>
            <a:spLocks noGrp="1"/>
          </p:cNvSpPr>
          <p:nvPr>
            <p:ph type="sldNum" sz="quarter" idx="10"/>
          </p:nvPr>
        </p:nvSpPr>
        <p:spPr/>
        <p:txBody>
          <a:bodyPr/>
          <a:lstStyle/>
          <a:p>
            <a:r>
              <a:rPr lang="en-US" smtClean="0"/>
              <a:t>1-</a:t>
            </a:r>
            <a:fld id="{6DDE3378-38EF-440D-B526-1F0AE7769DC3}" type="slidenum">
              <a:rPr lang="en-US" smtClean="0"/>
              <a:pPr/>
              <a:t>22</a:t>
            </a:fld>
            <a:endParaRPr lang="en-US"/>
          </a:p>
        </p:txBody>
      </p:sp>
    </p:spTree>
    <p:extLst>
      <p:ext uri="{BB962C8B-B14F-4D97-AF65-F5344CB8AC3E}">
        <p14:creationId xmlns:p14="http://schemas.microsoft.com/office/powerpoint/2010/main" val="24219020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0"/>
          </p:nvPr>
        </p:nvSpPr>
        <p:spPr/>
        <p:txBody>
          <a:bodyPr/>
          <a:lstStyle/>
          <a:p>
            <a:r>
              <a:rPr lang="en-US"/>
              <a:t>1-</a:t>
            </a:r>
            <a:fld id="{B273B3A4-93DD-4554-BA14-A744F74C2D70}" type="slidenum">
              <a:rPr lang="en-US"/>
              <a:pPr/>
              <a:t>23</a:t>
            </a:fld>
            <a:endParaRPr lang="en-US"/>
          </a:p>
        </p:txBody>
      </p:sp>
      <p:sp>
        <p:nvSpPr>
          <p:cNvPr id="156674" name="Rectangle 2"/>
          <p:cNvSpPr>
            <a:spLocks noGrp="1" noChangeArrowheads="1"/>
          </p:cNvSpPr>
          <p:nvPr>
            <p:ph type="title"/>
          </p:nvPr>
        </p:nvSpPr>
        <p:spPr/>
        <p:txBody>
          <a:bodyPr/>
          <a:lstStyle/>
          <a:p>
            <a:r>
              <a:rPr lang="en-US"/>
              <a:t>Mapping</a:t>
            </a:r>
          </a:p>
        </p:txBody>
      </p:sp>
      <p:sp>
        <p:nvSpPr>
          <p:cNvPr id="156675" name="Rectangle 3"/>
          <p:cNvSpPr>
            <a:spLocks noGrp="1" noChangeArrowheads="1"/>
          </p:cNvSpPr>
          <p:nvPr>
            <p:ph type="body" idx="1"/>
          </p:nvPr>
        </p:nvSpPr>
        <p:spPr>
          <a:xfrm>
            <a:off x="228600" y="1600200"/>
            <a:ext cx="8077200" cy="4876800"/>
          </a:xfrm>
        </p:spPr>
        <p:txBody>
          <a:bodyPr/>
          <a:lstStyle/>
          <a:p>
            <a:pPr marL="228600" indent="-228600">
              <a:lnSpc>
                <a:spcPct val="90000"/>
              </a:lnSpc>
            </a:pPr>
            <a:r>
              <a:rPr lang="en-US" sz="2400" dirty="0"/>
              <a:t>The concept of mapping describes how we make connections between things</a:t>
            </a:r>
          </a:p>
          <a:p>
            <a:pPr marL="228600" indent="-228600">
              <a:lnSpc>
                <a:spcPct val="90000"/>
              </a:lnSpc>
              <a:buFontTx/>
              <a:buNone/>
            </a:pPr>
            <a:endParaRPr lang="en-US" sz="2400" dirty="0"/>
          </a:p>
          <a:p>
            <a:pPr marL="228600" indent="-228600">
              <a:lnSpc>
                <a:spcPct val="90000"/>
              </a:lnSpc>
              <a:buFontTx/>
              <a:buNone/>
            </a:pPr>
            <a:r>
              <a:rPr lang="en-US" sz="2400" dirty="0"/>
              <a:t>Proper mapping can increase the usability of an interface</a:t>
            </a:r>
          </a:p>
          <a:p>
            <a:pPr marL="228600" indent="-228600">
              <a:lnSpc>
                <a:spcPct val="90000"/>
              </a:lnSpc>
              <a:buFontTx/>
              <a:buNone/>
            </a:pPr>
            <a:endParaRPr lang="en-US" sz="2800" dirty="0"/>
          </a:p>
          <a:p>
            <a:pPr marL="228600" indent="-228600">
              <a:lnSpc>
                <a:spcPct val="90000"/>
              </a:lnSpc>
              <a:buFontTx/>
              <a:buNone/>
            </a:pPr>
            <a:endParaRPr lang="en-US" sz="1400" dirty="0"/>
          </a:p>
          <a:p>
            <a:pPr marL="228600" indent="-228600">
              <a:lnSpc>
                <a:spcPct val="90000"/>
              </a:lnSpc>
              <a:buFontTx/>
              <a:buNone/>
            </a:pPr>
            <a:endParaRPr lang="en-US" sz="1400" dirty="0"/>
          </a:p>
          <a:p>
            <a:pPr marL="228600" indent="-228600">
              <a:lnSpc>
                <a:spcPct val="90000"/>
              </a:lnSpc>
              <a:buFontTx/>
              <a:buNone/>
            </a:pPr>
            <a:endParaRPr lang="en-US" sz="1400" dirty="0"/>
          </a:p>
          <a:p>
            <a:pPr marL="228600" indent="-228600">
              <a:lnSpc>
                <a:spcPct val="90000"/>
              </a:lnSpc>
              <a:buFontTx/>
              <a:buNone/>
            </a:pPr>
            <a:endParaRPr lang="en-US" sz="1400" dirty="0"/>
          </a:p>
          <a:p>
            <a:pPr marL="228600" indent="-228600">
              <a:lnSpc>
                <a:spcPct val="90000"/>
              </a:lnSpc>
              <a:buFontTx/>
              <a:buNone/>
            </a:pPr>
            <a:r>
              <a:rPr lang="en-US" sz="1800" dirty="0"/>
              <a:t>Arbitrary mapping 		Arbitrary mapping improved		Natural mapping</a:t>
            </a:r>
            <a:endParaRPr lang="en-US" sz="500" dirty="0"/>
          </a:p>
          <a:p>
            <a:pPr marL="228600" indent="-228600">
              <a:lnSpc>
                <a:spcPct val="90000"/>
              </a:lnSpc>
              <a:buFontTx/>
              <a:buNone/>
            </a:pPr>
            <a:endParaRPr lang="en-US" sz="500" dirty="0"/>
          </a:p>
          <a:p>
            <a:pPr marL="228600" indent="-228600">
              <a:lnSpc>
                <a:spcPct val="90000"/>
              </a:lnSpc>
              <a:buFontTx/>
              <a:buNone/>
            </a:pPr>
            <a:endParaRPr lang="en-US" sz="500" dirty="0"/>
          </a:p>
          <a:p>
            <a:pPr marL="228600" indent="-228600">
              <a:lnSpc>
                <a:spcPct val="90000"/>
              </a:lnSpc>
              <a:buFontTx/>
              <a:buNone/>
            </a:pPr>
            <a:endParaRPr lang="en-US" sz="2800" dirty="0"/>
          </a:p>
          <a:p>
            <a:pPr marL="228600" indent="-228600">
              <a:lnSpc>
                <a:spcPct val="90000"/>
              </a:lnSpc>
              <a:buFontTx/>
              <a:buNone/>
            </a:pPr>
            <a:r>
              <a:rPr lang="en-US" sz="2400" dirty="0"/>
              <a:t>Use natural mapping whenever possible</a:t>
            </a:r>
          </a:p>
        </p:txBody>
      </p:sp>
      <p:pic>
        <p:nvPicPr>
          <p:cNvPr id="156676" name="Picture 4" descr="Figure2-4a"/>
          <p:cNvPicPr>
            <a:picLocks noChangeAspect="1" noChangeArrowheads="1"/>
          </p:cNvPicPr>
          <p:nvPr/>
        </p:nvPicPr>
        <p:blipFill>
          <a:blip r:embed="rId3" cstate="print"/>
          <a:srcRect/>
          <a:stretch>
            <a:fillRect/>
          </a:stretch>
        </p:blipFill>
        <p:spPr bwMode="auto">
          <a:xfrm>
            <a:off x="533400" y="3352800"/>
            <a:ext cx="1231900" cy="1152525"/>
          </a:xfrm>
          <a:prstGeom prst="rect">
            <a:avLst/>
          </a:prstGeom>
          <a:noFill/>
        </p:spPr>
      </p:pic>
      <p:pic>
        <p:nvPicPr>
          <p:cNvPr id="156677" name="Picture 5" descr="Figure2-4b"/>
          <p:cNvPicPr>
            <a:picLocks noChangeAspect="1" noChangeArrowheads="1"/>
          </p:cNvPicPr>
          <p:nvPr/>
        </p:nvPicPr>
        <p:blipFill>
          <a:blip r:embed="rId4" cstate="print"/>
          <a:srcRect/>
          <a:stretch>
            <a:fillRect/>
          </a:stretch>
        </p:blipFill>
        <p:spPr bwMode="auto">
          <a:xfrm>
            <a:off x="3810000" y="3352800"/>
            <a:ext cx="1231900" cy="1152525"/>
          </a:xfrm>
          <a:prstGeom prst="rect">
            <a:avLst/>
          </a:prstGeom>
          <a:noFill/>
        </p:spPr>
      </p:pic>
      <p:pic>
        <p:nvPicPr>
          <p:cNvPr id="156678" name="Picture 6" descr="Figure2-4c"/>
          <p:cNvPicPr>
            <a:picLocks noChangeAspect="1" noChangeArrowheads="1"/>
          </p:cNvPicPr>
          <p:nvPr/>
        </p:nvPicPr>
        <p:blipFill>
          <a:blip r:embed="rId5" cstate="print"/>
          <a:srcRect/>
          <a:stretch>
            <a:fillRect/>
          </a:stretch>
        </p:blipFill>
        <p:spPr bwMode="auto">
          <a:xfrm>
            <a:off x="6845300" y="3352800"/>
            <a:ext cx="1231900" cy="1152525"/>
          </a:xfrm>
          <a:prstGeom prst="rect">
            <a:avLst/>
          </a:prstGeom>
          <a:noFill/>
        </p:spPr>
      </p:pic>
      <p:pic>
        <p:nvPicPr>
          <p:cNvPr id="156686" name="Picture 14" descr="maxim"/>
          <p:cNvPicPr>
            <a:picLocks noChangeAspect="1" noChangeArrowheads="1"/>
          </p:cNvPicPr>
          <p:nvPr/>
        </p:nvPicPr>
        <p:blipFill>
          <a:blip r:embed="rId6" cstate="print"/>
          <a:srcRect/>
          <a:stretch>
            <a:fillRect/>
          </a:stretch>
        </p:blipFill>
        <p:spPr bwMode="auto">
          <a:xfrm>
            <a:off x="228600" y="2362200"/>
            <a:ext cx="7905750" cy="428625"/>
          </a:xfrm>
          <a:prstGeom prst="rect">
            <a:avLst/>
          </a:prstGeom>
          <a:noFill/>
        </p:spPr>
      </p:pic>
      <p:pic>
        <p:nvPicPr>
          <p:cNvPr id="10" name="Picture 15" descr="maxim"/>
          <p:cNvPicPr>
            <a:picLocks noChangeAspect="1" noChangeArrowheads="1"/>
          </p:cNvPicPr>
          <p:nvPr/>
        </p:nvPicPr>
        <p:blipFill>
          <a:blip r:embed="rId6" cstate="print"/>
          <a:srcRect/>
          <a:stretch>
            <a:fillRect/>
          </a:stretch>
        </p:blipFill>
        <p:spPr bwMode="auto">
          <a:xfrm>
            <a:off x="228600" y="5144656"/>
            <a:ext cx="7905750" cy="428625"/>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5B9285E0-83D8-4CF9-964C-1B95D7CF78A1}" type="slidenum">
              <a:rPr lang="en-US"/>
              <a:pPr/>
              <a:t>24</a:t>
            </a:fld>
            <a:endParaRPr lang="en-US"/>
          </a:p>
        </p:txBody>
      </p:sp>
      <p:sp>
        <p:nvSpPr>
          <p:cNvPr id="157698" name="Rectangle 2"/>
          <p:cNvSpPr>
            <a:spLocks noGrp="1" noChangeArrowheads="1"/>
          </p:cNvSpPr>
          <p:nvPr>
            <p:ph type="title"/>
          </p:nvPr>
        </p:nvSpPr>
        <p:spPr/>
        <p:txBody>
          <a:bodyPr/>
          <a:lstStyle/>
          <a:p>
            <a:r>
              <a:rPr lang="en-US"/>
              <a:t>Semantic and Articulatory Distance</a:t>
            </a:r>
          </a:p>
        </p:txBody>
      </p:sp>
      <p:sp>
        <p:nvSpPr>
          <p:cNvPr id="157699" name="Rectangle 3"/>
          <p:cNvSpPr>
            <a:spLocks noGrp="1" noChangeArrowheads="1"/>
          </p:cNvSpPr>
          <p:nvPr>
            <p:ph type="body" idx="1"/>
          </p:nvPr>
        </p:nvSpPr>
        <p:spPr/>
        <p:txBody>
          <a:bodyPr/>
          <a:lstStyle/>
          <a:p>
            <a:r>
              <a:rPr lang="en-US" b="1" dirty="0"/>
              <a:t>Semantic Distance</a:t>
            </a:r>
          </a:p>
          <a:p>
            <a:pPr lvl="1"/>
            <a:r>
              <a:rPr lang="en-US" dirty="0"/>
              <a:t>The distance between </a:t>
            </a:r>
            <a:r>
              <a:rPr lang="en-US" dirty="0" smtClean="0"/>
              <a:t>the functionality of the device and what we actually want to do</a:t>
            </a:r>
            <a:endParaRPr lang="en-US" dirty="0"/>
          </a:p>
          <a:p>
            <a:pPr lvl="2"/>
            <a:r>
              <a:rPr lang="en-US" dirty="0" smtClean="0"/>
              <a:t>Does it take a lot of steps or a few to accomplish a goal?</a:t>
            </a:r>
            <a:endParaRPr lang="en-US" dirty="0"/>
          </a:p>
          <a:p>
            <a:r>
              <a:rPr lang="en-US" b="1" dirty="0"/>
              <a:t>Articulatory Distance</a:t>
            </a:r>
          </a:p>
          <a:p>
            <a:pPr lvl="1"/>
            <a:r>
              <a:rPr lang="en-US" dirty="0"/>
              <a:t>The distance between the physical appearance of an interface element and what it actually </a:t>
            </a:r>
            <a:r>
              <a:rPr lang="en-US" dirty="0" smtClean="0"/>
              <a:t>means (does)</a:t>
            </a:r>
          </a:p>
          <a:p>
            <a:pPr lvl="2"/>
            <a:r>
              <a:rPr lang="en-US" dirty="0" smtClean="0"/>
              <a:t>Will the user find the association of the function and its appearance on the interface natural (or is the icon and/or label difficult for them to associate with its function)?</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dirty="0"/>
              <a:t>1-</a:t>
            </a:r>
            <a:fld id="{2653E06C-B9C0-40A2-9DFA-2F29FC89393D}" type="slidenum">
              <a:rPr lang="en-US"/>
              <a:pPr/>
              <a:t>25</a:t>
            </a:fld>
            <a:endParaRPr lang="en-US" dirty="0"/>
          </a:p>
        </p:txBody>
      </p:sp>
      <p:sp>
        <p:nvSpPr>
          <p:cNvPr id="158722" name="Rectangle 2"/>
          <p:cNvSpPr>
            <a:spLocks noGrp="1" noChangeArrowheads="1"/>
          </p:cNvSpPr>
          <p:nvPr>
            <p:ph type="title"/>
          </p:nvPr>
        </p:nvSpPr>
        <p:spPr/>
        <p:txBody>
          <a:bodyPr/>
          <a:lstStyle/>
          <a:p>
            <a:r>
              <a:rPr lang="en-US"/>
              <a:t>Affordances</a:t>
            </a:r>
          </a:p>
        </p:txBody>
      </p:sp>
      <p:sp>
        <p:nvSpPr>
          <p:cNvPr id="158723" name="Rectangle 3"/>
          <p:cNvSpPr>
            <a:spLocks noGrp="1" noChangeArrowheads="1"/>
          </p:cNvSpPr>
          <p:nvPr>
            <p:ph type="body" idx="1"/>
          </p:nvPr>
        </p:nvSpPr>
        <p:spPr>
          <a:xfrm>
            <a:off x="304800" y="1600200"/>
            <a:ext cx="5486400" cy="4572000"/>
          </a:xfrm>
        </p:spPr>
        <p:txBody>
          <a:bodyPr/>
          <a:lstStyle/>
          <a:p>
            <a:r>
              <a:rPr lang="en-US" sz="2800" dirty="0"/>
              <a:t>The </a:t>
            </a:r>
            <a:r>
              <a:rPr lang="en-US" sz="2800" b="1" dirty="0"/>
              <a:t>affordances</a:t>
            </a:r>
            <a:r>
              <a:rPr lang="en-US" sz="2800" dirty="0"/>
              <a:t> of some interfaces can be intuitively understood: a steering wheel affords turning, and a door bell affords pushing.</a:t>
            </a:r>
          </a:p>
          <a:p>
            <a:endParaRPr lang="en-US" sz="1800" dirty="0"/>
          </a:p>
          <a:p>
            <a:r>
              <a:rPr lang="en-US" sz="2800" dirty="0"/>
              <a:t>These connections allow us to make predictions about the results of our actions and help us to create usable mental models.</a:t>
            </a:r>
          </a:p>
        </p:txBody>
      </p:sp>
      <p:pic>
        <p:nvPicPr>
          <p:cNvPr id="5" name="Picture 4" descr="doors2"/>
          <p:cNvPicPr>
            <a:picLocks noChangeAspect="1" noChangeArrowheads="1"/>
          </p:cNvPicPr>
          <p:nvPr/>
        </p:nvPicPr>
        <p:blipFill>
          <a:blip r:embed="rId3" cstate="print"/>
          <a:srcRect/>
          <a:stretch>
            <a:fillRect/>
          </a:stretch>
        </p:blipFill>
        <p:spPr>
          <a:xfrm>
            <a:off x="5867400" y="1828800"/>
            <a:ext cx="3081272" cy="3936316"/>
          </a:xfrm>
          <a:prstGeom prst="rect">
            <a:avLst/>
          </a:prstGeom>
          <a:noFill/>
          <a:ln/>
        </p:spPr>
      </p:pic>
      <p:sp>
        <p:nvSpPr>
          <p:cNvPr id="2" name="Rectangle 1"/>
          <p:cNvSpPr/>
          <p:nvPr/>
        </p:nvSpPr>
        <p:spPr>
          <a:xfrm>
            <a:off x="228600" y="5986046"/>
            <a:ext cx="8686800" cy="338554"/>
          </a:xfrm>
          <a:prstGeom prst="rect">
            <a:avLst/>
          </a:prstGeom>
        </p:spPr>
        <p:txBody>
          <a:bodyPr wrap="square">
            <a:spAutoFit/>
          </a:bodyPr>
          <a:lstStyle/>
          <a:p>
            <a:r>
              <a:rPr lang="en-NZ" dirty="0"/>
              <a:t>http://chicago.cbslocal.com/2014/01/15/would-be-burglar-thwarted-after-pulling-door-marked-push/</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1-</a:t>
            </a:r>
            <a:fld id="{B0D846DC-E071-411F-9110-55F7E256663A}" type="slidenum">
              <a:rPr lang="en-US"/>
              <a:pPr/>
              <a:t>26</a:t>
            </a:fld>
            <a:endParaRPr lang="en-US"/>
          </a:p>
        </p:txBody>
      </p:sp>
      <p:sp>
        <p:nvSpPr>
          <p:cNvPr id="161794" name="Rectangle 2"/>
          <p:cNvSpPr>
            <a:spLocks noGrp="1" noChangeArrowheads="1"/>
          </p:cNvSpPr>
          <p:nvPr>
            <p:ph type="title"/>
          </p:nvPr>
        </p:nvSpPr>
        <p:spPr/>
        <p:txBody>
          <a:bodyPr/>
          <a:lstStyle/>
          <a:p>
            <a:r>
              <a:rPr lang="en-US"/>
              <a:t>Affordances</a:t>
            </a:r>
          </a:p>
        </p:txBody>
      </p:sp>
      <p:sp>
        <p:nvSpPr>
          <p:cNvPr id="161795" name="Rectangle 3"/>
          <p:cNvSpPr>
            <a:spLocks noGrp="1" noChangeArrowheads="1"/>
          </p:cNvSpPr>
          <p:nvPr>
            <p:ph type="body" idx="1"/>
          </p:nvPr>
        </p:nvSpPr>
        <p:spPr/>
        <p:txBody>
          <a:bodyPr/>
          <a:lstStyle/>
          <a:p>
            <a:pPr>
              <a:lnSpc>
                <a:spcPct val="80000"/>
              </a:lnSpc>
            </a:pPr>
            <a:r>
              <a:rPr lang="en-US" sz="2800" b="1" dirty="0"/>
              <a:t>Affordance Confusion</a:t>
            </a:r>
            <a:r>
              <a:rPr lang="en-US" sz="2800" dirty="0"/>
              <a:t> - when certain aspects of an object do not work in a way in which we assume they should</a:t>
            </a:r>
          </a:p>
          <a:p>
            <a:pPr>
              <a:lnSpc>
                <a:spcPct val="80000"/>
              </a:lnSpc>
            </a:pPr>
            <a:endParaRPr lang="en-US" sz="2800" dirty="0"/>
          </a:p>
          <a:p>
            <a:pPr>
              <a:lnSpc>
                <a:spcPct val="80000"/>
              </a:lnSpc>
            </a:pPr>
            <a:endParaRPr lang="en-US" sz="2800" dirty="0"/>
          </a:p>
          <a:p>
            <a:pPr>
              <a:lnSpc>
                <a:spcPct val="80000"/>
              </a:lnSpc>
            </a:pPr>
            <a:endParaRPr lang="en-US" sz="2800" dirty="0"/>
          </a:p>
          <a:p>
            <a:pPr>
              <a:lnSpc>
                <a:spcPct val="80000"/>
              </a:lnSpc>
            </a:pPr>
            <a:endParaRPr lang="en-US" sz="2800" dirty="0"/>
          </a:p>
          <a:p>
            <a:pPr>
              <a:lnSpc>
                <a:spcPct val="80000"/>
              </a:lnSpc>
            </a:pPr>
            <a:endParaRPr lang="en-US" sz="2800" dirty="0"/>
          </a:p>
          <a:p>
            <a:pPr>
              <a:lnSpc>
                <a:spcPct val="80000"/>
              </a:lnSpc>
            </a:pPr>
            <a:r>
              <a:rPr lang="en-US" sz="2800" dirty="0"/>
              <a:t>Norman considers an affordance to be a relationship between an object and a user, not a property of an </a:t>
            </a:r>
            <a:r>
              <a:rPr lang="en-US" sz="2800" dirty="0" smtClean="0"/>
              <a:t>object</a:t>
            </a:r>
          </a:p>
          <a:p>
            <a:pPr lvl="1">
              <a:lnSpc>
                <a:spcPct val="80000"/>
              </a:lnSpc>
            </a:pPr>
            <a:r>
              <a:rPr lang="en-US" sz="2400" dirty="0" smtClean="0"/>
              <a:t>A lot depends on the user’s prior experiences</a:t>
            </a:r>
            <a:endParaRPr lang="en-US" sz="2400" dirty="0"/>
          </a:p>
        </p:txBody>
      </p:sp>
      <p:pic>
        <p:nvPicPr>
          <p:cNvPr id="161796" name="Picture 4" descr="Figure2-6"/>
          <p:cNvPicPr>
            <a:picLocks noChangeAspect="1" noChangeArrowheads="1"/>
          </p:cNvPicPr>
          <p:nvPr/>
        </p:nvPicPr>
        <p:blipFill>
          <a:blip r:embed="rId3" cstate="print"/>
          <a:srcRect/>
          <a:stretch>
            <a:fillRect/>
          </a:stretch>
        </p:blipFill>
        <p:spPr bwMode="auto">
          <a:xfrm>
            <a:off x="2743200" y="2590800"/>
            <a:ext cx="3581400" cy="2149475"/>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40202301-5C60-4D03-9D1E-9550AB563516}" type="slidenum">
              <a:rPr lang="en-US"/>
              <a:pPr/>
              <a:t>27</a:t>
            </a:fld>
            <a:endParaRPr lang="en-US"/>
          </a:p>
        </p:txBody>
      </p:sp>
      <p:sp>
        <p:nvSpPr>
          <p:cNvPr id="162818" name="Rectangle 2"/>
          <p:cNvSpPr>
            <a:spLocks noGrp="1" noChangeArrowheads="1"/>
          </p:cNvSpPr>
          <p:nvPr>
            <p:ph type="title"/>
          </p:nvPr>
        </p:nvSpPr>
        <p:spPr/>
        <p:txBody>
          <a:bodyPr/>
          <a:lstStyle/>
          <a:p>
            <a:r>
              <a:rPr lang="en-US"/>
              <a:t>Affordances</a:t>
            </a:r>
          </a:p>
        </p:txBody>
      </p:sp>
      <p:sp>
        <p:nvSpPr>
          <p:cNvPr id="162819" name="Rectangle 3"/>
          <p:cNvSpPr>
            <a:spLocks noGrp="1" noChangeArrowheads="1"/>
          </p:cNvSpPr>
          <p:nvPr>
            <p:ph type="body" idx="1"/>
          </p:nvPr>
        </p:nvSpPr>
        <p:spPr>
          <a:xfrm>
            <a:off x="304800" y="1600200"/>
            <a:ext cx="8610600" cy="4572000"/>
          </a:xfrm>
        </p:spPr>
        <p:txBody>
          <a:bodyPr/>
          <a:lstStyle/>
          <a:p>
            <a:r>
              <a:rPr lang="en-US" sz="2800"/>
              <a:t>What may be an affordance to one person may not be to another</a:t>
            </a:r>
          </a:p>
          <a:p>
            <a:endParaRPr lang="en-US" sz="2800"/>
          </a:p>
          <a:p>
            <a:r>
              <a:rPr lang="en-US" sz="2800"/>
              <a:t>The perception of affordance fosters usability</a:t>
            </a:r>
          </a:p>
          <a:p>
            <a:endParaRPr lang="en-US" sz="2800"/>
          </a:p>
          <a:p>
            <a:r>
              <a:rPr lang="en-US" sz="2800"/>
              <a:t>The affordances a user may need must be present</a:t>
            </a:r>
          </a:p>
          <a:p>
            <a:endParaRPr lang="en-US" sz="2800"/>
          </a:p>
          <a:p>
            <a:r>
              <a:rPr lang="en-US" sz="2800"/>
              <a:t>Affordances must not contradict the user’s expectations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40202301-5C60-4D03-9D1E-9550AB563516}" type="slidenum">
              <a:rPr lang="en-US"/>
              <a:pPr/>
              <a:t>28</a:t>
            </a:fld>
            <a:endParaRPr lang="en-US"/>
          </a:p>
        </p:txBody>
      </p:sp>
      <p:sp>
        <p:nvSpPr>
          <p:cNvPr id="162818" name="Rectangle 2"/>
          <p:cNvSpPr>
            <a:spLocks noGrp="1" noChangeArrowheads="1"/>
          </p:cNvSpPr>
          <p:nvPr>
            <p:ph type="title"/>
          </p:nvPr>
        </p:nvSpPr>
        <p:spPr/>
        <p:txBody>
          <a:bodyPr/>
          <a:lstStyle/>
          <a:p>
            <a:r>
              <a:rPr lang="en-US" dirty="0" smtClean="0"/>
              <a:t>Summary</a:t>
            </a:r>
            <a:endParaRPr lang="en-US" dirty="0"/>
          </a:p>
        </p:txBody>
      </p:sp>
      <p:sp>
        <p:nvSpPr>
          <p:cNvPr id="162819" name="Rectangle 3"/>
          <p:cNvSpPr>
            <a:spLocks noGrp="1" noChangeArrowheads="1"/>
          </p:cNvSpPr>
          <p:nvPr>
            <p:ph type="body" idx="1"/>
          </p:nvPr>
        </p:nvSpPr>
        <p:spPr>
          <a:xfrm>
            <a:off x="304800" y="1600200"/>
            <a:ext cx="8610600" cy="4572000"/>
          </a:xfrm>
        </p:spPr>
        <p:txBody>
          <a:bodyPr/>
          <a:lstStyle/>
          <a:p>
            <a:r>
              <a:rPr lang="en-US" sz="2800" dirty="0" smtClean="0"/>
              <a:t>Choose the interaction style which best suits needs of intended user</a:t>
            </a:r>
          </a:p>
          <a:p>
            <a:r>
              <a:rPr lang="en-US" sz="2800" dirty="0" smtClean="0"/>
              <a:t>Focus on reducing Gulf of Evaluation </a:t>
            </a:r>
          </a:p>
          <a:p>
            <a:r>
              <a:rPr lang="en-US" sz="2800" dirty="0" smtClean="0"/>
              <a:t>Focus on reducing Gulf of </a:t>
            </a:r>
            <a:r>
              <a:rPr lang="en-US" sz="2800" dirty="0" smtClean="0"/>
              <a:t>Execution</a:t>
            </a:r>
          </a:p>
          <a:p>
            <a:r>
              <a:rPr lang="en-US" sz="2800" dirty="0" smtClean="0"/>
              <a:t>Achieve alignment of user’s mental model and how the system can be operated</a:t>
            </a:r>
          </a:p>
          <a:p>
            <a:r>
              <a:rPr lang="en-US" sz="2800" dirty="0" smtClean="0"/>
              <a:t>Achieve low semantic and articulatory distances</a:t>
            </a:r>
          </a:p>
          <a:p>
            <a:r>
              <a:rPr lang="en-US" sz="2800" dirty="0" smtClean="0"/>
              <a:t>Provide affordances that the user </a:t>
            </a:r>
            <a:r>
              <a:rPr lang="en-US" sz="2800" dirty="0" err="1" smtClean="0"/>
              <a:t>recognises</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96E7AEEA-395A-4FEC-A773-B30AF0E035CA}" type="slidenum">
              <a:rPr lang="en-US"/>
              <a:pPr/>
              <a:t>3</a:t>
            </a:fld>
            <a:endParaRPr lang="en-US"/>
          </a:p>
        </p:txBody>
      </p:sp>
      <p:sp>
        <p:nvSpPr>
          <p:cNvPr id="139266" name="Rectangle 2"/>
          <p:cNvSpPr>
            <a:spLocks noGrp="1" noChangeArrowheads="1"/>
          </p:cNvSpPr>
          <p:nvPr>
            <p:ph type="title"/>
          </p:nvPr>
        </p:nvSpPr>
        <p:spPr/>
        <p:txBody>
          <a:bodyPr/>
          <a:lstStyle/>
          <a:p>
            <a:r>
              <a:rPr lang="en-US"/>
              <a:t>Frameworks for Understanding Interaction</a:t>
            </a:r>
          </a:p>
        </p:txBody>
      </p:sp>
      <p:sp>
        <p:nvSpPr>
          <p:cNvPr id="139267" name="Rectangle 3"/>
          <p:cNvSpPr>
            <a:spLocks noGrp="1" noChangeArrowheads="1"/>
          </p:cNvSpPr>
          <p:nvPr>
            <p:ph type="body" idx="1"/>
          </p:nvPr>
        </p:nvSpPr>
        <p:spPr/>
        <p:txBody>
          <a:bodyPr/>
          <a:lstStyle/>
          <a:p>
            <a:pPr>
              <a:buFontTx/>
              <a:buNone/>
            </a:pPr>
            <a:endParaRPr lang="en-US" b="1"/>
          </a:p>
          <a:p>
            <a:r>
              <a:rPr lang="en-US"/>
              <a:t>Execution/Evaluation Action Cycle</a:t>
            </a:r>
          </a:p>
          <a:p>
            <a:r>
              <a:rPr lang="en-US"/>
              <a:t>Interaction Framework</a:t>
            </a:r>
          </a:p>
          <a:p>
            <a:pPr>
              <a:buFontTx/>
              <a:buNone/>
            </a:pPr>
            <a:endParaRPr lang="en-US"/>
          </a:p>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9550843E-41AD-416C-B79B-7BD84D570137}" type="slidenum">
              <a:rPr lang="en-US"/>
              <a:pPr/>
              <a:t>4</a:t>
            </a:fld>
            <a:endParaRPr lang="en-US"/>
          </a:p>
        </p:txBody>
      </p:sp>
      <p:sp>
        <p:nvSpPr>
          <p:cNvPr id="142338" name="Rectangle 2"/>
          <p:cNvSpPr>
            <a:spLocks noGrp="1" noChangeArrowheads="1"/>
          </p:cNvSpPr>
          <p:nvPr>
            <p:ph type="title"/>
          </p:nvPr>
        </p:nvSpPr>
        <p:spPr/>
        <p:txBody>
          <a:bodyPr/>
          <a:lstStyle/>
          <a:p>
            <a:r>
              <a:rPr lang="en-US"/>
              <a:t>Frameworks for Understanding Interaction</a:t>
            </a:r>
          </a:p>
        </p:txBody>
      </p:sp>
      <p:sp>
        <p:nvSpPr>
          <p:cNvPr id="142339" name="Rectangle 3"/>
          <p:cNvSpPr>
            <a:spLocks noGrp="1" noChangeArrowheads="1"/>
          </p:cNvSpPr>
          <p:nvPr>
            <p:ph type="body" idx="1"/>
          </p:nvPr>
        </p:nvSpPr>
        <p:spPr>
          <a:xfrm>
            <a:off x="304800" y="1600200"/>
            <a:ext cx="8458200" cy="4572000"/>
          </a:xfrm>
        </p:spPr>
        <p:txBody>
          <a:bodyPr/>
          <a:lstStyle/>
          <a:p>
            <a:pPr marL="228600" indent="-228600"/>
            <a:r>
              <a:rPr lang="en-US" dirty="0"/>
              <a:t>A framework is basically a structure that provides a context for conceptualizing </a:t>
            </a:r>
            <a:r>
              <a:rPr lang="en-US" dirty="0" smtClean="0"/>
              <a:t>something</a:t>
            </a:r>
          </a:p>
          <a:p>
            <a:pPr marL="628650" lvl="1" indent="-228600"/>
            <a:r>
              <a:rPr lang="en-US" dirty="0" smtClean="0"/>
              <a:t>E.g. to conceptualize how we interact with computers</a:t>
            </a:r>
            <a:endParaRPr lang="en-US" dirty="0"/>
          </a:p>
          <a:p>
            <a:pPr marL="228600" indent="-228600"/>
            <a:r>
              <a:rPr lang="en-US" dirty="0"/>
              <a:t>We can use these frameworks to: </a:t>
            </a:r>
          </a:p>
          <a:p>
            <a:pPr marL="800100" lvl="1"/>
            <a:r>
              <a:rPr lang="en-US" dirty="0"/>
              <a:t>Structure the design process</a:t>
            </a:r>
          </a:p>
          <a:p>
            <a:pPr marL="800100" lvl="1"/>
            <a:r>
              <a:rPr lang="en-US" dirty="0"/>
              <a:t>Help us to identify problematic areas within the </a:t>
            </a:r>
            <a:r>
              <a:rPr lang="en-US" dirty="0" smtClean="0"/>
              <a:t>design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dirty="0"/>
              <a:t>1-</a:t>
            </a:r>
            <a:fld id="{468C8F3F-A3F5-4989-BE1D-7BF62A194097}" type="slidenum">
              <a:rPr lang="en-US"/>
              <a:pPr/>
              <a:t>5</a:t>
            </a:fld>
            <a:endParaRPr lang="en-US" dirty="0"/>
          </a:p>
        </p:txBody>
      </p:sp>
      <p:sp>
        <p:nvSpPr>
          <p:cNvPr id="143362" name="Rectangle 2"/>
          <p:cNvSpPr>
            <a:spLocks noGrp="1" noChangeArrowheads="1"/>
          </p:cNvSpPr>
          <p:nvPr>
            <p:ph type="title"/>
          </p:nvPr>
        </p:nvSpPr>
        <p:spPr/>
        <p:txBody>
          <a:bodyPr/>
          <a:lstStyle/>
          <a:p>
            <a:r>
              <a:rPr lang="en-US"/>
              <a:t>Execution/Evaluation Action Cycle (EEC)</a:t>
            </a:r>
          </a:p>
        </p:txBody>
      </p:sp>
      <p:sp>
        <p:nvSpPr>
          <p:cNvPr id="143363" name="Rectangle 3"/>
          <p:cNvSpPr>
            <a:spLocks noGrp="1" noChangeArrowheads="1"/>
          </p:cNvSpPr>
          <p:nvPr>
            <p:ph type="body" idx="1"/>
          </p:nvPr>
        </p:nvSpPr>
        <p:spPr/>
        <p:txBody>
          <a:bodyPr/>
          <a:lstStyle/>
          <a:p>
            <a:pPr marL="228600" indent="-228600">
              <a:lnSpc>
                <a:spcPct val="90000"/>
              </a:lnSpc>
            </a:pPr>
            <a:r>
              <a:rPr lang="en-US" sz="2800" dirty="0"/>
              <a:t>Donald Norman (1990) </a:t>
            </a:r>
            <a:r>
              <a:rPr lang="en-US" sz="2800" i="1" dirty="0"/>
              <a:t>The Design of Everyday Things</a:t>
            </a:r>
          </a:p>
          <a:p>
            <a:pPr marL="228600" indent="-228600">
              <a:lnSpc>
                <a:spcPct val="90000"/>
              </a:lnSpc>
            </a:pPr>
            <a:endParaRPr lang="en-US" sz="2800" i="1" dirty="0"/>
          </a:p>
          <a:p>
            <a:pPr marL="228600" indent="-228600">
              <a:lnSpc>
                <a:spcPct val="90000"/>
              </a:lnSpc>
            </a:pPr>
            <a:r>
              <a:rPr lang="en-US" sz="2800" dirty="0"/>
              <a:t>The structure of an action has four basic </a:t>
            </a:r>
            <a:r>
              <a:rPr lang="en-US" sz="2800" dirty="0" smtClean="0"/>
              <a:t>parts:</a:t>
            </a:r>
            <a:endParaRPr lang="en-US" sz="2800" dirty="0"/>
          </a:p>
          <a:p>
            <a:pPr marL="746125" lvl="1">
              <a:lnSpc>
                <a:spcPct val="90000"/>
              </a:lnSpc>
            </a:pPr>
            <a:r>
              <a:rPr lang="en-US" sz="2400" b="1" dirty="0"/>
              <a:t>Goals: </a:t>
            </a:r>
            <a:r>
              <a:rPr lang="en-US" sz="2400" dirty="0"/>
              <a:t>We begin with some idea of what we want to happen; this is our goal.</a:t>
            </a:r>
          </a:p>
          <a:p>
            <a:pPr marL="746125" lvl="1">
              <a:lnSpc>
                <a:spcPct val="90000"/>
              </a:lnSpc>
            </a:pPr>
            <a:r>
              <a:rPr lang="en-US" sz="2400" b="1" dirty="0"/>
              <a:t>Execution: </a:t>
            </a:r>
            <a:r>
              <a:rPr lang="en-US" sz="2400" dirty="0"/>
              <a:t>We must then execute an action in the world.</a:t>
            </a:r>
          </a:p>
          <a:p>
            <a:pPr marL="746125" lvl="1">
              <a:lnSpc>
                <a:spcPct val="90000"/>
              </a:lnSpc>
            </a:pPr>
            <a:r>
              <a:rPr lang="en-US" sz="2400" b="1" dirty="0"/>
              <a:t>World: </a:t>
            </a:r>
            <a:r>
              <a:rPr lang="en-US" sz="2400" dirty="0"/>
              <a:t>To execute and action, we must manipulate objects in the world.</a:t>
            </a:r>
          </a:p>
          <a:p>
            <a:pPr marL="746125" lvl="1">
              <a:lnSpc>
                <a:spcPct val="90000"/>
              </a:lnSpc>
            </a:pPr>
            <a:r>
              <a:rPr lang="en-US" sz="2400" b="1" dirty="0"/>
              <a:t>Evaluation: </a:t>
            </a:r>
            <a:r>
              <a:rPr lang="en-US" sz="2400" dirty="0"/>
              <a:t>Finally, we must validate our action and compare the results with our goal.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190EC75C-34BD-4968-9C32-ECC50DE6DB11}" type="slidenum">
              <a:rPr lang="en-US"/>
              <a:pPr/>
              <a:t>6</a:t>
            </a:fld>
            <a:endParaRPr lang="en-US"/>
          </a:p>
        </p:txBody>
      </p:sp>
      <p:sp>
        <p:nvSpPr>
          <p:cNvPr id="145410" name="Rectangle 2"/>
          <p:cNvSpPr>
            <a:spLocks noGrp="1" noChangeArrowheads="1"/>
          </p:cNvSpPr>
          <p:nvPr>
            <p:ph type="title"/>
          </p:nvPr>
        </p:nvSpPr>
        <p:spPr/>
        <p:txBody>
          <a:bodyPr/>
          <a:lstStyle/>
          <a:p>
            <a:r>
              <a:rPr lang="en-US"/>
              <a:t>Execution/Evaluation Action Cycle (EEC)</a:t>
            </a:r>
          </a:p>
        </p:txBody>
      </p:sp>
      <p:pic>
        <p:nvPicPr>
          <p:cNvPr id="145413" name="Picture 5" descr="Figure2-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990600" y="1752600"/>
            <a:ext cx="6954838" cy="3906838"/>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8983FDA2-DA94-4236-8FB0-516AB85F68C3}" type="slidenum">
              <a:rPr lang="en-US"/>
              <a:pPr/>
              <a:t>7</a:t>
            </a:fld>
            <a:endParaRPr lang="en-US"/>
          </a:p>
        </p:txBody>
      </p:sp>
      <p:sp>
        <p:nvSpPr>
          <p:cNvPr id="147458" name="Rectangle 2"/>
          <p:cNvSpPr>
            <a:spLocks noGrp="1" noChangeArrowheads="1"/>
          </p:cNvSpPr>
          <p:nvPr>
            <p:ph type="title"/>
          </p:nvPr>
        </p:nvSpPr>
        <p:spPr/>
        <p:txBody>
          <a:bodyPr/>
          <a:lstStyle/>
          <a:p>
            <a:r>
              <a:rPr lang="en-US"/>
              <a:t>Execution/Evaluation Action Cycle (EEC)</a:t>
            </a:r>
          </a:p>
        </p:txBody>
      </p:sp>
      <p:sp>
        <p:nvSpPr>
          <p:cNvPr id="147459" name="Rectangle 3"/>
          <p:cNvSpPr>
            <a:spLocks noGrp="1" noChangeArrowheads="1"/>
          </p:cNvSpPr>
          <p:nvPr>
            <p:ph type="body" idx="1"/>
          </p:nvPr>
        </p:nvSpPr>
        <p:spPr>
          <a:xfrm>
            <a:off x="304800" y="1600200"/>
            <a:ext cx="8610600" cy="4572000"/>
          </a:xfrm>
        </p:spPr>
        <p:txBody>
          <a:bodyPr/>
          <a:lstStyle/>
          <a:p>
            <a:pPr marL="228600" indent="-228600">
              <a:lnSpc>
                <a:spcPct val="90000"/>
              </a:lnSpc>
            </a:pPr>
            <a:r>
              <a:rPr lang="en-US" sz="2800" dirty="0"/>
              <a:t>Goals do not specify particular </a:t>
            </a:r>
            <a:r>
              <a:rPr lang="en-US" sz="2800" dirty="0" smtClean="0"/>
              <a:t>actions</a:t>
            </a:r>
          </a:p>
          <a:p>
            <a:pPr marL="628650" lvl="1" indent="-228600">
              <a:lnSpc>
                <a:spcPct val="90000"/>
              </a:lnSpc>
            </a:pPr>
            <a:r>
              <a:rPr lang="en-US" sz="2400" dirty="0" smtClean="0"/>
              <a:t>They must be transformed into </a:t>
            </a:r>
            <a:r>
              <a:rPr lang="en-US" sz="2400" i="1" dirty="0" smtClean="0"/>
              <a:t>intentions</a:t>
            </a:r>
            <a:r>
              <a:rPr lang="en-US" sz="2400" dirty="0" smtClean="0"/>
              <a:t> that specify the actions that lead to the completion of the goal</a:t>
            </a:r>
            <a:endParaRPr lang="en-US" sz="2400" dirty="0"/>
          </a:p>
          <a:p>
            <a:pPr marL="628650" lvl="1" indent="-228600">
              <a:lnSpc>
                <a:spcPct val="90000"/>
              </a:lnSpc>
            </a:pPr>
            <a:r>
              <a:rPr lang="en-US" sz="2400" dirty="0"/>
              <a:t>Goals and intentions do not have a </a:t>
            </a:r>
            <a:r>
              <a:rPr lang="en-US" sz="2400" dirty="0" smtClean="0"/>
              <a:t>one-to-one </a:t>
            </a:r>
            <a:r>
              <a:rPr lang="en-US" sz="2400" dirty="0"/>
              <a:t>relationship</a:t>
            </a:r>
          </a:p>
          <a:p>
            <a:pPr marL="228600" indent="-228600">
              <a:lnSpc>
                <a:spcPct val="90000"/>
              </a:lnSpc>
              <a:buFontTx/>
              <a:buNone/>
            </a:pPr>
            <a:endParaRPr lang="en-US" sz="1800" dirty="0"/>
          </a:p>
          <a:p>
            <a:pPr marL="228600" indent="-228600">
              <a:lnSpc>
                <a:spcPct val="90000"/>
              </a:lnSpc>
            </a:pPr>
            <a:r>
              <a:rPr lang="en-US" sz="2800" dirty="0"/>
              <a:t>“Delete text” goal</a:t>
            </a:r>
          </a:p>
          <a:p>
            <a:pPr marL="746125" lvl="1">
              <a:lnSpc>
                <a:spcPct val="90000"/>
              </a:lnSpc>
            </a:pPr>
            <a:r>
              <a:rPr lang="en-US" sz="2400" dirty="0"/>
              <a:t>Intention that involves the Edit menu</a:t>
            </a:r>
          </a:p>
          <a:p>
            <a:pPr marL="746125" lvl="1">
              <a:lnSpc>
                <a:spcPct val="90000"/>
              </a:lnSpc>
            </a:pPr>
            <a:r>
              <a:rPr lang="en-US" sz="2400" dirty="0"/>
              <a:t>Intention that involves the Delete key</a:t>
            </a:r>
          </a:p>
          <a:p>
            <a:pPr marL="228600" indent="-228600">
              <a:lnSpc>
                <a:spcPct val="90000"/>
              </a:lnSpc>
              <a:buFontTx/>
              <a:buNone/>
            </a:pPr>
            <a:endParaRPr lang="en-US" sz="2800" dirty="0"/>
          </a:p>
          <a:p>
            <a:pPr marL="228600" indent="-228600" algn="ctr">
              <a:lnSpc>
                <a:spcPct val="90000"/>
              </a:lnSpc>
              <a:buFontTx/>
              <a:buNone/>
            </a:pPr>
            <a:r>
              <a:rPr lang="en-US" sz="2400" b="1" dirty="0">
                <a:solidFill>
                  <a:srgbClr val="800000"/>
                </a:solidFill>
                <a:latin typeface="Courier New" pitchFamily="49" charset="0"/>
              </a:rPr>
              <a:t>Goal &gt; Intention &gt; Actions &gt; Execution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B93FF70E-9C8D-4AE7-A0B2-1227233EA975}" type="slidenum">
              <a:rPr lang="en-US"/>
              <a:pPr/>
              <a:t>8</a:t>
            </a:fld>
            <a:endParaRPr lang="en-US"/>
          </a:p>
        </p:txBody>
      </p:sp>
      <p:sp>
        <p:nvSpPr>
          <p:cNvPr id="148482" name="Rectangle 2"/>
          <p:cNvSpPr>
            <a:spLocks noGrp="1" noChangeArrowheads="1"/>
          </p:cNvSpPr>
          <p:nvPr>
            <p:ph type="title"/>
          </p:nvPr>
        </p:nvSpPr>
        <p:spPr/>
        <p:txBody>
          <a:bodyPr/>
          <a:lstStyle/>
          <a:p>
            <a:r>
              <a:rPr lang="en-US"/>
              <a:t>Execution/Evaluation Action Cycle (EEC)</a:t>
            </a:r>
          </a:p>
        </p:txBody>
      </p:sp>
      <p:sp>
        <p:nvSpPr>
          <p:cNvPr id="148483" name="Rectangle 3"/>
          <p:cNvSpPr>
            <a:spLocks noGrp="1" noChangeArrowheads="1"/>
          </p:cNvSpPr>
          <p:nvPr>
            <p:ph type="body" idx="1"/>
          </p:nvPr>
        </p:nvSpPr>
        <p:spPr>
          <a:xfrm>
            <a:off x="304800" y="1600200"/>
            <a:ext cx="8610600" cy="4572000"/>
          </a:xfrm>
        </p:spPr>
        <p:txBody>
          <a:bodyPr/>
          <a:lstStyle/>
          <a:p>
            <a:pPr marL="228600" indent="-228600"/>
            <a:r>
              <a:rPr lang="en-US"/>
              <a:t>Evaluate Results</a:t>
            </a:r>
          </a:p>
          <a:p>
            <a:pPr marL="746125" lvl="1"/>
            <a:r>
              <a:rPr lang="en-US"/>
              <a:t>Perceive new state</a:t>
            </a:r>
          </a:p>
          <a:p>
            <a:pPr marL="746125" lvl="1"/>
            <a:r>
              <a:rPr lang="en-US"/>
              <a:t>Interpret what we perceive</a:t>
            </a:r>
          </a:p>
          <a:p>
            <a:pPr marL="746125" lvl="1"/>
            <a:r>
              <a:rPr lang="en-US"/>
              <a:t>Evaluate new state with goal</a:t>
            </a:r>
            <a:endParaRPr lang="en-US" sz="2000" b="1">
              <a:solidFill>
                <a:schemeClr val="accent2"/>
              </a:solidFill>
              <a:latin typeface="Courier New" pitchFamily="49" charset="0"/>
            </a:endParaRPr>
          </a:p>
          <a:p>
            <a:pPr marL="228600" indent="-228600">
              <a:buFontTx/>
              <a:buNone/>
            </a:pPr>
            <a:endParaRPr lang="en-US"/>
          </a:p>
          <a:p>
            <a:pPr marL="228600" indent="-228600" algn="ctr">
              <a:buFontTx/>
              <a:buNone/>
            </a:pPr>
            <a:r>
              <a:rPr lang="en-US" sz="2400" b="1">
                <a:solidFill>
                  <a:srgbClr val="800000"/>
                </a:solidFill>
                <a:latin typeface="Courier New" pitchFamily="49" charset="0"/>
              </a:rPr>
              <a:t>Perceive &gt; Interpret &gt; Evaluate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1-</a:t>
            </a:r>
            <a:fld id="{8744B66C-D56D-4E54-ADC5-BA1C057A4F6B}" type="slidenum">
              <a:rPr lang="en-US"/>
              <a:pPr/>
              <a:t>9</a:t>
            </a:fld>
            <a:endParaRPr lang="en-US"/>
          </a:p>
        </p:txBody>
      </p:sp>
      <p:sp>
        <p:nvSpPr>
          <p:cNvPr id="149506" name="Rectangle 2"/>
          <p:cNvSpPr>
            <a:spLocks noGrp="1" noChangeArrowheads="1"/>
          </p:cNvSpPr>
          <p:nvPr>
            <p:ph type="title"/>
          </p:nvPr>
        </p:nvSpPr>
        <p:spPr/>
        <p:txBody>
          <a:bodyPr/>
          <a:lstStyle/>
          <a:p>
            <a:r>
              <a:rPr lang="en-US"/>
              <a:t>Execution/Evaluation Action Cycle (EEC)</a:t>
            </a:r>
          </a:p>
        </p:txBody>
      </p:sp>
      <p:pic>
        <p:nvPicPr>
          <p:cNvPr id="149509" name="Picture 5" descr="Figure2-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066800" y="2209800"/>
            <a:ext cx="6516688" cy="3981450"/>
          </a:xfrm>
          <a:prstGeom prst="rect">
            <a:avLst/>
          </a:prstGeom>
          <a:noFill/>
        </p:spPr>
      </p:pic>
      <p:sp>
        <p:nvSpPr>
          <p:cNvPr id="149510" name="Rectangle 6"/>
          <p:cNvSpPr>
            <a:spLocks noGrp="1" noChangeArrowheads="1"/>
          </p:cNvSpPr>
          <p:nvPr>
            <p:ph type="body" idx="1"/>
          </p:nvPr>
        </p:nvSpPr>
        <p:spPr>
          <a:xfrm>
            <a:off x="304800" y="1600200"/>
            <a:ext cx="8610600" cy="4572000"/>
          </a:xfrm>
          <a:noFill/>
          <a:ln/>
        </p:spPr>
        <p:txBody>
          <a:bodyPr/>
          <a:lstStyle/>
          <a:p>
            <a:pPr marL="228600" indent="-228600"/>
            <a:r>
              <a:rPr lang="en-US"/>
              <a:t>Seven Stages of Action</a:t>
            </a:r>
            <a:endParaRPr lang="en-US" b="1"/>
          </a:p>
        </p:txBody>
      </p:sp>
    </p:spTree>
  </p:cSld>
  <p:clrMapOvr>
    <a:masterClrMapping/>
  </p:clrMapOvr>
</p:sld>
</file>

<file path=ppt/theme/theme1.xml><?xml version="1.0" encoding="utf-8"?>
<a:theme xmlns:a="http://schemas.openxmlformats.org/drawingml/2006/main" name="Heim_Resonant">
  <a:themeElements>
    <a:clrScheme name="Heim_Resonant 15">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663300"/>
      </a:hlink>
      <a:folHlink>
        <a:srgbClr val="000066"/>
      </a:folHlink>
    </a:clrScheme>
    <a:fontScheme name="Heim_Resonant">
      <a:majorFont>
        <a:latin typeface="Arial"/>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1" u="none" strike="noStrike" cap="none" normalizeH="0" baseline="-25000" smtClean="0">
            <a:ln>
              <a:noFill/>
            </a:ln>
            <a:solidFill>
              <a:schemeClr val="tx1"/>
            </a:solidFill>
            <a:effectLst/>
            <a:latin typeface="Times" pitchFamily="1"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1" u="none" strike="noStrike" cap="none" normalizeH="0" baseline="-25000" smtClean="0">
            <a:ln>
              <a:noFill/>
            </a:ln>
            <a:solidFill>
              <a:schemeClr val="tx1"/>
            </a:solidFill>
            <a:effectLst/>
            <a:latin typeface="Times" pitchFamily="1" charset="0"/>
          </a:defRPr>
        </a:defPPr>
      </a:lstStyle>
    </a:lnDef>
  </a:objectDefaults>
  <a:extraClrSchemeLst>
    <a:extraClrScheme>
      <a:clrScheme name="Heim_Resona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eim_Resonan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eim_Resonan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eim_Resonan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eim_Resonan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eim_Resonan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eim_Resonant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eim_Resonan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eim_Resonan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eim_Resonan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eim_Resonan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eim_Resonan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Heim_Resonant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800000"/>
        </a:hlink>
        <a:folHlink>
          <a:srgbClr val="000066"/>
        </a:folHlink>
      </a:clrScheme>
      <a:clrMap bg1="lt1" tx1="dk1" bg2="lt2" tx2="dk2" accent1="accent1" accent2="accent2" accent3="accent3" accent4="accent4" accent5="accent5" accent6="accent6" hlink="hlink" folHlink="folHlink"/>
    </a:extraClrScheme>
    <a:extraClrScheme>
      <a:clrScheme name="Heim_Resonant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660033"/>
        </a:hlink>
        <a:folHlink>
          <a:srgbClr val="000066"/>
        </a:folHlink>
      </a:clrScheme>
      <a:clrMap bg1="lt1" tx1="dk1" bg2="lt2" tx2="dk2" accent1="accent1" accent2="accent2" accent3="accent3" accent4="accent4" accent5="accent5" accent6="accent6" hlink="hlink" folHlink="folHlink"/>
    </a:extraClrScheme>
    <a:extraClrScheme>
      <a:clrScheme name="Heim_Resonant 15">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663300"/>
        </a:hlink>
        <a:folHlink>
          <a:srgbClr val="0000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Heim_Resonant</Template>
  <TotalTime>3128</TotalTime>
  <Words>1609</Words>
  <Application>Microsoft Office PowerPoint</Application>
  <PresentationFormat>On-screen Show (4:3)</PresentationFormat>
  <Paragraphs>244</Paragraphs>
  <Slides>28</Slides>
  <Notes>23</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Heim_Resonant</vt:lpstr>
      <vt:lpstr>Lecture 5 Interaction Frameworks</vt:lpstr>
      <vt:lpstr>Learning objectives</vt:lpstr>
      <vt:lpstr>Frameworks for Understanding Interaction</vt:lpstr>
      <vt:lpstr>Frameworks for Understanding Interaction</vt:lpstr>
      <vt:lpstr>Execution/Evaluation Action Cycle (EEC)</vt:lpstr>
      <vt:lpstr>Execution/Evaluation Action Cycle (EEC)</vt:lpstr>
      <vt:lpstr>Execution/Evaluation Action Cycle (EEC)</vt:lpstr>
      <vt:lpstr>Execution/Evaluation Action Cycle (EEC)</vt:lpstr>
      <vt:lpstr>Execution/Evaluation Action Cycle (EEC)</vt:lpstr>
      <vt:lpstr>Execution/Evaluation Action Cycle (EEC)</vt:lpstr>
      <vt:lpstr>Gulf of Execution</vt:lpstr>
      <vt:lpstr>PowerPoint Presentation</vt:lpstr>
      <vt:lpstr>PowerPoint Presentation</vt:lpstr>
      <vt:lpstr>Gulf of Evaluation</vt:lpstr>
      <vt:lpstr>Coping with Complexity</vt:lpstr>
      <vt:lpstr>Mental Models</vt:lpstr>
      <vt:lpstr>Mental Models</vt:lpstr>
      <vt:lpstr>Automobile driving mental model</vt:lpstr>
      <vt:lpstr>Nielsen: Mental models (www.useit.com)</vt:lpstr>
      <vt:lpstr>Word processor mental model</vt:lpstr>
      <vt:lpstr>There will always be a mental model</vt:lpstr>
      <vt:lpstr>Usability testing and mental models</vt:lpstr>
      <vt:lpstr>Mapping</vt:lpstr>
      <vt:lpstr>Semantic and Articulatory Distance</vt:lpstr>
      <vt:lpstr>Affordances</vt:lpstr>
      <vt:lpstr>Affordances</vt:lpstr>
      <vt:lpstr>Affordances</vt:lpstr>
      <vt:lpstr>Summary</vt:lpstr>
    </vt:vector>
  </TitlesOfParts>
  <Company>cwp</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Title</dc:title>
  <dc:subject>Chapter Title</dc:subject>
  <dc:creator>sh</dc:creator>
  <cp:lastModifiedBy>Jim Warren</cp:lastModifiedBy>
  <cp:revision>120</cp:revision>
  <dcterms:created xsi:type="dcterms:W3CDTF">2007-02-02T18:46:00Z</dcterms:created>
  <dcterms:modified xsi:type="dcterms:W3CDTF">2014-04-10T06:33:38Z</dcterms:modified>
</cp:coreProperties>
</file>