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3" r:id="rId1"/>
  </p:sldMasterIdLst>
  <p:notesMasterIdLst>
    <p:notesMasterId r:id="rId30"/>
  </p:notesMasterIdLst>
  <p:handoutMasterIdLst>
    <p:handoutMasterId r:id="rId31"/>
  </p:handoutMasterIdLst>
  <p:sldIdLst>
    <p:sldId id="257" r:id="rId2"/>
    <p:sldId id="291" r:id="rId3"/>
    <p:sldId id="263" r:id="rId4"/>
    <p:sldId id="264" r:id="rId5"/>
    <p:sldId id="270" r:id="rId6"/>
    <p:sldId id="271" r:id="rId7"/>
    <p:sldId id="293" r:id="rId8"/>
    <p:sldId id="272" r:id="rId9"/>
    <p:sldId id="273" r:id="rId10"/>
    <p:sldId id="275" r:id="rId11"/>
    <p:sldId id="276" r:id="rId12"/>
    <p:sldId id="294" r:id="rId13"/>
    <p:sldId id="274" r:id="rId14"/>
    <p:sldId id="277" r:id="rId15"/>
    <p:sldId id="278" r:id="rId16"/>
    <p:sldId id="279" r:id="rId17"/>
    <p:sldId id="280" r:id="rId18"/>
    <p:sldId id="281" r:id="rId19"/>
    <p:sldId id="282" r:id="rId20"/>
    <p:sldId id="287" r:id="rId21"/>
    <p:sldId id="288" r:id="rId22"/>
    <p:sldId id="283" r:id="rId23"/>
    <p:sldId id="289" r:id="rId24"/>
    <p:sldId id="290" r:id="rId25"/>
    <p:sldId id="284" r:id="rId26"/>
    <p:sldId id="285" r:id="rId27"/>
    <p:sldId id="292" r:id="rId28"/>
    <p:sldId id="286" r:id="rId29"/>
  </p:sldIdLst>
  <p:sldSz cx="9144000" cy="6858000" type="screen4x3"/>
  <p:notesSz cx="10234613" cy="7099300"/>
  <p:defaultTextStyle>
    <a:defPPr>
      <a:defRPr lang="en-US"/>
    </a:defPPr>
    <a:lvl1pPr algn="l" rtl="0" eaLnBrk="0" fontAlgn="base" hangingPunct="0">
      <a:spcBef>
        <a:spcPct val="0"/>
      </a:spcBef>
      <a:spcAft>
        <a:spcPct val="0"/>
      </a:spcAft>
      <a:defRPr sz="2400" kern="1200" baseline="-25000">
        <a:solidFill>
          <a:schemeClr val="tx1"/>
        </a:solidFill>
        <a:latin typeface="Times" pitchFamily="1" charset="0"/>
        <a:ea typeface="+mn-ea"/>
        <a:cs typeface="+mn-cs"/>
      </a:defRPr>
    </a:lvl1pPr>
    <a:lvl2pPr marL="457200" algn="l" rtl="0" eaLnBrk="0" fontAlgn="base" hangingPunct="0">
      <a:spcBef>
        <a:spcPct val="0"/>
      </a:spcBef>
      <a:spcAft>
        <a:spcPct val="0"/>
      </a:spcAft>
      <a:defRPr sz="2400" kern="1200" baseline="-25000">
        <a:solidFill>
          <a:schemeClr val="tx1"/>
        </a:solidFill>
        <a:latin typeface="Times" pitchFamily="1" charset="0"/>
        <a:ea typeface="+mn-ea"/>
        <a:cs typeface="+mn-cs"/>
      </a:defRPr>
    </a:lvl2pPr>
    <a:lvl3pPr marL="914400" algn="l" rtl="0" eaLnBrk="0" fontAlgn="base" hangingPunct="0">
      <a:spcBef>
        <a:spcPct val="0"/>
      </a:spcBef>
      <a:spcAft>
        <a:spcPct val="0"/>
      </a:spcAft>
      <a:defRPr sz="2400" kern="1200" baseline="-25000">
        <a:solidFill>
          <a:schemeClr val="tx1"/>
        </a:solidFill>
        <a:latin typeface="Times" pitchFamily="1" charset="0"/>
        <a:ea typeface="+mn-ea"/>
        <a:cs typeface="+mn-cs"/>
      </a:defRPr>
    </a:lvl3pPr>
    <a:lvl4pPr marL="1371600" algn="l" rtl="0" eaLnBrk="0" fontAlgn="base" hangingPunct="0">
      <a:spcBef>
        <a:spcPct val="0"/>
      </a:spcBef>
      <a:spcAft>
        <a:spcPct val="0"/>
      </a:spcAft>
      <a:defRPr sz="2400" kern="1200" baseline="-25000">
        <a:solidFill>
          <a:schemeClr val="tx1"/>
        </a:solidFill>
        <a:latin typeface="Times" pitchFamily="1" charset="0"/>
        <a:ea typeface="+mn-ea"/>
        <a:cs typeface="+mn-cs"/>
      </a:defRPr>
    </a:lvl4pPr>
    <a:lvl5pPr marL="1828800" algn="l" rtl="0" eaLnBrk="0" fontAlgn="base" hangingPunct="0">
      <a:spcBef>
        <a:spcPct val="0"/>
      </a:spcBef>
      <a:spcAft>
        <a:spcPct val="0"/>
      </a:spcAft>
      <a:defRPr sz="2400" kern="1200" baseline="-25000">
        <a:solidFill>
          <a:schemeClr val="tx1"/>
        </a:solidFill>
        <a:latin typeface="Times" pitchFamily="1" charset="0"/>
        <a:ea typeface="+mn-ea"/>
        <a:cs typeface="+mn-cs"/>
      </a:defRPr>
    </a:lvl5pPr>
    <a:lvl6pPr marL="2286000" algn="l" defTabSz="914400" rtl="0" eaLnBrk="1" latinLnBrk="0" hangingPunct="1">
      <a:defRPr sz="2400" kern="1200" baseline="-25000">
        <a:solidFill>
          <a:schemeClr val="tx1"/>
        </a:solidFill>
        <a:latin typeface="Times" pitchFamily="1" charset="0"/>
        <a:ea typeface="+mn-ea"/>
        <a:cs typeface="+mn-cs"/>
      </a:defRPr>
    </a:lvl6pPr>
    <a:lvl7pPr marL="2743200" algn="l" defTabSz="914400" rtl="0" eaLnBrk="1" latinLnBrk="0" hangingPunct="1">
      <a:defRPr sz="2400" kern="1200" baseline="-25000">
        <a:solidFill>
          <a:schemeClr val="tx1"/>
        </a:solidFill>
        <a:latin typeface="Times" pitchFamily="1" charset="0"/>
        <a:ea typeface="+mn-ea"/>
        <a:cs typeface="+mn-cs"/>
      </a:defRPr>
    </a:lvl7pPr>
    <a:lvl8pPr marL="3200400" algn="l" defTabSz="914400" rtl="0" eaLnBrk="1" latinLnBrk="0" hangingPunct="1">
      <a:defRPr sz="2400" kern="1200" baseline="-25000">
        <a:solidFill>
          <a:schemeClr val="tx1"/>
        </a:solidFill>
        <a:latin typeface="Times" pitchFamily="1" charset="0"/>
        <a:ea typeface="+mn-ea"/>
        <a:cs typeface="+mn-cs"/>
      </a:defRPr>
    </a:lvl8pPr>
    <a:lvl9pPr marL="3657600" algn="l" defTabSz="914400" rtl="0" eaLnBrk="1" latinLnBrk="0" hangingPunct="1">
      <a:defRPr sz="2400" kern="1200" baseline="-25000">
        <a:solidFill>
          <a:schemeClr val="tx1"/>
        </a:solidFill>
        <a:latin typeface="Times"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AFB2"/>
    <a:srgbClr val="AAAF4E"/>
    <a:srgbClr val="C45647"/>
    <a:srgbClr val="C75948"/>
    <a:srgbClr val="A0DBE5"/>
    <a:srgbClr val="BBE4F6"/>
    <a:srgbClr val="0033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57" autoAdjust="0"/>
    <p:restoredTop sz="94660"/>
  </p:normalViewPr>
  <p:slideViewPr>
    <p:cSldViewPr>
      <p:cViewPr>
        <p:scale>
          <a:sx n="90" d="100"/>
          <a:sy n="90" d="100"/>
        </p:scale>
        <p:origin x="1062" y="87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0"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lvl1pPr>
          </a:lstStyle>
          <a:p>
            <a:endParaRPr lang="en-US"/>
          </a:p>
        </p:txBody>
      </p:sp>
      <p:sp>
        <p:nvSpPr>
          <p:cNvPr id="131075" name="Rectangle 3"/>
          <p:cNvSpPr>
            <a:spLocks noGrp="1" noChangeArrowheads="1"/>
          </p:cNvSpPr>
          <p:nvPr>
            <p:ph type="dt" sz="quarter" idx="1"/>
          </p:nvPr>
        </p:nvSpPr>
        <p:spPr bwMode="auto">
          <a:xfrm>
            <a:off x="5799614"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lvl1pPr>
          </a:lstStyle>
          <a:p>
            <a:endParaRPr lang="en-US"/>
          </a:p>
        </p:txBody>
      </p:sp>
      <p:sp>
        <p:nvSpPr>
          <p:cNvPr id="131076" name="Rectangle 4"/>
          <p:cNvSpPr>
            <a:spLocks noGrp="1" noChangeArrowheads="1"/>
          </p:cNvSpPr>
          <p:nvPr>
            <p:ph type="ftr" sz="quarter" idx="2"/>
          </p:nvPr>
        </p:nvSpPr>
        <p:spPr bwMode="auto">
          <a:xfrm>
            <a:off x="0"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lvl1pPr>
          </a:lstStyle>
          <a:p>
            <a:endParaRPr lang="en-US"/>
          </a:p>
        </p:txBody>
      </p:sp>
      <p:sp>
        <p:nvSpPr>
          <p:cNvPr id="131077" name="Rectangle 5"/>
          <p:cNvSpPr>
            <a:spLocks noGrp="1" noChangeArrowheads="1"/>
          </p:cNvSpPr>
          <p:nvPr>
            <p:ph type="sldNum" sz="quarter" idx="3"/>
          </p:nvPr>
        </p:nvSpPr>
        <p:spPr bwMode="auto">
          <a:xfrm>
            <a:off x="5799614"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lvl1pPr>
          </a:lstStyle>
          <a:p>
            <a:fld id="{CE682F42-BACA-4054-85D0-6A139650CD9C}" type="slidenum">
              <a:rPr lang="en-US"/>
              <a:pPr/>
              <a:t>‹#›</a:t>
            </a:fld>
            <a:endParaRPr lang="en-US"/>
          </a:p>
        </p:txBody>
      </p:sp>
    </p:spTree>
    <p:extLst>
      <p:ext uri="{BB962C8B-B14F-4D97-AF65-F5344CB8AC3E}">
        <p14:creationId xmlns:p14="http://schemas.microsoft.com/office/powerpoint/2010/main" val="26797207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baseline="0"/>
            </a:lvl1pPr>
          </a:lstStyle>
          <a:p>
            <a:endParaRPr lang="en-US"/>
          </a:p>
        </p:txBody>
      </p:sp>
      <p:sp>
        <p:nvSpPr>
          <p:cNvPr id="4099" name="Rectangle 3"/>
          <p:cNvSpPr>
            <a:spLocks noGrp="1" noChangeArrowheads="1"/>
          </p:cNvSpPr>
          <p:nvPr>
            <p:ph type="dt" idx="1"/>
          </p:nvPr>
        </p:nvSpPr>
        <p:spPr bwMode="auto">
          <a:xfrm>
            <a:off x="5799614"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baseline="0"/>
            </a:lvl1pPr>
          </a:lstStyle>
          <a:p>
            <a:endParaRPr lang="en-US"/>
          </a:p>
        </p:txBody>
      </p:sp>
      <p:sp>
        <p:nvSpPr>
          <p:cNvPr id="4100" name="Rectangle 4"/>
          <p:cNvSpPr>
            <a:spLocks noGrp="1" noRot="1" noChangeAspect="1" noChangeArrowheads="1" noTextEdit="1"/>
          </p:cNvSpPr>
          <p:nvPr>
            <p:ph type="sldImg" idx="2"/>
          </p:nvPr>
        </p:nvSpPr>
        <p:spPr bwMode="auto">
          <a:xfrm>
            <a:off x="3341688" y="531813"/>
            <a:ext cx="3551237" cy="266223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1364615" y="3372168"/>
            <a:ext cx="7505383" cy="319468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baseline="0"/>
            </a:lvl1pPr>
          </a:lstStyle>
          <a:p>
            <a:endParaRPr lang="en-US"/>
          </a:p>
        </p:txBody>
      </p:sp>
      <p:sp>
        <p:nvSpPr>
          <p:cNvPr id="4103" name="Rectangle 7"/>
          <p:cNvSpPr>
            <a:spLocks noGrp="1" noChangeArrowheads="1"/>
          </p:cNvSpPr>
          <p:nvPr>
            <p:ph type="sldNum" sz="quarter" idx="5"/>
          </p:nvPr>
        </p:nvSpPr>
        <p:spPr bwMode="auto">
          <a:xfrm>
            <a:off x="5799614"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baseline="0"/>
            </a:lvl1pPr>
          </a:lstStyle>
          <a:p>
            <a:fld id="{83297FB6-B53B-47BA-B630-61E8E09142DC}" type="slidenum">
              <a:rPr lang="en-US"/>
              <a:pPr/>
              <a:t>‹#›</a:t>
            </a:fld>
            <a:endParaRPr lang="en-US"/>
          </a:p>
        </p:txBody>
      </p:sp>
    </p:spTree>
    <p:extLst>
      <p:ext uri="{BB962C8B-B14F-4D97-AF65-F5344CB8AC3E}">
        <p14:creationId xmlns:p14="http://schemas.microsoft.com/office/powerpoint/2010/main" val="290693951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 charset="0"/>
        <a:ea typeface="+mn-ea"/>
        <a:cs typeface="+mn-cs"/>
      </a:defRPr>
    </a:lvl1pPr>
    <a:lvl2pPr marL="457200" algn="l" rtl="0" fontAlgn="base">
      <a:spcBef>
        <a:spcPct val="30000"/>
      </a:spcBef>
      <a:spcAft>
        <a:spcPct val="0"/>
      </a:spcAft>
      <a:defRPr sz="1200" kern="1200">
        <a:solidFill>
          <a:schemeClr val="tx1"/>
        </a:solidFill>
        <a:latin typeface="Times" pitchFamily="1" charset="0"/>
        <a:ea typeface="+mn-ea"/>
        <a:cs typeface="+mn-cs"/>
      </a:defRPr>
    </a:lvl2pPr>
    <a:lvl3pPr marL="914400" algn="l" rtl="0" fontAlgn="base">
      <a:spcBef>
        <a:spcPct val="30000"/>
      </a:spcBef>
      <a:spcAft>
        <a:spcPct val="0"/>
      </a:spcAft>
      <a:defRPr sz="1200" kern="1200">
        <a:solidFill>
          <a:schemeClr val="tx1"/>
        </a:solidFill>
        <a:latin typeface="Times" pitchFamily="1" charset="0"/>
        <a:ea typeface="+mn-ea"/>
        <a:cs typeface="+mn-cs"/>
      </a:defRPr>
    </a:lvl3pPr>
    <a:lvl4pPr marL="1371600" algn="l" rtl="0" fontAlgn="base">
      <a:spcBef>
        <a:spcPct val="30000"/>
      </a:spcBef>
      <a:spcAft>
        <a:spcPct val="0"/>
      </a:spcAft>
      <a:defRPr sz="1200" kern="1200">
        <a:solidFill>
          <a:schemeClr val="tx1"/>
        </a:solidFill>
        <a:latin typeface="Times" pitchFamily="1" charset="0"/>
        <a:ea typeface="+mn-ea"/>
        <a:cs typeface="+mn-cs"/>
      </a:defRPr>
    </a:lvl4pPr>
    <a:lvl5pPr marL="1828800" algn="l" rtl="0" fontAlgn="base">
      <a:spcBef>
        <a:spcPct val="30000"/>
      </a:spcBef>
      <a:spcAft>
        <a:spcPct val="0"/>
      </a:spcAft>
      <a:defRPr sz="1200" kern="1200">
        <a:solidFill>
          <a:schemeClr val="tx1"/>
        </a:solidFill>
        <a:latin typeface="Times"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a:t>
            </a:fld>
            <a:endParaRPr lang="en-US"/>
          </a:p>
        </p:txBody>
      </p:sp>
    </p:spTree>
    <p:extLst>
      <p:ext uri="{BB962C8B-B14F-4D97-AF65-F5344CB8AC3E}">
        <p14:creationId xmlns:p14="http://schemas.microsoft.com/office/powerpoint/2010/main" val="12806744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13</a:t>
            </a:fld>
            <a:endParaRPr lang="en-US"/>
          </a:p>
        </p:txBody>
      </p:sp>
    </p:spTree>
    <p:extLst>
      <p:ext uri="{BB962C8B-B14F-4D97-AF65-F5344CB8AC3E}">
        <p14:creationId xmlns:p14="http://schemas.microsoft.com/office/powerpoint/2010/main" val="2893247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14</a:t>
            </a:fld>
            <a:endParaRPr lang="en-US"/>
          </a:p>
        </p:txBody>
      </p:sp>
    </p:spTree>
    <p:extLst>
      <p:ext uri="{BB962C8B-B14F-4D97-AF65-F5344CB8AC3E}">
        <p14:creationId xmlns:p14="http://schemas.microsoft.com/office/powerpoint/2010/main" val="12778956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15</a:t>
            </a:fld>
            <a:endParaRPr lang="en-US"/>
          </a:p>
        </p:txBody>
      </p:sp>
    </p:spTree>
    <p:extLst>
      <p:ext uri="{BB962C8B-B14F-4D97-AF65-F5344CB8AC3E}">
        <p14:creationId xmlns:p14="http://schemas.microsoft.com/office/powerpoint/2010/main" val="1665345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16</a:t>
            </a:fld>
            <a:endParaRPr lang="en-US"/>
          </a:p>
        </p:txBody>
      </p:sp>
    </p:spTree>
    <p:extLst>
      <p:ext uri="{BB962C8B-B14F-4D97-AF65-F5344CB8AC3E}">
        <p14:creationId xmlns:p14="http://schemas.microsoft.com/office/powerpoint/2010/main" val="11493974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17</a:t>
            </a:fld>
            <a:endParaRPr lang="en-US"/>
          </a:p>
        </p:txBody>
      </p:sp>
    </p:spTree>
    <p:extLst>
      <p:ext uri="{BB962C8B-B14F-4D97-AF65-F5344CB8AC3E}">
        <p14:creationId xmlns:p14="http://schemas.microsoft.com/office/powerpoint/2010/main" val="2493719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18</a:t>
            </a:fld>
            <a:endParaRPr lang="en-US"/>
          </a:p>
        </p:txBody>
      </p:sp>
    </p:spTree>
    <p:extLst>
      <p:ext uri="{BB962C8B-B14F-4D97-AF65-F5344CB8AC3E}">
        <p14:creationId xmlns:p14="http://schemas.microsoft.com/office/powerpoint/2010/main" val="8748283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19</a:t>
            </a:fld>
            <a:endParaRPr lang="en-US"/>
          </a:p>
        </p:txBody>
      </p:sp>
    </p:spTree>
    <p:extLst>
      <p:ext uri="{BB962C8B-B14F-4D97-AF65-F5344CB8AC3E}">
        <p14:creationId xmlns:p14="http://schemas.microsoft.com/office/powerpoint/2010/main" val="38222093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Relate to the civil engineering database from earlier lectures</a:t>
            </a:r>
            <a:endParaRPr lang="en-US" dirty="0"/>
          </a:p>
        </p:txBody>
      </p:sp>
      <p:sp>
        <p:nvSpPr>
          <p:cNvPr id="4" name="Slide Number Placeholder 3"/>
          <p:cNvSpPr>
            <a:spLocks noGrp="1"/>
          </p:cNvSpPr>
          <p:nvPr>
            <p:ph type="sldNum" sz="quarter" idx="10"/>
          </p:nvPr>
        </p:nvSpPr>
        <p:spPr/>
        <p:txBody>
          <a:bodyPr/>
          <a:lstStyle/>
          <a:p>
            <a:fld id="{46C9D815-2CBF-47DB-ADE0-5EF34EE89B03}" type="slidenum">
              <a:rPr lang="fr-CH" smtClean="0"/>
              <a:pPr/>
              <a:t>20</a:t>
            </a:fld>
            <a:endParaRPr lang="fr-CH" dirty="0"/>
          </a:p>
        </p:txBody>
      </p:sp>
    </p:spTree>
    <p:extLst>
      <p:ext uri="{BB962C8B-B14F-4D97-AF65-F5344CB8AC3E}">
        <p14:creationId xmlns:p14="http://schemas.microsoft.com/office/powerpoint/2010/main" val="40559767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Relate to the civil engineering database from earlier lectures</a:t>
            </a:r>
            <a:endParaRPr lang="en-US" dirty="0"/>
          </a:p>
        </p:txBody>
      </p:sp>
      <p:sp>
        <p:nvSpPr>
          <p:cNvPr id="4" name="Slide Number Placeholder 3"/>
          <p:cNvSpPr>
            <a:spLocks noGrp="1"/>
          </p:cNvSpPr>
          <p:nvPr>
            <p:ph type="sldNum" sz="quarter" idx="10"/>
          </p:nvPr>
        </p:nvSpPr>
        <p:spPr/>
        <p:txBody>
          <a:bodyPr/>
          <a:lstStyle/>
          <a:p>
            <a:fld id="{46C9D815-2CBF-47DB-ADE0-5EF34EE89B03}" type="slidenum">
              <a:rPr lang="fr-CH" smtClean="0"/>
              <a:pPr/>
              <a:t>21</a:t>
            </a:fld>
            <a:endParaRPr lang="fr-CH" dirty="0"/>
          </a:p>
        </p:txBody>
      </p:sp>
    </p:spTree>
    <p:extLst>
      <p:ext uri="{BB962C8B-B14F-4D97-AF65-F5344CB8AC3E}">
        <p14:creationId xmlns:p14="http://schemas.microsoft.com/office/powerpoint/2010/main" val="33700436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22</a:t>
            </a:fld>
            <a:endParaRPr lang="en-US"/>
          </a:p>
        </p:txBody>
      </p:sp>
    </p:spTree>
    <p:extLst>
      <p:ext uri="{BB962C8B-B14F-4D97-AF65-F5344CB8AC3E}">
        <p14:creationId xmlns:p14="http://schemas.microsoft.com/office/powerpoint/2010/main" val="674459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3</a:t>
            </a:fld>
            <a:endParaRPr lang="en-US"/>
          </a:p>
        </p:txBody>
      </p:sp>
    </p:spTree>
    <p:extLst>
      <p:ext uri="{BB962C8B-B14F-4D97-AF65-F5344CB8AC3E}">
        <p14:creationId xmlns:p14="http://schemas.microsoft.com/office/powerpoint/2010/main" val="20058985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6C9D815-2CBF-47DB-ADE0-5EF34EE89B03}" type="slidenum">
              <a:rPr lang="fr-CH" smtClean="0"/>
              <a:pPr/>
              <a:t>23</a:t>
            </a:fld>
            <a:endParaRPr lang="fr-CH" dirty="0"/>
          </a:p>
        </p:txBody>
      </p:sp>
    </p:spTree>
    <p:extLst>
      <p:ext uri="{BB962C8B-B14F-4D97-AF65-F5344CB8AC3E}">
        <p14:creationId xmlns:p14="http://schemas.microsoft.com/office/powerpoint/2010/main" val="1182571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25</a:t>
            </a:fld>
            <a:endParaRPr lang="en-US"/>
          </a:p>
        </p:txBody>
      </p:sp>
    </p:spTree>
    <p:extLst>
      <p:ext uri="{BB962C8B-B14F-4D97-AF65-F5344CB8AC3E}">
        <p14:creationId xmlns:p14="http://schemas.microsoft.com/office/powerpoint/2010/main" val="7458283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26</a:t>
            </a:fld>
            <a:endParaRPr lang="en-US"/>
          </a:p>
        </p:txBody>
      </p:sp>
    </p:spTree>
    <p:extLst>
      <p:ext uri="{BB962C8B-B14F-4D97-AF65-F5344CB8AC3E}">
        <p14:creationId xmlns:p14="http://schemas.microsoft.com/office/powerpoint/2010/main" val="34326601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28</a:t>
            </a:fld>
            <a:endParaRPr lang="en-US"/>
          </a:p>
        </p:txBody>
      </p:sp>
    </p:spTree>
    <p:extLst>
      <p:ext uri="{BB962C8B-B14F-4D97-AF65-F5344CB8AC3E}">
        <p14:creationId xmlns:p14="http://schemas.microsoft.com/office/powerpoint/2010/main" val="1228961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4</a:t>
            </a:fld>
            <a:endParaRPr lang="en-US"/>
          </a:p>
        </p:txBody>
      </p:sp>
    </p:spTree>
    <p:extLst>
      <p:ext uri="{BB962C8B-B14F-4D97-AF65-F5344CB8AC3E}">
        <p14:creationId xmlns:p14="http://schemas.microsoft.com/office/powerpoint/2010/main" val="891504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5</a:t>
            </a:fld>
            <a:endParaRPr lang="en-US"/>
          </a:p>
        </p:txBody>
      </p:sp>
    </p:spTree>
    <p:extLst>
      <p:ext uri="{BB962C8B-B14F-4D97-AF65-F5344CB8AC3E}">
        <p14:creationId xmlns:p14="http://schemas.microsoft.com/office/powerpoint/2010/main" val="1924832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6</a:t>
            </a:fld>
            <a:endParaRPr lang="en-US"/>
          </a:p>
        </p:txBody>
      </p:sp>
    </p:spTree>
    <p:extLst>
      <p:ext uri="{BB962C8B-B14F-4D97-AF65-F5344CB8AC3E}">
        <p14:creationId xmlns:p14="http://schemas.microsoft.com/office/powerpoint/2010/main" val="356945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8</a:t>
            </a:fld>
            <a:endParaRPr lang="en-US"/>
          </a:p>
        </p:txBody>
      </p:sp>
    </p:spTree>
    <p:extLst>
      <p:ext uri="{BB962C8B-B14F-4D97-AF65-F5344CB8AC3E}">
        <p14:creationId xmlns:p14="http://schemas.microsoft.com/office/powerpoint/2010/main" val="3269548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9</a:t>
            </a:fld>
            <a:endParaRPr lang="en-US"/>
          </a:p>
        </p:txBody>
      </p:sp>
    </p:spTree>
    <p:extLst>
      <p:ext uri="{BB962C8B-B14F-4D97-AF65-F5344CB8AC3E}">
        <p14:creationId xmlns:p14="http://schemas.microsoft.com/office/powerpoint/2010/main" val="2175621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10</a:t>
            </a:fld>
            <a:endParaRPr lang="en-US"/>
          </a:p>
        </p:txBody>
      </p:sp>
    </p:spTree>
    <p:extLst>
      <p:ext uri="{BB962C8B-B14F-4D97-AF65-F5344CB8AC3E}">
        <p14:creationId xmlns:p14="http://schemas.microsoft.com/office/powerpoint/2010/main" val="667817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11</a:t>
            </a:fld>
            <a:endParaRPr lang="en-US"/>
          </a:p>
        </p:txBody>
      </p:sp>
    </p:spTree>
    <p:extLst>
      <p:ext uri="{BB962C8B-B14F-4D97-AF65-F5344CB8AC3E}">
        <p14:creationId xmlns:p14="http://schemas.microsoft.com/office/powerpoint/2010/main" val="195731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D42FAE9-1507-42A4-BAFD-E962A0BD0EB1}" type="slidenum">
              <a:rPr lang="en-NZ" smtClean="0"/>
              <a:t>‹#›</a:t>
            </a:fld>
            <a:endParaRPr lang="en-NZ"/>
          </a:p>
        </p:txBody>
      </p:sp>
    </p:spTree>
    <p:extLst>
      <p:ext uri="{BB962C8B-B14F-4D97-AF65-F5344CB8AC3E}">
        <p14:creationId xmlns:p14="http://schemas.microsoft.com/office/powerpoint/2010/main" val="720708505"/>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D42FAE9-1507-42A4-BAFD-E962A0BD0EB1}" type="slidenum">
              <a:rPr lang="en-NZ" smtClean="0"/>
              <a:t>‹#›</a:t>
            </a:fld>
            <a:endParaRPr lang="en-NZ"/>
          </a:p>
        </p:txBody>
      </p:sp>
    </p:spTree>
    <p:extLst>
      <p:ext uri="{BB962C8B-B14F-4D97-AF65-F5344CB8AC3E}">
        <p14:creationId xmlns:p14="http://schemas.microsoft.com/office/powerpoint/2010/main" val="403461804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D42FAE9-1507-42A4-BAFD-E962A0BD0EB1}" type="slidenum">
              <a:rPr lang="en-NZ" smtClean="0"/>
              <a:t>‹#›</a:t>
            </a:fld>
            <a:endParaRPr lang="en-NZ"/>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6584345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D42FAE9-1507-42A4-BAFD-E962A0BD0EB1}" type="slidenum">
              <a:rPr lang="en-NZ" smtClean="0"/>
              <a:t>‹#›</a:t>
            </a:fld>
            <a:endParaRPr lang="en-NZ"/>
          </a:p>
        </p:txBody>
      </p:sp>
    </p:spTree>
    <p:extLst>
      <p:ext uri="{BB962C8B-B14F-4D97-AF65-F5344CB8AC3E}">
        <p14:creationId xmlns:p14="http://schemas.microsoft.com/office/powerpoint/2010/main" val="410703259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D42FAE9-1507-42A4-BAFD-E962A0BD0EB1}" type="slidenum">
              <a:rPr lang="en-NZ" smtClean="0"/>
              <a:t>‹#›</a:t>
            </a:fld>
            <a:endParaRPr lang="en-NZ"/>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4541116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D42FAE9-1507-42A4-BAFD-E962A0BD0EB1}" type="slidenum">
              <a:rPr lang="en-NZ" smtClean="0"/>
              <a:t>‹#›</a:t>
            </a:fld>
            <a:endParaRPr lang="en-NZ"/>
          </a:p>
        </p:txBody>
      </p:sp>
    </p:spTree>
    <p:extLst>
      <p:ext uri="{BB962C8B-B14F-4D97-AF65-F5344CB8AC3E}">
        <p14:creationId xmlns:p14="http://schemas.microsoft.com/office/powerpoint/2010/main" val="340836965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r>
              <a:rPr lang="en-US" smtClean="0"/>
              <a:t>1-</a:t>
            </a:r>
            <a:fld id="{DC33AA4D-F998-438A-8EBA-499A3E1B75B3}" type="slidenum">
              <a:rPr lang="en-US" smtClean="0"/>
              <a:pPr/>
              <a:t>‹#›</a:t>
            </a:fld>
            <a:endParaRPr lang="en-US"/>
          </a:p>
        </p:txBody>
      </p:sp>
    </p:spTree>
    <p:extLst>
      <p:ext uri="{BB962C8B-B14F-4D97-AF65-F5344CB8AC3E}">
        <p14:creationId xmlns:p14="http://schemas.microsoft.com/office/powerpoint/2010/main" val="30063091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r>
              <a:rPr lang="en-US" smtClean="0"/>
              <a:t>1-</a:t>
            </a:r>
            <a:fld id="{FF304487-E61E-4C6E-9072-52C3C8532C31}" type="slidenum">
              <a:rPr lang="en-US" smtClean="0"/>
              <a:pPr/>
              <a:t>‹#›</a:t>
            </a:fld>
            <a:endParaRPr lang="en-US"/>
          </a:p>
        </p:txBody>
      </p:sp>
    </p:spTree>
    <p:extLst>
      <p:ext uri="{BB962C8B-B14F-4D97-AF65-F5344CB8AC3E}">
        <p14:creationId xmlns:p14="http://schemas.microsoft.com/office/powerpoint/2010/main" val="25292718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cSld name="1_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29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r>
              <a:rPr lang="en-US" smtClean="0"/>
              <a:t>1-</a:t>
            </a:r>
            <a:fld id="{D742FA92-DD24-425A-BCAD-BB44049928BE}" type="slidenum">
              <a:rPr lang="en-US" smtClean="0"/>
              <a:pPr/>
              <a:t>‹#›</a:t>
            </a:fld>
            <a:endParaRPr lang="en-US"/>
          </a:p>
        </p:txBody>
      </p:sp>
    </p:spTree>
    <p:extLst>
      <p:ext uri="{BB962C8B-B14F-4D97-AF65-F5344CB8AC3E}">
        <p14:creationId xmlns:p14="http://schemas.microsoft.com/office/powerpoint/2010/main" val="705012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18E478-5880-4578-B7DD-E0B5F7AC6628}" type="datetimeFigureOut">
              <a:rPr lang="en-NZ" smtClean="0"/>
              <a:t>26/02/2014</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r>
              <a:rPr lang="en-US" smtClean="0"/>
              <a:t>1-</a:t>
            </a:r>
            <a:fld id="{FCBAB1B2-7FCC-43F4-92FF-45440C1FE03F}" type="slidenum">
              <a:rPr lang="en-US" smtClean="0"/>
              <a:pPr/>
              <a:t>‹#›</a:t>
            </a:fld>
            <a:endParaRPr lang="en-US"/>
          </a:p>
        </p:txBody>
      </p:sp>
    </p:spTree>
    <p:extLst>
      <p:ext uri="{BB962C8B-B14F-4D97-AF65-F5344CB8AC3E}">
        <p14:creationId xmlns:p14="http://schemas.microsoft.com/office/powerpoint/2010/main" val="1884974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418E478-5880-4578-B7DD-E0B5F7AC6628}" type="datetimeFigureOut">
              <a:rPr lang="en-NZ" smtClean="0"/>
              <a:t>26/02/2014</a:t>
            </a:fld>
            <a:endParaRPr lang="en-NZ" dirty="0"/>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954333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418E478-5880-4578-B7DD-E0B5F7AC6628}" type="datetimeFigureOut">
              <a:rPr lang="en-NZ" smtClean="0"/>
              <a:t>26/02/2014</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r>
              <a:rPr lang="en-US" smtClean="0"/>
              <a:t>1-</a:t>
            </a:r>
            <a:fld id="{F3F54E37-5617-40E6-BA39-367C7A034DBE}" type="slidenum">
              <a:rPr lang="en-US" smtClean="0"/>
              <a:pPr/>
              <a:t>‹#›</a:t>
            </a:fld>
            <a:endParaRPr lang="en-US"/>
          </a:p>
        </p:txBody>
      </p:sp>
    </p:spTree>
    <p:extLst>
      <p:ext uri="{BB962C8B-B14F-4D97-AF65-F5344CB8AC3E}">
        <p14:creationId xmlns:p14="http://schemas.microsoft.com/office/powerpoint/2010/main" val="2528827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418E478-5880-4578-B7DD-E0B5F7AC6628}" type="datetimeFigureOut">
              <a:rPr lang="en-NZ" smtClean="0"/>
              <a:t>26/02/2014</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r>
              <a:rPr lang="en-US" smtClean="0"/>
              <a:t>1-</a:t>
            </a:r>
            <a:fld id="{84291195-D4BC-4F9D-8E67-8DC3B21C3A88}" type="slidenum">
              <a:rPr lang="en-US" smtClean="0"/>
              <a:pPr/>
              <a:t>‹#›</a:t>
            </a:fld>
            <a:endParaRPr lang="en-US"/>
          </a:p>
        </p:txBody>
      </p:sp>
    </p:spTree>
    <p:extLst>
      <p:ext uri="{BB962C8B-B14F-4D97-AF65-F5344CB8AC3E}">
        <p14:creationId xmlns:p14="http://schemas.microsoft.com/office/powerpoint/2010/main" val="1671386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8E478-5880-4578-B7DD-E0B5F7AC6628}" type="datetimeFigureOut">
              <a:rPr lang="en-NZ" smtClean="0"/>
              <a:t>26/02/2014</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r>
              <a:rPr lang="en-US" smtClean="0"/>
              <a:t>1-</a:t>
            </a:r>
            <a:fld id="{17CBAD9D-D85A-4C1B-92C1-18BB84019BA4}" type="slidenum">
              <a:rPr lang="en-US" smtClean="0"/>
              <a:pPr/>
              <a:t>‹#›</a:t>
            </a:fld>
            <a:endParaRPr lang="en-US"/>
          </a:p>
        </p:txBody>
      </p:sp>
    </p:spTree>
    <p:extLst>
      <p:ext uri="{BB962C8B-B14F-4D97-AF65-F5344CB8AC3E}">
        <p14:creationId xmlns:p14="http://schemas.microsoft.com/office/powerpoint/2010/main" val="3708106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18E478-5880-4578-B7DD-E0B5F7AC6628}" type="datetimeFigureOut">
              <a:rPr lang="en-NZ" smtClean="0"/>
              <a:t>26/02/2014</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r>
              <a:rPr lang="en-US" smtClean="0"/>
              <a:t>1-</a:t>
            </a:r>
            <a:fld id="{908A0302-1E15-45D6-B74F-339C3296EFF7}" type="slidenum">
              <a:rPr lang="en-US" smtClean="0"/>
              <a:pPr/>
              <a:t>‹#›</a:t>
            </a:fld>
            <a:endParaRPr lang="en-US"/>
          </a:p>
        </p:txBody>
      </p:sp>
    </p:spTree>
    <p:extLst>
      <p:ext uri="{BB962C8B-B14F-4D97-AF65-F5344CB8AC3E}">
        <p14:creationId xmlns:p14="http://schemas.microsoft.com/office/powerpoint/2010/main" val="3418391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18E478-5880-4578-B7DD-E0B5F7AC6628}" type="datetimeFigureOut">
              <a:rPr lang="en-NZ" smtClean="0"/>
              <a:t>26/02/2014</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r>
              <a:rPr lang="en-US" smtClean="0"/>
              <a:t>1-</a:t>
            </a:r>
            <a:fld id="{184E4EF2-FBEA-4365-8E4F-45FECF70D814}" type="slidenum">
              <a:rPr lang="en-US" smtClean="0"/>
              <a:pPr/>
              <a:t>‹#›</a:t>
            </a:fld>
            <a:endParaRPr lang="en-US"/>
          </a:p>
        </p:txBody>
      </p:sp>
    </p:spTree>
    <p:extLst>
      <p:ext uri="{BB962C8B-B14F-4D97-AF65-F5344CB8AC3E}">
        <p14:creationId xmlns:p14="http://schemas.microsoft.com/office/powerpoint/2010/main" val="1575898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18E478-5880-4578-B7DD-E0B5F7AC6628}" type="datetimeFigureOut">
              <a:rPr lang="en-NZ" smtClean="0"/>
              <a:t>26/02/2014</a:t>
            </a:fld>
            <a:endParaRPr lang="en-NZ"/>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D42FAE9-1507-42A4-BAFD-E962A0BD0EB1}" type="slidenum">
              <a:rPr lang="en-NZ" smtClean="0"/>
              <a:t>‹#›</a:t>
            </a:fld>
            <a:endParaRPr lang="en-NZ"/>
          </a:p>
        </p:txBody>
      </p:sp>
    </p:spTree>
    <p:extLst>
      <p:ext uri="{BB962C8B-B14F-4D97-AF65-F5344CB8AC3E}">
        <p14:creationId xmlns:p14="http://schemas.microsoft.com/office/powerpoint/2010/main" val="24714602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nteraction-design.org/encyclopedia/card_sorting.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interaction-design.org/encyclopedia/personas.html"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9" name="Rectangle 19"/>
          <p:cNvSpPr>
            <a:spLocks noGrp="1" noChangeArrowheads="1"/>
          </p:cNvSpPr>
          <p:nvPr>
            <p:ph type="ctrTitle"/>
          </p:nvPr>
        </p:nvSpPr>
        <p:spPr bwMode="auto">
          <a:xfrm>
            <a:off x="1130594" y="685800"/>
            <a:ext cx="5826719" cy="1646302"/>
          </a:xfrm>
          <a:prstGeom prst="rect">
            <a:avLst/>
          </a:prstGeom>
          <a:noFill/>
          <a:ln>
            <a:miter lim="800000"/>
            <a:headEnd/>
            <a:tailEnd/>
          </a:ln>
        </p:spPr>
        <p:txBody>
          <a:bodyPr anchor="b">
            <a:normAutofit/>
          </a:bodyPr>
          <a:lstStyle/>
          <a:p>
            <a:pPr algn="ctr"/>
            <a:r>
              <a:rPr lang="en-US" sz="3600" b="0" dirty="0" smtClean="0">
                <a:latin typeface="Times New Roman" pitchFamily="18" charset="0"/>
              </a:rPr>
              <a:t>Lecture 6</a:t>
            </a:r>
            <a:br>
              <a:rPr lang="en-US" sz="3600" b="0" dirty="0" smtClean="0">
                <a:latin typeface="Times New Roman" pitchFamily="18" charset="0"/>
              </a:rPr>
            </a:br>
            <a:r>
              <a:rPr lang="en-US" sz="3600" b="0" dirty="0" smtClean="0">
                <a:latin typeface="Times New Roman" pitchFamily="18" charset="0"/>
              </a:rPr>
              <a:t>Conceptual Design</a:t>
            </a:r>
            <a:endParaRPr lang="en-US" sz="3600" dirty="0"/>
          </a:p>
        </p:txBody>
      </p:sp>
      <p:sp>
        <p:nvSpPr>
          <p:cNvPr id="5138" name="Rectangle 18"/>
          <p:cNvSpPr>
            <a:spLocks noGrp="1" noChangeArrowheads="1"/>
          </p:cNvSpPr>
          <p:nvPr>
            <p:ph type="subTitle" idx="1"/>
          </p:nvPr>
        </p:nvSpPr>
        <p:spPr bwMode="auto">
          <a:xfrm>
            <a:off x="762001" y="2514600"/>
            <a:ext cx="6934200" cy="4038600"/>
          </a:xfrm>
          <a:prstGeom prst="rect">
            <a:avLst/>
          </a:prstGeom>
          <a:noFill/>
          <a:ln>
            <a:miter lim="800000"/>
            <a:headEnd/>
            <a:tailEnd/>
          </a:ln>
        </p:spPr>
        <p:txBody>
          <a:bodyPr>
            <a:normAutofit fontScale="92500" lnSpcReduction="20000"/>
          </a:bodyPr>
          <a:lstStyle/>
          <a:p>
            <a:pPr marL="0" indent="0" algn="just">
              <a:buFontTx/>
              <a:buNone/>
            </a:pPr>
            <a:endParaRPr lang="en-US" sz="2400" b="1" dirty="0" smtClean="0">
              <a:latin typeface="Arial" charset="0"/>
            </a:endParaRPr>
          </a:p>
          <a:p>
            <a:pPr marL="0" indent="0" algn="just">
              <a:buNone/>
            </a:pPr>
            <a:r>
              <a:rPr lang="en-US" sz="2400" b="1" dirty="0" smtClean="0">
                <a:latin typeface="Arial" charset="0"/>
              </a:rPr>
              <a:t>Brainstorming</a:t>
            </a:r>
          </a:p>
          <a:p>
            <a:pPr marL="0" indent="0" algn="just">
              <a:buNone/>
            </a:pPr>
            <a:r>
              <a:rPr lang="en-US" sz="2400" b="1" dirty="0" smtClean="0">
                <a:latin typeface="Arial" charset="0"/>
              </a:rPr>
              <a:t>Card sort</a:t>
            </a:r>
          </a:p>
          <a:p>
            <a:pPr marL="0" indent="0" algn="just">
              <a:buNone/>
            </a:pPr>
            <a:r>
              <a:rPr lang="en-US" sz="2400" b="1" dirty="0" smtClean="0">
                <a:latin typeface="Arial" charset="0"/>
              </a:rPr>
              <a:t>Semantic networks</a:t>
            </a:r>
          </a:p>
          <a:p>
            <a:pPr marL="0" indent="0" algn="just">
              <a:buNone/>
            </a:pPr>
            <a:r>
              <a:rPr lang="en-US" sz="2400" b="1" dirty="0" smtClean="0">
                <a:latin typeface="Arial" charset="0"/>
              </a:rPr>
              <a:t>Personas</a:t>
            </a:r>
          </a:p>
          <a:p>
            <a:pPr marL="0" indent="0" algn="just">
              <a:buNone/>
            </a:pPr>
            <a:r>
              <a:rPr lang="en-US" sz="2400" b="1" dirty="0" smtClean="0">
                <a:latin typeface="Arial" charset="0"/>
              </a:rPr>
              <a:t>Scenarios, flowcharts and cognitive </a:t>
            </a:r>
            <a:r>
              <a:rPr lang="en-US" sz="2400" b="1" dirty="0" smtClean="0">
                <a:latin typeface="Arial" charset="0"/>
              </a:rPr>
              <a:t>walkthroughs</a:t>
            </a:r>
          </a:p>
          <a:p>
            <a:pPr marL="0" indent="0" algn="just">
              <a:buNone/>
            </a:pPr>
            <a:endParaRPr lang="en-US" sz="2400" b="1" dirty="0" smtClean="0">
              <a:latin typeface="Arial" charset="0"/>
            </a:endParaRPr>
          </a:p>
          <a:p>
            <a:pPr marL="0" indent="0" algn="just">
              <a:buNone/>
            </a:pPr>
            <a:r>
              <a:rPr lang="en-US" sz="2400" b="1" dirty="0" smtClean="0">
                <a:latin typeface="Arial" charset="0"/>
              </a:rPr>
              <a:t>Both of these are excellent</a:t>
            </a:r>
            <a:endParaRPr lang="en-US" sz="2400" b="1" dirty="0" smtClean="0">
              <a:latin typeface="Arial" charset="0"/>
            </a:endParaRPr>
          </a:p>
          <a:p>
            <a:pPr marL="0" indent="0" algn="just">
              <a:buFontTx/>
              <a:buNone/>
            </a:pPr>
            <a:r>
              <a:rPr lang="en-US" b="1" dirty="0" smtClean="0">
                <a:latin typeface="Arial" charset="0"/>
                <a:hlinkClick r:id="rId3"/>
              </a:rPr>
              <a:t>http</a:t>
            </a:r>
            <a:r>
              <a:rPr lang="en-US" b="1" dirty="0">
                <a:latin typeface="Arial" charset="0"/>
                <a:hlinkClick r:id="rId3"/>
              </a:rPr>
              <a:t>://</a:t>
            </a:r>
            <a:r>
              <a:rPr lang="en-US" b="1" dirty="0" smtClean="0">
                <a:latin typeface="Arial" charset="0"/>
                <a:hlinkClick r:id="rId3"/>
              </a:rPr>
              <a:t>www.interaction-design.org/encyclopedia/card_sorting.html</a:t>
            </a:r>
            <a:r>
              <a:rPr lang="en-US" b="1" dirty="0" smtClean="0">
                <a:latin typeface="Arial" charset="0"/>
              </a:rPr>
              <a:t> </a:t>
            </a:r>
            <a:endParaRPr lang="en-US" b="1" dirty="0" smtClean="0">
              <a:latin typeface="Arial" charset="0"/>
            </a:endParaRPr>
          </a:p>
          <a:p>
            <a:pPr marL="0" indent="0" algn="just">
              <a:buFontTx/>
              <a:buNone/>
            </a:pPr>
            <a:r>
              <a:rPr lang="en-US" b="1" dirty="0">
                <a:latin typeface="Arial" charset="0"/>
                <a:hlinkClick r:id="rId4"/>
              </a:rPr>
              <a:t>https://</a:t>
            </a:r>
            <a:r>
              <a:rPr lang="en-US" b="1" dirty="0" smtClean="0">
                <a:latin typeface="Arial" charset="0"/>
                <a:hlinkClick r:id="rId4"/>
              </a:rPr>
              <a:t>www.interaction-design.org/encyclopedia/personas.html</a:t>
            </a:r>
            <a:r>
              <a:rPr lang="en-US" b="1" dirty="0" smtClean="0">
                <a:latin typeface="Arial" charset="0"/>
              </a:rPr>
              <a:t> </a:t>
            </a:r>
            <a:endParaRPr lang="en-US" b="1" dirty="0" smtClean="0">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en-US"/>
              <a:t>Conceptual Design – </a:t>
            </a:r>
            <a:r>
              <a:rPr lang="en-US" b="0" i="1"/>
              <a:t>Card Sort</a:t>
            </a:r>
          </a:p>
        </p:txBody>
      </p:sp>
      <p:sp>
        <p:nvSpPr>
          <p:cNvPr id="220163" name="Rectangle 3"/>
          <p:cNvSpPr>
            <a:spLocks noGrp="1" noChangeArrowheads="1"/>
          </p:cNvSpPr>
          <p:nvPr>
            <p:ph idx="1"/>
          </p:nvPr>
        </p:nvSpPr>
        <p:spPr/>
        <p:txBody>
          <a:bodyPr/>
          <a:lstStyle/>
          <a:p>
            <a:r>
              <a:rPr lang="en-US"/>
              <a:t>Advantages of card sorting sessions:</a:t>
            </a:r>
          </a:p>
          <a:p>
            <a:pPr lvl="1"/>
            <a:r>
              <a:rPr lang="en-US"/>
              <a:t>They are quick and easy to perform.</a:t>
            </a:r>
          </a:p>
          <a:p>
            <a:pPr lvl="1"/>
            <a:r>
              <a:rPr lang="en-US"/>
              <a:t>They can be done before any preliminary designs have been made.</a:t>
            </a:r>
          </a:p>
          <a:p>
            <a:pPr lvl="1"/>
            <a:r>
              <a:rPr lang="en-US"/>
              <a:t>They will let you know how people organize information.</a:t>
            </a:r>
          </a:p>
          <a:p>
            <a:pPr lvl="1"/>
            <a:r>
              <a:rPr lang="en-US"/>
              <a:t>They will expose underlying structures.</a:t>
            </a:r>
          </a:p>
        </p:txBody>
      </p:sp>
      <p:sp>
        <p:nvSpPr>
          <p:cNvPr id="4" name="Slide Number Placeholder 3"/>
          <p:cNvSpPr>
            <a:spLocks noGrp="1"/>
          </p:cNvSpPr>
          <p:nvPr>
            <p:ph type="sldNum" sz="quarter" idx="12"/>
          </p:nvPr>
        </p:nvSpPr>
        <p:spPr/>
        <p:txBody>
          <a:bodyPr/>
          <a:lstStyle/>
          <a:p>
            <a:r>
              <a:rPr lang="en-US"/>
              <a:t>1-</a:t>
            </a:r>
            <a:fld id="{E3B8D03F-1A6E-4EEA-B419-3F1C2F7B311E}" type="slidenum">
              <a:rPr lang="en-US"/>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a:t>Conceptual Design – </a:t>
            </a:r>
            <a:r>
              <a:rPr lang="en-US" b="0" i="1"/>
              <a:t>Card Sort</a:t>
            </a:r>
          </a:p>
        </p:txBody>
      </p:sp>
      <p:sp>
        <p:nvSpPr>
          <p:cNvPr id="221187" name="Rectangle 3"/>
          <p:cNvSpPr>
            <a:spLocks noGrp="1" noChangeArrowheads="1"/>
          </p:cNvSpPr>
          <p:nvPr>
            <p:ph idx="1"/>
          </p:nvPr>
        </p:nvSpPr>
        <p:spPr/>
        <p:txBody>
          <a:bodyPr/>
          <a:lstStyle/>
          <a:p>
            <a:r>
              <a:rPr lang="en-US" dirty="0"/>
              <a:t>Disadvantages of card sorting sessions:</a:t>
            </a:r>
          </a:p>
          <a:p>
            <a:pPr lvl="1"/>
            <a:r>
              <a:rPr lang="en-US" dirty="0"/>
              <a:t>They only involve the elements that you have written on the cards.</a:t>
            </a:r>
          </a:p>
          <a:p>
            <a:pPr lvl="1"/>
            <a:r>
              <a:rPr lang="en-US" dirty="0"/>
              <a:t>They suggest solutions that imply structures.</a:t>
            </a:r>
          </a:p>
          <a:p>
            <a:pPr lvl="1"/>
            <a:r>
              <a:rPr lang="en-US" dirty="0"/>
              <a:t>They become difficult to </a:t>
            </a:r>
            <a:r>
              <a:rPr lang="en-US" dirty="0" smtClean="0"/>
              <a:t>navigate / interpret </a:t>
            </a:r>
            <a:r>
              <a:rPr lang="en-US" dirty="0"/>
              <a:t>with more categories.</a:t>
            </a:r>
          </a:p>
        </p:txBody>
      </p:sp>
      <p:sp>
        <p:nvSpPr>
          <p:cNvPr id="4" name="Slide Number Placeholder 3"/>
          <p:cNvSpPr>
            <a:spLocks noGrp="1"/>
          </p:cNvSpPr>
          <p:nvPr>
            <p:ph type="sldNum" sz="quarter" idx="12"/>
          </p:nvPr>
        </p:nvSpPr>
        <p:spPr/>
        <p:txBody>
          <a:bodyPr/>
          <a:lstStyle/>
          <a:p>
            <a:r>
              <a:rPr lang="en-US"/>
              <a:t>1-</a:t>
            </a:r>
            <a:fld id="{D78CDD0D-1E8B-4841-A8FF-909B51FF561A}" type="slidenum">
              <a:rPr lang="en-US"/>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Card Sorting	</a:t>
            </a:r>
            <a:endParaRPr lang="en-NZ" dirty="0"/>
          </a:p>
        </p:txBody>
      </p:sp>
      <p:sp>
        <p:nvSpPr>
          <p:cNvPr id="3" name="Content Placeholder 2"/>
          <p:cNvSpPr>
            <a:spLocks noGrp="1"/>
          </p:cNvSpPr>
          <p:nvPr>
            <p:ph idx="1"/>
          </p:nvPr>
        </p:nvSpPr>
        <p:spPr/>
        <p:txBody>
          <a:bodyPr/>
          <a:lstStyle/>
          <a:p>
            <a:r>
              <a:rPr lang="en-NZ" dirty="0" smtClean="0"/>
              <a:t>Is useful for all sorts of organizing tasks. </a:t>
            </a:r>
          </a:p>
          <a:p>
            <a:r>
              <a:rPr lang="en-NZ" dirty="0" smtClean="0"/>
              <a:t>My grad students have recently used it for</a:t>
            </a:r>
          </a:p>
          <a:p>
            <a:pPr lvl="1"/>
            <a:r>
              <a:rPr lang="en-NZ" dirty="0" smtClean="0"/>
              <a:t>Categorizing computational features in to a library (about 120 features of an ink stroke you can compute – length, corners</a:t>
            </a:r>
            <a:r>
              <a:rPr lang="en-NZ" dirty="0" smtClean="0"/>
              <a:t>,……)</a:t>
            </a:r>
            <a:endParaRPr lang="en-NZ" dirty="0" smtClean="0"/>
          </a:p>
          <a:p>
            <a:pPr lvl="1"/>
            <a:r>
              <a:rPr lang="en-NZ" dirty="0" smtClean="0"/>
              <a:t>Categorizing related literature in robot programming languages</a:t>
            </a:r>
          </a:p>
          <a:p>
            <a:r>
              <a:rPr lang="en-NZ" dirty="0" smtClean="0"/>
              <a:t>Do it on paper </a:t>
            </a:r>
            <a:r>
              <a:rPr lang="en-NZ" dirty="0" smtClean="0"/>
              <a:t>- there </a:t>
            </a:r>
            <a:r>
              <a:rPr lang="en-NZ" dirty="0" smtClean="0"/>
              <a:t>is something about the moving the paper around physically that helps. </a:t>
            </a:r>
            <a:endParaRPr lang="en-NZ" dirty="0"/>
          </a:p>
        </p:txBody>
      </p:sp>
      <p:sp>
        <p:nvSpPr>
          <p:cNvPr id="4" name="Slide Number Placeholder 3"/>
          <p:cNvSpPr>
            <a:spLocks noGrp="1"/>
          </p:cNvSpPr>
          <p:nvPr>
            <p:ph type="sldNum" sz="quarter" idx="12"/>
          </p:nvPr>
        </p:nvSpPr>
        <p:spPr/>
        <p:txBody>
          <a:bodyPr/>
          <a:lstStyle/>
          <a:p>
            <a:r>
              <a:rPr lang="en-US" smtClean="0"/>
              <a:t>1-</a:t>
            </a:r>
            <a:fld id="{D742FA92-DD24-425A-BCAD-BB44049928BE}" type="slidenum">
              <a:rPr lang="en-US" smtClean="0"/>
              <a:pPr/>
              <a:t>12</a:t>
            </a:fld>
            <a:endParaRPr lang="en-US"/>
          </a:p>
        </p:txBody>
      </p:sp>
    </p:spTree>
    <p:extLst>
      <p:ext uri="{BB962C8B-B14F-4D97-AF65-F5344CB8AC3E}">
        <p14:creationId xmlns:p14="http://schemas.microsoft.com/office/powerpoint/2010/main" val="624473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en-US"/>
              <a:t>Conceptual Design – </a:t>
            </a:r>
            <a:r>
              <a:rPr lang="en-US" b="0" i="1"/>
              <a:t>Semantic Network</a:t>
            </a:r>
          </a:p>
        </p:txBody>
      </p:sp>
      <p:sp>
        <p:nvSpPr>
          <p:cNvPr id="219139" name="Rectangle 3"/>
          <p:cNvSpPr>
            <a:spLocks noGrp="1" noChangeArrowheads="1"/>
          </p:cNvSpPr>
          <p:nvPr>
            <p:ph idx="1"/>
          </p:nvPr>
        </p:nvSpPr>
        <p:spPr/>
        <p:txBody>
          <a:bodyPr/>
          <a:lstStyle/>
          <a:p>
            <a:r>
              <a:rPr lang="en-US"/>
              <a:t>A semantic network is a web of concepts that are linked through association.</a:t>
            </a:r>
          </a:p>
          <a:p>
            <a:endParaRPr lang="en-US"/>
          </a:p>
        </p:txBody>
      </p:sp>
      <p:sp>
        <p:nvSpPr>
          <p:cNvPr id="5" name="Slide Number Placeholder 3"/>
          <p:cNvSpPr>
            <a:spLocks noGrp="1"/>
          </p:cNvSpPr>
          <p:nvPr>
            <p:ph type="sldNum" sz="quarter" idx="12"/>
          </p:nvPr>
        </p:nvSpPr>
        <p:spPr/>
        <p:txBody>
          <a:bodyPr/>
          <a:lstStyle/>
          <a:p>
            <a:r>
              <a:rPr lang="en-US"/>
              <a:t>1-</a:t>
            </a:r>
            <a:fld id="{A7C62D0A-0D48-491F-A3FB-70505F340111}" type="slidenum">
              <a:rPr lang="en-US"/>
              <a:pPr/>
              <a:t>13</a:t>
            </a:fld>
            <a:endParaRPr lang="en-US"/>
          </a:p>
        </p:txBody>
      </p:sp>
      <p:pic>
        <p:nvPicPr>
          <p:cNvPr id="219140" name="Picture 4" descr="Figure5-2"/>
          <p:cNvPicPr>
            <a:picLocks noChangeAspect="1" noChangeArrowheads="1"/>
          </p:cNvPicPr>
          <p:nvPr/>
        </p:nvPicPr>
        <p:blipFill>
          <a:blip r:embed="rId3" cstate="print"/>
          <a:srcRect/>
          <a:stretch>
            <a:fillRect/>
          </a:stretch>
        </p:blipFill>
        <p:spPr bwMode="auto">
          <a:xfrm>
            <a:off x="1951038" y="3048000"/>
            <a:ext cx="4602162" cy="302895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r>
              <a:rPr lang="en-US"/>
              <a:t>Conceptual Design – </a:t>
            </a:r>
            <a:r>
              <a:rPr lang="en-US" b="0" i="1"/>
              <a:t>Semantic Network</a:t>
            </a:r>
          </a:p>
        </p:txBody>
      </p:sp>
      <p:sp>
        <p:nvSpPr>
          <p:cNvPr id="222211" name="Rectangle 3"/>
          <p:cNvSpPr>
            <a:spLocks noGrp="1" noChangeArrowheads="1"/>
          </p:cNvSpPr>
          <p:nvPr>
            <p:ph idx="1"/>
          </p:nvPr>
        </p:nvSpPr>
        <p:spPr/>
        <p:txBody>
          <a:bodyPr/>
          <a:lstStyle/>
          <a:p>
            <a:r>
              <a:rPr lang="en-US"/>
              <a:t>Advantages of semantic networks:</a:t>
            </a:r>
          </a:p>
          <a:p>
            <a:pPr lvl="1"/>
            <a:r>
              <a:rPr lang="en-US"/>
              <a:t>They allow an easy way to explore the problem space.</a:t>
            </a:r>
          </a:p>
          <a:p>
            <a:pPr lvl="1"/>
            <a:r>
              <a:rPr lang="en-US"/>
              <a:t>They provide a way to create clusters of related elements.</a:t>
            </a:r>
          </a:p>
          <a:p>
            <a:pPr lvl="1"/>
            <a:r>
              <a:rPr lang="en-US"/>
              <a:t>They provide a graphical view of the problem space.</a:t>
            </a:r>
          </a:p>
          <a:p>
            <a:pPr lvl="1"/>
            <a:r>
              <a:rPr lang="en-US"/>
              <a:t>They resonate with the ways in which people process information.</a:t>
            </a:r>
          </a:p>
        </p:txBody>
      </p:sp>
      <p:sp>
        <p:nvSpPr>
          <p:cNvPr id="4" name="Slide Number Placeholder 3"/>
          <p:cNvSpPr>
            <a:spLocks noGrp="1"/>
          </p:cNvSpPr>
          <p:nvPr>
            <p:ph type="sldNum" sz="quarter" idx="12"/>
          </p:nvPr>
        </p:nvSpPr>
        <p:spPr/>
        <p:txBody>
          <a:bodyPr/>
          <a:lstStyle/>
          <a:p>
            <a:r>
              <a:rPr lang="en-US"/>
              <a:t>1-</a:t>
            </a:r>
            <a:fld id="{658EAC0B-CE63-4CA7-8E73-1D9AE42CC4B5}" type="slidenum">
              <a:rPr lang="en-US"/>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r>
              <a:rPr lang="en-US"/>
              <a:t>Conceptual Design – </a:t>
            </a:r>
            <a:r>
              <a:rPr lang="en-US" b="0" i="1"/>
              <a:t>Semantic Network</a:t>
            </a:r>
          </a:p>
        </p:txBody>
      </p:sp>
      <p:sp>
        <p:nvSpPr>
          <p:cNvPr id="223235" name="Rectangle 3"/>
          <p:cNvSpPr>
            <a:spLocks noGrp="1" noChangeArrowheads="1"/>
          </p:cNvSpPr>
          <p:nvPr>
            <p:ph idx="1"/>
          </p:nvPr>
        </p:nvSpPr>
        <p:spPr/>
        <p:txBody>
          <a:bodyPr/>
          <a:lstStyle/>
          <a:p>
            <a:r>
              <a:rPr lang="en-US" dirty="0"/>
              <a:t>Disadvantages of semantic networks:</a:t>
            </a:r>
          </a:p>
          <a:p>
            <a:pPr lvl="1"/>
            <a:r>
              <a:rPr lang="en-US" dirty="0"/>
              <a:t>They require knowledge of the problem space.</a:t>
            </a:r>
          </a:p>
          <a:p>
            <a:pPr lvl="1"/>
            <a:r>
              <a:rPr lang="en-US" dirty="0"/>
              <a:t>They can lead beyond the problem space.</a:t>
            </a:r>
          </a:p>
          <a:p>
            <a:pPr lvl="1"/>
            <a:r>
              <a:rPr lang="en-US" dirty="0"/>
              <a:t>There is no formal semantics for defining symbol </a:t>
            </a:r>
            <a:r>
              <a:rPr lang="en-US" dirty="0" smtClean="0"/>
              <a:t>meaning</a:t>
            </a:r>
          </a:p>
          <a:p>
            <a:pPr lvl="2"/>
            <a:r>
              <a:rPr lang="en-US" dirty="0" smtClean="0"/>
              <a:t>Could get formal by using UML, but would tend to stifle the process</a:t>
            </a:r>
          </a:p>
          <a:p>
            <a:pPr lvl="2"/>
            <a:r>
              <a:rPr lang="en-US" dirty="0" smtClean="0"/>
              <a:t>Can transform your card sort into a semantic network by using </a:t>
            </a:r>
            <a:r>
              <a:rPr lang="en-US" dirty="0" smtClean="0"/>
              <a:t>post-its</a:t>
            </a:r>
            <a:r>
              <a:rPr lang="en-US" dirty="0" smtClean="0"/>
              <a:t>, sticking them to a large piece of paper and drawing lines. </a:t>
            </a:r>
            <a:endParaRPr lang="en-US" dirty="0"/>
          </a:p>
        </p:txBody>
      </p:sp>
      <p:sp>
        <p:nvSpPr>
          <p:cNvPr id="4" name="Slide Number Placeholder 3"/>
          <p:cNvSpPr>
            <a:spLocks noGrp="1"/>
          </p:cNvSpPr>
          <p:nvPr>
            <p:ph type="sldNum" sz="quarter" idx="12"/>
          </p:nvPr>
        </p:nvSpPr>
        <p:spPr/>
        <p:txBody>
          <a:bodyPr/>
          <a:lstStyle/>
          <a:p>
            <a:r>
              <a:rPr lang="en-US"/>
              <a:t>1-</a:t>
            </a:r>
            <a:fld id="{97C1061F-B78E-4168-B2B4-D80C7F13B4C4}" type="slidenum">
              <a:rPr lang="en-US"/>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r>
              <a:rPr lang="en-US"/>
              <a:t>Conceptual Design – </a:t>
            </a:r>
            <a:r>
              <a:rPr lang="en-US" b="0" i="1"/>
              <a:t>Personas</a:t>
            </a:r>
          </a:p>
        </p:txBody>
      </p:sp>
      <p:sp>
        <p:nvSpPr>
          <p:cNvPr id="224259" name="Rectangle 3"/>
          <p:cNvSpPr>
            <a:spLocks noGrp="1" noChangeArrowheads="1"/>
          </p:cNvSpPr>
          <p:nvPr>
            <p:ph idx="1"/>
          </p:nvPr>
        </p:nvSpPr>
        <p:spPr/>
        <p:txBody>
          <a:bodyPr/>
          <a:lstStyle/>
          <a:p>
            <a:r>
              <a:rPr lang="en-US"/>
              <a:t>Personas are archetypes of actual users, defined by the user’s goals and attributes.</a:t>
            </a:r>
          </a:p>
          <a:p>
            <a:pPr>
              <a:buFontTx/>
              <a:buNone/>
            </a:pPr>
            <a:endParaRPr lang="en-US"/>
          </a:p>
          <a:p>
            <a:pPr>
              <a:buFontTx/>
              <a:buNone/>
            </a:pPr>
            <a:r>
              <a:rPr lang="en-US"/>
              <a:t>“Personas are derived from patterns observed during interviews with and observations of users and potential user (and sometimes customers) of a product” </a:t>
            </a:r>
          </a:p>
          <a:p>
            <a:pPr>
              <a:buFontTx/>
              <a:buNone/>
            </a:pPr>
            <a:r>
              <a:rPr lang="en-US" sz="2400"/>
              <a:t>(Cooper &amp; Reimann, 2003, 67)</a:t>
            </a:r>
          </a:p>
        </p:txBody>
      </p:sp>
      <p:sp>
        <p:nvSpPr>
          <p:cNvPr id="4" name="Slide Number Placeholder 3"/>
          <p:cNvSpPr>
            <a:spLocks noGrp="1"/>
          </p:cNvSpPr>
          <p:nvPr>
            <p:ph type="sldNum" sz="quarter" idx="12"/>
          </p:nvPr>
        </p:nvSpPr>
        <p:spPr/>
        <p:txBody>
          <a:bodyPr/>
          <a:lstStyle/>
          <a:p>
            <a:r>
              <a:rPr lang="en-US"/>
              <a:t>1-</a:t>
            </a:r>
            <a:fld id="{5BAE49B1-515B-45C3-8D08-A9254B609343}" type="slidenum">
              <a:rPr lang="en-US"/>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r>
              <a:rPr lang="en-US"/>
              <a:t>Conceptual Design – </a:t>
            </a:r>
            <a:r>
              <a:rPr lang="en-US" b="0" i="1"/>
              <a:t>Personas</a:t>
            </a:r>
          </a:p>
        </p:txBody>
      </p:sp>
      <p:sp>
        <p:nvSpPr>
          <p:cNvPr id="225283" name="Rectangle 3"/>
          <p:cNvSpPr>
            <a:spLocks noGrp="1" noChangeArrowheads="1"/>
          </p:cNvSpPr>
          <p:nvPr>
            <p:ph idx="1"/>
          </p:nvPr>
        </p:nvSpPr>
        <p:spPr/>
        <p:txBody>
          <a:bodyPr>
            <a:normAutofit fontScale="92500" lnSpcReduction="20000"/>
          </a:bodyPr>
          <a:lstStyle/>
          <a:p>
            <a:r>
              <a:rPr lang="en-US" sz="2800" dirty="0" smtClean="0"/>
              <a:t>Expected to have:</a:t>
            </a:r>
          </a:p>
          <a:p>
            <a:pPr lvl="1"/>
            <a:r>
              <a:rPr lang="en-US" sz="2400" dirty="0" smtClean="0"/>
              <a:t>A name (and preferably a photo!)</a:t>
            </a:r>
          </a:p>
          <a:p>
            <a:pPr lvl="1"/>
            <a:r>
              <a:rPr lang="en-US" sz="2400" dirty="0" smtClean="0"/>
              <a:t>Goals and motivating forces</a:t>
            </a:r>
          </a:p>
          <a:p>
            <a:pPr lvl="1"/>
            <a:r>
              <a:rPr lang="en-US" sz="2400" dirty="0" err="1" smtClean="0"/>
              <a:t>Behaviours</a:t>
            </a:r>
            <a:r>
              <a:rPr lang="en-US" sz="2400" dirty="0" smtClean="0"/>
              <a:t> and a personality</a:t>
            </a:r>
          </a:p>
          <a:p>
            <a:pPr lvl="1"/>
            <a:r>
              <a:rPr lang="en-US" sz="2400" dirty="0" smtClean="0"/>
              <a:t>Any relevant background</a:t>
            </a:r>
          </a:p>
          <a:p>
            <a:pPr lvl="2"/>
            <a:r>
              <a:rPr lang="en-US" sz="2000" dirty="0" smtClean="0"/>
              <a:t>E.g. their past experience with other software (and how they felt about it!)</a:t>
            </a:r>
            <a:endParaRPr lang="en-US" sz="2400" dirty="0"/>
          </a:p>
          <a:p>
            <a:r>
              <a:rPr lang="en-US" sz="2800" dirty="0" smtClean="0"/>
              <a:t>They should be a ‘3-dimensional’ person that can serve as a reference</a:t>
            </a:r>
          </a:p>
          <a:p>
            <a:pPr lvl="1"/>
            <a:r>
              <a:rPr lang="en-US" sz="2400" dirty="0" smtClean="0"/>
              <a:t>“Will this design work for Tim?”</a:t>
            </a:r>
            <a:endParaRPr lang="en-US" sz="2400" dirty="0"/>
          </a:p>
        </p:txBody>
      </p:sp>
      <p:sp>
        <p:nvSpPr>
          <p:cNvPr id="4" name="Slide Number Placeholder 3"/>
          <p:cNvSpPr>
            <a:spLocks noGrp="1"/>
          </p:cNvSpPr>
          <p:nvPr>
            <p:ph type="sldNum" sz="quarter" idx="12"/>
          </p:nvPr>
        </p:nvSpPr>
        <p:spPr/>
        <p:txBody>
          <a:bodyPr/>
          <a:lstStyle/>
          <a:p>
            <a:r>
              <a:rPr lang="en-US"/>
              <a:t>1-</a:t>
            </a:r>
            <a:fld id="{5A03F33C-C3EA-4411-9B17-EE3C3715B08D}" type="slidenum">
              <a:rPr lang="en-US"/>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lstStyle/>
          <a:p>
            <a:r>
              <a:rPr lang="en-US"/>
              <a:t>Conceptual Design – </a:t>
            </a:r>
            <a:r>
              <a:rPr lang="en-US" b="0" i="1"/>
              <a:t>Personas</a:t>
            </a:r>
          </a:p>
        </p:txBody>
      </p:sp>
      <p:sp>
        <p:nvSpPr>
          <p:cNvPr id="226307" name="Rectangle 3"/>
          <p:cNvSpPr>
            <a:spLocks noGrp="1" noChangeArrowheads="1"/>
          </p:cNvSpPr>
          <p:nvPr>
            <p:ph idx="1"/>
          </p:nvPr>
        </p:nvSpPr>
        <p:spPr/>
        <p:txBody>
          <a:bodyPr>
            <a:normAutofit fontScale="77500" lnSpcReduction="20000"/>
          </a:bodyPr>
          <a:lstStyle/>
          <a:p>
            <a:pPr marL="0" indent="1588"/>
            <a:endParaRPr lang="en-US" dirty="0"/>
          </a:p>
          <a:p>
            <a:pPr marL="0" indent="1588">
              <a:buFontTx/>
              <a:buNone/>
            </a:pPr>
            <a:r>
              <a:rPr lang="en-US" sz="2800" dirty="0"/>
              <a:t>Personas should be a </a:t>
            </a:r>
            <a:r>
              <a:rPr lang="en-US" sz="2800" dirty="0" smtClean="0"/>
              <a:t>reflection </a:t>
            </a:r>
            <a:r>
              <a:rPr lang="en-US" sz="2800" dirty="0"/>
              <a:t>of the information derived from the </a:t>
            </a:r>
            <a:r>
              <a:rPr lang="en-US" sz="2800" dirty="0" smtClean="0"/>
              <a:t>data collection activities</a:t>
            </a:r>
            <a:endParaRPr lang="en-US" sz="2800" dirty="0"/>
          </a:p>
          <a:p>
            <a:r>
              <a:rPr lang="en-US" sz="2400" dirty="0" smtClean="0"/>
              <a:t>Should be able to point </a:t>
            </a:r>
            <a:r>
              <a:rPr lang="en-US" sz="2400" dirty="0"/>
              <a:t>to a direct one-to-one relation with an observed user </a:t>
            </a:r>
            <a:r>
              <a:rPr lang="en-US" sz="2400" dirty="0" smtClean="0"/>
              <a:t>behavior or statement</a:t>
            </a:r>
          </a:p>
          <a:p>
            <a:pPr lvl="1"/>
            <a:r>
              <a:rPr lang="en-US" sz="2000" dirty="0" smtClean="0"/>
              <a:t>Otherwise, may be erroneous </a:t>
            </a:r>
            <a:r>
              <a:rPr lang="en-US" sz="2000" dirty="0"/>
              <a:t>and will lead to incorrect design </a:t>
            </a:r>
            <a:r>
              <a:rPr lang="en-US" sz="2000" dirty="0" smtClean="0"/>
              <a:t>decisions</a:t>
            </a:r>
          </a:p>
          <a:p>
            <a:r>
              <a:rPr lang="en-US" sz="2400" dirty="0" smtClean="0"/>
              <a:t>Yet you have to make them 3-dimensional</a:t>
            </a:r>
          </a:p>
          <a:p>
            <a:pPr lvl="1"/>
            <a:r>
              <a:rPr lang="en-US" sz="2000" dirty="0" smtClean="0"/>
              <a:t>You need to have enough there to inform the design decisions</a:t>
            </a:r>
          </a:p>
          <a:p>
            <a:r>
              <a:rPr lang="en-US" sz="2400" dirty="0" smtClean="0"/>
              <a:t>Can be a synthesis of characteristics observed over multiple users/potential users</a:t>
            </a:r>
            <a:endParaRPr lang="en-US" sz="2400" dirty="0"/>
          </a:p>
        </p:txBody>
      </p:sp>
      <p:sp>
        <p:nvSpPr>
          <p:cNvPr id="5" name="Slide Number Placeholder 3"/>
          <p:cNvSpPr>
            <a:spLocks noGrp="1"/>
          </p:cNvSpPr>
          <p:nvPr>
            <p:ph type="sldNum" sz="quarter" idx="12"/>
          </p:nvPr>
        </p:nvSpPr>
        <p:spPr/>
        <p:txBody>
          <a:bodyPr/>
          <a:lstStyle/>
          <a:p>
            <a:r>
              <a:rPr lang="en-US"/>
              <a:t>1-</a:t>
            </a:r>
            <a:fld id="{FB497EA9-DAB5-4503-B9FD-844423A3F1E4}" type="slidenum">
              <a:rPr lang="en-US"/>
              <a:pPr/>
              <a:t>18</a:t>
            </a:fld>
            <a:endParaRPr lang="en-US"/>
          </a:p>
        </p:txBody>
      </p:sp>
      <p:pic>
        <p:nvPicPr>
          <p:cNvPr id="226308" name="Picture 4" descr="maxim"/>
          <p:cNvPicPr>
            <a:picLocks noChangeAspect="1" noChangeArrowheads="1"/>
          </p:cNvPicPr>
          <p:nvPr/>
        </p:nvPicPr>
        <p:blipFill>
          <a:blip r:embed="rId3" cstate="print"/>
          <a:srcRect/>
          <a:stretch>
            <a:fillRect/>
          </a:stretch>
        </p:blipFill>
        <p:spPr bwMode="auto">
          <a:xfrm>
            <a:off x="304800" y="1828800"/>
            <a:ext cx="7905750" cy="428625"/>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r>
              <a:rPr lang="en-US"/>
              <a:t>Conceptual Design – </a:t>
            </a:r>
            <a:r>
              <a:rPr lang="en-US" b="0" i="1"/>
              <a:t>Personas</a:t>
            </a:r>
          </a:p>
        </p:txBody>
      </p:sp>
      <p:sp>
        <p:nvSpPr>
          <p:cNvPr id="227331" name="Rectangle 3"/>
          <p:cNvSpPr>
            <a:spLocks noGrp="1" noChangeArrowheads="1"/>
          </p:cNvSpPr>
          <p:nvPr>
            <p:ph idx="1"/>
          </p:nvPr>
        </p:nvSpPr>
        <p:spPr/>
        <p:txBody>
          <a:bodyPr>
            <a:normAutofit fontScale="70000" lnSpcReduction="20000"/>
          </a:bodyPr>
          <a:lstStyle/>
          <a:p>
            <a:pPr marL="225425" indent="-225425">
              <a:lnSpc>
                <a:spcPct val="80000"/>
              </a:lnSpc>
            </a:pPr>
            <a:r>
              <a:rPr lang="en-US" sz="2900" dirty="0"/>
              <a:t>Advantages of personas:</a:t>
            </a:r>
          </a:p>
          <a:p>
            <a:pPr marL="744538" lvl="1">
              <a:lnSpc>
                <a:spcPct val="80000"/>
              </a:lnSpc>
            </a:pPr>
            <a:r>
              <a:rPr lang="en-US" sz="2400" dirty="0"/>
              <a:t>They are quick and easy to create.</a:t>
            </a:r>
          </a:p>
          <a:p>
            <a:pPr marL="744538" lvl="1">
              <a:lnSpc>
                <a:spcPct val="80000"/>
              </a:lnSpc>
            </a:pPr>
            <a:r>
              <a:rPr lang="en-US" sz="2400" dirty="0"/>
              <a:t>They provide a consistent model for all team members.</a:t>
            </a:r>
          </a:p>
          <a:p>
            <a:pPr marL="744538" lvl="1">
              <a:lnSpc>
                <a:spcPct val="80000"/>
              </a:lnSpc>
            </a:pPr>
            <a:r>
              <a:rPr lang="en-US" sz="2400" dirty="0"/>
              <a:t>They are easy to use with other design methods.</a:t>
            </a:r>
          </a:p>
          <a:p>
            <a:pPr marL="744538" lvl="1">
              <a:lnSpc>
                <a:spcPct val="80000"/>
              </a:lnSpc>
            </a:pPr>
            <a:r>
              <a:rPr lang="en-US" sz="2400" dirty="0"/>
              <a:t>They make the user </a:t>
            </a:r>
            <a:r>
              <a:rPr lang="en-US" sz="2400" dirty="0" smtClean="0"/>
              <a:t>“real” </a:t>
            </a:r>
            <a:r>
              <a:rPr lang="en-US" sz="2400" dirty="0"/>
              <a:t>in the mind of the designer</a:t>
            </a:r>
            <a:r>
              <a:rPr lang="en-US" sz="2400" dirty="0" smtClean="0"/>
              <a:t>.</a:t>
            </a:r>
          </a:p>
          <a:p>
            <a:pPr marL="1144588" lvl="2">
              <a:lnSpc>
                <a:spcPct val="80000"/>
              </a:lnSpc>
            </a:pPr>
            <a:r>
              <a:rPr lang="en-US" sz="2000" dirty="0" smtClean="0"/>
              <a:t>i.e. a basis for our ‘empathy’ as designers</a:t>
            </a:r>
            <a:endParaRPr lang="en-US" sz="2000" dirty="0"/>
          </a:p>
          <a:p>
            <a:pPr marL="225425" indent="-225425">
              <a:lnSpc>
                <a:spcPct val="80000"/>
              </a:lnSpc>
            </a:pPr>
            <a:r>
              <a:rPr lang="en-US" sz="2900" dirty="0"/>
              <a:t>Disadvantages </a:t>
            </a:r>
            <a:r>
              <a:rPr lang="en-US" sz="2900" dirty="0"/>
              <a:t>of personas:</a:t>
            </a:r>
          </a:p>
          <a:p>
            <a:pPr marL="744538" lvl="1">
              <a:lnSpc>
                <a:spcPct val="80000"/>
              </a:lnSpc>
            </a:pPr>
            <a:r>
              <a:rPr lang="en-US" sz="2400" dirty="0"/>
              <a:t>They can be difficult to create if the target audience is </a:t>
            </a:r>
            <a:r>
              <a:rPr lang="en-US" sz="2400" dirty="0" smtClean="0"/>
              <a:t>international (or just diverse in whatever way)</a:t>
            </a:r>
            <a:endParaRPr lang="en-US" sz="2400" dirty="0"/>
          </a:p>
          <a:p>
            <a:pPr marL="744538" lvl="1">
              <a:lnSpc>
                <a:spcPct val="80000"/>
              </a:lnSpc>
            </a:pPr>
            <a:r>
              <a:rPr lang="en-US" sz="2400" dirty="0"/>
              <a:t>Having too many personas will make the work difficult</a:t>
            </a:r>
            <a:r>
              <a:rPr lang="en-US" sz="2400" dirty="0" smtClean="0"/>
              <a:t>.</a:t>
            </a:r>
          </a:p>
          <a:p>
            <a:pPr marL="1144588" lvl="2">
              <a:lnSpc>
                <a:spcPct val="80000"/>
              </a:lnSpc>
            </a:pPr>
            <a:r>
              <a:rPr lang="en-US" sz="2000" dirty="0" smtClean="0"/>
              <a:t>6-8 is usual </a:t>
            </a:r>
            <a:endParaRPr lang="en-US" sz="2000" dirty="0"/>
          </a:p>
          <a:p>
            <a:pPr marL="744538" lvl="1">
              <a:lnSpc>
                <a:spcPct val="80000"/>
              </a:lnSpc>
            </a:pPr>
            <a:r>
              <a:rPr lang="en-US" sz="2400" dirty="0"/>
              <a:t>There is a risk of incorporating unsupported designer assumptions.</a:t>
            </a:r>
          </a:p>
        </p:txBody>
      </p:sp>
      <p:sp>
        <p:nvSpPr>
          <p:cNvPr id="4" name="Slide Number Placeholder 3"/>
          <p:cNvSpPr>
            <a:spLocks noGrp="1"/>
          </p:cNvSpPr>
          <p:nvPr>
            <p:ph type="sldNum" sz="quarter" idx="12"/>
          </p:nvPr>
        </p:nvSpPr>
        <p:spPr/>
        <p:txBody>
          <a:bodyPr/>
          <a:lstStyle/>
          <a:p>
            <a:r>
              <a:rPr lang="en-US"/>
              <a:t>1-</a:t>
            </a:r>
            <a:fld id="{CA040DFF-8786-45D9-A23F-F18FB11E7758}" type="slidenum">
              <a:rPr lang="en-US"/>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Learning objective</a:t>
            </a:r>
            <a:endParaRPr lang="en-NZ" dirty="0"/>
          </a:p>
        </p:txBody>
      </p:sp>
      <p:sp>
        <p:nvSpPr>
          <p:cNvPr id="3" name="Content Placeholder 2"/>
          <p:cNvSpPr>
            <a:spLocks noGrp="1"/>
          </p:cNvSpPr>
          <p:nvPr>
            <p:ph idx="1"/>
          </p:nvPr>
        </p:nvSpPr>
        <p:spPr/>
        <p:txBody>
          <a:bodyPr/>
          <a:lstStyle/>
          <a:p>
            <a:r>
              <a:rPr lang="en-NZ" dirty="0" smtClean="0"/>
              <a:t>To appreciate role of Conceptual Design prior to Physical Design</a:t>
            </a:r>
          </a:p>
          <a:p>
            <a:r>
              <a:rPr lang="en-NZ" dirty="0" smtClean="0"/>
              <a:t>To be equipped with a set of methods for Conceptual Design</a:t>
            </a:r>
          </a:p>
          <a:p>
            <a:pPr lvl="1"/>
            <a:r>
              <a:rPr lang="en-NZ" dirty="0" smtClean="0"/>
              <a:t>Particularly personas and scenarios</a:t>
            </a:r>
            <a:endParaRPr lang="en-NZ" dirty="0"/>
          </a:p>
        </p:txBody>
      </p:sp>
      <p:sp>
        <p:nvSpPr>
          <p:cNvPr id="4" name="Slide Number Placeholder 3"/>
          <p:cNvSpPr>
            <a:spLocks noGrp="1"/>
          </p:cNvSpPr>
          <p:nvPr>
            <p:ph type="sldNum" sz="quarter" idx="12"/>
          </p:nvPr>
        </p:nvSpPr>
        <p:spPr/>
        <p:txBody>
          <a:bodyPr/>
          <a:lstStyle/>
          <a:p>
            <a:r>
              <a:rPr lang="en-US" smtClean="0"/>
              <a:t>1-</a:t>
            </a:r>
            <a:fld id="{D742FA92-DD24-425A-BCAD-BB44049928BE}" type="slidenum">
              <a:rPr lang="en-US" smtClean="0"/>
              <a:pPr/>
              <a:t>2</a:t>
            </a:fld>
            <a:endParaRPr lang="en-US"/>
          </a:p>
        </p:txBody>
      </p:sp>
    </p:spTree>
    <p:extLst>
      <p:ext uri="{BB962C8B-B14F-4D97-AF65-F5344CB8AC3E}">
        <p14:creationId xmlns:p14="http://schemas.microsoft.com/office/powerpoint/2010/main" val="3109766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8600" y="6477000"/>
            <a:ext cx="5257800" cy="338554"/>
          </a:xfrm>
          <a:prstGeom prst="rect">
            <a:avLst/>
          </a:prstGeom>
          <a:solidFill>
            <a:schemeClr val="accent3"/>
          </a:solidFill>
        </p:spPr>
        <p:txBody>
          <a:bodyPr wrap="square" rtlCol="0">
            <a:spAutoFit/>
          </a:bodyPr>
          <a:lstStyle/>
          <a:p>
            <a:endParaRPr lang="en-NZ" dirty="0"/>
          </a:p>
        </p:txBody>
      </p:sp>
      <p:sp>
        <p:nvSpPr>
          <p:cNvPr id="2" name="Title 1"/>
          <p:cNvSpPr>
            <a:spLocks noGrp="1"/>
          </p:cNvSpPr>
          <p:nvPr>
            <p:ph type="title"/>
          </p:nvPr>
        </p:nvSpPr>
        <p:spPr>
          <a:xfrm>
            <a:off x="533400" y="228600"/>
            <a:ext cx="8610600" cy="992187"/>
          </a:xfrm>
        </p:spPr>
        <p:txBody>
          <a:bodyPr>
            <a:normAutofit/>
          </a:bodyPr>
          <a:lstStyle/>
          <a:p>
            <a:pPr algn="r"/>
            <a:r>
              <a:rPr lang="en-US" sz="3600" b="1" dirty="0" smtClean="0">
                <a:solidFill>
                  <a:srgbClr val="0033CC"/>
                </a:solidFill>
              </a:rPr>
              <a:t>Persona example</a:t>
            </a:r>
            <a:endParaRPr lang="en-US" sz="3600" b="1" dirty="0">
              <a:solidFill>
                <a:srgbClr val="0033CC"/>
              </a:solidFill>
            </a:endParaRPr>
          </a:p>
        </p:txBody>
      </p:sp>
      <p:pic>
        <p:nvPicPr>
          <p:cNvPr id="5" name="Content Placeholder 4" descr="personasample2-p1.jpg"/>
          <p:cNvPicPr>
            <a:picLocks noGrp="1" noChangeAspect="1"/>
          </p:cNvPicPr>
          <p:nvPr>
            <p:ph idx="1"/>
          </p:nvPr>
        </p:nvPicPr>
        <p:blipFill>
          <a:blip r:embed="rId3" cstate="print"/>
          <a:stretch>
            <a:fillRect/>
          </a:stretch>
        </p:blipFill>
        <p:spPr>
          <a:xfrm>
            <a:off x="0" y="0"/>
            <a:ext cx="5334000" cy="6858000"/>
          </a:xfrm>
        </p:spPr>
      </p:pic>
      <p:sp>
        <p:nvSpPr>
          <p:cNvPr id="4" name="Slide Number Placeholder 3"/>
          <p:cNvSpPr>
            <a:spLocks noGrp="1"/>
          </p:cNvSpPr>
          <p:nvPr>
            <p:ph type="sldNum" sz="quarter" idx="12"/>
          </p:nvPr>
        </p:nvSpPr>
        <p:spPr>
          <a:xfrm>
            <a:off x="6553200" y="6356350"/>
            <a:ext cx="2133600" cy="365125"/>
          </a:xfrm>
          <a:prstGeom prst="rect">
            <a:avLst/>
          </a:prstGeom>
        </p:spPr>
        <p:txBody>
          <a:bodyPr/>
          <a:lstStyle/>
          <a:p>
            <a:pPr>
              <a:defRPr/>
            </a:pPr>
            <a:fld id="{B30F74E6-9A8B-494C-98F5-B66B12BC748A}" type="slidenum">
              <a:rPr lang="en-US" smtClean="0"/>
              <a:pPr>
                <a:defRPr/>
              </a:pPr>
              <a:t>20</a:t>
            </a:fld>
            <a:endParaRPr lang="en-US" dirty="0"/>
          </a:p>
        </p:txBody>
      </p:sp>
      <p:sp>
        <p:nvSpPr>
          <p:cNvPr id="6" name="TextBox 5"/>
          <p:cNvSpPr txBox="1"/>
          <p:nvPr/>
        </p:nvSpPr>
        <p:spPr>
          <a:xfrm>
            <a:off x="5148064" y="6581001"/>
            <a:ext cx="1830886" cy="276999"/>
          </a:xfrm>
          <a:prstGeom prst="rect">
            <a:avLst/>
          </a:prstGeom>
          <a:noFill/>
        </p:spPr>
        <p:txBody>
          <a:bodyPr wrap="none" rtlCol="0">
            <a:spAutoFit/>
          </a:bodyPr>
          <a:lstStyle/>
          <a:p>
            <a:r>
              <a:rPr lang="en-US" sz="1200" dirty="0" smtClean="0">
                <a:solidFill>
                  <a:schemeClr val="tx1">
                    <a:lumMod val="50000"/>
                    <a:lumOff val="50000"/>
                  </a:schemeClr>
                </a:solidFill>
              </a:rPr>
              <a:t>© http://chopsticker.com/</a:t>
            </a:r>
            <a:endParaRPr lang="en-US" sz="1200" dirty="0">
              <a:solidFill>
                <a:schemeClr val="tx1">
                  <a:lumMod val="50000"/>
                  <a:lumOff val="50000"/>
                </a:schemeClr>
              </a:solidFill>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8600" y="6477000"/>
            <a:ext cx="5257800" cy="338554"/>
          </a:xfrm>
          <a:prstGeom prst="rect">
            <a:avLst/>
          </a:prstGeom>
          <a:solidFill>
            <a:schemeClr val="accent3"/>
          </a:solidFill>
        </p:spPr>
        <p:txBody>
          <a:bodyPr wrap="square" rtlCol="0">
            <a:spAutoFit/>
          </a:bodyPr>
          <a:lstStyle/>
          <a:p>
            <a:endParaRPr lang="en-NZ" dirty="0"/>
          </a:p>
        </p:txBody>
      </p:sp>
      <p:sp>
        <p:nvSpPr>
          <p:cNvPr id="2" name="Title 1"/>
          <p:cNvSpPr>
            <a:spLocks noGrp="1"/>
          </p:cNvSpPr>
          <p:nvPr>
            <p:ph type="title"/>
          </p:nvPr>
        </p:nvSpPr>
        <p:spPr>
          <a:xfrm>
            <a:off x="533400" y="304800"/>
            <a:ext cx="8610600" cy="992187"/>
          </a:xfrm>
        </p:spPr>
        <p:txBody>
          <a:bodyPr>
            <a:normAutofit/>
          </a:bodyPr>
          <a:lstStyle/>
          <a:p>
            <a:pPr algn="r"/>
            <a:r>
              <a:rPr lang="en-US" sz="3600" b="1" dirty="0" smtClean="0">
                <a:solidFill>
                  <a:srgbClr val="0033CC"/>
                </a:solidFill>
              </a:rPr>
              <a:t>Persona example</a:t>
            </a:r>
            <a:endParaRPr lang="en-US" sz="3600" b="1" dirty="0">
              <a:solidFill>
                <a:srgbClr val="0033CC"/>
              </a:solidFill>
            </a:endParaRPr>
          </a:p>
        </p:txBody>
      </p:sp>
      <p:pic>
        <p:nvPicPr>
          <p:cNvPr id="8" name="Content Placeholder 7" descr="personasample2-p2a.jpg"/>
          <p:cNvPicPr>
            <a:picLocks noGrp="1" noChangeAspect="1"/>
          </p:cNvPicPr>
          <p:nvPr>
            <p:ph idx="1"/>
          </p:nvPr>
        </p:nvPicPr>
        <p:blipFill>
          <a:blip r:embed="rId3" cstate="print"/>
          <a:stretch>
            <a:fillRect/>
          </a:stretch>
        </p:blipFill>
        <p:spPr>
          <a:xfrm>
            <a:off x="0" y="0"/>
            <a:ext cx="5257800" cy="6858000"/>
          </a:xfrm>
        </p:spPr>
      </p:pic>
      <p:sp>
        <p:nvSpPr>
          <p:cNvPr id="4" name="Slide Number Placeholder 3"/>
          <p:cNvSpPr>
            <a:spLocks noGrp="1"/>
          </p:cNvSpPr>
          <p:nvPr>
            <p:ph type="sldNum" sz="quarter" idx="12"/>
          </p:nvPr>
        </p:nvSpPr>
        <p:spPr>
          <a:xfrm>
            <a:off x="6553200" y="6356350"/>
            <a:ext cx="2133600" cy="365125"/>
          </a:xfrm>
          <a:prstGeom prst="rect">
            <a:avLst/>
          </a:prstGeom>
        </p:spPr>
        <p:txBody>
          <a:bodyPr/>
          <a:lstStyle/>
          <a:p>
            <a:pPr>
              <a:defRPr/>
            </a:pPr>
            <a:fld id="{B30F74E6-9A8B-494C-98F5-B66B12BC748A}" type="slidenum">
              <a:rPr lang="en-US" smtClean="0"/>
              <a:pPr>
                <a:defRPr/>
              </a:pPr>
              <a:t>21</a:t>
            </a:fld>
            <a:endParaRPr lang="en-US" dirty="0"/>
          </a:p>
        </p:txBody>
      </p:sp>
      <p:sp>
        <p:nvSpPr>
          <p:cNvPr id="6" name="TextBox 5"/>
          <p:cNvSpPr txBox="1"/>
          <p:nvPr/>
        </p:nvSpPr>
        <p:spPr>
          <a:xfrm>
            <a:off x="5148064" y="6581001"/>
            <a:ext cx="1830886" cy="276999"/>
          </a:xfrm>
          <a:prstGeom prst="rect">
            <a:avLst/>
          </a:prstGeom>
          <a:noFill/>
        </p:spPr>
        <p:txBody>
          <a:bodyPr wrap="none" rtlCol="0">
            <a:spAutoFit/>
          </a:bodyPr>
          <a:lstStyle/>
          <a:p>
            <a:r>
              <a:rPr lang="en-US" sz="1200" dirty="0" smtClean="0">
                <a:solidFill>
                  <a:schemeClr val="tx1">
                    <a:lumMod val="50000"/>
                    <a:lumOff val="50000"/>
                  </a:schemeClr>
                </a:solidFill>
              </a:rPr>
              <a:t>© http://chopsticker.com/</a:t>
            </a:r>
            <a:endParaRPr lang="en-US" sz="1200" dirty="0">
              <a:solidFill>
                <a:schemeClr val="tx1">
                  <a:lumMod val="50000"/>
                  <a:lumOff val="50000"/>
                </a:schemeClr>
              </a:solidFill>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p:txBody>
          <a:bodyPr>
            <a:normAutofit fontScale="90000"/>
          </a:bodyPr>
          <a:lstStyle/>
          <a:p>
            <a:r>
              <a:rPr lang="en-US" sz="2800"/>
              <a:t>Conceptual Design – </a:t>
            </a:r>
            <a:r>
              <a:rPr lang="en-US" sz="2800" b="0"/>
              <a:t>Scenarios, Flowcharts, and Cognitive Walkthroughs</a:t>
            </a:r>
          </a:p>
        </p:txBody>
      </p:sp>
      <p:sp>
        <p:nvSpPr>
          <p:cNvPr id="228355" name="Rectangle 3"/>
          <p:cNvSpPr>
            <a:spLocks noGrp="1" noChangeArrowheads="1"/>
          </p:cNvSpPr>
          <p:nvPr>
            <p:ph idx="1"/>
          </p:nvPr>
        </p:nvSpPr>
        <p:spPr/>
        <p:txBody>
          <a:bodyPr>
            <a:normAutofit fontScale="77500" lnSpcReduction="20000"/>
          </a:bodyPr>
          <a:lstStyle/>
          <a:p>
            <a:pPr marL="225425" indent="-225425"/>
            <a:r>
              <a:rPr lang="en-US" dirty="0"/>
              <a:t>Scenarios</a:t>
            </a:r>
          </a:p>
          <a:p>
            <a:pPr marL="744538" lvl="1"/>
            <a:r>
              <a:rPr lang="en-US" sz="2400" dirty="0"/>
              <a:t>A description </a:t>
            </a:r>
            <a:r>
              <a:rPr lang="en-US" sz="2400" dirty="0" smtClean="0"/>
              <a:t>in ‘plain English’ of </a:t>
            </a:r>
            <a:r>
              <a:rPr lang="en-US" sz="2400" dirty="0"/>
              <a:t>a typical task</a:t>
            </a:r>
          </a:p>
          <a:p>
            <a:pPr marL="744538" lvl="1"/>
            <a:r>
              <a:rPr lang="en-US" sz="2400" dirty="0"/>
              <a:t>It describes </a:t>
            </a:r>
          </a:p>
          <a:p>
            <a:pPr lvl="2"/>
            <a:r>
              <a:rPr lang="en-US" sz="2000" dirty="0"/>
              <a:t>The basic goal </a:t>
            </a:r>
          </a:p>
          <a:p>
            <a:pPr lvl="2"/>
            <a:r>
              <a:rPr lang="en-US" sz="2000" dirty="0"/>
              <a:t>The conditions that exist at the beginning of the task</a:t>
            </a:r>
          </a:p>
          <a:p>
            <a:pPr lvl="2"/>
            <a:r>
              <a:rPr lang="en-US" sz="2000" dirty="0"/>
              <a:t>The activities in which the persona will engage</a:t>
            </a:r>
          </a:p>
          <a:p>
            <a:pPr lvl="2"/>
            <a:r>
              <a:rPr lang="en-US" sz="2000" dirty="0"/>
              <a:t>The outcomes of those activities</a:t>
            </a:r>
          </a:p>
          <a:p>
            <a:pPr marL="225425" indent="-225425"/>
            <a:endParaRPr lang="en-US" sz="2800" dirty="0"/>
          </a:p>
          <a:p>
            <a:pPr marL="225425" indent="-225425"/>
            <a:endParaRPr lang="en-US" sz="2800" dirty="0"/>
          </a:p>
          <a:p>
            <a:pPr marL="225425" indent="-225425">
              <a:buFontTx/>
              <a:buNone/>
            </a:pPr>
            <a:r>
              <a:rPr lang="en-US" sz="2800" dirty="0"/>
              <a:t>Scenarios afford a rich picture of the user’s tasks</a:t>
            </a:r>
          </a:p>
        </p:txBody>
      </p:sp>
      <p:sp>
        <p:nvSpPr>
          <p:cNvPr id="5" name="Slide Number Placeholder 3"/>
          <p:cNvSpPr>
            <a:spLocks noGrp="1"/>
          </p:cNvSpPr>
          <p:nvPr>
            <p:ph type="sldNum" sz="quarter" idx="12"/>
          </p:nvPr>
        </p:nvSpPr>
        <p:spPr/>
        <p:txBody>
          <a:bodyPr/>
          <a:lstStyle/>
          <a:p>
            <a:r>
              <a:rPr lang="en-US"/>
              <a:t>1-</a:t>
            </a:r>
            <a:fld id="{C34A0EBD-F8AC-414E-B0E2-EC58D0BA8C9C}" type="slidenum">
              <a:rPr lang="en-US"/>
              <a:pPr/>
              <a:t>22</a:t>
            </a:fld>
            <a:endParaRPr lang="en-US"/>
          </a:p>
        </p:txBody>
      </p:sp>
      <p:pic>
        <p:nvPicPr>
          <p:cNvPr id="228356" name="Picture 4" descr="maxim"/>
          <p:cNvPicPr>
            <a:picLocks noChangeAspect="1" noChangeArrowheads="1"/>
          </p:cNvPicPr>
          <p:nvPr/>
        </p:nvPicPr>
        <p:blipFill>
          <a:blip r:embed="rId3" cstate="print"/>
          <a:srcRect/>
          <a:stretch>
            <a:fillRect/>
          </a:stretch>
        </p:blipFill>
        <p:spPr bwMode="auto">
          <a:xfrm>
            <a:off x="228600" y="4724400"/>
            <a:ext cx="7905750" cy="428625"/>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0033CC"/>
                </a:solidFill>
              </a:rPr>
              <a:t>Scenario example</a:t>
            </a:r>
            <a:endParaRPr lang="en-US" sz="3600" b="1" dirty="0">
              <a:solidFill>
                <a:srgbClr val="0033CC"/>
              </a:solidFill>
            </a:endParaRPr>
          </a:p>
        </p:txBody>
      </p:sp>
      <p:sp>
        <p:nvSpPr>
          <p:cNvPr id="7" name="Content Placeholder 6"/>
          <p:cNvSpPr>
            <a:spLocks noGrp="1"/>
          </p:cNvSpPr>
          <p:nvPr>
            <p:ph idx="1"/>
          </p:nvPr>
        </p:nvSpPr>
        <p:spPr>
          <a:xfrm>
            <a:off x="457200" y="1600200"/>
            <a:ext cx="8229600" cy="4925144"/>
          </a:xfrm>
        </p:spPr>
        <p:txBody>
          <a:bodyPr>
            <a:normAutofit fontScale="92500" lnSpcReduction="10000"/>
          </a:bodyPr>
          <a:lstStyle/>
          <a:p>
            <a:pPr>
              <a:buNone/>
            </a:pPr>
            <a:r>
              <a:rPr lang="en-US" dirty="0" smtClean="0"/>
              <a:t>Accessing Design Files from a remote server</a:t>
            </a:r>
          </a:p>
          <a:p>
            <a:pPr>
              <a:buNone/>
            </a:pPr>
            <a:r>
              <a:rPr lang="en-US" sz="1800" b="1" dirty="0" smtClean="0"/>
              <a:t>PACT Analysis</a:t>
            </a:r>
          </a:p>
          <a:p>
            <a:pPr>
              <a:buNone/>
            </a:pPr>
            <a:r>
              <a:rPr lang="en-US" sz="1800" dirty="0" smtClean="0"/>
              <a:t>People: Design engineer on a project</a:t>
            </a:r>
          </a:p>
          <a:p>
            <a:pPr>
              <a:buNone/>
            </a:pPr>
            <a:r>
              <a:rPr lang="en-US" sz="1800" dirty="0" smtClean="0"/>
              <a:t>Activities: Using the DMS (document management system) to identify released document set for a design part</a:t>
            </a:r>
          </a:p>
          <a:p>
            <a:pPr>
              <a:buNone/>
            </a:pPr>
            <a:r>
              <a:rPr lang="en-US" sz="1800" dirty="0" smtClean="0"/>
              <a:t>Context: Remote site work environment, independently managed work activity</a:t>
            </a:r>
          </a:p>
          <a:p>
            <a:pPr>
              <a:buNone/>
            </a:pPr>
            <a:r>
              <a:rPr lang="en-US" sz="1800" dirty="0" smtClean="0"/>
              <a:t>Technology: Mobile interface to previous PC-based DMS</a:t>
            </a:r>
          </a:p>
          <a:p>
            <a:pPr>
              <a:buNone/>
            </a:pPr>
            <a:r>
              <a:rPr lang="en-US" sz="1800" b="1" dirty="0" smtClean="0"/>
              <a:t>Scenario</a:t>
            </a:r>
          </a:p>
          <a:p>
            <a:pPr>
              <a:buNone/>
            </a:pPr>
            <a:r>
              <a:rPr lang="en-US" sz="1800" dirty="0" smtClean="0"/>
              <a:t>Tim Powel [Engineer] is on site discussing construction of ‘Bridge D’ ‘Deck’ with contractors. Doesn’t believe that they have all the documentation and needs to check their set of documents against the master set. Uses mobile device to access DMS and authenticates with the system. Selects project ‘Bridge D’ and design part ‘Deck’. Requests the set of released documents to be identified. Works through the identified set of documents checking document codes, release date, and versions with the contractor. Identifies no anomalies with the contractor’s set and completes programme task.</a:t>
            </a:r>
            <a:endParaRPr lang="en-US" sz="1800"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pPr>
              <a:defRPr/>
            </a:pPr>
            <a:fld id="{B30F74E6-9A8B-494C-98F5-B66B12BC748A}" type="slidenum">
              <a:rPr lang="en-US" smtClean="0"/>
              <a:pPr>
                <a:defRPr/>
              </a:pPr>
              <a:t>23</a:t>
            </a:fld>
            <a:endParaRPr 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Scenario context / limits</a:t>
            </a:r>
            <a:endParaRPr lang="en-NZ" dirty="0"/>
          </a:p>
        </p:txBody>
      </p:sp>
      <p:sp>
        <p:nvSpPr>
          <p:cNvPr id="3" name="Content Placeholder 2"/>
          <p:cNvSpPr>
            <a:spLocks noGrp="1"/>
          </p:cNvSpPr>
          <p:nvPr>
            <p:ph idx="1"/>
          </p:nvPr>
        </p:nvSpPr>
        <p:spPr/>
        <p:txBody>
          <a:bodyPr>
            <a:normAutofit fontScale="55000" lnSpcReduction="20000"/>
          </a:bodyPr>
          <a:lstStyle/>
          <a:p>
            <a:r>
              <a:rPr lang="en-NZ" sz="2800" dirty="0" smtClean="0"/>
              <a:t>A scenario should be ‘situated’ with one or more of your personas</a:t>
            </a:r>
          </a:p>
          <a:p>
            <a:pPr lvl="1"/>
            <a:r>
              <a:rPr lang="en-NZ" sz="2400" dirty="0" smtClean="0"/>
              <a:t>You visualise Tim being the end user working through that scenario</a:t>
            </a:r>
          </a:p>
          <a:p>
            <a:pPr lvl="1"/>
            <a:r>
              <a:rPr lang="en-NZ" sz="2400" dirty="0" smtClean="0"/>
              <a:t>How do you interpret the Scenario differently if it starts</a:t>
            </a:r>
          </a:p>
          <a:p>
            <a:pPr lvl="2"/>
            <a:r>
              <a:rPr lang="en-NZ" sz="2000" dirty="0" smtClean="0"/>
              <a:t>‘The engineer’</a:t>
            </a:r>
          </a:p>
          <a:p>
            <a:pPr lvl="2"/>
            <a:r>
              <a:rPr lang="en-NZ" sz="2000" dirty="0" smtClean="0"/>
              <a:t>‘Tim Powel’</a:t>
            </a:r>
          </a:p>
          <a:p>
            <a:r>
              <a:rPr lang="en-NZ" sz="2800" dirty="0"/>
              <a:t>The main difference between a use-case and a scenario is that the scenario uses a persona’s name the use-case is abstracted to the role </a:t>
            </a:r>
            <a:r>
              <a:rPr lang="en-NZ" sz="2800" dirty="0" smtClean="0"/>
              <a:t>(e.g. </a:t>
            </a:r>
            <a:r>
              <a:rPr lang="en-NZ" sz="2800" dirty="0"/>
              <a:t>engineer)</a:t>
            </a:r>
          </a:p>
          <a:p>
            <a:r>
              <a:rPr lang="en-NZ" sz="2800" dirty="0" smtClean="0"/>
              <a:t>A scenario should specify the interface details as little as possible</a:t>
            </a:r>
          </a:p>
          <a:p>
            <a:pPr lvl="1"/>
            <a:r>
              <a:rPr lang="en-NZ" sz="2400" dirty="0" smtClean="0"/>
              <a:t>They are much more about what’s getting done as compared to </a:t>
            </a:r>
            <a:r>
              <a:rPr lang="en-NZ" sz="2400" i="1" dirty="0" smtClean="0"/>
              <a:t>how</a:t>
            </a:r>
            <a:r>
              <a:rPr lang="en-NZ" sz="2400" dirty="0" smtClean="0"/>
              <a:t> the user is manipulating the system to do it</a:t>
            </a:r>
          </a:p>
          <a:p>
            <a:pPr lvl="1"/>
            <a:r>
              <a:rPr lang="en-NZ" sz="2400" dirty="0" smtClean="0"/>
              <a:t>A good design will be one that makes the scenario’s task activity natural and efficient for our persona</a:t>
            </a:r>
            <a:endParaRPr lang="en-NZ" sz="2400" dirty="0"/>
          </a:p>
        </p:txBody>
      </p:sp>
      <p:sp>
        <p:nvSpPr>
          <p:cNvPr id="4" name="Slide Number Placeholder 3"/>
          <p:cNvSpPr>
            <a:spLocks noGrp="1"/>
          </p:cNvSpPr>
          <p:nvPr>
            <p:ph type="sldNum" sz="quarter" idx="12"/>
          </p:nvPr>
        </p:nvSpPr>
        <p:spPr/>
        <p:txBody>
          <a:bodyPr/>
          <a:lstStyle/>
          <a:p>
            <a:r>
              <a:rPr lang="en-US" dirty="0" smtClean="0"/>
              <a:t>1-</a:t>
            </a:r>
            <a:fld id="{D742FA92-DD24-425A-BCAD-BB44049928BE}" type="slidenum">
              <a:rPr lang="en-US" smtClean="0"/>
              <a:pPr/>
              <a:t>24</a:t>
            </a:fld>
            <a:endParaRPr lang="en-US" dirty="0"/>
          </a:p>
        </p:txBody>
      </p:sp>
    </p:spTree>
    <p:extLst>
      <p:ext uri="{BB962C8B-B14F-4D97-AF65-F5344CB8AC3E}">
        <p14:creationId xmlns:p14="http://schemas.microsoft.com/office/powerpoint/2010/main" val="966027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normAutofit fontScale="90000"/>
          </a:bodyPr>
          <a:lstStyle/>
          <a:p>
            <a:r>
              <a:rPr lang="en-US" sz="2800"/>
              <a:t>Conceptual Design – </a:t>
            </a:r>
            <a:r>
              <a:rPr lang="en-US" sz="2800" b="0"/>
              <a:t>Scenarios, Flowcharts, and Cognitive Walkthroughs</a:t>
            </a:r>
          </a:p>
        </p:txBody>
      </p:sp>
      <p:sp>
        <p:nvSpPr>
          <p:cNvPr id="229379" name="Rectangle 3"/>
          <p:cNvSpPr>
            <a:spLocks noGrp="1" noChangeArrowheads="1"/>
          </p:cNvSpPr>
          <p:nvPr>
            <p:ph idx="1"/>
          </p:nvPr>
        </p:nvSpPr>
        <p:spPr/>
        <p:txBody>
          <a:bodyPr/>
          <a:lstStyle/>
          <a:p>
            <a:pPr marL="225425" indent="-225425"/>
            <a:r>
              <a:rPr lang="en-US"/>
              <a:t>Flowcharts can be: </a:t>
            </a:r>
          </a:p>
          <a:p>
            <a:pPr marL="744538" lvl="1"/>
            <a:r>
              <a:rPr lang="en-US"/>
              <a:t>Simple network diagrams that identify the pages of a Web site and the navigational links between them </a:t>
            </a:r>
          </a:p>
          <a:p>
            <a:pPr marL="744538" lvl="1"/>
            <a:r>
              <a:rPr lang="en-US"/>
              <a:t>Sophisticated diagrams that capture conditional junctures and computational processes</a:t>
            </a:r>
          </a:p>
          <a:p>
            <a:pPr marL="225425" indent="-225425"/>
            <a:endParaRPr lang="en-US"/>
          </a:p>
        </p:txBody>
      </p:sp>
      <p:sp>
        <p:nvSpPr>
          <p:cNvPr id="6" name="Slide Number Placeholder 3"/>
          <p:cNvSpPr>
            <a:spLocks noGrp="1"/>
          </p:cNvSpPr>
          <p:nvPr>
            <p:ph type="sldNum" sz="quarter" idx="12"/>
          </p:nvPr>
        </p:nvSpPr>
        <p:spPr/>
        <p:txBody>
          <a:bodyPr/>
          <a:lstStyle/>
          <a:p>
            <a:r>
              <a:rPr lang="en-US"/>
              <a:t>1-</a:t>
            </a:r>
            <a:fld id="{11B28507-1692-4856-94BD-ED0E1FE74A6D}" type="slidenum">
              <a:rPr lang="en-US"/>
              <a:pPr/>
              <a:t>25</a:t>
            </a:fld>
            <a:endParaRPr lang="en-US"/>
          </a:p>
        </p:txBody>
      </p:sp>
      <p:pic>
        <p:nvPicPr>
          <p:cNvPr id="229381" name="Picture 5" descr="Figure5-3a"/>
          <p:cNvPicPr>
            <a:picLocks noChangeAspect="1" noChangeArrowheads="1"/>
          </p:cNvPicPr>
          <p:nvPr/>
        </p:nvPicPr>
        <p:blipFill>
          <a:blip r:embed="rId3" cstate="print"/>
          <a:srcRect/>
          <a:stretch>
            <a:fillRect/>
          </a:stretch>
        </p:blipFill>
        <p:spPr bwMode="auto">
          <a:xfrm>
            <a:off x="838200" y="4267200"/>
            <a:ext cx="3733800" cy="1773238"/>
          </a:xfrm>
          <a:prstGeom prst="rect">
            <a:avLst/>
          </a:prstGeom>
          <a:noFill/>
        </p:spPr>
      </p:pic>
      <p:pic>
        <p:nvPicPr>
          <p:cNvPr id="229382" name="Picture 6" descr="Figure5-3b"/>
          <p:cNvPicPr>
            <a:picLocks noChangeAspect="1" noChangeArrowheads="1"/>
          </p:cNvPicPr>
          <p:nvPr/>
        </p:nvPicPr>
        <p:blipFill>
          <a:blip r:embed="rId4" cstate="print"/>
          <a:srcRect/>
          <a:stretch>
            <a:fillRect/>
          </a:stretch>
        </p:blipFill>
        <p:spPr bwMode="auto">
          <a:xfrm>
            <a:off x="5257800" y="4191000"/>
            <a:ext cx="2514600" cy="2225675"/>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normAutofit fontScale="90000"/>
          </a:bodyPr>
          <a:lstStyle/>
          <a:p>
            <a:r>
              <a:rPr lang="en-US" sz="2800"/>
              <a:t>Conceptual Design – </a:t>
            </a:r>
            <a:r>
              <a:rPr lang="en-US" sz="2800" b="0"/>
              <a:t>Scenarios, Flowcharts, and Cognitive Walkthroughs</a:t>
            </a:r>
          </a:p>
        </p:txBody>
      </p:sp>
      <p:sp>
        <p:nvSpPr>
          <p:cNvPr id="230403" name="Rectangle 3"/>
          <p:cNvSpPr>
            <a:spLocks noGrp="1" noChangeArrowheads="1"/>
          </p:cNvSpPr>
          <p:nvPr>
            <p:ph idx="1"/>
          </p:nvPr>
        </p:nvSpPr>
        <p:spPr/>
        <p:txBody>
          <a:bodyPr/>
          <a:lstStyle/>
          <a:p>
            <a:pPr marL="225425" indent="-225425"/>
            <a:r>
              <a:rPr lang="en-US"/>
              <a:t>Cognitive walkthrough - the evaluator follows the various scenarios using the flowcharts or the low-fidelity prototypes</a:t>
            </a:r>
          </a:p>
          <a:p>
            <a:pPr marL="225425" indent="-225425"/>
            <a:endParaRPr lang="en-US"/>
          </a:p>
          <a:p>
            <a:pPr marL="225425" indent="-225425"/>
            <a:r>
              <a:rPr lang="en-US"/>
              <a:t>The evaluator takes the part of the primary stakeholder and tries to accomplish that stakeholder’s various tasks</a:t>
            </a:r>
          </a:p>
        </p:txBody>
      </p:sp>
      <p:sp>
        <p:nvSpPr>
          <p:cNvPr id="4" name="Slide Number Placeholder 3"/>
          <p:cNvSpPr>
            <a:spLocks noGrp="1"/>
          </p:cNvSpPr>
          <p:nvPr>
            <p:ph type="sldNum" sz="quarter" idx="12"/>
          </p:nvPr>
        </p:nvSpPr>
        <p:spPr/>
        <p:txBody>
          <a:bodyPr/>
          <a:lstStyle/>
          <a:p>
            <a:r>
              <a:rPr lang="en-US"/>
              <a:t>1-</a:t>
            </a:r>
            <a:fld id="{A1BFDFDD-21CE-4991-87D4-A469BE7DDB95}" type="slidenum">
              <a:rPr lang="en-US"/>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Iteration</a:t>
            </a:r>
            <a:endParaRPr lang="en-NZ" dirty="0"/>
          </a:p>
        </p:txBody>
      </p:sp>
      <p:sp>
        <p:nvSpPr>
          <p:cNvPr id="3" name="Content Placeholder 2"/>
          <p:cNvSpPr>
            <a:spLocks noGrp="1"/>
          </p:cNvSpPr>
          <p:nvPr>
            <p:ph idx="1"/>
          </p:nvPr>
        </p:nvSpPr>
        <p:spPr/>
        <p:txBody>
          <a:bodyPr>
            <a:normAutofit fontScale="77500" lnSpcReduction="20000"/>
          </a:bodyPr>
          <a:lstStyle/>
          <a:p>
            <a:r>
              <a:rPr lang="en-NZ" sz="2800" dirty="0" smtClean="0"/>
              <a:t>By running the scenario we discover</a:t>
            </a:r>
          </a:p>
          <a:p>
            <a:pPr lvl="1"/>
            <a:r>
              <a:rPr lang="en-NZ" sz="2400" dirty="0" smtClean="0"/>
              <a:t>Weaknesses in the flowchart (or more advanced prototype) for accomplishing the scenario</a:t>
            </a:r>
          </a:p>
          <a:p>
            <a:pPr lvl="1"/>
            <a:r>
              <a:rPr lang="en-NZ" sz="2400" dirty="0" smtClean="0"/>
              <a:t>This implies where and how something has to change</a:t>
            </a:r>
          </a:p>
          <a:p>
            <a:r>
              <a:rPr lang="en-NZ" sz="2800" dirty="0" smtClean="0"/>
              <a:t>We may change the flowchart / prototype</a:t>
            </a:r>
          </a:p>
          <a:p>
            <a:r>
              <a:rPr lang="en-NZ" sz="2800" dirty="0" smtClean="0"/>
              <a:t>We may adjust the scenario (and/or persona)</a:t>
            </a:r>
          </a:p>
          <a:p>
            <a:r>
              <a:rPr lang="en-NZ" sz="2800" dirty="0" smtClean="0"/>
              <a:t>We may change the functional requirements</a:t>
            </a:r>
          </a:p>
          <a:p>
            <a:pPr lvl="1"/>
            <a:r>
              <a:rPr lang="en-NZ" sz="2400" dirty="0" smtClean="0"/>
              <a:t>Expand, contract or otherwise adjust the scope of the entire system development effort (if we have the freedom to do so)</a:t>
            </a:r>
            <a:endParaRPr lang="en-NZ" sz="2400" dirty="0"/>
          </a:p>
        </p:txBody>
      </p:sp>
      <p:sp>
        <p:nvSpPr>
          <p:cNvPr id="4" name="Slide Number Placeholder 3"/>
          <p:cNvSpPr>
            <a:spLocks noGrp="1"/>
          </p:cNvSpPr>
          <p:nvPr>
            <p:ph type="sldNum" sz="quarter" idx="12"/>
          </p:nvPr>
        </p:nvSpPr>
        <p:spPr/>
        <p:txBody>
          <a:bodyPr/>
          <a:lstStyle/>
          <a:p>
            <a:r>
              <a:rPr lang="en-US" smtClean="0"/>
              <a:t>1-</a:t>
            </a:r>
            <a:fld id="{D742FA92-DD24-425A-BCAD-BB44049928BE}" type="slidenum">
              <a:rPr lang="en-US" smtClean="0"/>
              <a:pPr/>
              <a:t>27</a:t>
            </a:fld>
            <a:endParaRPr lang="en-US"/>
          </a:p>
        </p:txBody>
      </p:sp>
    </p:spTree>
    <p:extLst>
      <p:ext uri="{BB962C8B-B14F-4D97-AF65-F5344CB8AC3E}">
        <p14:creationId xmlns:p14="http://schemas.microsoft.com/office/powerpoint/2010/main" val="1344642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NZ" dirty="0"/>
          </a:p>
        </p:txBody>
      </p:sp>
      <p:sp>
        <p:nvSpPr>
          <p:cNvPr id="3" name="Content Placeholder 2"/>
          <p:cNvSpPr>
            <a:spLocks noGrp="1"/>
          </p:cNvSpPr>
          <p:nvPr>
            <p:ph idx="1"/>
          </p:nvPr>
        </p:nvSpPr>
        <p:spPr/>
        <p:txBody>
          <a:bodyPr/>
          <a:lstStyle/>
          <a:p>
            <a:r>
              <a:rPr lang="en-US" dirty="0" smtClean="0"/>
              <a:t>User centered design approach helps identify real user requirements at conceptual design stage and beyond</a:t>
            </a:r>
          </a:p>
          <a:p>
            <a:r>
              <a:rPr lang="en-US" dirty="0" smtClean="0"/>
              <a:t>Personas and scenarios are key elements of an iterative approach to conceptual design</a:t>
            </a:r>
          </a:p>
          <a:p>
            <a:pPr lvl="1"/>
            <a:r>
              <a:rPr lang="en-US" dirty="0" smtClean="0"/>
              <a:t>The personalizing of the interaction experience allows us as designers to empathize with the potential user. </a:t>
            </a:r>
            <a:endParaRPr lang="en-NZ" dirty="0"/>
          </a:p>
        </p:txBody>
      </p:sp>
      <p:sp>
        <p:nvSpPr>
          <p:cNvPr id="4" name="Slide Number Placeholder 3"/>
          <p:cNvSpPr>
            <a:spLocks noGrp="1"/>
          </p:cNvSpPr>
          <p:nvPr>
            <p:ph type="sldNum" sz="quarter" idx="12"/>
          </p:nvPr>
        </p:nvSpPr>
        <p:spPr/>
        <p:txBody>
          <a:bodyPr/>
          <a:lstStyle/>
          <a:p>
            <a:r>
              <a:rPr lang="en-US" smtClean="0"/>
              <a:t>1-</a:t>
            </a:r>
            <a:fld id="{D742FA92-DD24-425A-BCAD-BB44049928BE}" type="slidenum">
              <a:rPr lang="en-US" smtClean="0"/>
              <a:pPr/>
              <a:t>28</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en-US" dirty="0" smtClean="0"/>
              <a:t>Avoid Technology </a:t>
            </a:r>
            <a:r>
              <a:rPr lang="en-US" dirty="0"/>
              <a:t>Myopia</a:t>
            </a:r>
          </a:p>
        </p:txBody>
      </p:sp>
      <p:sp>
        <p:nvSpPr>
          <p:cNvPr id="206851" name="Rectangle 3"/>
          <p:cNvSpPr>
            <a:spLocks noGrp="1" noChangeArrowheads="1"/>
          </p:cNvSpPr>
          <p:nvPr>
            <p:ph idx="1"/>
          </p:nvPr>
        </p:nvSpPr>
        <p:spPr/>
        <p:txBody>
          <a:bodyPr/>
          <a:lstStyle/>
          <a:p>
            <a:r>
              <a:rPr lang="en-US"/>
              <a:t>Interaction designs must be sensitive to:</a:t>
            </a:r>
          </a:p>
          <a:p>
            <a:pPr lvl="1"/>
            <a:r>
              <a:rPr lang="en-US"/>
              <a:t>Human-human communication</a:t>
            </a:r>
          </a:p>
          <a:p>
            <a:pPr lvl="1"/>
            <a:r>
              <a:rPr lang="en-US"/>
              <a:t>Implicit Knowledge</a:t>
            </a:r>
          </a:p>
          <a:p>
            <a:pPr lvl="1"/>
            <a:r>
              <a:rPr lang="en-US"/>
              <a:t>Non-technical aspects of work</a:t>
            </a:r>
          </a:p>
          <a:p>
            <a:endParaRPr lang="en-US"/>
          </a:p>
          <a:p>
            <a:endParaRPr lang="en-US"/>
          </a:p>
          <a:p>
            <a:pPr>
              <a:buFontTx/>
              <a:buNone/>
            </a:pPr>
            <a:r>
              <a:rPr lang="en-US" sz="2800"/>
              <a:t>Integrate technology and human activities carefully</a:t>
            </a:r>
          </a:p>
        </p:txBody>
      </p:sp>
      <p:sp>
        <p:nvSpPr>
          <p:cNvPr id="5" name="Slide Number Placeholder 3"/>
          <p:cNvSpPr>
            <a:spLocks noGrp="1"/>
          </p:cNvSpPr>
          <p:nvPr>
            <p:ph type="sldNum" sz="quarter" idx="12"/>
          </p:nvPr>
        </p:nvSpPr>
        <p:spPr/>
        <p:txBody>
          <a:bodyPr/>
          <a:lstStyle/>
          <a:p>
            <a:r>
              <a:rPr lang="en-US"/>
              <a:t>1-</a:t>
            </a:r>
            <a:fld id="{FD18071B-6BB8-4E1E-B67F-AD7268F4BAC6}" type="slidenum">
              <a:rPr lang="en-US"/>
              <a:pPr/>
              <a:t>3</a:t>
            </a:fld>
            <a:endParaRPr lang="en-US"/>
          </a:p>
        </p:txBody>
      </p:sp>
      <p:pic>
        <p:nvPicPr>
          <p:cNvPr id="206852" name="Picture 4" descr="maxim"/>
          <p:cNvPicPr>
            <a:picLocks noChangeAspect="1" noChangeArrowheads="1"/>
          </p:cNvPicPr>
          <p:nvPr/>
        </p:nvPicPr>
        <p:blipFill>
          <a:blip r:embed="rId3" cstate="print"/>
          <a:srcRect/>
          <a:stretch>
            <a:fillRect/>
          </a:stretch>
        </p:blipFill>
        <p:spPr bwMode="auto">
          <a:xfrm>
            <a:off x="304800" y="4116925"/>
            <a:ext cx="7905750" cy="42862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en-US"/>
              <a:t>Conceptual Design</a:t>
            </a:r>
          </a:p>
        </p:txBody>
      </p:sp>
      <p:sp>
        <p:nvSpPr>
          <p:cNvPr id="207875" name="Rectangle 3"/>
          <p:cNvSpPr>
            <a:spLocks noGrp="1" noChangeArrowheads="1"/>
          </p:cNvSpPr>
          <p:nvPr>
            <p:ph idx="1"/>
          </p:nvPr>
        </p:nvSpPr>
        <p:spPr/>
        <p:txBody>
          <a:bodyPr/>
          <a:lstStyle/>
          <a:p>
            <a:r>
              <a:rPr lang="en-US" dirty="0"/>
              <a:t>Conceptual design involves </a:t>
            </a:r>
          </a:p>
          <a:p>
            <a:pPr lvl="1"/>
            <a:r>
              <a:rPr lang="en-US" dirty="0"/>
              <a:t>Structuring the information space</a:t>
            </a:r>
          </a:p>
          <a:p>
            <a:pPr lvl="1"/>
            <a:r>
              <a:rPr lang="en-US" dirty="0"/>
              <a:t>Creating </a:t>
            </a:r>
            <a:r>
              <a:rPr lang="en-US" dirty="0" smtClean="0"/>
              <a:t>alternative </a:t>
            </a:r>
            <a:r>
              <a:rPr lang="en-US" dirty="0"/>
              <a:t>solutions</a:t>
            </a:r>
          </a:p>
          <a:p>
            <a:pPr lvl="1"/>
            <a:r>
              <a:rPr lang="en-US" dirty="0"/>
              <a:t>Determining which design concept to pursue</a:t>
            </a:r>
          </a:p>
          <a:p>
            <a:endParaRPr lang="en-US" dirty="0"/>
          </a:p>
        </p:txBody>
      </p:sp>
      <p:sp>
        <p:nvSpPr>
          <p:cNvPr id="4" name="Slide Number Placeholder 3"/>
          <p:cNvSpPr>
            <a:spLocks noGrp="1"/>
          </p:cNvSpPr>
          <p:nvPr>
            <p:ph type="sldNum" sz="quarter" idx="12"/>
          </p:nvPr>
        </p:nvSpPr>
        <p:spPr/>
        <p:txBody>
          <a:bodyPr/>
          <a:lstStyle/>
          <a:p>
            <a:r>
              <a:rPr lang="en-US"/>
              <a:t>1-</a:t>
            </a:r>
            <a:fld id="{F191A64A-EE07-4DF3-9A49-EC2B51400783}" type="slidenum">
              <a:rPr lang="en-US"/>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r>
              <a:rPr lang="en-US"/>
              <a:t>Conceptual Design</a:t>
            </a:r>
          </a:p>
        </p:txBody>
      </p:sp>
      <p:sp>
        <p:nvSpPr>
          <p:cNvPr id="214019" name="Rectangle 3"/>
          <p:cNvSpPr>
            <a:spLocks noGrp="1" noChangeArrowheads="1"/>
          </p:cNvSpPr>
          <p:nvPr>
            <p:ph idx="1"/>
          </p:nvPr>
        </p:nvSpPr>
        <p:spPr/>
        <p:txBody>
          <a:bodyPr/>
          <a:lstStyle/>
          <a:p>
            <a:pPr>
              <a:lnSpc>
                <a:spcPct val="90000"/>
              </a:lnSpc>
            </a:pPr>
            <a:r>
              <a:rPr lang="en-US" dirty="0"/>
              <a:t>The tools involved in conceptual design:</a:t>
            </a:r>
          </a:p>
          <a:p>
            <a:pPr lvl="1">
              <a:lnSpc>
                <a:spcPct val="90000"/>
              </a:lnSpc>
            </a:pPr>
            <a:r>
              <a:rPr lang="en-US" dirty="0"/>
              <a:t>Brainstorming</a:t>
            </a:r>
          </a:p>
          <a:p>
            <a:pPr lvl="1">
              <a:lnSpc>
                <a:spcPct val="90000"/>
              </a:lnSpc>
            </a:pPr>
            <a:r>
              <a:rPr lang="en-US" dirty="0"/>
              <a:t>Card sort</a:t>
            </a:r>
          </a:p>
          <a:p>
            <a:pPr lvl="1">
              <a:lnSpc>
                <a:spcPct val="90000"/>
              </a:lnSpc>
            </a:pPr>
            <a:r>
              <a:rPr lang="en-US" dirty="0"/>
              <a:t>Semantic networks</a:t>
            </a:r>
          </a:p>
          <a:p>
            <a:pPr lvl="1">
              <a:lnSpc>
                <a:spcPct val="90000"/>
              </a:lnSpc>
            </a:pPr>
            <a:r>
              <a:rPr lang="en-US" dirty="0"/>
              <a:t>Personas</a:t>
            </a:r>
          </a:p>
          <a:p>
            <a:pPr lvl="1">
              <a:lnSpc>
                <a:spcPct val="90000"/>
              </a:lnSpc>
            </a:pPr>
            <a:r>
              <a:rPr lang="en-US" dirty="0"/>
              <a:t>Scenarios</a:t>
            </a:r>
          </a:p>
          <a:p>
            <a:pPr lvl="1">
              <a:lnSpc>
                <a:spcPct val="90000"/>
              </a:lnSpc>
            </a:pPr>
            <a:r>
              <a:rPr lang="en-US" dirty="0"/>
              <a:t>Flowcharts</a:t>
            </a:r>
          </a:p>
          <a:p>
            <a:pPr lvl="1">
              <a:lnSpc>
                <a:spcPct val="90000"/>
              </a:lnSpc>
            </a:pPr>
            <a:r>
              <a:rPr lang="en-US" dirty="0"/>
              <a:t>Cognitive </a:t>
            </a:r>
            <a:r>
              <a:rPr lang="en-US" dirty="0" smtClean="0"/>
              <a:t>walkthroughs</a:t>
            </a:r>
            <a:endParaRPr lang="en-US" dirty="0"/>
          </a:p>
        </p:txBody>
      </p:sp>
      <p:sp>
        <p:nvSpPr>
          <p:cNvPr id="4" name="Slide Number Placeholder 3"/>
          <p:cNvSpPr>
            <a:spLocks noGrp="1"/>
          </p:cNvSpPr>
          <p:nvPr>
            <p:ph type="sldNum" sz="quarter" idx="12"/>
          </p:nvPr>
        </p:nvSpPr>
        <p:spPr/>
        <p:txBody>
          <a:bodyPr/>
          <a:lstStyle/>
          <a:p>
            <a:r>
              <a:rPr lang="en-US"/>
              <a:t>1-</a:t>
            </a:r>
            <a:fld id="{1F953C74-61E9-48BB-A5F8-258436C722C0}" type="slidenum">
              <a:rPr lang="en-US"/>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609599" y="609600"/>
            <a:ext cx="7239001" cy="990600"/>
          </a:xfrm>
        </p:spPr>
        <p:txBody>
          <a:bodyPr>
            <a:normAutofit fontScale="90000"/>
          </a:bodyPr>
          <a:lstStyle/>
          <a:p>
            <a:r>
              <a:rPr lang="en-US" dirty="0"/>
              <a:t>Conceptual Design - </a:t>
            </a:r>
            <a:r>
              <a:rPr lang="en-US" b="0" i="1" dirty="0"/>
              <a:t>Brainstorming</a:t>
            </a:r>
          </a:p>
        </p:txBody>
      </p:sp>
      <p:sp>
        <p:nvSpPr>
          <p:cNvPr id="215043" name="Rectangle 3"/>
          <p:cNvSpPr>
            <a:spLocks noGrp="1" noChangeArrowheads="1"/>
          </p:cNvSpPr>
          <p:nvPr>
            <p:ph idx="1"/>
          </p:nvPr>
        </p:nvSpPr>
        <p:spPr>
          <a:xfrm>
            <a:off x="304800" y="1447800"/>
            <a:ext cx="8294688" cy="4572000"/>
          </a:xfrm>
        </p:spPr>
        <p:txBody>
          <a:bodyPr>
            <a:normAutofit fontScale="92500" lnSpcReduction="10000"/>
          </a:bodyPr>
          <a:lstStyle/>
          <a:p>
            <a:r>
              <a:rPr lang="en-US" sz="2400" dirty="0"/>
              <a:t>Team activity</a:t>
            </a:r>
          </a:p>
          <a:p>
            <a:pPr lvl="1"/>
            <a:r>
              <a:rPr lang="en-US" sz="2400" dirty="0" smtClean="0"/>
              <a:t>Get out possible ideas</a:t>
            </a:r>
          </a:p>
          <a:p>
            <a:pPr lvl="2"/>
            <a:r>
              <a:rPr lang="en-US" sz="2000" dirty="0" smtClean="0"/>
              <a:t>Minimize critical thinking at this stage</a:t>
            </a:r>
          </a:p>
          <a:p>
            <a:pPr lvl="2"/>
            <a:r>
              <a:rPr lang="en-US" sz="2000" dirty="0" smtClean="0"/>
              <a:t>Any idea is ‘good enough’ to write down</a:t>
            </a:r>
            <a:endParaRPr lang="en-US" sz="2000" dirty="0"/>
          </a:p>
          <a:p>
            <a:pPr lvl="1"/>
            <a:r>
              <a:rPr lang="en-US" sz="2400" dirty="0" smtClean="0"/>
              <a:t>May use storyboarding</a:t>
            </a:r>
          </a:p>
          <a:p>
            <a:pPr lvl="2"/>
            <a:r>
              <a:rPr lang="en-US" sz="2000" dirty="0" smtClean="0"/>
              <a:t>Making like a comic strip of the interaction concept</a:t>
            </a:r>
          </a:p>
          <a:p>
            <a:pPr lvl="2"/>
            <a:r>
              <a:rPr lang="en-US" sz="2000" dirty="0" smtClean="0"/>
              <a:t>Or any sort of diagramming that denotes the idea</a:t>
            </a:r>
          </a:p>
          <a:p>
            <a:r>
              <a:rPr lang="en-US" sz="2400" dirty="0" smtClean="0"/>
              <a:t>Can work in parallel by breaking into subgroups or individually to scribble ideas on butcher paper or post-its</a:t>
            </a:r>
            <a:endParaRPr lang="en-US" sz="2400" dirty="0"/>
          </a:p>
          <a:p>
            <a:r>
              <a:rPr lang="en-US" sz="2400" dirty="0"/>
              <a:t>Brainstorming sessions generate a lot of material that must </a:t>
            </a:r>
            <a:r>
              <a:rPr lang="en-US" sz="2400" dirty="0" smtClean="0"/>
              <a:t>then be </a:t>
            </a:r>
            <a:r>
              <a:rPr lang="en-US" sz="2400" dirty="0"/>
              <a:t>filtered and organized</a:t>
            </a:r>
          </a:p>
        </p:txBody>
      </p:sp>
      <p:sp>
        <p:nvSpPr>
          <p:cNvPr id="4" name="Slide Number Placeholder 3"/>
          <p:cNvSpPr>
            <a:spLocks noGrp="1"/>
          </p:cNvSpPr>
          <p:nvPr>
            <p:ph type="sldNum" sz="quarter" idx="12"/>
          </p:nvPr>
        </p:nvSpPr>
        <p:spPr/>
        <p:txBody>
          <a:bodyPr/>
          <a:lstStyle/>
          <a:p>
            <a:r>
              <a:rPr lang="en-US"/>
              <a:t>1-</a:t>
            </a:r>
            <a:fld id="{79277D49-6FE4-4A58-BCF5-D354CA2FE648}" type="slidenum">
              <a:rPr lang="en-US"/>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Post-its grouped at the end of a brainstorming session</a:t>
            </a:r>
            <a:endParaRPr lang="en-NZ" dirty="0"/>
          </a:p>
        </p:txBody>
      </p:sp>
      <p:sp>
        <p:nvSpPr>
          <p:cNvPr id="3" name="Content Placeholder 2"/>
          <p:cNvSpPr>
            <a:spLocks noGrp="1"/>
          </p:cNvSpPr>
          <p:nvPr>
            <p:ph idx="1"/>
          </p:nvPr>
        </p:nvSpPr>
        <p:spPr/>
        <p:txBody>
          <a:bodyPr/>
          <a:lstStyle/>
          <a:p>
            <a:endParaRPr lang="en-NZ"/>
          </a:p>
        </p:txBody>
      </p:sp>
      <p:sp>
        <p:nvSpPr>
          <p:cNvPr id="4" name="Slide Number Placeholder 3"/>
          <p:cNvSpPr>
            <a:spLocks noGrp="1"/>
          </p:cNvSpPr>
          <p:nvPr>
            <p:ph type="sldNum" sz="quarter" idx="12"/>
          </p:nvPr>
        </p:nvSpPr>
        <p:spPr/>
        <p:txBody>
          <a:bodyPr/>
          <a:lstStyle/>
          <a:p>
            <a:r>
              <a:rPr lang="en-US" smtClean="0"/>
              <a:t>1-</a:t>
            </a:r>
            <a:fld id="{D742FA92-DD24-425A-BCAD-BB44049928BE}" type="slidenum">
              <a:rPr lang="en-US" smtClean="0"/>
              <a:pPr/>
              <a:t>7</a:t>
            </a:fld>
            <a:endParaRPr lang="en-US"/>
          </a:p>
        </p:txBody>
      </p:sp>
      <p:pic>
        <p:nvPicPr>
          <p:cNvPr id="1026" name="Picture 2" descr="https://s3.amazonaws.com/ksr/assets/000/205/349/269807f87b6420ec7b4e82b783394204_large.jpg?13500756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930400"/>
            <a:ext cx="5851592" cy="4371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595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US"/>
              <a:t>Conceptual Design – </a:t>
            </a:r>
            <a:r>
              <a:rPr lang="en-US" b="0" i="1"/>
              <a:t>Card Sort</a:t>
            </a:r>
          </a:p>
        </p:txBody>
      </p:sp>
      <p:sp>
        <p:nvSpPr>
          <p:cNvPr id="216067" name="Rectangle 3"/>
          <p:cNvSpPr>
            <a:spLocks noGrp="1" noChangeArrowheads="1"/>
          </p:cNvSpPr>
          <p:nvPr>
            <p:ph idx="1"/>
          </p:nvPr>
        </p:nvSpPr>
        <p:spPr/>
        <p:txBody>
          <a:bodyPr>
            <a:normAutofit fontScale="85000" lnSpcReduction="20000"/>
          </a:bodyPr>
          <a:lstStyle/>
          <a:p>
            <a:pPr>
              <a:lnSpc>
                <a:spcPct val="80000"/>
              </a:lnSpc>
            </a:pPr>
            <a:endParaRPr lang="en-US" sz="2800" dirty="0"/>
          </a:p>
          <a:p>
            <a:pPr>
              <a:lnSpc>
                <a:spcPct val="80000"/>
              </a:lnSpc>
              <a:buFontTx/>
              <a:buNone/>
            </a:pPr>
            <a:r>
              <a:rPr lang="en-US" sz="2400" dirty="0"/>
              <a:t>Card Sorting can be used to discover user-centered groupings</a:t>
            </a:r>
          </a:p>
          <a:p>
            <a:pPr>
              <a:lnSpc>
                <a:spcPct val="80000"/>
              </a:lnSpc>
              <a:buFontTx/>
              <a:buNone/>
            </a:pPr>
            <a:endParaRPr lang="en-US" sz="2400" dirty="0"/>
          </a:p>
          <a:p>
            <a:pPr>
              <a:lnSpc>
                <a:spcPct val="80000"/>
              </a:lnSpc>
            </a:pPr>
            <a:r>
              <a:rPr lang="en-US" sz="2800" dirty="0"/>
              <a:t>Card sorting can be used to organize the information collected in the discovery phase</a:t>
            </a:r>
          </a:p>
          <a:p>
            <a:pPr>
              <a:lnSpc>
                <a:spcPct val="80000"/>
              </a:lnSpc>
            </a:pPr>
            <a:endParaRPr lang="en-US" sz="2800" dirty="0"/>
          </a:p>
          <a:p>
            <a:pPr>
              <a:lnSpc>
                <a:spcPct val="80000"/>
              </a:lnSpc>
            </a:pPr>
            <a:r>
              <a:rPr lang="en-US" sz="2800" dirty="0"/>
              <a:t>Used to define groupings for menus, controls and Web page content</a:t>
            </a:r>
          </a:p>
          <a:p>
            <a:pPr>
              <a:lnSpc>
                <a:spcPct val="80000"/>
              </a:lnSpc>
            </a:pPr>
            <a:endParaRPr lang="en-US" sz="2800" dirty="0"/>
          </a:p>
          <a:p>
            <a:pPr>
              <a:lnSpc>
                <a:spcPct val="80000"/>
              </a:lnSpc>
            </a:pPr>
            <a:r>
              <a:rPr lang="en-US" sz="2800" dirty="0"/>
              <a:t>Used to generate labels for menus, buttons and navigation links</a:t>
            </a:r>
          </a:p>
        </p:txBody>
      </p:sp>
      <p:sp>
        <p:nvSpPr>
          <p:cNvPr id="5" name="Slide Number Placeholder 3"/>
          <p:cNvSpPr>
            <a:spLocks noGrp="1"/>
          </p:cNvSpPr>
          <p:nvPr>
            <p:ph type="sldNum" sz="quarter" idx="12"/>
          </p:nvPr>
        </p:nvSpPr>
        <p:spPr/>
        <p:txBody>
          <a:bodyPr/>
          <a:lstStyle/>
          <a:p>
            <a:r>
              <a:rPr lang="en-US"/>
              <a:t>1-</a:t>
            </a:r>
            <a:fld id="{F60C803F-3553-447A-AF3C-694429CE477E}" type="slidenum">
              <a:rPr lang="en-US"/>
              <a:pPr/>
              <a:t>8</a:t>
            </a:fld>
            <a:endParaRPr lang="en-US"/>
          </a:p>
        </p:txBody>
      </p:sp>
      <p:pic>
        <p:nvPicPr>
          <p:cNvPr id="216068" name="Picture 4" descr="maxim"/>
          <p:cNvPicPr>
            <a:picLocks noChangeAspect="1" noChangeArrowheads="1"/>
          </p:cNvPicPr>
          <p:nvPr/>
        </p:nvPicPr>
        <p:blipFill>
          <a:blip r:embed="rId3" cstate="print"/>
          <a:srcRect/>
          <a:stretch>
            <a:fillRect/>
          </a:stretch>
        </p:blipFill>
        <p:spPr bwMode="auto">
          <a:xfrm>
            <a:off x="304800" y="1524000"/>
            <a:ext cx="7905750" cy="4286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r>
              <a:rPr lang="en-US"/>
              <a:t>Conceptual Design – </a:t>
            </a:r>
            <a:r>
              <a:rPr lang="en-US" b="0" i="1"/>
              <a:t>Card Sort</a:t>
            </a:r>
          </a:p>
        </p:txBody>
      </p:sp>
      <p:sp>
        <p:nvSpPr>
          <p:cNvPr id="218115" name="Rectangle 3"/>
          <p:cNvSpPr>
            <a:spLocks noGrp="1" noChangeArrowheads="1"/>
          </p:cNvSpPr>
          <p:nvPr>
            <p:ph idx="1"/>
          </p:nvPr>
        </p:nvSpPr>
        <p:spPr/>
        <p:txBody>
          <a:bodyPr/>
          <a:lstStyle/>
          <a:p>
            <a:r>
              <a:rPr lang="en-US"/>
              <a:t>Result of a card sort</a:t>
            </a:r>
          </a:p>
        </p:txBody>
      </p:sp>
      <p:sp>
        <p:nvSpPr>
          <p:cNvPr id="5" name="Slide Number Placeholder 3"/>
          <p:cNvSpPr>
            <a:spLocks noGrp="1"/>
          </p:cNvSpPr>
          <p:nvPr>
            <p:ph type="sldNum" sz="quarter" idx="12"/>
          </p:nvPr>
        </p:nvSpPr>
        <p:spPr/>
        <p:txBody>
          <a:bodyPr/>
          <a:lstStyle/>
          <a:p>
            <a:r>
              <a:rPr lang="en-US"/>
              <a:t>1-</a:t>
            </a:r>
            <a:fld id="{7CD4B9BD-F593-4268-A19A-73C631F795B9}" type="slidenum">
              <a:rPr lang="en-US"/>
              <a:pPr/>
              <a:t>9</a:t>
            </a:fld>
            <a:endParaRPr lang="en-US"/>
          </a:p>
        </p:txBody>
      </p:sp>
      <p:pic>
        <p:nvPicPr>
          <p:cNvPr id="218117" name="Picture 5" descr="Figure5-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646680" y="2926687"/>
            <a:ext cx="4273550" cy="3297238"/>
          </a:xfrm>
          <a:prstGeom prst="rect">
            <a:avLst/>
          </a:prstGeom>
          <a:noFill/>
        </p:spPr>
      </p:pic>
    </p:spTree>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399</TotalTime>
  <Words>1504</Words>
  <Application>Microsoft Office PowerPoint</Application>
  <PresentationFormat>On-screen Show (4:3)</PresentationFormat>
  <Paragraphs>231</Paragraphs>
  <Slides>28</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Times</vt:lpstr>
      <vt:lpstr>Times New Roman</vt:lpstr>
      <vt:lpstr>Trebuchet MS</vt:lpstr>
      <vt:lpstr>Wingdings 3</vt:lpstr>
      <vt:lpstr>Facet</vt:lpstr>
      <vt:lpstr>Lecture 6 Conceptual Design</vt:lpstr>
      <vt:lpstr>Learning objective</vt:lpstr>
      <vt:lpstr>Avoid Technology Myopia</vt:lpstr>
      <vt:lpstr>Conceptual Design</vt:lpstr>
      <vt:lpstr>Conceptual Design</vt:lpstr>
      <vt:lpstr>Conceptual Design - Brainstorming</vt:lpstr>
      <vt:lpstr>Post-its grouped at the end of a brainstorming session</vt:lpstr>
      <vt:lpstr>Conceptual Design – Card Sort</vt:lpstr>
      <vt:lpstr>Conceptual Design – Card Sort</vt:lpstr>
      <vt:lpstr>Conceptual Design – Card Sort</vt:lpstr>
      <vt:lpstr>Conceptual Design – Card Sort</vt:lpstr>
      <vt:lpstr>Card Sorting </vt:lpstr>
      <vt:lpstr>Conceptual Design – Semantic Network</vt:lpstr>
      <vt:lpstr>Conceptual Design – Semantic Network</vt:lpstr>
      <vt:lpstr>Conceptual Design – Semantic Network</vt:lpstr>
      <vt:lpstr>Conceptual Design – Personas</vt:lpstr>
      <vt:lpstr>Conceptual Design – Personas</vt:lpstr>
      <vt:lpstr>Conceptual Design – Personas</vt:lpstr>
      <vt:lpstr>Conceptual Design – Personas</vt:lpstr>
      <vt:lpstr>Persona example</vt:lpstr>
      <vt:lpstr>Persona example</vt:lpstr>
      <vt:lpstr>Conceptual Design – Scenarios, Flowcharts, and Cognitive Walkthroughs</vt:lpstr>
      <vt:lpstr>Scenario example</vt:lpstr>
      <vt:lpstr>Scenario context / limits</vt:lpstr>
      <vt:lpstr>Conceptual Design – Scenarios, Flowcharts, and Cognitive Walkthroughs</vt:lpstr>
      <vt:lpstr>Conceptual Design – Scenarios, Flowcharts, and Cognitive Walkthroughs</vt:lpstr>
      <vt:lpstr>Iteration</vt:lpstr>
      <vt:lpstr>Summary</vt:lpstr>
    </vt:vector>
  </TitlesOfParts>
  <Company>cwp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Title</dc:title>
  <dc:subject>Chapter Title</dc:subject>
  <dc:creator>sh</dc:creator>
  <cp:lastModifiedBy>bpli001</cp:lastModifiedBy>
  <cp:revision>60</cp:revision>
  <dcterms:created xsi:type="dcterms:W3CDTF">2007-02-02T18:46:00Z</dcterms:created>
  <dcterms:modified xsi:type="dcterms:W3CDTF">2014-02-25T21:17:51Z</dcterms:modified>
</cp:coreProperties>
</file>