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856" r:id="rId1"/>
  </p:sldMasterIdLst>
  <p:notesMasterIdLst>
    <p:notesMasterId r:id="rId20"/>
  </p:notesMasterIdLst>
  <p:handoutMasterIdLst>
    <p:handoutMasterId r:id="rId21"/>
  </p:handoutMasterIdLst>
  <p:sldIdLst>
    <p:sldId id="257" r:id="rId2"/>
    <p:sldId id="304" r:id="rId3"/>
    <p:sldId id="317" r:id="rId4"/>
    <p:sldId id="266" r:id="rId5"/>
    <p:sldId id="291" r:id="rId6"/>
    <p:sldId id="318" r:id="rId7"/>
    <p:sldId id="319" r:id="rId8"/>
    <p:sldId id="320" r:id="rId9"/>
    <p:sldId id="303" r:id="rId10"/>
    <p:sldId id="301" r:id="rId11"/>
    <p:sldId id="305" r:id="rId12"/>
    <p:sldId id="295" r:id="rId13"/>
    <p:sldId id="311" r:id="rId14"/>
    <p:sldId id="306" r:id="rId15"/>
    <p:sldId id="312" r:id="rId16"/>
    <p:sldId id="313" r:id="rId17"/>
    <p:sldId id="314" r:id="rId18"/>
    <p:sldId id="315" r:id="rId19"/>
  </p:sldIdLst>
  <p:sldSz cx="9144000" cy="6858000" type="screen4x3"/>
  <p:notesSz cx="6794500" cy="9931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5pPr>
    <a:lvl6pPr marL="2286000" algn="l" defTabSz="914400" rtl="0" eaLnBrk="1" latinLnBrk="0" hangingPunct="1"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6pPr>
    <a:lvl7pPr marL="2743200" algn="l" defTabSz="914400" rtl="0" eaLnBrk="1" latinLnBrk="0" hangingPunct="1"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7pPr>
    <a:lvl8pPr marL="3200400" algn="l" defTabSz="914400" rtl="0" eaLnBrk="1" latinLnBrk="0" hangingPunct="1"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8pPr>
    <a:lvl9pPr marL="3657600" algn="l" defTabSz="914400" rtl="0" eaLnBrk="1" latinLnBrk="0" hangingPunct="1"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AAFB2"/>
    <a:srgbClr val="AAAF4E"/>
    <a:srgbClr val="C45647"/>
    <a:srgbClr val="C75948"/>
    <a:srgbClr val="A0DBE5"/>
    <a:srgbClr val="BBE4F6"/>
    <a:srgbClr val="0033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455" autoAdjust="0"/>
  </p:normalViewPr>
  <p:slideViewPr>
    <p:cSldViewPr>
      <p:cViewPr varScale="1">
        <p:scale>
          <a:sx n="58" d="100"/>
          <a:sy n="58" d="100"/>
        </p:scale>
        <p:origin x="83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858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0" d="100"/>
        <a:sy n="130" d="100"/>
      </p:scale>
      <p:origin x="0" y="-7962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217" y="1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34831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1" tIns="47786" rIns="95571" bIns="47786" numCol="1" anchor="b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217" y="9434831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1" tIns="47786" rIns="95571" bIns="47786" numCol="1" anchor="b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fld id="{196B0EE1-141A-4C9E-AED1-8A0E1943BC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4798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>
            <a:lvl1pPr>
              <a:defRPr sz="1300" baseline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217" y="1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>
            <a:lvl1pPr algn="r">
              <a:defRPr sz="1300" baseline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7713"/>
            <a:ext cx="4959350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5934" y="4717416"/>
            <a:ext cx="4982633" cy="4469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4831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1" tIns="47786" rIns="95571" bIns="47786" numCol="1" anchor="b" anchorCtr="0" compatLnSpc="1">
            <a:prstTxWarp prst="textNoShape">
              <a:avLst/>
            </a:prstTxWarp>
          </a:bodyPr>
          <a:lstStyle>
            <a:lvl1pPr>
              <a:defRPr sz="1300" baseline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217" y="9434831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1" tIns="47786" rIns="95571" bIns="47786" numCol="1" anchor="b" anchorCtr="0" compatLnSpc="1">
            <a:prstTxWarp prst="textNoShape">
              <a:avLst/>
            </a:prstTxWarp>
          </a:bodyPr>
          <a:lstStyle>
            <a:lvl1pPr algn="r">
              <a:defRPr sz="1300" baseline="0" smtClean="0"/>
            </a:lvl1pPr>
          </a:lstStyle>
          <a:p>
            <a:pPr>
              <a:defRPr/>
            </a:pPr>
            <a:fld id="{D133A9A2-FA67-4CBD-87F5-FA9B36F854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3014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682673-E5AF-444F-A800-7031DB9766B5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5450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fld id="{26527D35-8C33-422E-8AC0-A53D0BCE8FB0}" type="slidenum">
              <a:rPr lang="en-GB" smtClean="0">
                <a:solidFill>
                  <a:schemeClr val="tx1"/>
                </a:solidFill>
              </a:rPr>
              <a:pPr eaLnBrk="1" hangingPunct="1"/>
              <a:t>3</a:t>
            </a:fld>
            <a:endParaRPr lang="en-GB" smtClean="0">
              <a:solidFill>
                <a:schemeClr val="tx1"/>
              </a:solidFill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NZ" smtClean="0"/>
          </a:p>
        </p:txBody>
      </p:sp>
    </p:spTree>
    <p:extLst>
      <p:ext uri="{BB962C8B-B14F-4D97-AF65-F5344CB8AC3E}">
        <p14:creationId xmlns:p14="http://schemas.microsoft.com/office/powerpoint/2010/main" val="4076174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EF8DD7-DE34-4E70-BC99-58C9A0EB8161}" type="slidenum">
              <a:rPr lang="en-US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202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8E8591-EE21-40C6-8146-6AC93831CEB5}" type="slidenum">
              <a:rPr lang="en-US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5173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25B4D0-8D6D-4303-B187-9E0B4F5B70C8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54786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133A9A2-FA67-4CBD-87F5-FA9B36F85432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8908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133A9A2-FA67-4CBD-87F5-FA9B36F8543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4515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4233B8-1F60-4395-88B4-B42B7D75EA6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064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4E942-07D0-4546-8A3E-A4F7C43922CD}" type="datetimeFigureOut">
              <a:rPr lang="en-NZ" smtClean="0"/>
              <a:t>7/03/2014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1-</a:t>
            </a:r>
            <a:fld id="{6BE8F64F-6093-47F0-A88B-3E8A9D89EF9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2113158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4E942-07D0-4546-8A3E-A4F7C43922CD}" type="datetimeFigureOut">
              <a:rPr lang="en-NZ" smtClean="0"/>
              <a:t>7/03/2014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1-</a:t>
            </a:r>
            <a:fld id="{CD12C2A7-5FE0-4385-BDFA-E5105438FD7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894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4E942-07D0-4546-8A3E-A4F7C43922CD}" type="datetimeFigureOut">
              <a:rPr lang="en-NZ" smtClean="0"/>
              <a:t>7/03/2014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1-</a:t>
            </a:r>
            <a:fld id="{68909247-2F73-47CA-9832-F1B7FDF1CA9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0242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4795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4E942-07D0-4546-8A3E-A4F7C43922CD}" type="datetimeFigureOut">
              <a:rPr lang="en-NZ" smtClean="0"/>
              <a:t>7/03/2014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1-</a:t>
            </a:r>
            <a:fld id="{C17B7BE0-D62B-4BC3-BFB1-A4B14226D13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145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4E942-07D0-4546-8A3E-A4F7C43922CD}" type="datetimeFigureOut">
              <a:rPr lang="en-NZ" smtClean="0"/>
              <a:t>7/03/2014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1-</a:t>
            </a:r>
            <a:fld id="{7795C765-69AE-4BB9-9ACB-329B642E47E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3362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4E942-07D0-4546-8A3E-A4F7C43922CD}" type="datetimeFigureOut">
              <a:rPr lang="en-NZ" smtClean="0"/>
              <a:t>7/03/2014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1-</a:t>
            </a:r>
            <a:fld id="{291A5FB5-1F9E-4997-A60F-10C411FA532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261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4E942-07D0-4546-8A3E-A4F7C43922CD}" type="datetimeFigureOut">
              <a:rPr lang="en-NZ" smtClean="0"/>
              <a:t>7/03/2014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1-</a:t>
            </a:r>
            <a:fld id="{802B01DF-36BC-408D-825D-03D45ECE30D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468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4E942-07D0-4546-8A3E-A4F7C43922CD}" type="datetimeFigureOut">
              <a:rPr lang="en-NZ" smtClean="0"/>
              <a:t>7/03/2014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1-</a:t>
            </a:r>
            <a:fld id="{C7E6D53F-3168-41CD-9E80-7B5C7442B38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407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4E942-07D0-4546-8A3E-A4F7C43922CD}" type="datetimeFigureOut">
              <a:rPr lang="en-NZ" smtClean="0"/>
              <a:t>7/03/2014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1-</a:t>
            </a:r>
            <a:fld id="{5CF7193F-2A5C-473C-88E2-A0DC6A4ADA9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408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E5A4E942-07D0-4546-8A3E-A4F7C43922CD}" type="datetimeFigureOut">
              <a:rPr lang="en-NZ" smtClean="0"/>
              <a:t>7/03/2014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 smtClean="0"/>
              <a:t>1-</a:t>
            </a:r>
            <a:fld id="{D3DDC8A6-B1BF-414F-A4B7-8673B9C832D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542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4E942-07D0-4546-8A3E-A4F7C43922CD}" type="datetimeFigureOut">
              <a:rPr lang="en-NZ" smtClean="0"/>
              <a:t>7/03/2014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1-</a:t>
            </a:r>
            <a:fld id="{43FE0F14-C5D9-49F7-BF98-69937A33414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510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5A4E942-07D0-4546-8A3E-A4F7C43922CD}" type="datetimeFigureOut">
              <a:rPr lang="en-NZ" smtClean="0"/>
              <a:t>7/03/2014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smtClean="0"/>
              <a:t>1-</a:t>
            </a:r>
            <a:fld id="{6BE8F64F-6093-47F0-A88B-3E8A9D89EF9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804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  <p:sldLayoutId id="2147483868" r:id="rId12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map.net/sites/tmap.../Checklist_Mobile_App_Testing_0.docx" TargetMode="External"/><Relationship Id="rId2" Type="http://schemas.openxmlformats.org/officeDocument/2006/relationships/hyperlink" Target="http://www.psu.edu/webconference/Web2004/Materials/Heuristic.pdf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YWyCCJ6B2WE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adb.auckland.ac.nz/" TargetMode="External"/><Relationship Id="rId2" Type="http://schemas.openxmlformats.org/officeDocument/2006/relationships/hyperlink" Target="https://www.cs.auckland.ac.nz/courses/compsci345s1c/assignments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passoc.org/upa_publications/jus/2008november/JUS_Kirmani_Nov2008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seit.com/papers/heuristic/heuristic_list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822960" y="758952"/>
            <a:ext cx="7543800" cy="3432048"/>
          </a:xfrm>
          <a:noFill/>
        </p:spPr>
        <p:txBody>
          <a:bodyPr>
            <a:normAutofit fontScale="90000"/>
          </a:bodyPr>
          <a:lstStyle/>
          <a:p>
            <a:pPr algn="ctr"/>
            <a:r>
              <a:rPr lang="en-US" sz="3600" b="0" dirty="0" smtClean="0">
                <a:latin typeface="Times New Roman" pitchFamily="18" charset="0"/>
              </a:rPr>
              <a:t>Lecture 5</a:t>
            </a:r>
            <a:br>
              <a:rPr lang="en-US" sz="3600" b="0" dirty="0" smtClean="0">
                <a:latin typeface="Times New Roman" pitchFamily="18" charset="0"/>
              </a:rPr>
            </a:br>
            <a:r>
              <a:rPr lang="en-US" sz="3600" dirty="0">
                <a:latin typeface="Times New Roman" pitchFamily="18" charset="0"/>
              </a:rPr>
              <a:t/>
            </a:r>
            <a:br>
              <a:rPr lang="en-US" sz="3600" dirty="0">
                <a:latin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</a:rPr>
              <a:t/>
            </a:r>
            <a:br>
              <a:rPr lang="en-US" sz="3600" dirty="0" smtClean="0">
                <a:latin typeface="Times New Roman" pitchFamily="18" charset="0"/>
              </a:rPr>
            </a:br>
            <a:r>
              <a:rPr lang="en-US" sz="3600" dirty="0">
                <a:latin typeface="Times New Roman" pitchFamily="18" charset="0"/>
              </a:rPr>
              <a:t/>
            </a:r>
            <a:br>
              <a:rPr lang="en-US" sz="3600" dirty="0">
                <a:latin typeface="Times New Roman" pitchFamily="18" charset="0"/>
              </a:rPr>
            </a:br>
            <a:r>
              <a:rPr lang="en-US" sz="3600" b="0" dirty="0" smtClean="0">
                <a:latin typeface="Times New Roman" pitchFamily="18" charset="0"/>
              </a:rPr>
              <a:t/>
            </a:r>
            <a:br>
              <a:rPr lang="en-US" sz="3600" b="0" dirty="0" smtClean="0">
                <a:latin typeface="Times New Roman" pitchFamily="18" charset="0"/>
              </a:rPr>
            </a:br>
            <a:r>
              <a:rPr lang="en-US" sz="3600" b="1" dirty="0">
                <a:latin typeface="Arial" charset="0"/>
              </a:rPr>
              <a:t/>
            </a:r>
            <a:br>
              <a:rPr lang="en-US" sz="3600" b="1" dirty="0">
                <a:latin typeface="Arial" charset="0"/>
              </a:rPr>
            </a:br>
            <a:r>
              <a:rPr lang="en-US" sz="2200" b="1" dirty="0">
                <a:latin typeface="Arial" charset="0"/>
              </a:rPr>
              <a:t>Heuristic evaluations &amp; Early prototype Evaluations</a:t>
            </a:r>
            <a:br>
              <a:rPr lang="en-US" sz="2200" b="1" dirty="0">
                <a:latin typeface="Arial" charset="0"/>
              </a:rPr>
            </a:br>
            <a:r>
              <a:rPr lang="en-US" sz="2200" b="1" dirty="0">
                <a:latin typeface="Arial" charset="0"/>
              </a:rPr>
              <a:t/>
            </a:r>
            <a:br>
              <a:rPr lang="en-US" sz="2200" b="1" dirty="0">
                <a:latin typeface="Arial" charset="0"/>
              </a:rPr>
            </a:br>
            <a:endParaRPr lang="en-US" sz="1600" dirty="0" smtClean="0"/>
          </a:p>
        </p:txBody>
      </p:sp>
      <p:sp>
        <p:nvSpPr>
          <p:cNvPr id="3074" name="Rectangle 18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>
            <a:normAutofit/>
          </a:bodyPr>
          <a:lstStyle/>
          <a:p>
            <a:pPr algn="just"/>
            <a:r>
              <a:rPr lang="en-US" b="1" dirty="0">
                <a:latin typeface="Arial" charset="0"/>
              </a:rPr>
              <a:t>Heim, Chapters 5.4-5.6</a:t>
            </a:r>
            <a:endParaRPr lang="en-US" sz="2400" b="1" dirty="0" smtClean="0">
              <a:latin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739902"/>
            <a:ext cx="1943100" cy="23526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365127"/>
            <a:ext cx="7886700" cy="1006474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/>
          <a:p>
            <a:r>
              <a:rPr lang="en-GB" sz="3600" dirty="0" err="1">
                <a:solidFill>
                  <a:srgbClr val="0033CC"/>
                </a:solidFill>
              </a:rPr>
              <a:t>Shneiderman’s</a:t>
            </a:r>
            <a:r>
              <a:rPr lang="en-GB" sz="3600" dirty="0">
                <a:solidFill>
                  <a:srgbClr val="0033CC"/>
                </a:solidFill>
              </a:rPr>
              <a:t> 8 Golden Rules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752600"/>
            <a:ext cx="7761288" cy="419100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Tx/>
              <a:buAutoNum type="arabicPeriod"/>
            </a:pPr>
            <a:r>
              <a:rPr lang="en-GB" sz="2700" i="1" dirty="0" smtClean="0"/>
              <a:t>Strive </a:t>
            </a:r>
            <a:r>
              <a:rPr lang="en-GB" sz="2700" i="1" dirty="0"/>
              <a:t>for consistency </a:t>
            </a:r>
            <a:endParaRPr lang="en-GB" sz="2700" i="1" dirty="0" smtClean="0"/>
          </a:p>
          <a:p>
            <a:pPr marL="914400" lvl="1" indent="-514350"/>
            <a:r>
              <a:rPr lang="en-GB" sz="2000" i="1" dirty="0" smtClean="0"/>
              <a:t>E.g. exact same terms for objects, same command syntax throughout</a:t>
            </a:r>
            <a:endParaRPr lang="en-GB" sz="2000" i="1" dirty="0"/>
          </a:p>
          <a:p>
            <a:pPr>
              <a:buFontTx/>
              <a:buNone/>
            </a:pPr>
            <a:r>
              <a:rPr lang="en-GB" sz="2700" i="1" dirty="0"/>
              <a:t>2. Enable frequent users to use shortcuts</a:t>
            </a:r>
          </a:p>
          <a:p>
            <a:pPr>
              <a:buFontTx/>
              <a:buNone/>
            </a:pPr>
            <a:r>
              <a:rPr lang="en-GB" sz="2700" i="1" dirty="0"/>
              <a:t>3. Offer informative feedback </a:t>
            </a:r>
          </a:p>
          <a:p>
            <a:pPr>
              <a:buFontTx/>
              <a:buNone/>
            </a:pPr>
            <a:r>
              <a:rPr lang="en-GB" sz="2700" i="1" dirty="0"/>
              <a:t>4. Design dialogs to yield closure </a:t>
            </a:r>
            <a:endParaRPr lang="en-GB" sz="2700" dirty="0"/>
          </a:p>
          <a:p>
            <a:pPr>
              <a:buFontTx/>
              <a:buNone/>
            </a:pPr>
            <a:r>
              <a:rPr lang="en-GB" sz="2700" i="1" dirty="0"/>
              <a:t>5. Offer error prevention and simple error handling </a:t>
            </a:r>
            <a:endParaRPr lang="en-GB" sz="2700" dirty="0"/>
          </a:p>
          <a:p>
            <a:pPr>
              <a:buFontTx/>
              <a:buNone/>
            </a:pPr>
            <a:r>
              <a:rPr lang="en-GB" sz="2700" i="1" dirty="0"/>
              <a:t>6. Permit easy reversal of actions </a:t>
            </a:r>
            <a:endParaRPr lang="en-GB" sz="2700" dirty="0"/>
          </a:p>
          <a:p>
            <a:pPr>
              <a:buFontTx/>
              <a:buNone/>
            </a:pPr>
            <a:r>
              <a:rPr lang="en-GB" sz="2700" i="1" dirty="0"/>
              <a:t>7. Support internal locus of control </a:t>
            </a:r>
          </a:p>
          <a:p>
            <a:pPr lvl="1"/>
            <a:r>
              <a:rPr lang="en-GB" sz="2000" i="1" dirty="0" smtClean="0"/>
              <a:t>Make users initiators rather than responders (e.g. direct manipulation!)</a:t>
            </a:r>
            <a:endParaRPr lang="en-GB" sz="2000" i="1" dirty="0"/>
          </a:p>
          <a:p>
            <a:pPr>
              <a:buFontTx/>
              <a:buNone/>
            </a:pPr>
            <a:r>
              <a:rPr lang="en-GB" sz="2700" dirty="0"/>
              <a:t>8. </a:t>
            </a:r>
            <a:r>
              <a:rPr lang="en-GB" sz="2700" i="1" dirty="0"/>
              <a:t>Reduce short-term memory </a:t>
            </a:r>
            <a:r>
              <a:rPr lang="en-GB" sz="2700" i="1" dirty="0" smtClean="0"/>
              <a:t>load</a:t>
            </a:r>
          </a:p>
          <a:p>
            <a:pPr lvl="1"/>
            <a:r>
              <a:rPr lang="en-GB" sz="2000" i="1" dirty="0" smtClean="0"/>
              <a:t>What the user needs to know should be readily visible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541731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842" y="228600"/>
            <a:ext cx="7543800" cy="899161"/>
          </a:xfrm>
        </p:spPr>
        <p:txBody>
          <a:bodyPr/>
          <a:lstStyle/>
          <a:p>
            <a:r>
              <a:rPr lang="en-NZ" dirty="0" smtClean="0"/>
              <a:t>A world of heuristics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28800"/>
            <a:ext cx="8153400" cy="4191000"/>
          </a:xfrm>
        </p:spPr>
        <p:txBody>
          <a:bodyPr>
            <a:normAutofit lnSpcReduction="10000"/>
          </a:bodyPr>
          <a:lstStyle/>
          <a:p>
            <a:r>
              <a:rPr lang="en-NZ" sz="2800" dirty="0" smtClean="0"/>
              <a:t>Can be devised for more specific domains</a:t>
            </a:r>
          </a:p>
          <a:p>
            <a:pPr lvl="1"/>
            <a:r>
              <a:rPr lang="en-NZ" sz="2400" dirty="0" smtClean="0"/>
              <a:t>For physical format – e.g. web pages </a:t>
            </a:r>
            <a:r>
              <a:rPr lang="en-NZ" sz="1800" dirty="0" smtClean="0">
                <a:hlinkClick r:id="rId2"/>
              </a:rPr>
              <a:t>http</a:t>
            </a:r>
            <a:r>
              <a:rPr lang="en-NZ" sz="1800" dirty="0">
                <a:hlinkClick r:id="rId2"/>
              </a:rPr>
              <a:t>://</a:t>
            </a:r>
            <a:r>
              <a:rPr lang="en-NZ" sz="1800" dirty="0" smtClean="0">
                <a:hlinkClick r:id="rId2"/>
              </a:rPr>
              <a:t>www.psu.edu/webconference/Web2004/Materials/Heuristic.pdf</a:t>
            </a:r>
            <a:endParaRPr lang="en-NZ" sz="1800" dirty="0" smtClean="0"/>
          </a:p>
          <a:p>
            <a:pPr lvl="2"/>
            <a:r>
              <a:rPr lang="en-NZ" sz="2000" dirty="0" smtClean="0"/>
              <a:t>Domain specific concepts like good background graphics</a:t>
            </a:r>
          </a:p>
          <a:p>
            <a:pPr lvl="2"/>
            <a:r>
              <a:rPr lang="en-NZ" sz="2000" dirty="0" smtClean="0"/>
              <a:t>‘Housekeeping’ like correct spelling &amp; grammar</a:t>
            </a:r>
          </a:p>
          <a:p>
            <a:pPr lvl="2"/>
            <a:r>
              <a:rPr lang="en-NZ" sz="2000" dirty="0" smtClean="0"/>
              <a:t>May want to evaluate the search function</a:t>
            </a:r>
          </a:p>
          <a:p>
            <a:pPr lvl="1"/>
            <a:r>
              <a:rPr lang="en-NZ" sz="2400" dirty="0" smtClean="0"/>
              <a:t>For task domain – e.g. in health…</a:t>
            </a:r>
          </a:p>
          <a:p>
            <a:pPr lvl="2"/>
            <a:r>
              <a:rPr lang="en-NZ" sz="2000" dirty="0" smtClean="0"/>
              <a:t>Is patient name and date-of-birth clearly visible at all times?</a:t>
            </a:r>
          </a:p>
          <a:p>
            <a:pPr lvl="2"/>
            <a:r>
              <a:rPr lang="en-NZ" sz="2000" dirty="0" smtClean="0"/>
              <a:t>Does the interaction fit to clinical workflow?</a:t>
            </a:r>
          </a:p>
          <a:p>
            <a:r>
              <a:rPr lang="en-NZ" sz="2800" dirty="0" smtClean="0"/>
              <a:t>Can be quite long</a:t>
            </a:r>
          </a:p>
          <a:p>
            <a:pPr lvl="1"/>
            <a:r>
              <a:rPr lang="en-NZ" sz="2400" dirty="0" smtClean="0"/>
              <a:t>About 100 heuristics for mobile apps: </a:t>
            </a:r>
            <a:br>
              <a:rPr lang="en-NZ" sz="2400" dirty="0" smtClean="0"/>
            </a:br>
            <a:r>
              <a:rPr lang="en-NZ" sz="2000" dirty="0">
                <a:hlinkClick r:id="rId3"/>
              </a:rPr>
              <a:t>www.tmap.net/sites/</a:t>
            </a:r>
            <a:r>
              <a:rPr lang="en-NZ" sz="2000" dirty="0" err="1">
                <a:hlinkClick r:id="rId3"/>
              </a:rPr>
              <a:t>tmap</a:t>
            </a:r>
            <a:r>
              <a:rPr lang="en-NZ" sz="2000" dirty="0">
                <a:hlinkClick r:id="rId3"/>
              </a:rPr>
              <a:t>.../</a:t>
            </a:r>
            <a:r>
              <a:rPr lang="en-NZ" sz="2000" b="1" dirty="0" smtClean="0">
                <a:hlinkClick r:id="rId3"/>
              </a:rPr>
              <a:t>Checklist</a:t>
            </a:r>
            <a:r>
              <a:rPr lang="en-NZ" sz="2000" dirty="0" smtClean="0">
                <a:hlinkClick r:id="rId3"/>
              </a:rPr>
              <a:t>_Mobile_App_Testing_0.docx</a:t>
            </a:r>
            <a:r>
              <a:rPr lang="en-NZ" sz="2000" dirty="0" smtClean="0"/>
              <a:t> </a:t>
            </a:r>
            <a:endParaRPr lang="en-NZ" sz="2400" dirty="0" smtClean="0"/>
          </a:p>
          <a:p>
            <a:pPr lvl="1"/>
            <a:endParaRPr lang="en-NZ" sz="2400" dirty="0"/>
          </a:p>
        </p:txBody>
      </p:sp>
    </p:spTree>
    <p:extLst>
      <p:ext uri="{BB962C8B-B14F-4D97-AF65-F5344CB8AC3E}">
        <p14:creationId xmlns:p14="http://schemas.microsoft.com/office/powerpoint/2010/main" val="15447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Evaluating </a:t>
            </a:r>
            <a:r>
              <a:rPr lang="en-US" b="0" i="1" dirty="0" smtClean="0"/>
              <a:t>Prototypes</a:t>
            </a:r>
            <a:endParaRPr lang="en-US" b="0" i="1" dirty="0"/>
          </a:p>
        </p:txBody>
      </p:sp>
      <p:sp>
        <p:nvSpPr>
          <p:cNvPr id="2406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endParaRPr lang="en-US" sz="2800" dirty="0" smtClean="0"/>
          </a:p>
          <a:p>
            <a:pPr>
              <a:lnSpc>
                <a:spcPct val="80000"/>
              </a:lnSpc>
            </a:pPr>
            <a:r>
              <a:rPr lang="en-US" sz="2800" dirty="0" smtClean="0"/>
              <a:t>Evaluating early prototypes is a bit different to evaluating fully functional systems because of the lack or limited functionality.</a:t>
            </a:r>
          </a:p>
          <a:p>
            <a:pPr>
              <a:lnSpc>
                <a:spcPct val="80000"/>
              </a:lnSpc>
            </a:pPr>
            <a:endParaRPr lang="en-US" sz="2800" dirty="0" smtClean="0"/>
          </a:p>
          <a:p>
            <a:pPr>
              <a:lnSpc>
                <a:spcPct val="80000"/>
              </a:lnSpc>
            </a:pPr>
            <a:r>
              <a:rPr lang="en-US" sz="2500" dirty="0" smtClean="0"/>
              <a:t>The system could just be a block of wood with some dials drawn on it!</a:t>
            </a:r>
          </a:p>
          <a:p>
            <a:pPr>
              <a:lnSpc>
                <a:spcPct val="80000"/>
              </a:lnSpc>
            </a:pPr>
            <a:endParaRPr lang="en-US" sz="2800" dirty="0"/>
          </a:p>
          <a:p>
            <a:pPr>
              <a:lnSpc>
                <a:spcPct val="80000"/>
              </a:lnSpc>
            </a:pPr>
            <a:r>
              <a:rPr lang="en-US" sz="2800" dirty="0" smtClean="0"/>
              <a:t>Or could be a semi functional prototype in a prototyping environment or UI design tool </a:t>
            </a:r>
          </a:p>
          <a:p>
            <a:pPr>
              <a:lnSpc>
                <a:spcPct val="80000"/>
              </a:lnSpc>
            </a:pPr>
            <a:endParaRPr lang="en-US" sz="2800" dirty="0"/>
          </a:p>
          <a:p>
            <a:pPr lvl="2">
              <a:lnSpc>
                <a:spcPct val="80000"/>
              </a:lnSpc>
            </a:pP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Half time distraction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sz="2800" dirty="0" smtClean="0"/>
              <a:t>Pay no attention to that man behind the curtain”</a:t>
            </a:r>
          </a:p>
          <a:p>
            <a:pPr lvl="1"/>
            <a:r>
              <a:rPr lang="en-NZ" sz="2400" dirty="0" smtClean="0">
                <a:hlinkClick r:id="rId2"/>
              </a:rPr>
              <a:t>www.youtube.com/watch?v=YWyCCJ6B2WE</a:t>
            </a:r>
            <a:endParaRPr lang="en-NZ" sz="2400" dirty="0" smtClean="0"/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166795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924" y="76200"/>
            <a:ext cx="8092440" cy="914400"/>
          </a:xfrm>
        </p:spPr>
        <p:txBody>
          <a:bodyPr>
            <a:normAutofit fontScale="90000"/>
          </a:bodyPr>
          <a:lstStyle/>
          <a:p>
            <a:r>
              <a:rPr lang="en-NZ" dirty="0" smtClean="0"/>
              <a:t>Wizard of Oz prototype evaluation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294688" cy="4572000"/>
          </a:xfrm>
        </p:spPr>
        <p:txBody>
          <a:bodyPr>
            <a:normAutofit fontScale="92500" lnSpcReduction="20000"/>
          </a:bodyPr>
          <a:lstStyle/>
          <a:p>
            <a:pPr marL="91440" marR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r>
              <a:rPr lang="en-NZ" sz="2800" dirty="0" smtClean="0"/>
              <a:t>“Can make a ‘functional’ prototype where a key function is performed by a human</a:t>
            </a:r>
            <a:r>
              <a:rPr lang="en-US" sz="2800" dirty="0" smtClean="0"/>
              <a:t>, </a:t>
            </a:r>
            <a:r>
              <a:rPr lang="en-US" sz="2800" b="1" dirty="0" smtClean="0"/>
              <a:t>Wizard of Oz</a:t>
            </a:r>
            <a:r>
              <a:rPr lang="en-US" sz="2800" dirty="0" smtClean="0"/>
              <a:t> </a:t>
            </a:r>
          </a:p>
          <a:p>
            <a:endParaRPr lang="en-NZ" sz="2800" dirty="0" smtClean="0"/>
          </a:p>
          <a:p>
            <a:pPr lvl="1"/>
            <a:r>
              <a:rPr lang="en-NZ" sz="2400" dirty="0" smtClean="0"/>
              <a:t>This was done for early testing of speech-to-text interfaces (a ‘listening typewriter’)</a:t>
            </a:r>
          </a:p>
          <a:p>
            <a:pPr lvl="1"/>
            <a:r>
              <a:rPr lang="en-NZ" sz="2400" dirty="0" smtClean="0"/>
              <a:t>The speech-to-text function was implemented by a good [human] typist!</a:t>
            </a:r>
          </a:p>
          <a:p>
            <a:r>
              <a:rPr lang="en-NZ" sz="2800" dirty="0" smtClean="0"/>
              <a:t>Great for testing usability of systems with an AI before the AI is implemented</a:t>
            </a:r>
          </a:p>
          <a:p>
            <a:pPr lvl="1"/>
            <a:r>
              <a:rPr lang="en-NZ" sz="2400" dirty="0" smtClean="0"/>
              <a:t>E.g. in some types of video games</a:t>
            </a:r>
          </a:p>
          <a:p>
            <a:pPr lvl="1"/>
            <a:endParaRPr lang="en-NZ" sz="2400" dirty="0"/>
          </a:p>
          <a:p>
            <a:r>
              <a:rPr lang="en-NZ" sz="2700" dirty="0" smtClean="0"/>
              <a:t>The less realistic the prototype the more creative user feedback you will receive</a:t>
            </a:r>
          </a:p>
          <a:p>
            <a:pPr lvl="1"/>
            <a:r>
              <a:rPr lang="en-NZ" sz="2400" dirty="0" smtClean="0"/>
              <a:t>So really good for disruptive technologies. </a:t>
            </a:r>
            <a:endParaRPr lang="en-NZ" sz="2400" dirty="0"/>
          </a:p>
        </p:txBody>
      </p:sp>
    </p:spTree>
    <p:extLst>
      <p:ext uri="{BB962C8B-B14F-4D97-AF65-F5344CB8AC3E}">
        <p14:creationId xmlns:p14="http://schemas.microsoft.com/office/powerpoint/2010/main" val="2423177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Functional prototypes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en-US" sz="2700" dirty="0" smtClean="0"/>
              <a:t>Functional prototypes are interactive prototypes that represent various degrees of functionality</a:t>
            </a:r>
          </a:p>
          <a:p>
            <a:pPr lvl="1">
              <a:lnSpc>
                <a:spcPct val="80000"/>
              </a:lnSpc>
            </a:pPr>
            <a:endParaRPr lang="en-US" sz="2500" dirty="0" smtClean="0"/>
          </a:p>
          <a:p>
            <a:pPr>
              <a:lnSpc>
                <a:spcPct val="80000"/>
              </a:lnSpc>
            </a:pPr>
            <a:r>
              <a:rPr lang="en-US" sz="2800" dirty="0" smtClean="0"/>
              <a:t>Functioning prototypes can be created using </a:t>
            </a:r>
          </a:p>
          <a:p>
            <a:pPr lvl="1">
              <a:lnSpc>
                <a:spcPct val="80000"/>
              </a:lnSpc>
            </a:pPr>
            <a:r>
              <a:rPr lang="en-US" sz="2500" dirty="0" smtClean="0"/>
              <a:t>Prototyping tools ( </a:t>
            </a:r>
            <a:r>
              <a:rPr lang="en-US" sz="2500" dirty="0" err="1" smtClean="0"/>
              <a:t>eg</a:t>
            </a:r>
            <a:r>
              <a:rPr lang="en-US" sz="2500" dirty="0" smtClean="0"/>
              <a:t> </a:t>
            </a:r>
            <a:r>
              <a:rPr lang="en-US" sz="2500" dirty="0" err="1" smtClean="0"/>
              <a:t>Balsamiq</a:t>
            </a:r>
            <a:r>
              <a:rPr lang="en-US" sz="2500" dirty="0" smtClean="0"/>
              <a:t> see next slide)</a:t>
            </a:r>
          </a:p>
          <a:p>
            <a:pPr lvl="1">
              <a:lnSpc>
                <a:spcPct val="80000"/>
              </a:lnSpc>
            </a:pPr>
            <a:r>
              <a:rPr lang="en-US" sz="2500" dirty="0" smtClean="0"/>
              <a:t>Or RAD environments, such as:</a:t>
            </a:r>
          </a:p>
          <a:p>
            <a:pPr lvl="2">
              <a:lnSpc>
                <a:spcPct val="80000"/>
              </a:lnSpc>
            </a:pPr>
            <a:r>
              <a:rPr lang="en-US" sz="2100" dirty="0" smtClean="0"/>
              <a:t>Microsoft </a:t>
            </a:r>
          </a:p>
          <a:p>
            <a:pPr lvl="3">
              <a:lnSpc>
                <a:spcPct val="80000"/>
              </a:lnSpc>
            </a:pPr>
            <a:r>
              <a:rPr lang="en-US" sz="1850" dirty="0" smtClean="0"/>
              <a:t>Visual Studio</a:t>
            </a:r>
          </a:p>
          <a:p>
            <a:pPr lvl="2">
              <a:lnSpc>
                <a:spcPct val="80000"/>
              </a:lnSpc>
            </a:pPr>
            <a:r>
              <a:rPr lang="en-US" sz="2100" dirty="0" smtClean="0"/>
              <a:t>Adobe </a:t>
            </a:r>
          </a:p>
          <a:p>
            <a:pPr lvl="3">
              <a:lnSpc>
                <a:spcPct val="80000"/>
              </a:lnSpc>
            </a:pPr>
            <a:r>
              <a:rPr lang="en-US" sz="1850" dirty="0" smtClean="0"/>
              <a:t>Flash</a:t>
            </a:r>
          </a:p>
          <a:p>
            <a:pPr lvl="3">
              <a:lnSpc>
                <a:spcPct val="80000"/>
              </a:lnSpc>
            </a:pPr>
            <a:r>
              <a:rPr lang="en-US" sz="1850" dirty="0" smtClean="0"/>
              <a:t>Dreamweaver</a:t>
            </a:r>
          </a:p>
          <a:p>
            <a:pPr lvl="3">
              <a:lnSpc>
                <a:spcPct val="80000"/>
              </a:lnSpc>
            </a:pPr>
            <a:r>
              <a:rPr lang="en-US" sz="1850" dirty="0" smtClean="0"/>
              <a:t>Director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05903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Prototyping tools 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030" y="1524000"/>
            <a:ext cx="7886700" cy="4351338"/>
          </a:xfrm>
        </p:spPr>
        <p:txBody>
          <a:bodyPr/>
          <a:lstStyle/>
          <a:p>
            <a:r>
              <a:rPr lang="en-NZ" dirty="0" smtClean="0"/>
              <a:t>Advantage	</a:t>
            </a:r>
          </a:p>
          <a:p>
            <a:pPr lvl="1"/>
            <a:r>
              <a:rPr lang="en-NZ" dirty="0" smtClean="0"/>
              <a:t>Closer to the real interface and can explore the functionality a bit more</a:t>
            </a:r>
          </a:p>
          <a:p>
            <a:r>
              <a:rPr lang="en-NZ" dirty="0" smtClean="0"/>
              <a:t>Disadvantage </a:t>
            </a:r>
          </a:p>
          <a:p>
            <a:pPr lvl="1"/>
            <a:r>
              <a:rPr lang="en-NZ" dirty="0" smtClean="0"/>
              <a:t>Lock down the design, therefore inhibit creativity </a:t>
            </a:r>
            <a:endParaRPr lang="en-NZ" dirty="0"/>
          </a:p>
        </p:txBody>
      </p:sp>
      <p:pic>
        <p:nvPicPr>
          <p:cNvPr id="1026" name="Picture 2" descr="http://media.balsamiq.com/img/company/mockup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4380" y="2399665"/>
            <a:ext cx="4688002" cy="3475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www.componentone.com/newimages/Products/ScreenShots/AR/site/orig/VSintegrated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785529"/>
            <a:ext cx="5114925" cy="2928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683193" y="3376355"/>
            <a:ext cx="15049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 smtClean="0"/>
              <a:t>Visual Studio</a:t>
            </a:r>
            <a:endParaRPr lang="en-NZ" dirty="0"/>
          </a:p>
        </p:txBody>
      </p:sp>
      <p:sp>
        <p:nvSpPr>
          <p:cNvPr id="8" name="TextBox 7"/>
          <p:cNvSpPr txBox="1"/>
          <p:nvPr/>
        </p:nvSpPr>
        <p:spPr>
          <a:xfrm>
            <a:off x="3811905" y="2777734"/>
            <a:ext cx="15049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 err="1" smtClean="0"/>
              <a:t>Balsamiq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0124516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Assignment 1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8800"/>
            <a:ext cx="5467350" cy="4422775"/>
          </a:xfrm>
        </p:spPr>
        <p:txBody>
          <a:bodyPr>
            <a:normAutofit lnSpcReduction="10000"/>
          </a:bodyPr>
          <a:lstStyle/>
          <a:p>
            <a:r>
              <a:rPr lang="en-NZ" dirty="0" smtClean="0"/>
              <a:t>The purpose of assignment 1 is to get you to DO some of this. </a:t>
            </a:r>
          </a:p>
          <a:p>
            <a:r>
              <a:rPr lang="en-NZ" dirty="0" smtClean="0"/>
              <a:t>Your job is to analyse a UI and then plan a usability test for parking meters on Princes St. </a:t>
            </a:r>
          </a:p>
          <a:p>
            <a:pPr lvl="1"/>
            <a:r>
              <a:rPr lang="en-NZ" dirty="0" smtClean="0"/>
              <a:t>HTA of the interface.</a:t>
            </a:r>
          </a:p>
          <a:p>
            <a:pPr lvl="1"/>
            <a:r>
              <a:rPr lang="en-NZ" dirty="0" smtClean="0"/>
              <a:t>Heuristic evaluation of the interface</a:t>
            </a:r>
          </a:p>
          <a:p>
            <a:pPr lvl="1"/>
            <a:r>
              <a:rPr lang="en-NZ" dirty="0" smtClean="0"/>
              <a:t>Plan a usability test (we will cover this in the next couple of lectures). </a:t>
            </a:r>
          </a:p>
          <a:p>
            <a:pPr lvl="1"/>
            <a:endParaRPr lang="en-NZ" dirty="0"/>
          </a:p>
          <a:p>
            <a:r>
              <a:rPr lang="en-NZ" dirty="0" smtClean="0"/>
              <a:t>Full specification </a:t>
            </a:r>
            <a:r>
              <a:rPr lang="en-NZ" dirty="0" smtClean="0">
                <a:hlinkClick r:id="rId2"/>
              </a:rPr>
              <a:t>https://www.cs.auckland.ac.nz/courses/compsci345s1c/assignments/</a:t>
            </a:r>
            <a:r>
              <a:rPr lang="en-NZ" dirty="0" smtClean="0"/>
              <a:t> </a:t>
            </a:r>
          </a:p>
          <a:p>
            <a:r>
              <a:rPr lang="en-NZ" dirty="0" smtClean="0"/>
              <a:t>Due 11:59pm on Sunday 23 March 2014  </a:t>
            </a:r>
            <a:r>
              <a:rPr lang="en-NZ" dirty="0" smtClean="0">
                <a:hlinkClick r:id="rId3"/>
              </a:rPr>
              <a:t>https://adb.auckland.ac.nz/</a:t>
            </a:r>
            <a:r>
              <a:rPr lang="en-NZ" dirty="0" smtClean="0"/>
              <a:t> </a:t>
            </a:r>
            <a:endParaRPr lang="en-NZ" dirty="0"/>
          </a:p>
        </p:txBody>
      </p:sp>
      <p:pic>
        <p:nvPicPr>
          <p:cNvPr id="2051" name="Picture 3" descr="20140130_09074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647"/>
          <a:stretch>
            <a:fillRect/>
          </a:stretch>
        </p:blipFill>
        <p:spPr bwMode="auto">
          <a:xfrm>
            <a:off x="6248400" y="1524000"/>
            <a:ext cx="2368550" cy="279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3535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Summary	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dirty="0" smtClean="0"/>
              <a:t>Heuristic evaluations are</a:t>
            </a:r>
          </a:p>
          <a:p>
            <a:pPr lvl="1"/>
            <a:r>
              <a:rPr lang="en-NZ" dirty="0" smtClean="0"/>
              <a:t>Expert reviews and often include</a:t>
            </a:r>
          </a:p>
          <a:p>
            <a:pPr lvl="1"/>
            <a:r>
              <a:rPr lang="en-NZ" dirty="0" smtClean="0"/>
              <a:t>Modelling the interface (</a:t>
            </a:r>
            <a:r>
              <a:rPr lang="en-NZ" dirty="0" err="1" smtClean="0"/>
              <a:t>eg</a:t>
            </a:r>
            <a:r>
              <a:rPr lang="en-NZ" dirty="0" smtClean="0"/>
              <a:t> HTA)</a:t>
            </a:r>
          </a:p>
          <a:p>
            <a:pPr lvl="1"/>
            <a:r>
              <a:rPr lang="en-NZ" dirty="0" smtClean="0"/>
              <a:t>Evaluating against a set of guidelines </a:t>
            </a:r>
          </a:p>
          <a:p>
            <a:pPr lvl="2"/>
            <a:r>
              <a:rPr lang="en-NZ" dirty="0" smtClean="0"/>
              <a:t>….</a:t>
            </a:r>
          </a:p>
          <a:p>
            <a:pPr lvl="2"/>
            <a:r>
              <a:rPr lang="en-NZ" dirty="0" smtClean="0"/>
              <a:t>….</a:t>
            </a:r>
          </a:p>
          <a:p>
            <a:pPr lvl="1"/>
            <a:r>
              <a:rPr lang="en-NZ" dirty="0" smtClean="0"/>
              <a:t>Early prototype evaluations vary from functional systems evaluations depending on the stage of development and amount of functionality provided.</a:t>
            </a:r>
          </a:p>
          <a:p>
            <a:pPr lvl="1"/>
            <a:endParaRPr lang="en-NZ" dirty="0"/>
          </a:p>
          <a:p>
            <a:r>
              <a:rPr lang="en-NZ" dirty="0" smtClean="0"/>
              <a:t>Assignment 1 requires you to undertake a heuristic evaluation and plan a usability test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43188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Learning objectives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01168" lvl="1" indent="0">
              <a:buNone/>
            </a:pPr>
            <a:r>
              <a:rPr lang="en-NZ" dirty="0" smtClean="0"/>
              <a:t>To be aware of a range of heuristic evaluation options appropriate to the analysis and design phase</a:t>
            </a:r>
          </a:p>
          <a:p>
            <a:pPr lvl="1"/>
            <a:r>
              <a:rPr lang="en-NZ" dirty="0" smtClean="0"/>
              <a:t>In particular well known heuristics of usable systems</a:t>
            </a:r>
          </a:p>
          <a:p>
            <a:pPr lvl="2"/>
            <a:r>
              <a:rPr lang="en-NZ" dirty="0"/>
              <a:t>Nielsen’s heuristics</a:t>
            </a:r>
          </a:p>
          <a:p>
            <a:pPr lvl="2"/>
            <a:r>
              <a:rPr lang="en-NZ" dirty="0" err="1"/>
              <a:t>Schneiderman’s</a:t>
            </a:r>
            <a:r>
              <a:rPr lang="en-NZ" dirty="0"/>
              <a:t> </a:t>
            </a:r>
            <a:r>
              <a:rPr lang="en-NZ" dirty="0" smtClean="0"/>
              <a:t>rules</a:t>
            </a:r>
          </a:p>
          <a:p>
            <a:r>
              <a:rPr lang="en-NZ" dirty="0" smtClean="0"/>
              <a:t>To understand the difference evaluation challenges of early prototypes with limited functionality</a:t>
            </a:r>
          </a:p>
          <a:p>
            <a:r>
              <a:rPr lang="en-NZ" dirty="0" smtClean="0"/>
              <a:t>Be aware of the requirements for assignment 1</a:t>
            </a:r>
            <a:endParaRPr lang="en-NZ" dirty="0"/>
          </a:p>
          <a:p>
            <a:pPr lvl="2"/>
            <a:endParaRPr lang="en-NZ" dirty="0" smtClean="0"/>
          </a:p>
        </p:txBody>
      </p:sp>
    </p:spTree>
    <p:extLst>
      <p:ext uri="{BB962C8B-B14F-4D97-AF65-F5344CB8AC3E}">
        <p14:creationId xmlns:p14="http://schemas.microsoft.com/office/powerpoint/2010/main" val="3034641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38907" y="149445"/>
            <a:ext cx="7543800" cy="1450757"/>
          </a:xfrm>
        </p:spPr>
        <p:txBody>
          <a:bodyPr/>
          <a:lstStyle/>
          <a:p>
            <a:r>
              <a:rPr lang="en-NZ" sz="4400" dirty="0" smtClean="0"/>
              <a:t>Heuristic evaluations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468311" y="1916113"/>
            <a:ext cx="7935914" cy="4271961"/>
          </a:xfrm>
        </p:spPr>
        <p:txBody>
          <a:bodyPr>
            <a:normAutofit fontScale="85000" lnSpcReduction="10000"/>
          </a:bodyPr>
          <a:lstStyle/>
          <a:p>
            <a:r>
              <a:rPr lang="en-NZ" sz="2800" dirty="0" smtClean="0"/>
              <a:t>Expert evaluation </a:t>
            </a:r>
          </a:p>
          <a:p>
            <a:pPr lvl="1"/>
            <a:r>
              <a:rPr lang="en-NZ" dirty="0"/>
              <a:t>An expert looks at a system using common sense and/ or guidelines </a:t>
            </a:r>
            <a:r>
              <a:rPr lang="en-NZ" dirty="0" smtClean="0"/>
              <a:t>(e.g. Nielsen’s Heuristics)</a:t>
            </a:r>
          </a:p>
          <a:p>
            <a:pPr lvl="1"/>
            <a:endParaRPr lang="en-NZ" dirty="0"/>
          </a:p>
          <a:p>
            <a:pPr lvl="1"/>
            <a:endParaRPr lang="en-NZ" dirty="0" smtClean="0"/>
          </a:p>
          <a:p>
            <a:pPr lvl="1"/>
            <a:endParaRPr lang="en-NZ" dirty="0"/>
          </a:p>
          <a:p>
            <a:pPr lvl="1"/>
            <a:endParaRPr lang="en-NZ" dirty="0" smtClean="0"/>
          </a:p>
          <a:p>
            <a:pPr lvl="1"/>
            <a:endParaRPr lang="en-NZ" dirty="0"/>
          </a:p>
          <a:p>
            <a:pPr lvl="1"/>
            <a:endParaRPr lang="en-NZ" dirty="0" smtClean="0"/>
          </a:p>
          <a:p>
            <a:pPr lvl="1"/>
            <a:endParaRPr lang="en-NZ" dirty="0"/>
          </a:p>
          <a:p>
            <a:pPr lvl="1"/>
            <a:endParaRPr lang="en-NZ" dirty="0" smtClean="0"/>
          </a:p>
          <a:p>
            <a:pPr lvl="1"/>
            <a:endParaRPr lang="en-NZ" dirty="0" smtClean="0"/>
          </a:p>
          <a:p>
            <a:pPr lvl="1"/>
            <a:endParaRPr lang="en-NZ" dirty="0"/>
          </a:p>
          <a:p>
            <a:pPr lvl="1"/>
            <a:endParaRPr lang="en-NZ" dirty="0" smtClean="0"/>
          </a:p>
          <a:p>
            <a:pPr lvl="1"/>
            <a:endParaRPr lang="en-NZ" dirty="0"/>
          </a:p>
          <a:p>
            <a:pPr lvl="1"/>
            <a:endParaRPr lang="en-NZ" dirty="0" smtClean="0"/>
          </a:p>
          <a:p>
            <a:pPr lvl="1"/>
            <a:r>
              <a:rPr lang="en-NZ" dirty="0" smtClean="0"/>
              <a:t>More  </a:t>
            </a:r>
            <a:r>
              <a:rPr lang="en-NZ" dirty="0" smtClean="0">
                <a:hlinkClick r:id="rId3"/>
              </a:rPr>
              <a:t>http</a:t>
            </a:r>
            <a:r>
              <a:rPr lang="en-NZ" dirty="0">
                <a:hlinkClick r:id="rId3"/>
              </a:rPr>
              <a:t>://</a:t>
            </a:r>
            <a:r>
              <a:rPr lang="en-NZ" dirty="0" smtClean="0">
                <a:hlinkClick r:id="rId3"/>
              </a:rPr>
              <a:t>www.upassoc.org/upa_publications/jus/2008november/JUS_Kirmani_Nov2008.pdf</a:t>
            </a:r>
            <a:r>
              <a:rPr lang="en-NZ" dirty="0" smtClean="0"/>
              <a:t> </a:t>
            </a:r>
          </a:p>
        </p:txBody>
      </p:sp>
      <p:sp>
        <p:nvSpPr>
          <p:cNvPr id="2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			    		 </a:t>
            </a:r>
            <a:fld id="{82B0707D-592E-4E65-8876-4F89D64F7A13}" type="slidenum">
              <a:rPr lang="en-GB"/>
              <a:pPr>
                <a:defRPr/>
              </a:pPr>
              <a:t>3</a:t>
            </a:fld>
            <a:r>
              <a:rPr lang="en-GB"/>
              <a:t> </a:t>
            </a:r>
          </a:p>
        </p:txBody>
      </p:sp>
      <p:sp>
        <p:nvSpPr>
          <p:cNvPr id="13317" name="Freeform 12"/>
          <p:cNvSpPr>
            <a:spLocks/>
          </p:cNvSpPr>
          <p:nvPr/>
        </p:nvSpPr>
        <p:spPr bwMode="auto">
          <a:xfrm>
            <a:off x="6988175" y="542926"/>
            <a:ext cx="2198687" cy="655638"/>
          </a:xfrm>
          <a:custGeom>
            <a:avLst/>
            <a:gdLst>
              <a:gd name="T0" fmla="*/ 844550 w 1385"/>
              <a:gd name="T1" fmla="*/ 0 h 449"/>
              <a:gd name="T2" fmla="*/ 0 w 1385"/>
              <a:gd name="T3" fmla="*/ 264300 h 449"/>
              <a:gd name="T4" fmla="*/ 1246187 w 1385"/>
              <a:gd name="T5" fmla="*/ 655638 h 449"/>
              <a:gd name="T6" fmla="*/ 2198687 w 1385"/>
              <a:gd name="T7" fmla="*/ 305186 h 449"/>
              <a:gd name="T8" fmla="*/ 844550 w 1385"/>
              <a:gd name="T9" fmla="*/ 0 h 4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85"/>
              <a:gd name="T16" fmla="*/ 0 h 449"/>
              <a:gd name="T17" fmla="*/ 1385 w 1385"/>
              <a:gd name="T18" fmla="*/ 449 h 4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85" h="449">
                <a:moveTo>
                  <a:pt x="532" y="0"/>
                </a:moveTo>
                <a:lnTo>
                  <a:pt x="0" y="181"/>
                </a:lnTo>
                <a:lnTo>
                  <a:pt x="785" y="449"/>
                </a:lnTo>
                <a:lnTo>
                  <a:pt x="1385" y="209"/>
                </a:lnTo>
                <a:lnTo>
                  <a:pt x="532" y="0"/>
                </a:lnTo>
                <a:close/>
              </a:path>
            </a:pathLst>
          </a:custGeom>
          <a:solidFill>
            <a:srgbClr val="FFFFCC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3318" name="Freeform 13" descr="Dark downward diagonal"/>
          <p:cNvSpPr>
            <a:spLocks/>
          </p:cNvSpPr>
          <p:nvPr/>
        </p:nvSpPr>
        <p:spPr bwMode="auto">
          <a:xfrm>
            <a:off x="7216775" y="730251"/>
            <a:ext cx="960437" cy="282575"/>
          </a:xfrm>
          <a:custGeom>
            <a:avLst/>
            <a:gdLst>
              <a:gd name="T0" fmla="*/ 268922 w 1200"/>
              <a:gd name="T1" fmla="*/ 0 h 384"/>
              <a:gd name="T2" fmla="*/ 0 w 1200"/>
              <a:gd name="T3" fmla="*/ 88305 h 384"/>
              <a:gd name="T4" fmla="*/ 672306 w 1200"/>
              <a:gd name="T5" fmla="*/ 282575 h 384"/>
              <a:gd name="T6" fmla="*/ 960437 w 1200"/>
              <a:gd name="T7" fmla="*/ 176609 h 384"/>
              <a:gd name="T8" fmla="*/ 268922 w 1200"/>
              <a:gd name="T9" fmla="*/ 0 h 3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"/>
              <a:gd name="T16" fmla="*/ 0 h 384"/>
              <a:gd name="T17" fmla="*/ 1200 w 1200"/>
              <a:gd name="T18" fmla="*/ 384 h 38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" h="384">
                <a:moveTo>
                  <a:pt x="336" y="0"/>
                </a:moveTo>
                <a:lnTo>
                  <a:pt x="0" y="120"/>
                </a:lnTo>
                <a:lnTo>
                  <a:pt x="840" y="384"/>
                </a:lnTo>
                <a:lnTo>
                  <a:pt x="1200" y="240"/>
                </a:lnTo>
                <a:lnTo>
                  <a:pt x="336" y="0"/>
                </a:lnTo>
                <a:close/>
              </a:path>
            </a:pathLst>
          </a:custGeom>
          <a:pattFill prst="dkDnDiag">
            <a:fgClr>
              <a:srgbClr val="000000"/>
            </a:fgClr>
            <a:bgClr>
              <a:srgbClr val="FFFFFF"/>
            </a:bgClr>
          </a:patt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3319" name="Freeform 14"/>
          <p:cNvSpPr>
            <a:spLocks/>
          </p:cNvSpPr>
          <p:nvPr/>
        </p:nvSpPr>
        <p:spPr bwMode="auto">
          <a:xfrm>
            <a:off x="7673975" y="252414"/>
            <a:ext cx="744537" cy="534987"/>
          </a:xfrm>
          <a:custGeom>
            <a:avLst/>
            <a:gdLst>
              <a:gd name="T0" fmla="*/ 0 w 930"/>
              <a:gd name="T1" fmla="*/ 26528 h 726"/>
              <a:gd name="T2" fmla="*/ 293011 w 930"/>
              <a:gd name="T3" fmla="*/ 0 h 726"/>
              <a:gd name="T4" fmla="*/ 413899 w 930"/>
              <a:gd name="T5" fmla="*/ 13264 h 726"/>
              <a:gd name="T6" fmla="*/ 674887 w 930"/>
              <a:gd name="T7" fmla="*/ 75163 h 726"/>
              <a:gd name="T8" fmla="*/ 734930 w 930"/>
              <a:gd name="T9" fmla="*/ 150327 h 726"/>
              <a:gd name="T10" fmla="*/ 744537 w 930"/>
              <a:gd name="T11" fmla="*/ 336025 h 726"/>
              <a:gd name="T12" fmla="*/ 706109 w 930"/>
              <a:gd name="T13" fmla="*/ 424453 h 726"/>
              <a:gd name="T14" fmla="*/ 453927 w 930"/>
              <a:gd name="T15" fmla="*/ 534987 h 72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930"/>
              <a:gd name="T25" fmla="*/ 0 h 726"/>
              <a:gd name="T26" fmla="*/ 930 w 930"/>
              <a:gd name="T27" fmla="*/ 726 h 72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930" h="726">
                <a:moveTo>
                  <a:pt x="0" y="36"/>
                </a:moveTo>
                <a:cubicBezTo>
                  <a:pt x="61" y="30"/>
                  <a:pt x="366" y="0"/>
                  <a:pt x="366" y="0"/>
                </a:cubicBezTo>
                <a:cubicBezTo>
                  <a:pt x="421" y="0"/>
                  <a:pt x="467" y="0"/>
                  <a:pt x="517" y="18"/>
                </a:cubicBezTo>
                <a:lnTo>
                  <a:pt x="843" y="102"/>
                </a:lnTo>
                <a:cubicBezTo>
                  <a:pt x="893" y="126"/>
                  <a:pt x="913" y="144"/>
                  <a:pt x="918" y="204"/>
                </a:cubicBezTo>
                <a:lnTo>
                  <a:pt x="930" y="456"/>
                </a:lnTo>
                <a:cubicBezTo>
                  <a:pt x="920" y="504"/>
                  <a:pt x="912" y="546"/>
                  <a:pt x="882" y="576"/>
                </a:cubicBezTo>
                <a:lnTo>
                  <a:pt x="567" y="726"/>
                </a:lnTo>
              </a:path>
            </a:pathLst>
          </a:cu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3320" name="Freeform 15"/>
          <p:cNvSpPr>
            <a:spLocks/>
          </p:cNvSpPr>
          <p:nvPr/>
        </p:nvSpPr>
        <p:spPr bwMode="auto">
          <a:xfrm>
            <a:off x="7531100" y="814389"/>
            <a:ext cx="195262" cy="95250"/>
          </a:xfrm>
          <a:custGeom>
            <a:avLst/>
            <a:gdLst>
              <a:gd name="T0" fmla="*/ 88106 w 164"/>
              <a:gd name="T1" fmla="*/ 0 h 88"/>
              <a:gd name="T2" fmla="*/ 180975 w 164"/>
              <a:gd name="T3" fmla="*/ 36801 h 88"/>
              <a:gd name="T4" fmla="*/ 171450 w 164"/>
              <a:gd name="T5" fmla="*/ 82261 h 88"/>
              <a:gd name="T6" fmla="*/ 42862 w 164"/>
              <a:gd name="T7" fmla="*/ 95250 h 88"/>
              <a:gd name="T8" fmla="*/ 0 w 164"/>
              <a:gd name="T9" fmla="*/ 10824 h 88"/>
              <a:gd name="T10" fmla="*/ 88106 w 164"/>
              <a:gd name="T11" fmla="*/ 0 h 8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64"/>
              <a:gd name="T19" fmla="*/ 0 h 88"/>
              <a:gd name="T20" fmla="*/ 164 w 164"/>
              <a:gd name="T21" fmla="*/ 88 h 8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64" h="88">
                <a:moveTo>
                  <a:pt x="74" y="0"/>
                </a:moveTo>
                <a:cubicBezTo>
                  <a:pt x="99" y="0"/>
                  <a:pt x="140" y="21"/>
                  <a:pt x="152" y="34"/>
                </a:cubicBezTo>
                <a:cubicBezTo>
                  <a:pt x="164" y="47"/>
                  <a:pt x="163" y="67"/>
                  <a:pt x="144" y="76"/>
                </a:cubicBezTo>
                <a:cubicBezTo>
                  <a:pt x="98" y="76"/>
                  <a:pt x="94" y="78"/>
                  <a:pt x="36" y="88"/>
                </a:cubicBezTo>
                <a:cubicBezTo>
                  <a:pt x="18" y="66"/>
                  <a:pt x="10" y="42"/>
                  <a:pt x="0" y="10"/>
                </a:cubicBezTo>
                <a:cubicBezTo>
                  <a:pt x="36" y="0"/>
                  <a:pt x="18" y="0"/>
                  <a:pt x="74" y="0"/>
                </a:cubicBezTo>
                <a:close/>
              </a:path>
            </a:pathLst>
          </a:cu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3321" name="Freeform 16"/>
          <p:cNvSpPr>
            <a:spLocks/>
          </p:cNvSpPr>
          <p:nvPr/>
        </p:nvSpPr>
        <p:spPr bwMode="auto">
          <a:xfrm>
            <a:off x="6948487" y="117476"/>
            <a:ext cx="373063" cy="412750"/>
          </a:xfrm>
          <a:custGeom>
            <a:avLst/>
            <a:gdLst>
              <a:gd name="T0" fmla="*/ 38567 w 503"/>
              <a:gd name="T1" fmla="*/ 78327 h 606"/>
              <a:gd name="T2" fmla="*/ 35600 w 503"/>
              <a:gd name="T3" fmla="*/ 239068 h 606"/>
              <a:gd name="T4" fmla="*/ 96418 w 503"/>
              <a:gd name="T5" fmla="*/ 372565 h 606"/>
              <a:gd name="T6" fmla="*/ 225470 w 503"/>
              <a:gd name="T7" fmla="*/ 405258 h 606"/>
              <a:gd name="T8" fmla="*/ 327821 w 503"/>
              <a:gd name="T9" fmla="*/ 327612 h 606"/>
              <a:gd name="T10" fmla="*/ 372321 w 503"/>
              <a:gd name="T11" fmla="*/ 233619 h 606"/>
              <a:gd name="T12" fmla="*/ 284804 w 503"/>
              <a:gd name="T13" fmla="*/ 64705 h 606"/>
              <a:gd name="T14" fmla="*/ 38567 w 503"/>
              <a:gd name="T15" fmla="*/ 78327 h 60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03"/>
              <a:gd name="T25" fmla="*/ 0 h 606"/>
              <a:gd name="T26" fmla="*/ 503 w 503"/>
              <a:gd name="T27" fmla="*/ 606 h 60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03" h="606">
                <a:moveTo>
                  <a:pt x="52" y="115"/>
                </a:moveTo>
                <a:cubicBezTo>
                  <a:pt x="0" y="163"/>
                  <a:pt x="0" y="303"/>
                  <a:pt x="48" y="351"/>
                </a:cubicBezTo>
                <a:cubicBezTo>
                  <a:pt x="106" y="409"/>
                  <a:pt x="70" y="530"/>
                  <a:pt x="130" y="547"/>
                </a:cubicBezTo>
                <a:cubicBezTo>
                  <a:pt x="173" y="588"/>
                  <a:pt x="252" y="606"/>
                  <a:pt x="304" y="595"/>
                </a:cubicBezTo>
                <a:cubicBezTo>
                  <a:pt x="304" y="511"/>
                  <a:pt x="382" y="493"/>
                  <a:pt x="442" y="481"/>
                </a:cubicBezTo>
                <a:cubicBezTo>
                  <a:pt x="503" y="463"/>
                  <a:pt x="418" y="361"/>
                  <a:pt x="502" y="343"/>
                </a:cubicBezTo>
                <a:cubicBezTo>
                  <a:pt x="406" y="271"/>
                  <a:pt x="466" y="163"/>
                  <a:pt x="384" y="95"/>
                </a:cubicBezTo>
                <a:cubicBezTo>
                  <a:pt x="259" y="0"/>
                  <a:pt x="156" y="25"/>
                  <a:pt x="52" y="115"/>
                </a:cubicBezTo>
                <a:close/>
              </a:path>
            </a:pathLst>
          </a:cu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3322" name="Freeform 17"/>
          <p:cNvSpPr>
            <a:spLocks/>
          </p:cNvSpPr>
          <p:nvPr/>
        </p:nvSpPr>
        <p:spPr bwMode="auto">
          <a:xfrm>
            <a:off x="6826250" y="503239"/>
            <a:ext cx="800100" cy="928687"/>
          </a:xfrm>
          <a:custGeom>
            <a:avLst/>
            <a:gdLst>
              <a:gd name="T0" fmla="*/ 776181 w 669"/>
              <a:gd name="T1" fmla="*/ 624254 h 845"/>
              <a:gd name="T2" fmla="*/ 490345 w 669"/>
              <a:gd name="T3" fmla="*/ 579193 h 845"/>
              <a:gd name="T4" fmla="*/ 419783 w 669"/>
              <a:gd name="T5" fmla="*/ 427526 h 845"/>
              <a:gd name="T6" fmla="*/ 389884 w 669"/>
              <a:gd name="T7" fmla="*/ 306632 h 845"/>
              <a:gd name="T8" fmla="*/ 443703 w 669"/>
              <a:gd name="T9" fmla="*/ 492369 h 845"/>
              <a:gd name="T10" fmla="*/ 580043 w 669"/>
              <a:gd name="T11" fmla="*/ 503359 h 845"/>
              <a:gd name="T12" fmla="*/ 800100 w 669"/>
              <a:gd name="T13" fmla="*/ 442912 h 845"/>
              <a:gd name="T14" fmla="*/ 752261 w 669"/>
              <a:gd name="T15" fmla="*/ 361583 h 845"/>
              <a:gd name="T16" fmla="*/ 566887 w 669"/>
              <a:gd name="T17" fmla="*/ 379168 h 845"/>
              <a:gd name="T18" fmla="*/ 504697 w 669"/>
              <a:gd name="T19" fmla="*/ 182440 h 845"/>
              <a:gd name="T20" fmla="*/ 407824 w 669"/>
              <a:gd name="T21" fmla="*/ 82428 h 845"/>
              <a:gd name="T22" fmla="*/ 80130 w 669"/>
              <a:gd name="T23" fmla="*/ 116498 h 845"/>
              <a:gd name="T24" fmla="*/ 107637 w 669"/>
              <a:gd name="T25" fmla="*/ 808892 h 845"/>
              <a:gd name="T26" fmla="*/ 597982 w 669"/>
              <a:gd name="T27" fmla="*/ 866042 h 845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669"/>
              <a:gd name="T43" fmla="*/ 0 h 845"/>
              <a:gd name="T44" fmla="*/ 669 w 669"/>
              <a:gd name="T45" fmla="*/ 845 h 845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669" h="845">
                <a:moveTo>
                  <a:pt x="649" y="568"/>
                </a:moveTo>
                <a:cubicBezTo>
                  <a:pt x="609" y="561"/>
                  <a:pt x="460" y="557"/>
                  <a:pt x="410" y="527"/>
                </a:cubicBezTo>
                <a:cubicBezTo>
                  <a:pt x="361" y="497"/>
                  <a:pt x="365" y="431"/>
                  <a:pt x="351" y="389"/>
                </a:cubicBezTo>
                <a:cubicBezTo>
                  <a:pt x="336" y="348"/>
                  <a:pt x="323" y="269"/>
                  <a:pt x="326" y="279"/>
                </a:cubicBezTo>
                <a:cubicBezTo>
                  <a:pt x="335" y="348"/>
                  <a:pt x="344" y="418"/>
                  <a:pt x="371" y="448"/>
                </a:cubicBezTo>
                <a:cubicBezTo>
                  <a:pt x="397" y="477"/>
                  <a:pt x="435" y="465"/>
                  <a:pt x="485" y="458"/>
                </a:cubicBezTo>
                <a:cubicBezTo>
                  <a:pt x="538" y="451"/>
                  <a:pt x="595" y="399"/>
                  <a:pt x="669" y="403"/>
                </a:cubicBezTo>
                <a:cubicBezTo>
                  <a:pt x="662" y="362"/>
                  <a:pt x="665" y="347"/>
                  <a:pt x="629" y="329"/>
                </a:cubicBezTo>
                <a:cubicBezTo>
                  <a:pt x="565" y="323"/>
                  <a:pt x="520" y="379"/>
                  <a:pt x="474" y="345"/>
                </a:cubicBezTo>
                <a:cubicBezTo>
                  <a:pt x="427" y="310"/>
                  <a:pt x="446" y="211"/>
                  <a:pt x="422" y="166"/>
                </a:cubicBezTo>
                <a:cubicBezTo>
                  <a:pt x="399" y="117"/>
                  <a:pt x="395" y="106"/>
                  <a:pt x="341" y="75"/>
                </a:cubicBezTo>
                <a:cubicBezTo>
                  <a:pt x="292" y="49"/>
                  <a:pt x="101" y="0"/>
                  <a:pt x="67" y="106"/>
                </a:cubicBezTo>
                <a:cubicBezTo>
                  <a:pt x="0" y="311"/>
                  <a:pt x="0" y="617"/>
                  <a:pt x="90" y="736"/>
                </a:cubicBezTo>
                <a:cubicBezTo>
                  <a:pt x="168" y="845"/>
                  <a:pt x="415" y="774"/>
                  <a:pt x="500" y="788"/>
                </a:cubicBezTo>
              </a:path>
            </a:pathLst>
          </a:custGeom>
          <a:solidFill>
            <a:srgbClr val="808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3323" name="Freeform 18"/>
          <p:cNvSpPr>
            <a:spLocks/>
          </p:cNvSpPr>
          <p:nvPr/>
        </p:nvSpPr>
        <p:spPr bwMode="auto">
          <a:xfrm>
            <a:off x="7616825" y="274639"/>
            <a:ext cx="523875" cy="512762"/>
          </a:xfrm>
          <a:custGeom>
            <a:avLst/>
            <a:gdLst>
              <a:gd name="T0" fmla="*/ 13618 w 654"/>
              <a:gd name="T1" fmla="*/ 287324 h 696"/>
              <a:gd name="T2" fmla="*/ 5607 w 654"/>
              <a:gd name="T3" fmla="*/ 66305 h 696"/>
              <a:gd name="T4" fmla="*/ 73695 w 654"/>
              <a:gd name="T5" fmla="*/ 4420 h 696"/>
              <a:gd name="T6" fmla="*/ 473410 w 654"/>
              <a:gd name="T7" fmla="*/ 83987 h 696"/>
              <a:gd name="T8" fmla="*/ 523875 w 654"/>
              <a:gd name="T9" fmla="*/ 181235 h 696"/>
              <a:gd name="T10" fmla="*/ 523875 w 654"/>
              <a:gd name="T11" fmla="*/ 437616 h 696"/>
              <a:gd name="T12" fmla="*/ 471808 w 654"/>
              <a:gd name="T13" fmla="*/ 512762 h 696"/>
              <a:gd name="T14" fmla="*/ 60077 w 654"/>
              <a:gd name="T15" fmla="*/ 402253 h 696"/>
              <a:gd name="T16" fmla="*/ 13618 w 654"/>
              <a:gd name="T17" fmla="*/ 287324 h 69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654"/>
              <a:gd name="T28" fmla="*/ 0 h 696"/>
              <a:gd name="T29" fmla="*/ 654 w 654"/>
              <a:gd name="T30" fmla="*/ 696 h 69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54" h="696">
                <a:moveTo>
                  <a:pt x="17" y="390"/>
                </a:moveTo>
                <a:lnTo>
                  <a:pt x="7" y="90"/>
                </a:lnTo>
                <a:cubicBezTo>
                  <a:pt x="16" y="16"/>
                  <a:pt x="32" y="0"/>
                  <a:pt x="92" y="6"/>
                </a:cubicBezTo>
                <a:lnTo>
                  <a:pt x="591" y="114"/>
                </a:lnTo>
                <a:cubicBezTo>
                  <a:pt x="651" y="143"/>
                  <a:pt x="649" y="180"/>
                  <a:pt x="654" y="246"/>
                </a:cubicBezTo>
                <a:lnTo>
                  <a:pt x="654" y="594"/>
                </a:lnTo>
                <a:cubicBezTo>
                  <a:pt x="644" y="666"/>
                  <a:pt x="639" y="690"/>
                  <a:pt x="589" y="696"/>
                </a:cubicBezTo>
                <a:lnTo>
                  <a:pt x="75" y="546"/>
                </a:lnTo>
                <a:cubicBezTo>
                  <a:pt x="0" y="522"/>
                  <a:pt x="20" y="468"/>
                  <a:pt x="17" y="390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3324" name="Text Box 19"/>
          <p:cNvSpPr txBox="1">
            <a:spLocks noChangeArrowheads="1"/>
          </p:cNvSpPr>
          <p:nvPr/>
        </p:nvSpPr>
        <p:spPr bwMode="auto">
          <a:xfrm>
            <a:off x="6378575" y="2528888"/>
            <a:ext cx="2025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b="1">
                <a:solidFill>
                  <a:schemeClr val="tx1"/>
                </a:solidFill>
              </a:rPr>
              <a:t>Expert - reviewer</a:t>
            </a:r>
          </a:p>
        </p:txBody>
      </p:sp>
      <p:sp>
        <p:nvSpPr>
          <p:cNvPr id="13325" name="Freeform 20"/>
          <p:cNvSpPr>
            <a:spLocks/>
          </p:cNvSpPr>
          <p:nvPr/>
        </p:nvSpPr>
        <p:spPr bwMode="auto">
          <a:xfrm>
            <a:off x="7146925" y="261939"/>
            <a:ext cx="39687" cy="103187"/>
          </a:xfrm>
          <a:custGeom>
            <a:avLst/>
            <a:gdLst>
              <a:gd name="T0" fmla="*/ 33073 w 30"/>
              <a:gd name="T1" fmla="*/ 87447 h 59"/>
              <a:gd name="T2" fmla="*/ 0 w 30"/>
              <a:gd name="T3" fmla="*/ 29732 h 59"/>
              <a:gd name="T4" fmla="*/ 39687 w 30"/>
              <a:gd name="T5" fmla="*/ 33230 h 59"/>
              <a:gd name="T6" fmla="*/ 0 60000 65536"/>
              <a:gd name="T7" fmla="*/ 0 60000 65536"/>
              <a:gd name="T8" fmla="*/ 0 60000 65536"/>
              <a:gd name="T9" fmla="*/ 0 w 30"/>
              <a:gd name="T10" fmla="*/ 0 h 59"/>
              <a:gd name="T11" fmla="*/ 30 w 30"/>
              <a:gd name="T12" fmla="*/ 59 h 5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0" h="59">
                <a:moveTo>
                  <a:pt x="25" y="50"/>
                </a:moveTo>
                <a:cubicBezTo>
                  <a:pt x="12" y="59"/>
                  <a:pt x="0" y="32"/>
                  <a:pt x="0" y="17"/>
                </a:cubicBezTo>
                <a:cubicBezTo>
                  <a:pt x="0" y="0"/>
                  <a:pt x="24" y="1"/>
                  <a:pt x="30" y="19"/>
                </a:cubicBezTo>
              </a:path>
            </a:pathLst>
          </a:cu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NZ"/>
          </a:p>
        </p:txBody>
      </p:sp>
      <p:grpSp>
        <p:nvGrpSpPr>
          <p:cNvPr id="13326" name="Group 21"/>
          <p:cNvGrpSpPr>
            <a:grpSpLocks/>
          </p:cNvGrpSpPr>
          <p:nvPr/>
        </p:nvGrpSpPr>
        <p:grpSpPr bwMode="auto">
          <a:xfrm>
            <a:off x="536575" y="2895600"/>
            <a:ext cx="6994525" cy="2702173"/>
            <a:chOff x="334" y="2216"/>
            <a:chExt cx="4790" cy="1768"/>
          </a:xfrm>
        </p:grpSpPr>
        <p:grpSp>
          <p:nvGrpSpPr>
            <p:cNvPr id="13327" name="Group 22"/>
            <p:cNvGrpSpPr>
              <a:grpSpLocks/>
            </p:cNvGrpSpPr>
            <p:nvPr/>
          </p:nvGrpSpPr>
          <p:grpSpPr bwMode="auto">
            <a:xfrm rot="5400000">
              <a:off x="2011" y="3052"/>
              <a:ext cx="897" cy="528"/>
              <a:chOff x="1884" y="3384"/>
              <a:chExt cx="897" cy="528"/>
            </a:xfrm>
          </p:grpSpPr>
          <p:sp>
            <p:nvSpPr>
              <p:cNvPr id="13338" name="Oval 23" descr="Dark upward diagonal"/>
              <p:cNvSpPr>
                <a:spLocks noChangeArrowheads="1"/>
              </p:cNvSpPr>
              <p:nvPr/>
            </p:nvSpPr>
            <p:spPr bwMode="auto">
              <a:xfrm>
                <a:off x="2158" y="3384"/>
                <a:ext cx="623" cy="528"/>
              </a:xfrm>
              <a:prstGeom prst="ellipse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NZ"/>
              </a:p>
            </p:txBody>
          </p:sp>
          <p:sp>
            <p:nvSpPr>
              <p:cNvPr id="13339" name="Oval 24"/>
              <p:cNvSpPr>
                <a:spLocks noChangeArrowheads="1"/>
              </p:cNvSpPr>
              <p:nvPr/>
            </p:nvSpPr>
            <p:spPr bwMode="auto">
              <a:xfrm>
                <a:off x="1884" y="3384"/>
                <a:ext cx="623" cy="528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NZ"/>
              </a:p>
            </p:txBody>
          </p:sp>
        </p:grpSp>
        <p:sp>
          <p:nvSpPr>
            <p:cNvPr id="13328" name="Text Box 25"/>
            <p:cNvSpPr txBox="1">
              <a:spLocks noChangeArrowheads="1"/>
            </p:cNvSpPr>
            <p:nvPr/>
          </p:nvSpPr>
          <p:spPr bwMode="auto">
            <a:xfrm>
              <a:off x="346" y="2264"/>
              <a:ext cx="2964" cy="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tabLst>
                  <a:tab pos="381000" algn="l"/>
                </a:tabLst>
                <a:defRPr>
                  <a:solidFill>
                    <a:schemeClr val="tx2"/>
                  </a:solidFill>
                  <a:latin typeface="Arial" charset="0"/>
                </a:defRPr>
              </a:lvl1pPr>
              <a:lvl2pPr marL="742950" indent="-285750" eaLnBrk="0" hangingPunct="0">
                <a:tabLst>
                  <a:tab pos="381000" algn="l"/>
                </a:tabLst>
                <a:defRPr>
                  <a:solidFill>
                    <a:schemeClr val="tx2"/>
                  </a:solidFill>
                  <a:latin typeface="Arial" charset="0"/>
                </a:defRPr>
              </a:lvl2pPr>
              <a:lvl3pPr marL="1143000" indent="-228600" eaLnBrk="0" hangingPunct="0">
                <a:tabLst>
                  <a:tab pos="381000" algn="l"/>
                </a:tabLst>
                <a:defRPr>
                  <a:solidFill>
                    <a:schemeClr val="tx2"/>
                  </a:solidFill>
                  <a:latin typeface="Arial" charset="0"/>
                </a:defRPr>
              </a:lvl3pPr>
              <a:lvl4pPr marL="1600200" indent="-228600" eaLnBrk="0" hangingPunct="0">
                <a:tabLst>
                  <a:tab pos="381000" algn="l"/>
                </a:tabLst>
                <a:defRPr>
                  <a:solidFill>
                    <a:schemeClr val="tx2"/>
                  </a:solidFill>
                  <a:latin typeface="Arial" charset="0"/>
                </a:defRPr>
              </a:lvl4pPr>
              <a:lvl5pPr marL="2057400" indent="-228600" eaLnBrk="0" hangingPunct="0">
                <a:tabLst>
                  <a:tab pos="381000" algn="l"/>
                </a:tabLst>
                <a:defRPr>
                  <a:solidFill>
                    <a:schemeClr val="tx2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>
                  <a:solidFill>
                    <a:schemeClr val="tx2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>
                  <a:solidFill>
                    <a:schemeClr val="tx2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>
                  <a:solidFill>
                    <a:schemeClr val="tx2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>
                  <a:solidFill>
                    <a:schemeClr val="tx2"/>
                  </a:solidFill>
                  <a:latin typeface="Arial" charset="0"/>
                </a:defRPr>
              </a:lvl9pPr>
            </a:lstStyle>
            <a:p>
              <a:pPr algn="l"/>
              <a:r>
                <a:rPr lang="en-US" sz="2400" b="1" dirty="0">
                  <a:solidFill>
                    <a:schemeClr val="tx1"/>
                  </a:solidFill>
                </a:rPr>
                <a:t>First law of usability: </a:t>
              </a:r>
            </a:p>
            <a:p>
              <a:pPr algn="l"/>
              <a:r>
                <a:rPr lang="en-US" b="1" dirty="0">
                  <a:solidFill>
                    <a:schemeClr val="tx1"/>
                  </a:solidFill>
                </a:rPr>
                <a:t>Heuristic evaluation has only 50% hit-rate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13329" name="Text Box 26"/>
            <p:cNvSpPr txBox="1">
              <a:spLocks noChangeArrowheads="1"/>
            </p:cNvSpPr>
            <p:nvPr/>
          </p:nvSpPr>
          <p:spPr bwMode="auto">
            <a:xfrm>
              <a:off x="953" y="3404"/>
              <a:ext cx="764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2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2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9pPr>
            </a:lstStyle>
            <a:p>
              <a:pPr algn="l"/>
              <a:r>
                <a:rPr lang="en-US" b="1">
                  <a:solidFill>
                    <a:schemeClr val="tx1"/>
                  </a:solidFill>
                </a:rPr>
                <a:t>Actual </a:t>
              </a:r>
            </a:p>
            <a:p>
              <a:pPr algn="l"/>
              <a:r>
                <a:rPr lang="en-US" b="1">
                  <a:solidFill>
                    <a:schemeClr val="tx1"/>
                  </a:solidFill>
                </a:rPr>
                <a:t>problems</a:t>
              </a:r>
            </a:p>
          </p:txBody>
        </p:sp>
        <p:sp>
          <p:nvSpPr>
            <p:cNvPr id="13330" name="Rectangle 27"/>
            <p:cNvSpPr>
              <a:spLocks noChangeArrowheads="1"/>
            </p:cNvSpPr>
            <p:nvPr/>
          </p:nvSpPr>
          <p:spPr bwMode="auto">
            <a:xfrm>
              <a:off x="334" y="2216"/>
              <a:ext cx="4790" cy="1768"/>
            </a:xfrm>
            <a:prstGeom prst="rect">
              <a:avLst/>
            </a:prstGeom>
            <a:noFill/>
            <a:ln w="38100" cmpd="dbl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NZ"/>
            </a:p>
          </p:txBody>
        </p:sp>
        <p:sp>
          <p:nvSpPr>
            <p:cNvPr id="13331" name="Text Box 28"/>
            <p:cNvSpPr txBox="1">
              <a:spLocks noChangeArrowheads="1"/>
            </p:cNvSpPr>
            <p:nvPr/>
          </p:nvSpPr>
          <p:spPr bwMode="auto">
            <a:xfrm>
              <a:off x="953" y="2823"/>
              <a:ext cx="81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2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2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9pPr>
            </a:lstStyle>
            <a:p>
              <a:pPr algn="l"/>
              <a:r>
                <a:rPr lang="en-US" b="1">
                  <a:solidFill>
                    <a:schemeClr val="tx1"/>
                  </a:solidFill>
                </a:rPr>
                <a:t>Predicted </a:t>
              </a:r>
            </a:p>
            <a:p>
              <a:pPr algn="l"/>
              <a:r>
                <a:rPr lang="en-US" b="1">
                  <a:solidFill>
                    <a:schemeClr val="tx1"/>
                  </a:solidFill>
                </a:rPr>
                <a:t>problems</a:t>
              </a:r>
            </a:p>
          </p:txBody>
        </p:sp>
        <p:sp>
          <p:nvSpPr>
            <p:cNvPr id="13332" name="Text Box 29"/>
            <p:cNvSpPr txBox="1">
              <a:spLocks noChangeArrowheads="1"/>
            </p:cNvSpPr>
            <p:nvPr/>
          </p:nvSpPr>
          <p:spPr bwMode="auto">
            <a:xfrm>
              <a:off x="2993" y="2823"/>
              <a:ext cx="117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2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2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9pPr>
            </a:lstStyle>
            <a:p>
              <a:pPr algn="l"/>
              <a:r>
                <a:rPr lang="en-US" b="1">
                  <a:solidFill>
                    <a:schemeClr val="tx1"/>
                  </a:solidFill>
                </a:rPr>
                <a:t>False problems</a:t>
              </a:r>
            </a:p>
          </p:txBody>
        </p:sp>
        <p:sp>
          <p:nvSpPr>
            <p:cNvPr id="13333" name="Text Box 30"/>
            <p:cNvSpPr txBox="1">
              <a:spLocks noChangeArrowheads="1"/>
            </p:cNvSpPr>
            <p:nvPr/>
          </p:nvSpPr>
          <p:spPr bwMode="auto">
            <a:xfrm>
              <a:off x="2993" y="3369"/>
              <a:ext cx="1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2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2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9pPr>
            </a:lstStyle>
            <a:p>
              <a:pPr algn="l"/>
              <a:r>
                <a:rPr lang="en-US" b="1">
                  <a:solidFill>
                    <a:schemeClr val="tx1"/>
                  </a:solidFill>
                </a:rPr>
                <a:t>Missed problems</a:t>
              </a:r>
            </a:p>
          </p:txBody>
        </p:sp>
        <p:sp>
          <p:nvSpPr>
            <p:cNvPr id="13334" name="Line 31"/>
            <p:cNvSpPr>
              <a:spLocks noChangeShapeType="1"/>
            </p:cNvSpPr>
            <p:nvPr/>
          </p:nvSpPr>
          <p:spPr bwMode="auto">
            <a:xfrm>
              <a:off x="1765" y="3054"/>
              <a:ext cx="431" cy="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en-NZ"/>
            </a:p>
          </p:txBody>
        </p:sp>
        <p:sp>
          <p:nvSpPr>
            <p:cNvPr id="13335" name="Line 32"/>
            <p:cNvSpPr>
              <a:spLocks noChangeShapeType="1"/>
            </p:cNvSpPr>
            <p:nvPr/>
          </p:nvSpPr>
          <p:spPr bwMode="auto">
            <a:xfrm flipV="1">
              <a:off x="1789" y="3500"/>
              <a:ext cx="383" cy="10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en-NZ"/>
            </a:p>
          </p:txBody>
        </p:sp>
        <p:sp>
          <p:nvSpPr>
            <p:cNvPr id="13336" name="Line 33"/>
            <p:cNvSpPr>
              <a:spLocks noChangeShapeType="1"/>
            </p:cNvSpPr>
            <p:nvPr/>
          </p:nvSpPr>
          <p:spPr bwMode="auto">
            <a:xfrm flipH="1">
              <a:off x="2436" y="2915"/>
              <a:ext cx="557" cy="12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en-NZ"/>
            </a:p>
          </p:txBody>
        </p:sp>
        <p:sp>
          <p:nvSpPr>
            <p:cNvPr id="13337" name="Line 34"/>
            <p:cNvSpPr>
              <a:spLocks noChangeShapeType="1"/>
            </p:cNvSpPr>
            <p:nvPr/>
          </p:nvSpPr>
          <p:spPr bwMode="auto">
            <a:xfrm flipH="1">
              <a:off x="2436" y="3480"/>
              <a:ext cx="557" cy="12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en-NZ"/>
            </a:p>
          </p:txBody>
        </p:sp>
      </p:grpSp>
    </p:spTree>
    <p:extLst>
      <p:ext uri="{BB962C8B-B14F-4D97-AF65-F5344CB8AC3E}">
        <p14:creationId xmlns:p14="http://schemas.microsoft.com/office/powerpoint/2010/main" val="3006840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Evaluation – </a:t>
            </a:r>
            <a:r>
              <a:rPr lang="en-US" b="0" i="1" dirty="0" smtClean="0"/>
              <a:t>Heuristic Evaluation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37361"/>
            <a:ext cx="6248400" cy="4572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Heuristic evaluations are performed by usability experts using a predetermined set of criteria designed to measure the usability of a proposed design.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The evaluator follows a scenario through the design and tests each step against the heuristic criteria.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Carrying out a heuristic evaluation is an excellent way to get an understanding of a system that you are going to usability test….</a:t>
            </a:r>
          </a:p>
          <a:p>
            <a:pPr lvl="1">
              <a:lnSpc>
                <a:spcPct val="80000"/>
              </a:lnSpc>
            </a:pPr>
            <a:r>
              <a:rPr lang="en-US" sz="1700" dirty="0" smtClean="0"/>
              <a:t>But be careful, it can prejudice your study design</a:t>
            </a:r>
          </a:p>
          <a:p>
            <a:pPr eaLnBrk="1" hangingPunct="1">
              <a:lnSpc>
                <a:spcPct val="80000"/>
              </a:lnSpc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Or a heuristic evaluation can be stand-alone with the evaluator making observations and  recommendations based on their experience.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Evaluation – </a:t>
            </a:r>
            <a:r>
              <a:rPr lang="en-US" b="0" i="1" dirty="0" smtClean="0"/>
              <a:t>Nielsen’s Heuristics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800" dirty="0" smtClean="0"/>
              <a:t>In collaboration with Rolf </a:t>
            </a:r>
            <a:r>
              <a:rPr lang="en-US" sz="2800" dirty="0" err="1" smtClean="0"/>
              <a:t>Molich</a:t>
            </a:r>
            <a:r>
              <a:rPr lang="en-US" sz="2800" dirty="0" smtClean="0"/>
              <a:t>, </a:t>
            </a:r>
            <a:r>
              <a:rPr lang="en-US" sz="2800" dirty="0" err="1" smtClean="0"/>
              <a:t>Jakob</a:t>
            </a:r>
            <a:r>
              <a:rPr lang="en-US" sz="2800" dirty="0" smtClean="0"/>
              <a:t> Nielsen developed a set of 10 heuristics for interface design.</a:t>
            </a:r>
          </a:p>
          <a:p>
            <a:pPr eaLnBrk="1" hangingPunct="1"/>
            <a:endParaRPr lang="en-US" sz="2800" dirty="0" smtClean="0"/>
          </a:p>
          <a:p>
            <a:pPr eaLnBrk="1" hangingPunct="1"/>
            <a:r>
              <a:rPr lang="en-US" sz="2800" dirty="0" smtClean="0"/>
              <a:t>The revised set based on an analysis of 249 usability problems.</a:t>
            </a:r>
          </a:p>
          <a:p>
            <a:pPr eaLnBrk="1" hangingPunct="1">
              <a:buFontTx/>
              <a:buNone/>
            </a:pPr>
            <a:r>
              <a:rPr lang="en-US" sz="2400" dirty="0" smtClean="0"/>
              <a:t>	</a:t>
            </a:r>
            <a:r>
              <a:rPr lang="en-US" sz="2400" dirty="0" smtClean="0">
                <a:hlinkClick r:id="rId3"/>
              </a:rPr>
              <a:t>http://www.useit.com/papers/heuristic/heuristic_list.html</a:t>
            </a:r>
            <a:endParaRPr lang="en-US" sz="2400" dirty="0" smtClean="0"/>
          </a:p>
          <a:p>
            <a:pPr eaLnBrk="1" hangingPunct="1"/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sz="4400" dirty="0" smtClean="0"/>
              <a:t>Nielsen’s Heuristics</a:t>
            </a:r>
            <a:endParaRPr lang="en-NZ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935163"/>
            <a:ext cx="8784976" cy="4389437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NZ" sz="2400" dirty="0" smtClean="0"/>
              <a:t>Visibility of System Status</a:t>
            </a:r>
          </a:p>
          <a:p>
            <a:pPr marL="514350" indent="-514350">
              <a:buFont typeface="+mj-lt"/>
              <a:buAutoNum type="arabicPeriod"/>
            </a:pPr>
            <a:r>
              <a:rPr lang="en-NZ" sz="2400" dirty="0" smtClean="0"/>
              <a:t>Match between System and the Real World</a:t>
            </a:r>
          </a:p>
          <a:p>
            <a:pPr marL="514350" indent="-514350">
              <a:buFont typeface="+mj-lt"/>
              <a:buAutoNum type="arabicPeriod"/>
            </a:pPr>
            <a:r>
              <a:rPr lang="en-NZ" sz="2400" dirty="0" smtClean="0"/>
              <a:t>User Control and Freedom</a:t>
            </a:r>
          </a:p>
          <a:p>
            <a:pPr marL="514350" indent="-514350">
              <a:buFont typeface="+mj-lt"/>
              <a:buAutoNum type="arabicPeriod"/>
            </a:pPr>
            <a:r>
              <a:rPr lang="en-NZ" sz="2400" dirty="0" smtClean="0"/>
              <a:t>Consistency and Standards</a:t>
            </a:r>
          </a:p>
          <a:p>
            <a:pPr marL="514350" indent="-514350">
              <a:buFont typeface="+mj-lt"/>
              <a:buAutoNum type="arabicPeriod"/>
            </a:pPr>
            <a:r>
              <a:rPr lang="en-NZ" sz="2400" dirty="0" smtClean="0"/>
              <a:t>Error Prevention</a:t>
            </a:r>
          </a:p>
          <a:p>
            <a:pPr marL="514350" indent="-514350">
              <a:buFont typeface="+mj-lt"/>
              <a:buAutoNum type="arabicPeriod"/>
            </a:pPr>
            <a:r>
              <a:rPr lang="en-NZ" sz="2400" dirty="0" smtClean="0"/>
              <a:t>Recognition Rather Than Recall</a:t>
            </a:r>
          </a:p>
          <a:p>
            <a:pPr marL="514350" indent="-514350">
              <a:buFont typeface="+mj-lt"/>
              <a:buAutoNum type="arabicPeriod"/>
            </a:pPr>
            <a:r>
              <a:rPr lang="en-NZ" sz="2400" dirty="0" smtClean="0"/>
              <a:t>Flexibility and Efficiency of Use</a:t>
            </a:r>
          </a:p>
          <a:p>
            <a:pPr marL="514350" indent="-514350">
              <a:buFont typeface="+mj-lt"/>
              <a:buAutoNum type="arabicPeriod"/>
            </a:pPr>
            <a:r>
              <a:rPr lang="en-NZ" sz="2400" dirty="0" smtClean="0"/>
              <a:t>Aesthetic and Minimalist Design</a:t>
            </a:r>
          </a:p>
          <a:p>
            <a:pPr marL="514350" indent="-514350">
              <a:buFont typeface="+mj-lt"/>
              <a:buAutoNum type="arabicPeriod"/>
            </a:pPr>
            <a:r>
              <a:rPr lang="en-NZ" sz="2400" dirty="0" smtClean="0"/>
              <a:t>Help Users to Recognise, Diagnose, and Recover from Errors</a:t>
            </a:r>
          </a:p>
          <a:p>
            <a:pPr marL="514350" indent="-514350">
              <a:buFont typeface="+mj-lt"/>
              <a:buAutoNum type="arabicPeriod"/>
            </a:pPr>
            <a:r>
              <a:rPr lang="en-NZ" sz="2400" dirty="0" smtClean="0"/>
              <a:t>Help and Documentation</a:t>
            </a:r>
            <a:endParaRPr lang="en-NZ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6</a:t>
            </a:fld>
            <a:r>
              <a:rPr lang="en-GB" smtClean="0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7574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/>
          <a:lstStyle/>
          <a:p>
            <a:r>
              <a:rPr lang="en-NZ" dirty="0" smtClean="0"/>
              <a:t>Nielsen’s heuristic #2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34977"/>
            <a:ext cx="8229600" cy="4389437"/>
          </a:xfrm>
        </p:spPr>
        <p:txBody>
          <a:bodyPr/>
          <a:lstStyle/>
          <a:p>
            <a:r>
              <a:rPr lang="en-NZ" dirty="0" smtClean="0"/>
              <a:t>Does the vocabulary match the user’s expectations and knowledge?</a:t>
            </a:r>
          </a:p>
          <a:p>
            <a:pPr lvl="1"/>
            <a:r>
              <a:rPr lang="en-NZ" dirty="0" smtClean="0"/>
              <a:t>Are you calling the objects on the screen by terms that the user understands (and finds natural)?</a:t>
            </a:r>
          </a:p>
          <a:p>
            <a:pPr lvl="2"/>
            <a:r>
              <a:rPr lang="en-NZ" dirty="0" smtClean="0"/>
              <a:t>E.g. ‘student #’ or ‘user id’ or ‘UPI’</a:t>
            </a:r>
          </a:p>
          <a:p>
            <a:r>
              <a:rPr lang="en-NZ" dirty="0" smtClean="0"/>
              <a:t>Does the workflow match the task?</a:t>
            </a:r>
          </a:p>
          <a:p>
            <a:pPr lvl="1"/>
            <a:r>
              <a:rPr lang="en-NZ" dirty="0" smtClean="0"/>
              <a:t>Will the user have all the required information at the time I am asking?</a:t>
            </a:r>
          </a:p>
          <a:p>
            <a:pPr lvl="1"/>
            <a:r>
              <a:rPr lang="en-NZ" dirty="0" smtClean="0"/>
              <a:t>Are they copying from a paper source that lays out the material differently than my data input screen?</a:t>
            </a:r>
          </a:p>
          <a:p>
            <a:pPr lvl="1"/>
            <a:r>
              <a:rPr lang="en-NZ" dirty="0" smtClean="0"/>
              <a:t>Am I making them stop in the middle of a task they’d rather not interrupt?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7</a:t>
            </a:fld>
            <a:r>
              <a:rPr lang="en-GB" smtClean="0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92612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/>
          <a:lstStyle/>
          <a:p>
            <a:r>
              <a:rPr lang="en-NZ" dirty="0" smtClean="0"/>
              <a:t>Nielsen heuristic #6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706985"/>
            <a:ext cx="8568952" cy="4389437"/>
          </a:xfrm>
        </p:spPr>
        <p:txBody>
          <a:bodyPr/>
          <a:lstStyle/>
          <a:p>
            <a:r>
              <a:rPr lang="en-NZ" dirty="0" smtClean="0"/>
              <a:t>If I can put the item on a dropdown list, then I should</a:t>
            </a:r>
          </a:p>
          <a:p>
            <a:pPr lvl="1"/>
            <a:r>
              <a:rPr lang="en-NZ" dirty="0" smtClean="0"/>
              <a:t>Why make them type it in and maybe choose an option that’s not available?</a:t>
            </a:r>
          </a:p>
          <a:p>
            <a:r>
              <a:rPr lang="en-NZ" dirty="0" smtClean="0"/>
              <a:t>Show the user </a:t>
            </a:r>
            <a:r>
              <a:rPr lang="en-NZ" i="1" dirty="0" smtClean="0"/>
              <a:t>something</a:t>
            </a:r>
            <a:endParaRPr lang="en-NZ" dirty="0"/>
          </a:p>
          <a:p>
            <a:pPr lvl="1"/>
            <a:r>
              <a:rPr lang="en-NZ" dirty="0" smtClean="0"/>
              <a:t>Maybe you’ll get lucky and it’ll be just what they want!</a:t>
            </a:r>
          </a:p>
          <a:p>
            <a:pPr lvl="1"/>
            <a:r>
              <a:rPr lang="en-NZ" dirty="0" smtClean="0"/>
              <a:t>E.g. I hate a search that makes me specify whether I want those options available starting with ‘A’ or ‘B’ etc. (or even worse, just a blank)</a:t>
            </a:r>
          </a:p>
          <a:p>
            <a:pPr lvl="2"/>
            <a:r>
              <a:rPr lang="en-NZ" dirty="0" smtClean="0"/>
              <a:t>You can give me shortcuts to those, but have an alphabetic list visible (maybe have most frequent, or last selected options at very top!)</a:t>
            </a:r>
          </a:p>
          <a:p>
            <a:r>
              <a:rPr lang="en-NZ" sz="2400" dirty="0" smtClean="0"/>
              <a:t>Basically, use menus and lists instead of relying on blanks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8</a:t>
            </a:fld>
            <a:r>
              <a:rPr lang="en-GB" smtClean="0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218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Evaluators and problem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68175" y="1371600"/>
            <a:ext cx="3436949" cy="2286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Nielsen’s Advice for Heuristic Evaluations 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6168225" cy="4346575"/>
          </a:xfrm>
        </p:spPr>
        <p:txBody>
          <a:bodyPr>
            <a:normAutofit fontScale="92500" lnSpcReduction="20000"/>
          </a:bodyPr>
          <a:lstStyle/>
          <a:p>
            <a:r>
              <a:rPr lang="en-NZ" sz="2800" dirty="0" smtClean="0"/>
              <a:t>Use multiple independent evaluators</a:t>
            </a:r>
          </a:p>
          <a:p>
            <a:r>
              <a:rPr lang="en-NZ" sz="2800" dirty="0" smtClean="0"/>
              <a:t>Use an observer to record evaluator</a:t>
            </a:r>
          </a:p>
          <a:p>
            <a:r>
              <a:rPr lang="en-NZ" sz="2800" dirty="0" smtClean="0"/>
              <a:t>Go through the interface several times</a:t>
            </a:r>
          </a:p>
          <a:p>
            <a:r>
              <a:rPr lang="en-NZ" sz="2800" dirty="0" smtClean="0"/>
              <a:t>Compare interaction against list of heuristics</a:t>
            </a:r>
          </a:p>
          <a:p>
            <a:r>
              <a:rPr lang="en-NZ" sz="2800" dirty="0" smtClean="0"/>
              <a:t>Use heuristics specific to design</a:t>
            </a:r>
          </a:p>
          <a:p>
            <a:r>
              <a:rPr lang="en-NZ" sz="2800" dirty="0" smtClean="0"/>
              <a:t>List heuristic problems and how the heuristic is violated</a:t>
            </a:r>
          </a:p>
          <a:p>
            <a:endParaRPr lang="en-NZ" sz="2000" dirty="0"/>
          </a:p>
          <a:p>
            <a:r>
              <a:rPr lang="en-NZ" sz="2800" dirty="0" smtClean="0"/>
              <a:t>In assignment 1, we have you heuristically evaluate the interface</a:t>
            </a:r>
          </a:p>
          <a:p>
            <a:endParaRPr lang="en-NZ" sz="2800" dirty="0"/>
          </a:p>
        </p:txBody>
      </p:sp>
    </p:spTree>
    <p:extLst>
      <p:ext uri="{BB962C8B-B14F-4D97-AF65-F5344CB8AC3E}">
        <p14:creationId xmlns:p14="http://schemas.microsoft.com/office/powerpoint/2010/main" val="2404871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4928</TotalTime>
  <Words>1106</Words>
  <Application>Microsoft Office PowerPoint</Application>
  <PresentationFormat>On-screen Show (4:3)</PresentationFormat>
  <Paragraphs>181</Paragraphs>
  <Slides>18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Times</vt:lpstr>
      <vt:lpstr>Times New Roman</vt:lpstr>
      <vt:lpstr>Retrospect</vt:lpstr>
      <vt:lpstr>Lecture 5      Heuristic evaluations &amp; Early prototype Evaluations  </vt:lpstr>
      <vt:lpstr>Learning objectives</vt:lpstr>
      <vt:lpstr>Heuristic evaluations</vt:lpstr>
      <vt:lpstr>Evaluation – Heuristic Evaluation</vt:lpstr>
      <vt:lpstr>Evaluation – Nielsen’s Heuristics</vt:lpstr>
      <vt:lpstr>Nielsen’s Heuristics</vt:lpstr>
      <vt:lpstr>Nielsen’s heuristic #2</vt:lpstr>
      <vt:lpstr>Nielsen heuristic #6</vt:lpstr>
      <vt:lpstr>Nielsen’s Advice for Heuristic Evaluations </vt:lpstr>
      <vt:lpstr>Shneiderman’s 8 Golden Rules</vt:lpstr>
      <vt:lpstr>A world of heuristics</vt:lpstr>
      <vt:lpstr>Evaluating Prototypes</vt:lpstr>
      <vt:lpstr>Half time distraction</vt:lpstr>
      <vt:lpstr>Wizard of Oz prototype evaluation</vt:lpstr>
      <vt:lpstr>Functional prototypes</vt:lpstr>
      <vt:lpstr>Prototyping tools </vt:lpstr>
      <vt:lpstr>Assignment 1</vt:lpstr>
      <vt:lpstr>Summary </vt:lpstr>
    </vt:vector>
  </TitlesOfParts>
  <Company>cwp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1: Title</dc:title>
  <dc:subject>Chapter Title</dc:subject>
  <dc:creator>sh</dc:creator>
  <cp:lastModifiedBy>bpli001</cp:lastModifiedBy>
  <cp:revision>89</cp:revision>
  <cp:lastPrinted>2014-03-06T20:36:31Z</cp:lastPrinted>
  <dcterms:created xsi:type="dcterms:W3CDTF">2007-02-02T18:46:00Z</dcterms:created>
  <dcterms:modified xsi:type="dcterms:W3CDTF">2014-03-06T21:01:26Z</dcterms:modified>
</cp:coreProperties>
</file>