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8"/>
  </p:notesMasterIdLst>
  <p:handoutMasterIdLst>
    <p:handoutMasterId r:id="rId29"/>
  </p:handoutMasterIdLst>
  <p:sldIdLst>
    <p:sldId id="256" r:id="rId2"/>
    <p:sldId id="297" r:id="rId3"/>
    <p:sldId id="274" r:id="rId4"/>
    <p:sldId id="285" r:id="rId5"/>
    <p:sldId id="293" r:id="rId6"/>
    <p:sldId id="275" r:id="rId7"/>
    <p:sldId id="276" r:id="rId8"/>
    <p:sldId id="296" r:id="rId9"/>
    <p:sldId id="277" r:id="rId10"/>
    <p:sldId id="286" r:id="rId11"/>
    <p:sldId id="287" r:id="rId12"/>
    <p:sldId id="288" r:id="rId13"/>
    <p:sldId id="295" r:id="rId14"/>
    <p:sldId id="301" r:id="rId15"/>
    <p:sldId id="289" r:id="rId16"/>
    <p:sldId id="278" r:id="rId17"/>
    <p:sldId id="280" r:id="rId18"/>
    <p:sldId id="279" r:id="rId19"/>
    <p:sldId id="290" r:id="rId20"/>
    <p:sldId id="291" r:id="rId21"/>
    <p:sldId id="281" r:id="rId22"/>
    <p:sldId id="282" r:id="rId23"/>
    <p:sldId id="300" r:id="rId24"/>
    <p:sldId id="298" r:id="rId25"/>
    <p:sldId id="299" r:id="rId26"/>
    <p:sldId id="292" r:id="rId27"/>
  </p:sldIdLst>
  <p:sldSz cx="9144000" cy="6858000" type="screen4x3"/>
  <p:notesSz cx="6794500" cy="99314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62" autoAdjust="0"/>
    <p:restoredTop sz="86339" autoAdjust="0"/>
  </p:normalViewPr>
  <p:slideViewPr>
    <p:cSldViewPr>
      <p:cViewPr varScale="1">
        <p:scale>
          <a:sx n="114" d="100"/>
          <a:sy n="114" d="100"/>
        </p:scale>
        <p:origin x="138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139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9" d="100"/>
          <a:sy n="109" d="100"/>
        </p:scale>
        <p:origin x="-666" y="-78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0" tIns="44115" rIns="88230" bIns="44115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497" y="0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0" tIns="44115" rIns="88230" bIns="441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3828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0" tIns="44115" rIns="88230" bIns="44115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497" y="9433828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0" tIns="44115" rIns="88230" bIns="441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B33D0B8-3859-4314-B1D8-94F10DFF393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4003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68" tIns="46635" rIns="93268" bIns="46635" numCol="1" anchor="t" anchorCtr="0" compatLnSpc="1">
            <a:prstTxWarp prst="textNoShape">
              <a:avLst/>
            </a:prstTxWarp>
          </a:bodyPr>
          <a:lstStyle>
            <a:lvl1pPr algn="l" defTabSz="932854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497" y="0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68" tIns="46635" rIns="93268" bIns="46635" numCol="1" anchor="t" anchorCtr="0" compatLnSpc="1">
            <a:prstTxWarp prst="textNoShape">
              <a:avLst/>
            </a:prstTxWarp>
          </a:bodyPr>
          <a:lstStyle>
            <a:lvl1pPr algn="r" defTabSz="932854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6125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48" y="4718456"/>
            <a:ext cx="5436208" cy="4467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68" tIns="46635" rIns="93268" bIns="466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3828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68" tIns="46635" rIns="93268" bIns="46635" numCol="1" anchor="b" anchorCtr="0" compatLnSpc="1">
            <a:prstTxWarp prst="textNoShape">
              <a:avLst/>
            </a:prstTxWarp>
          </a:bodyPr>
          <a:lstStyle>
            <a:lvl1pPr algn="l" defTabSz="932854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497" y="9433828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68" tIns="46635" rIns="93268" bIns="46635" numCol="1" anchor="b" anchorCtr="0" compatLnSpc="1">
            <a:prstTxWarp prst="textNoShape">
              <a:avLst/>
            </a:prstTxWarp>
          </a:bodyPr>
          <a:lstStyle>
            <a:lvl1pPr algn="r" defTabSz="932854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B25B4D0-8D6D-4303-B187-9E0B4F5B70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448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CEA3E961-8EB2-4065-91FE-016E2BCF57EB}" type="slidenum">
              <a:rPr lang="en-GB" smtClean="0">
                <a:solidFill>
                  <a:schemeClr val="tx1"/>
                </a:solidFill>
              </a:rPr>
              <a:pPr eaLnBrk="1" hangingPunct="1"/>
              <a:t>1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461264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6401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3679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ECE97-C59E-4DD5-848B-B508988E7096}" type="slidenum">
              <a:rPr lang="en-NZ" smtClean="0"/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20187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1697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DE69FF99-CF79-4F21-BC8C-93B2ABD200BF}" type="slidenum">
              <a:rPr lang="en-GB" smtClean="0">
                <a:solidFill>
                  <a:schemeClr val="tx1"/>
                </a:solidFill>
              </a:rPr>
              <a:pPr eaLnBrk="1" hangingPunct="1"/>
              <a:t>16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18783570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26527D35-8C33-422E-8AC0-A53D0BCE8FB0}" type="slidenum">
              <a:rPr lang="en-GB" smtClean="0">
                <a:solidFill>
                  <a:schemeClr val="tx1"/>
                </a:solidFill>
              </a:rPr>
              <a:pPr eaLnBrk="1" hangingPunct="1"/>
              <a:t>17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42105733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A87DE030-70B2-4931-81D8-2AD03749FE97}" type="slidenum">
              <a:rPr lang="en-GB" smtClean="0">
                <a:solidFill>
                  <a:schemeClr val="tx1"/>
                </a:solidFill>
              </a:rPr>
              <a:pPr eaLnBrk="1" hangingPunct="1"/>
              <a:t>18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27366902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2649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7736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3226DE81-9F48-4DF9-AE81-64F43086BBE9}" type="slidenum">
              <a:rPr lang="en-GB" smtClean="0">
                <a:solidFill>
                  <a:schemeClr val="tx1"/>
                </a:solidFill>
              </a:rPr>
              <a:pPr eaLnBrk="1" hangingPunct="1"/>
              <a:t>21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1892670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8CD172EC-043B-458D-872C-5168EB44B7E1}" type="slidenum">
              <a:rPr lang="en-GB" smtClean="0">
                <a:solidFill>
                  <a:schemeClr val="tx1"/>
                </a:solidFill>
              </a:rPr>
              <a:pPr eaLnBrk="1" hangingPunct="1"/>
              <a:t>3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36772499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14FF38A5-6FB1-41A9-96F2-43EF62BACC36}" type="slidenum">
              <a:rPr lang="en-GB" smtClean="0">
                <a:solidFill>
                  <a:schemeClr val="tx1"/>
                </a:solidFill>
              </a:rPr>
              <a:pPr eaLnBrk="1" hangingPunct="1"/>
              <a:t>22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16390713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800FF8-A3D8-4E40-B15D-60432FC3FD80}" type="slidenum">
              <a:rPr lang="en-US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928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33A9A2-FA67-4CBD-87F5-FA9B36F8543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748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015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775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775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7780875F-406F-4FEF-9F73-4A24C9B33E3D}" type="slidenum">
              <a:rPr lang="en-GB" smtClean="0">
                <a:solidFill>
                  <a:schemeClr val="tx1"/>
                </a:solidFill>
              </a:rPr>
              <a:pPr eaLnBrk="1" hangingPunct="1"/>
              <a:t>6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1765107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A03F09A9-407C-4452-BE7D-80B114BB76FC}" type="slidenum">
              <a:rPr lang="en-GB" smtClean="0">
                <a:solidFill>
                  <a:schemeClr val="tx1"/>
                </a:solidFill>
              </a:rPr>
              <a:pPr eaLnBrk="1" hangingPunct="1"/>
              <a:t>7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2146743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3B78D-5662-4878-AE85-314BBC0B509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48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59474FB6-42D3-440F-8D69-A14BCF2A9D6A}" type="slidenum">
              <a:rPr lang="en-GB" smtClean="0">
                <a:solidFill>
                  <a:schemeClr val="tx1"/>
                </a:solidFill>
              </a:rPr>
              <a:pPr eaLnBrk="1" hangingPunct="1"/>
              <a:t>9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17554902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240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2133B267-5FA2-4733-9349-C8F777764EB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EE60-E6D2-4E38-8CBB-0A6B58DCF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8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3F2F6D50-8366-4FA2-B599-7EB2509950C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BC2A-F635-42E0-BA0A-08634454B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47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DBAD975D-43BC-4C50-A106-C845AB0C0C2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637E6-F73B-409E-B2F0-00A346E153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04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Usability Evaluations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755C1D04-9A0E-4A51-B0E8-EB6BAD10BE0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4919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DE08250B-C8E4-45FC-B0DC-75567C012A1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89565-78F0-4801-8AC0-2AD3557D5F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89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CEDD10DF-3927-4366-80FC-0BDAC16CB0A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7EC29-B6CA-4B5B-B68C-7E020E6274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28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A1CDFE8D-BDA7-4F8F-90B2-1F0D8302416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C2F4E-BB51-4038-AD83-EB01F3F4BC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45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E10E99C3-0664-4208-B7DC-296D9D38E64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DE420-0154-456E-B5D8-D192D9342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16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AB9A3462-2975-4370-8B4B-8F088D24580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12D1A-C9FA-4659-BC36-5BFAF7EBC9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4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C6B40902-BD1F-4162-8187-9E4A4FC2F0A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3120B-57FD-4C09-8133-A85020D816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24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72133C3A-D0B2-46A8-AAE2-0C87CC4F287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20782-8531-4A84-BFA5-D2A15FB2BE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34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67CFE2E7-AE74-45BC-A24A-F79FC56DCA2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59F90-1559-4746-AC1B-E727E286C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2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			    		 </a:t>
            </a:r>
            <a:fld id="{53F28FC5-9891-4C0F-8D1F-61F1C4886F3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25351F2-341D-43F5-849B-AB3DEAEE3B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8" r:id="rId2"/>
    <p:sldLayoutId id="2147483687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8" r:id="rId9"/>
    <p:sldLayoutId id="2147483684" r:id="rId10"/>
    <p:sldLayoutId id="2147483685" r:id="rId11"/>
    <p:sldLayoutId id="2147483689" r:id="rId12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gamesforcats.com/" TargetMode="External"/><Relationship Id="rId2" Type="http://schemas.openxmlformats.org/officeDocument/2006/relationships/hyperlink" Target="http://m.youtube.com/watch?v=GrM2mh0Sy9Y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docs.google.com/forms/d/1ixd-u847gMCltFkfhnXuzWPr5ljApOWpETvgtnIO3ZA/viewform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813" y="836613"/>
            <a:ext cx="6119812" cy="3455987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NZ" sz="4000" dirty="0" smtClean="0"/>
              <a:t>L4 Usability Evaluations</a:t>
            </a:r>
            <a:br>
              <a:rPr lang="en-NZ" sz="4000" dirty="0" smtClean="0"/>
            </a:br>
            <a:r>
              <a:rPr lang="en-NZ" sz="4000" dirty="0" smtClean="0"/>
              <a:t/>
            </a:r>
            <a:br>
              <a:rPr lang="en-NZ" sz="4000" dirty="0" smtClean="0"/>
            </a:br>
            <a:r>
              <a:rPr lang="en-GB" sz="4000" dirty="0" smtClean="0"/>
              <a:t>Introduction</a:t>
            </a:r>
            <a:r>
              <a:rPr lang="en-NZ" dirty="0" smtClean="0"/>
              <a:t/>
            </a:r>
            <a:br>
              <a:rPr lang="en-NZ" dirty="0" smtClean="0"/>
            </a:br>
            <a:endParaRPr lang="en-GB" dirty="0" smtClean="0"/>
          </a:p>
        </p:txBody>
      </p:sp>
      <p:sp>
        <p:nvSpPr>
          <p:cNvPr id="205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2EC8A86B-2D9F-439F-A547-06AB80DFC5ED}" type="slidenum">
              <a:rPr lang="en-GB"/>
              <a:pPr>
                <a:defRPr/>
              </a:pPr>
              <a:t>1</a:t>
            </a:fld>
            <a:r>
              <a:rPr lang="en-GB"/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773585" y="5077342"/>
            <a:ext cx="52562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dirty="0" smtClean="0"/>
              <a:t>Notes from</a:t>
            </a:r>
          </a:p>
          <a:p>
            <a:pPr eaLnBrk="1" hangingPunct="1">
              <a:spcBef>
                <a:spcPct val="50000"/>
              </a:spcBef>
            </a:pPr>
            <a:r>
              <a:rPr lang="en-NZ" dirty="0" smtClean="0"/>
              <a:t>Heim Chapter 8 and</a:t>
            </a:r>
            <a:endParaRPr lang="en-NZ" dirty="0"/>
          </a:p>
          <a:p>
            <a:pPr eaLnBrk="1" hangingPunct="1">
              <a:spcBef>
                <a:spcPct val="50000"/>
              </a:spcBef>
            </a:pPr>
            <a:r>
              <a:rPr lang="en-NZ" dirty="0" smtClean="0"/>
              <a:t>  http://www.usability.gov/ 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Efficiency of use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435280" cy="4389437"/>
          </a:xfrm>
        </p:spPr>
        <p:txBody>
          <a:bodyPr>
            <a:normAutofit fontScale="85000" lnSpcReduction="10000"/>
          </a:bodyPr>
          <a:lstStyle/>
          <a:p>
            <a:r>
              <a:rPr lang="en-NZ" dirty="0" smtClean="0"/>
              <a:t>Do you use the self checkout at the supermarket?</a:t>
            </a:r>
          </a:p>
          <a:p>
            <a:endParaRPr lang="en-NZ" dirty="0" smtClean="0"/>
          </a:p>
          <a:p>
            <a:r>
              <a:rPr lang="en-NZ" dirty="0" smtClean="0"/>
              <a:t>Do you use ATM machines? </a:t>
            </a:r>
          </a:p>
          <a:p>
            <a:endParaRPr lang="en-NZ" dirty="0" smtClean="0"/>
          </a:p>
          <a:p>
            <a:r>
              <a:rPr lang="en-NZ" dirty="0" smtClean="0"/>
              <a:t>Is it quicker to order a pizza over the phone or on line?</a:t>
            </a:r>
          </a:p>
          <a:p>
            <a:endParaRPr lang="en-NZ" dirty="0"/>
          </a:p>
          <a:p>
            <a:r>
              <a:rPr lang="en-NZ" dirty="0" smtClean="0"/>
              <a:t>Which of these is cheaper for the retailer?</a:t>
            </a:r>
          </a:p>
          <a:p>
            <a:endParaRPr lang="en-NZ" dirty="0" smtClean="0"/>
          </a:p>
          <a:p>
            <a:r>
              <a:rPr lang="en-NZ" dirty="0" smtClean="0"/>
              <a:t>How about business processes. </a:t>
            </a:r>
          </a:p>
          <a:p>
            <a:pPr lvl="1"/>
            <a:r>
              <a:rPr lang="en-NZ" dirty="0" smtClean="0"/>
              <a:t>If every academic member of staff at</a:t>
            </a:r>
            <a:r>
              <a:rPr lang="en-NZ" baseline="0" dirty="0" smtClean="0"/>
              <a:t> </a:t>
            </a:r>
            <a:r>
              <a:rPr lang="en-NZ" baseline="0" dirty="0" err="1" smtClean="0"/>
              <a:t>UoA</a:t>
            </a:r>
            <a:r>
              <a:rPr lang="en-NZ" baseline="0" dirty="0" smtClean="0"/>
              <a:t> </a:t>
            </a:r>
            <a:r>
              <a:rPr lang="en-NZ" dirty="0" smtClean="0"/>
              <a:t>(3000) </a:t>
            </a:r>
            <a:r>
              <a:rPr lang="en-NZ" i="1" dirty="0" smtClean="0"/>
              <a:t>wastes </a:t>
            </a:r>
            <a:r>
              <a:rPr lang="en-NZ" dirty="0" smtClean="0"/>
              <a:t>10 hours a year because the performance review system has a poor interface</a:t>
            </a:r>
          </a:p>
          <a:p>
            <a:pPr marL="393700" lvl="1" indent="0">
              <a:buNone/>
            </a:pPr>
            <a:r>
              <a:rPr lang="en-NZ" dirty="0"/>
              <a:t>	</a:t>
            </a:r>
            <a:r>
              <a:rPr lang="en-NZ" dirty="0" smtClean="0"/>
              <a:t>3000*10 = 30,000/1700(work </a:t>
            </a:r>
            <a:r>
              <a:rPr lang="en-NZ" dirty="0" err="1" smtClean="0"/>
              <a:t>hrs</a:t>
            </a:r>
            <a:r>
              <a:rPr lang="en-NZ" dirty="0" smtClean="0"/>
              <a:t> per year) = 17.64 years work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10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34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Memorability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Are there some things you just can’t remember how to do? </a:t>
            </a:r>
          </a:p>
          <a:p>
            <a:r>
              <a:rPr lang="en-NZ" dirty="0" smtClean="0"/>
              <a:t>A good interface is one where you remember or can, with prompts, recall what to do</a:t>
            </a:r>
          </a:p>
          <a:p>
            <a:r>
              <a:rPr lang="en-NZ" dirty="0" smtClean="0"/>
              <a:t>‘Good enough’ is contextual</a:t>
            </a:r>
          </a:p>
          <a:p>
            <a:pPr lvl="1"/>
            <a:r>
              <a:rPr lang="en-NZ" dirty="0" smtClean="0"/>
              <a:t>If most users are expected to use a feature a often, they shouldn’t have much trouble retaining how to use it</a:t>
            </a:r>
          </a:p>
          <a:p>
            <a:pPr lvl="2"/>
            <a:r>
              <a:rPr lang="en-NZ" dirty="0" smtClean="0"/>
              <a:t>Catering for infrequent users puts on the pressure</a:t>
            </a:r>
          </a:p>
          <a:p>
            <a:pPr lvl="1"/>
            <a:r>
              <a:rPr lang="en-NZ" dirty="0" smtClean="0"/>
              <a:t>For me (Beryl Plimmer) functions related to end-of-semester marks can be a problem</a:t>
            </a:r>
          </a:p>
          <a:p>
            <a:pPr lvl="2"/>
            <a:r>
              <a:rPr lang="en-NZ" dirty="0" smtClean="0"/>
              <a:t>Probably use max of twice a year </a:t>
            </a:r>
          </a:p>
          <a:p>
            <a:pPr lvl="2"/>
            <a:r>
              <a:rPr lang="en-NZ" dirty="0" smtClean="0"/>
              <a:t>Only get to use the feature a handful of times before the system changes!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11</a:t>
            </a:fld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83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Error frequency and severity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How frequently do users make errors?</a:t>
            </a:r>
          </a:p>
          <a:p>
            <a:pPr lvl="1"/>
            <a:r>
              <a:rPr lang="en-NZ" dirty="0" smtClean="0"/>
              <a:t>Touch phone typing </a:t>
            </a:r>
            <a:r>
              <a:rPr lang="en-NZ" sz="3200" dirty="0" smtClean="0">
                <a:sym typeface="Wingdings" pitchFamily="2" charset="2"/>
              </a:rPr>
              <a:t></a:t>
            </a:r>
          </a:p>
          <a:p>
            <a:pPr lvl="1"/>
            <a:r>
              <a:rPr lang="en-NZ" dirty="0" smtClean="0">
                <a:sym typeface="Wingdings" pitchFamily="2" charset="2"/>
              </a:rPr>
              <a:t>Long and complicated forms</a:t>
            </a:r>
          </a:p>
          <a:p>
            <a:pPr lvl="2"/>
            <a:r>
              <a:rPr lang="en-NZ" dirty="0" smtClean="0">
                <a:sym typeface="Wingdings" pitchFamily="2" charset="2"/>
              </a:rPr>
              <a:t>It might reduce errors to have dropdown lists to choose from</a:t>
            </a:r>
          </a:p>
          <a:p>
            <a:pPr lvl="2"/>
            <a:r>
              <a:rPr lang="en-NZ" dirty="0" smtClean="0">
                <a:sym typeface="Wingdings" pitchFamily="2" charset="2"/>
              </a:rPr>
              <a:t>But it might be slower than entering with auto complete.</a:t>
            </a:r>
          </a:p>
          <a:p>
            <a:r>
              <a:rPr lang="en-NZ" dirty="0" smtClean="0">
                <a:sym typeface="Wingdings" pitchFamily="2" charset="2"/>
              </a:rPr>
              <a:t>What is the cost of errors</a:t>
            </a:r>
          </a:p>
          <a:p>
            <a:pPr lvl="1"/>
            <a:r>
              <a:rPr lang="en-NZ" dirty="0" smtClean="0">
                <a:sym typeface="Wingdings" pitchFamily="2" charset="2"/>
              </a:rPr>
              <a:t>A patient suffers seizures because a</a:t>
            </a:r>
            <a:br>
              <a:rPr lang="en-NZ" dirty="0" smtClean="0">
                <a:sym typeface="Wingdings" pitchFamily="2" charset="2"/>
              </a:rPr>
            </a:br>
            <a:r>
              <a:rPr lang="en-NZ" dirty="0" smtClean="0">
                <a:sym typeface="Wingdings" pitchFamily="2" charset="2"/>
              </a:rPr>
              <a:t>drug-drug interaction was missed!</a:t>
            </a:r>
          </a:p>
          <a:p>
            <a:pPr lvl="1"/>
            <a:r>
              <a:rPr lang="en-NZ" dirty="0" smtClean="0">
                <a:sym typeface="Wingdings" pitchFamily="2" charset="2"/>
              </a:rPr>
              <a:t>Booking a flight for 8pm when </a:t>
            </a:r>
            <a:br>
              <a:rPr lang="en-NZ" dirty="0" smtClean="0">
                <a:sym typeface="Wingdings" pitchFamily="2" charset="2"/>
              </a:rPr>
            </a:br>
            <a:r>
              <a:rPr lang="en-NZ" dirty="0" smtClean="0">
                <a:sym typeface="Wingdings" pitchFamily="2" charset="2"/>
              </a:rPr>
              <a:t>you wanted 8am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12</a:t>
            </a:fld>
            <a:r>
              <a:rPr lang="en-GB" smtClean="0"/>
              <a:t> </a:t>
            </a:r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357675"/>
            <a:ext cx="3768275" cy="2045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 Callout 6"/>
          <p:cNvSpPr/>
          <p:nvPr/>
        </p:nvSpPr>
        <p:spPr>
          <a:xfrm>
            <a:off x="3995936" y="5949280"/>
            <a:ext cx="1944216" cy="908720"/>
          </a:xfrm>
          <a:prstGeom prst="cloudCallout">
            <a:avLst>
              <a:gd name="adj1" fmla="val 66099"/>
              <a:gd name="adj2" fmla="val -515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Midday? Midnight?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83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2146" y="476672"/>
            <a:ext cx="8559311" cy="1143000"/>
          </a:xfrm>
        </p:spPr>
        <p:txBody>
          <a:bodyPr/>
          <a:lstStyle/>
          <a:p>
            <a:r>
              <a:rPr lang="en-GB" sz="3600" dirty="0"/>
              <a:t>Human error - slips and mistakes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2816"/>
            <a:ext cx="7990656" cy="4343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dirty="0" smtClean="0"/>
              <a:t>Slip – I knew how to do that, but I failed</a:t>
            </a:r>
            <a:endParaRPr lang="en-GB" dirty="0"/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r>
              <a:rPr lang="en-GB" dirty="0"/>
              <a:t>understand system and goal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r>
              <a:rPr lang="en-GB" dirty="0"/>
              <a:t>correct formulation of action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r>
              <a:rPr lang="en-GB" dirty="0"/>
              <a:t>incorrect action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endParaRPr lang="en-GB" sz="1000" dirty="0"/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endParaRPr lang="en-GB" sz="1000" dirty="0"/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endParaRPr lang="en-GB" sz="10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dirty="0" smtClean="0"/>
              <a:t>Mistake – I didn’t really know what I was doing</a:t>
            </a:r>
            <a:endParaRPr lang="en-GB" dirty="0"/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r>
              <a:rPr lang="en-GB" dirty="0"/>
              <a:t>may not even have right goal!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endParaRPr lang="en-GB" sz="1600" dirty="0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GB" sz="2400" dirty="0"/>
              <a:t>Fixing things?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GB" sz="2400" dirty="0"/>
              <a:t>	slip – </a:t>
            </a:r>
            <a:r>
              <a:rPr lang="en-GB" sz="2400" dirty="0" smtClean="0"/>
              <a:t>redesign interface to make task easier to execute</a:t>
            </a:r>
            <a:endParaRPr lang="en-GB" sz="2400" dirty="0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GB" sz="2400" dirty="0"/>
              <a:t>	mistake – </a:t>
            </a:r>
            <a:r>
              <a:rPr lang="en-GB" sz="2400" dirty="0" smtClean="0"/>
              <a:t>need to help the user better understand the system</a:t>
            </a:r>
            <a:endParaRPr lang="en-GB" sz="3200" dirty="0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1043354" y="2276872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FF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1043354" y="2677609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FF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1043354" y="3081757"/>
            <a:ext cx="304800" cy="304800"/>
          </a:xfrm>
          <a:prstGeom prst="smileyFace">
            <a:avLst>
              <a:gd name="adj" fmla="val -4653"/>
            </a:avLst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1043354" y="4417175"/>
            <a:ext cx="304800" cy="304800"/>
          </a:xfrm>
          <a:prstGeom prst="smileyFace">
            <a:avLst>
              <a:gd name="adj" fmla="val -4653"/>
            </a:avLst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6868835" y="6461126"/>
            <a:ext cx="208262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2000" dirty="0">
                <a:solidFill>
                  <a:srgbClr val="969696"/>
                </a:solidFill>
              </a:rPr>
              <a:t>© 2004 Dix et al.</a:t>
            </a:r>
            <a:endParaRPr lang="en-AU" sz="2000" dirty="0">
              <a:solidFill>
                <a:srgbClr val="969696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13</a:t>
            </a:fld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090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Half time entertainment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NZ" dirty="0" smtClean="0"/>
              <a:t>Computer Animal interaction</a:t>
            </a:r>
          </a:p>
          <a:p>
            <a:r>
              <a:rPr lang="en-NZ" u="sng" dirty="0">
                <a:hlinkClick r:id="rId2"/>
              </a:rPr>
              <a:t>http://m.youtube.com/watch?v=GrM2mh0Sy9Y</a:t>
            </a:r>
            <a:r>
              <a:rPr lang="en-NZ" u="sng" dirty="0"/>
              <a:t> </a:t>
            </a:r>
          </a:p>
          <a:p>
            <a:pPr lvl="1"/>
            <a:r>
              <a:rPr lang="en-NZ" u="sng" dirty="0"/>
              <a:t>(thanks </a:t>
            </a:r>
            <a:r>
              <a:rPr lang="en-NZ" u="sng" dirty="0" smtClean="0"/>
              <a:t>hngo423)</a:t>
            </a:r>
            <a:endParaRPr lang="en-NZ" u="sng" dirty="0"/>
          </a:p>
          <a:p>
            <a:r>
              <a:rPr lang="en-NZ" dirty="0"/>
              <a:t>Mancini, Clara. "</a:t>
            </a:r>
            <a:r>
              <a:rPr lang="en-NZ" dirty="0" smtClean="0"/>
              <a:t>Animal-computer</a:t>
            </a:r>
            <a:br>
              <a:rPr lang="en-NZ" dirty="0" smtClean="0"/>
            </a:br>
            <a:r>
              <a:rPr lang="en-NZ" dirty="0" smtClean="0"/>
              <a:t> </a:t>
            </a:r>
            <a:r>
              <a:rPr lang="en-NZ" dirty="0"/>
              <a:t>interaction: a manifesto." 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i="1" dirty="0" smtClean="0"/>
              <a:t>interactions</a:t>
            </a:r>
            <a:r>
              <a:rPr lang="en-NZ" dirty="0"/>
              <a:t> 18.4 (2011): 69-73</a:t>
            </a:r>
            <a:r>
              <a:rPr lang="en-NZ" dirty="0" smtClean="0"/>
              <a:t>.</a:t>
            </a:r>
            <a:endParaRPr lang="en-NZ" dirty="0"/>
          </a:p>
          <a:p>
            <a:r>
              <a:rPr lang="en-NZ" dirty="0">
                <a:hlinkClick r:id="rId3"/>
              </a:rPr>
              <a:t>http://gamesforcats.com</a:t>
            </a:r>
            <a:r>
              <a:rPr lang="en-NZ" dirty="0" smtClean="0">
                <a:hlinkClick r:id="rId3"/>
              </a:rPr>
              <a:t>/</a:t>
            </a:r>
            <a:r>
              <a:rPr lang="en-NZ" dirty="0" smtClean="0"/>
              <a:t> </a:t>
            </a:r>
            <a:endParaRPr lang="en-NZ" dirty="0"/>
          </a:p>
          <a:p>
            <a:pPr lvl="1"/>
            <a:r>
              <a:rPr lang="en-NZ" dirty="0" smtClean="0"/>
              <a:t>And just for fun – try it on your cat and record the results</a:t>
            </a:r>
          </a:p>
          <a:p>
            <a:pPr lvl="1"/>
            <a:r>
              <a:rPr lang="en-NZ" dirty="0" smtClean="0"/>
              <a:t>Unscientific cat-computer interaction survey </a:t>
            </a:r>
            <a:r>
              <a:rPr lang="en-NZ" dirty="0" smtClean="0">
                <a:hlinkClick r:id="rId4"/>
              </a:rPr>
              <a:t>https</a:t>
            </a:r>
            <a:r>
              <a:rPr lang="en-NZ" dirty="0">
                <a:hlinkClick r:id="rId4"/>
              </a:rPr>
              <a:t>://</a:t>
            </a:r>
            <a:r>
              <a:rPr lang="en-NZ" dirty="0" smtClean="0">
                <a:hlinkClick r:id="rId4"/>
              </a:rPr>
              <a:t>docs.google.com/forms/d/1ixd-u847gMCltFkfhnXuzWPr5ljApOWpETvgtnIO3ZA/viewform</a:t>
            </a:r>
            <a:r>
              <a:rPr lang="en-NZ" dirty="0" smtClean="0"/>
              <a:t> </a:t>
            </a:r>
            <a:endParaRPr lang="en-NZ" dirty="0"/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14</a:t>
            </a:fld>
            <a:r>
              <a:rPr lang="en-GB" smtClean="0"/>
              <a:t> </a:t>
            </a:r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1426" y="2708920"/>
            <a:ext cx="1795374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088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en-NZ" sz="4400" dirty="0" smtClean="0"/>
              <a:t>Subjective satisfaction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389437"/>
          </a:xfrm>
        </p:spPr>
        <p:txBody>
          <a:bodyPr/>
          <a:lstStyle/>
          <a:p>
            <a:r>
              <a:rPr lang="en-NZ" dirty="0" smtClean="0"/>
              <a:t>If users </a:t>
            </a:r>
            <a:r>
              <a:rPr lang="en-NZ" i="1" dirty="0" smtClean="0"/>
              <a:t>like</a:t>
            </a:r>
            <a:r>
              <a:rPr lang="en-NZ" dirty="0" smtClean="0"/>
              <a:t> the interface</a:t>
            </a:r>
          </a:p>
          <a:p>
            <a:pPr lvl="1"/>
            <a:r>
              <a:rPr lang="en-NZ" dirty="0" smtClean="0"/>
              <a:t>They will make less errors</a:t>
            </a:r>
          </a:p>
          <a:p>
            <a:pPr lvl="1"/>
            <a:r>
              <a:rPr lang="en-NZ" dirty="0" smtClean="0"/>
              <a:t>They will persist longer when they are having problems</a:t>
            </a:r>
          </a:p>
          <a:p>
            <a:r>
              <a:rPr lang="en-NZ" dirty="0" smtClean="0"/>
              <a:t>Aesthetics – how </a:t>
            </a:r>
            <a:r>
              <a:rPr lang="en-NZ" i="1" dirty="0" smtClean="0"/>
              <a:t>nice </a:t>
            </a:r>
            <a:r>
              <a:rPr lang="en-NZ" dirty="0" smtClean="0"/>
              <a:t>it looks is incredibly important in this respect</a:t>
            </a:r>
          </a:p>
          <a:p>
            <a:pPr lvl="1"/>
            <a:r>
              <a:rPr lang="en-NZ" dirty="0" smtClean="0"/>
              <a:t>There can be a lot underpinning a perception of looking ‘nice’</a:t>
            </a:r>
          </a:p>
          <a:p>
            <a:pPr lvl="2"/>
            <a:r>
              <a:rPr lang="en-NZ" dirty="0" smtClean="0"/>
              <a:t>Good Contrast / font size, clean layout, good grouping</a:t>
            </a:r>
          </a:p>
          <a:p>
            <a:pPr lvl="2"/>
            <a:r>
              <a:rPr lang="en-NZ" dirty="0" smtClean="0"/>
              <a:t>Appropriate language</a:t>
            </a:r>
          </a:p>
          <a:p>
            <a:pPr lvl="2"/>
            <a:r>
              <a:rPr lang="en-NZ" dirty="0" smtClean="0"/>
              <a:t>Good fit to workflow</a:t>
            </a:r>
          </a:p>
          <a:p>
            <a:pPr lvl="1"/>
            <a:r>
              <a:rPr lang="en-NZ" dirty="0" smtClean="0"/>
              <a:t>‘Ugly’ may mean fatiguing, inefficient or apt to produce errors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15</a:t>
            </a:fld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837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en-NZ" sz="4400" dirty="0" smtClean="0"/>
              <a:t>Types of Usability Evaluations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44728" y="1924620"/>
            <a:ext cx="3816672" cy="1979613"/>
          </a:xfrm>
        </p:spPr>
        <p:txBody>
          <a:bodyPr/>
          <a:lstStyle/>
          <a:p>
            <a:pPr>
              <a:buFont typeface="Wingdings" pitchFamily="2" charset="2"/>
              <a:buChar char=""/>
            </a:pPr>
            <a:r>
              <a:rPr lang="en-NZ" dirty="0" smtClean="0"/>
              <a:t>Heuristic evaluations</a:t>
            </a:r>
          </a:p>
          <a:p>
            <a:pPr>
              <a:buFont typeface="Wingdings" pitchFamily="2" charset="2"/>
              <a:buChar char=""/>
            </a:pPr>
            <a:r>
              <a:rPr lang="en-NZ" dirty="0" smtClean="0"/>
              <a:t>Performance measurements</a:t>
            </a:r>
          </a:p>
          <a:p>
            <a:pPr>
              <a:buFont typeface="Wingdings" pitchFamily="2" charset="2"/>
              <a:buChar char=""/>
            </a:pPr>
            <a:r>
              <a:rPr lang="en-NZ" dirty="0" smtClean="0"/>
              <a:t>Usability studies</a:t>
            </a:r>
          </a:p>
          <a:p>
            <a:pPr>
              <a:buFont typeface="Wingdings" pitchFamily="2" charset="2"/>
              <a:buChar char=""/>
            </a:pPr>
            <a:r>
              <a:rPr lang="en-NZ" dirty="0"/>
              <a:t>Comparative studies </a:t>
            </a:r>
            <a:r>
              <a:rPr lang="en-NZ" dirty="0" smtClean="0"/>
              <a:t> </a:t>
            </a:r>
          </a:p>
          <a:p>
            <a:pPr>
              <a:buFont typeface="Wingdings" pitchFamily="2" charset="2"/>
              <a:buChar char=""/>
            </a:pPr>
            <a:endParaRPr lang="en-NZ" dirty="0" smtClean="0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			    		 </a:t>
            </a:r>
            <a:fld id="{F2143AEC-0B35-48F0-8616-B0D2007A86A0}" type="slidenum">
              <a:rPr lang="en-GB"/>
              <a:pPr>
                <a:defRPr/>
              </a:pPr>
              <a:t>16</a:t>
            </a:fld>
            <a:r>
              <a:rPr lang="en-GB" dirty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4900" y="1852005"/>
            <a:ext cx="4899893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5148064" y="5948621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http</a:t>
            </a:r>
            <a:r>
              <a:rPr lang="en-NZ" dirty="0"/>
              <a:t>://</a:t>
            </a:r>
            <a:r>
              <a:rPr lang="en-NZ" dirty="0" smtClean="0"/>
              <a:t>www.usability.gov/methods/ </a:t>
            </a:r>
            <a:endParaRPr lang="en-NZ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Heuristic evaluations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74674" y="2002630"/>
            <a:ext cx="5419726" cy="1804987"/>
          </a:xfrm>
        </p:spPr>
        <p:txBody>
          <a:bodyPr/>
          <a:lstStyle/>
          <a:p>
            <a:r>
              <a:rPr lang="en-NZ" sz="2800" dirty="0" smtClean="0"/>
              <a:t>Expert evaluation </a:t>
            </a:r>
          </a:p>
          <a:p>
            <a:pPr lvl="1"/>
            <a:r>
              <a:rPr lang="en-NZ" dirty="0"/>
              <a:t>An expert looks at a system using common sense and/ or guidelines </a:t>
            </a:r>
            <a:r>
              <a:rPr lang="en-NZ" dirty="0" smtClean="0"/>
              <a:t>(e.g. Nielsen’s Heuristics)</a:t>
            </a:r>
          </a:p>
          <a:p>
            <a:r>
              <a:rPr lang="en-NZ" dirty="0" smtClean="0"/>
              <a:t>Covered in next lecture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82B0707D-592E-4E65-8876-4F89D64F7A13}" type="slidenum">
              <a:rPr lang="en-GB"/>
              <a:pPr>
                <a:defRPr/>
              </a:pPr>
              <a:t>17</a:t>
            </a:fld>
            <a:r>
              <a:rPr lang="en-GB"/>
              <a:t> </a:t>
            </a:r>
          </a:p>
        </p:txBody>
      </p:sp>
      <p:sp>
        <p:nvSpPr>
          <p:cNvPr id="13317" name="Freeform 12"/>
          <p:cNvSpPr>
            <a:spLocks/>
          </p:cNvSpPr>
          <p:nvPr/>
        </p:nvSpPr>
        <p:spPr bwMode="auto">
          <a:xfrm>
            <a:off x="5888038" y="1609725"/>
            <a:ext cx="2198687" cy="655638"/>
          </a:xfrm>
          <a:custGeom>
            <a:avLst/>
            <a:gdLst>
              <a:gd name="T0" fmla="*/ 844550 w 1385"/>
              <a:gd name="T1" fmla="*/ 0 h 449"/>
              <a:gd name="T2" fmla="*/ 0 w 1385"/>
              <a:gd name="T3" fmla="*/ 264300 h 449"/>
              <a:gd name="T4" fmla="*/ 1246187 w 1385"/>
              <a:gd name="T5" fmla="*/ 655638 h 449"/>
              <a:gd name="T6" fmla="*/ 2198687 w 1385"/>
              <a:gd name="T7" fmla="*/ 305186 h 449"/>
              <a:gd name="T8" fmla="*/ 844550 w 1385"/>
              <a:gd name="T9" fmla="*/ 0 h 4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85"/>
              <a:gd name="T16" fmla="*/ 0 h 449"/>
              <a:gd name="T17" fmla="*/ 1385 w 1385"/>
              <a:gd name="T18" fmla="*/ 449 h 4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85" h="449">
                <a:moveTo>
                  <a:pt x="532" y="0"/>
                </a:moveTo>
                <a:lnTo>
                  <a:pt x="0" y="181"/>
                </a:lnTo>
                <a:lnTo>
                  <a:pt x="785" y="449"/>
                </a:lnTo>
                <a:lnTo>
                  <a:pt x="1385" y="209"/>
                </a:lnTo>
                <a:lnTo>
                  <a:pt x="532" y="0"/>
                </a:lnTo>
                <a:close/>
              </a:path>
            </a:pathLst>
          </a:cu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18" name="Freeform 13" descr="Dark downward diagonal"/>
          <p:cNvSpPr>
            <a:spLocks/>
          </p:cNvSpPr>
          <p:nvPr/>
        </p:nvSpPr>
        <p:spPr bwMode="auto">
          <a:xfrm>
            <a:off x="6116638" y="1797050"/>
            <a:ext cx="960437" cy="282575"/>
          </a:xfrm>
          <a:custGeom>
            <a:avLst/>
            <a:gdLst>
              <a:gd name="T0" fmla="*/ 268922 w 1200"/>
              <a:gd name="T1" fmla="*/ 0 h 384"/>
              <a:gd name="T2" fmla="*/ 0 w 1200"/>
              <a:gd name="T3" fmla="*/ 88305 h 384"/>
              <a:gd name="T4" fmla="*/ 672306 w 1200"/>
              <a:gd name="T5" fmla="*/ 282575 h 384"/>
              <a:gd name="T6" fmla="*/ 960437 w 1200"/>
              <a:gd name="T7" fmla="*/ 176609 h 384"/>
              <a:gd name="T8" fmla="*/ 268922 w 1200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384"/>
              <a:gd name="T17" fmla="*/ 1200 w 1200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384">
                <a:moveTo>
                  <a:pt x="336" y="0"/>
                </a:moveTo>
                <a:lnTo>
                  <a:pt x="0" y="120"/>
                </a:lnTo>
                <a:lnTo>
                  <a:pt x="840" y="384"/>
                </a:lnTo>
                <a:lnTo>
                  <a:pt x="1200" y="240"/>
                </a:lnTo>
                <a:lnTo>
                  <a:pt x="336" y="0"/>
                </a:lnTo>
                <a:close/>
              </a:path>
            </a:pathLst>
          </a:custGeom>
          <a:pattFill prst="dkDnDiag">
            <a:fgClr>
              <a:srgbClr val="000000"/>
            </a:fgClr>
            <a:bgClr>
              <a:srgbClr val="FFFFFF"/>
            </a:bgClr>
          </a:patt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19" name="Freeform 14"/>
          <p:cNvSpPr>
            <a:spLocks/>
          </p:cNvSpPr>
          <p:nvPr/>
        </p:nvSpPr>
        <p:spPr bwMode="auto">
          <a:xfrm>
            <a:off x="6573838" y="1319213"/>
            <a:ext cx="744537" cy="534987"/>
          </a:xfrm>
          <a:custGeom>
            <a:avLst/>
            <a:gdLst>
              <a:gd name="T0" fmla="*/ 0 w 930"/>
              <a:gd name="T1" fmla="*/ 26528 h 726"/>
              <a:gd name="T2" fmla="*/ 293011 w 930"/>
              <a:gd name="T3" fmla="*/ 0 h 726"/>
              <a:gd name="T4" fmla="*/ 413899 w 930"/>
              <a:gd name="T5" fmla="*/ 13264 h 726"/>
              <a:gd name="T6" fmla="*/ 674887 w 930"/>
              <a:gd name="T7" fmla="*/ 75163 h 726"/>
              <a:gd name="T8" fmla="*/ 734930 w 930"/>
              <a:gd name="T9" fmla="*/ 150327 h 726"/>
              <a:gd name="T10" fmla="*/ 744537 w 930"/>
              <a:gd name="T11" fmla="*/ 336025 h 726"/>
              <a:gd name="T12" fmla="*/ 706109 w 930"/>
              <a:gd name="T13" fmla="*/ 424453 h 726"/>
              <a:gd name="T14" fmla="*/ 453927 w 930"/>
              <a:gd name="T15" fmla="*/ 534987 h 7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30"/>
              <a:gd name="T25" fmla="*/ 0 h 726"/>
              <a:gd name="T26" fmla="*/ 930 w 930"/>
              <a:gd name="T27" fmla="*/ 726 h 7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30" h="726">
                <a:moveTo>
                  <a:pt x="0" y="36"/>
                </a:moveTo>
                <a:cubicBezTo>
                  <a:pt x="61" y="30"/>
                  <a:pt x="366" y="0"/>
                  <a:pt x="366" y="0"/>
                </a:cubicBezTo>
                <a:cubicBezTo>
                  <a:pt x="421" y="0"/>
                  <a:pt x="467" y="0"/>
                  <a:pt x="517" y="18"/>
                </a:cubicBezTo>
                <a:lnTo>
                  <a:pt x="843" y="102"/>
                </a:lnTo>
                <a:cubicBezTo>
                  <a:pt x="893" y="126"/>
                  <a:pt x="913" y="144"/>
                  <a:pt x="918" y="204"/>
                </a:cubicBezTo>
                <a:lnTo>
                  <a:pt x="930" y="456"/>
                </a:lnTo>
                <a:cubicBezTo>
                  <a:pt x="920" y="504"/>
                  <a:pt x="912" y="546"/>
                  <a:pt x="882" y="576"/>
                </a:cubicBezTo>
                <a:lnTo>
                  <a:pt x="567" y="726"/>
                </a:lnTo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0" name="Freeform 15"/>
          <p:cNvSpPr>
            <a:spLocks/>
          </p:cNvSpPr>
          <p:nvPr/>
        </p:nvSpPr>
        <p:spPr bwMode="auto">
          <a:xfrm>
            <a:off x="6430963" y="1881188"/>
            <a:ext cx="195262" cy="95250"/>
          </a:xfrm>
          <a:custGeom>
            <a:avLst/>
            <a:gdLst>
              <a:gd name="T0" fmla="*/ 88106 w 164"/>
              <a:gd name="T1" fmla="*/ 0 h 88"/>
              <a:gd name="T2" fmla="*/ 180975 w 164"/>
              <a:gd name="T3" fmla="*/ 36801 h 88"/>
              <a:gd name="T4" fmla="*/ 171450 w 164"/>
              <a:gd name="T5" fmla="*/ 82261 h 88"/>
              <a:gd name="T6" fmla="*/ 42862 w 164"/>
              <a:gd name="T7" fmla="*/ 95250 h 88"/>
              <a:gd name="T8" fmla="*/ 0 w 164"/>
              <a:gd name="T9" fmla="*/ 10824 h 88"/>
              <a:gd name="T10" fmla="*/ 88106 w 164"/>
              <a:gd name="T11" fmla="*/ 0 h 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4"/>
              <a:gd name="T19" fmla="*/ 0 h 88"/>
              <a:gd name="T20" fmla="*/ 164 w 164"/>
              <a:gd name="T21" fmla="*/ 88 h 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4" h="88">
                <a:moveTo>
                  <a:pt x="74" y="0"/>
                </a:moveTo>
                <a:cubicBezTo>
                  <a:pt x="99" y="0"/>
                  <a:pt x="140" y="21"/>
                  <a:pt x="152" y="34"/>
                </a:cubicBezTo>
                <a:cubicBezTo>
                  <a:pt x="164" y="47"/>
                  <a:pt x="163" y="67"/>
                  <a:pt x="144" y="76"/>
                </a:cubicBezTo>
                <a:cubicBezTo>
                  <a:pt x="98" y="76"/>
                  <a:pt x="94" y="78"/>
                  <a:pt x="36" y="88"/>
                </a:cubicBezTo>
                <a:cubicBezTo>
                  <a:pt x="18" y="66"/>
                  <a:pt x="10" y="42"/>
                  <a:pt x="0" y="10"/>
                </a:cubicBezTo>
                <a:cubicBezTo>
                  <a:pt x="36" y="0"/>
                  <a:pt x="18" y="0"/>
                  <a:pt x="74" y="0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1" name="Freeform 16"/>
          <p:cNvSpPr>
            <a:spLocks/>
          </p:cNvSpPr>
          <p:nvPr/>
        </p:nvSpPr>
        <p:spPr bwMode="auto">
          <a:xfrm>
            <a:off x="5848350" y="1184275"/>
            <a:ext cx="373063" cy="412750"/>
          </a:xfrm>
          <a:custGeom>
            <a:avLst/>
            <a:gdLst>
              <a:gd name="T0" fmla="*/ 38567 w 503"/>
              <a:gd name="T1" fmla="*/ 78327 h 606"/>
              <a:gd name="T2" fmla="*/ 35600 w 503"/>
              <a:gd name="T3" fmla="*/ 239068 h 606"/>
              <a:gd name="T4" fmla="*/ 96418 w 503"/>
              <a:gd name="T5" fmla="*/ 372565 h 606"/>
              <a:gd name="T6" fmla="*/ 225470 w 503"/>
              <a:gd name="T7" fmla="*/ 405258 h 606"/>
              <a:gd name="T8" fmla="*/ 327821 w 503"/>
              <a:gd name="T9" fmla="*/ 327612 h 606"/>
              <a:gd name="T10" fmla="*/ 372321 w 503"/>
              <a:gd name="T11" fmla="*/ 233619 h 606"/>
              <a:gd name="T12" fmla="*/ 284804 w 503"/>
              <a:gd name="T13" fmla="*/ 64705 h 606"/>
              <a:gd name="T14" fmla="*/ 38567 w 503"/>
              <a:gd name="T15" fmla="*/ 78327 h 6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03"/>
              <a:gd name="T25" fmla="*/ 0 h 606"/>
              <a:gd name="T26" fmla="*/ 503 w 503"/>
              <a:gd name="T27" fmla="*/ 606 h 6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03" h="606">
                <a:moveTo>
                  <a:pt x="52" y="115"/>
                </a:moveTo>
                <a:cubicBezTo>
                  <a:pt x="0" y="163"/>
                  <a:pt x="0" y="303"/>
                  <a:pt x="48" y="351"/>
                </a:cubicBezTo>
                <a:cubicBezTo>
                  <a:pt x="106" y="409"/>
                  <a:pt x="70" y="530"/>
                  <a:pt x="130" y="547"/>
                </a:cubicBezTo>
                <a:cubicBezTo>
                  <a:pt x="173" y="588"/>
                  <a:pt x="252" y="606"/>
                  <a:pt x="304" y="595"/>
                </a:cubicBezTo>
                <a:cubicBezTo>
                  <a:pt x="304" y="511"/>
                  <a:pt x="382" y="493"/>
                  <a:pt x="442" y="481"/>
                </a:cubicBezTo>
                <a:cubicBezTo>
                  <a:pt x="503" y="463"/>
                  <a:pt x="418" y="361"/>
                  <a:pt x="502" y="343"/>
                </a:cubicBezTo>
                <a:cubicBezTo>
                  <a:pt x="406" y="271"/>
                  <a:pt x="466" y="163"/>
                  <a:pt x="384" y="95"/>
                </a:cubicBezTo>
                <a:cubicBezTo>
                  <a:pt x="259" y="0"/>
                  <a:pt x="156" y="25"/>
                  <a:pt x="52" y="115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2" name="Freeform 17"/>
          <p:cNvSpPr>
            <a:spLocks/>
          </p:cNvSpPr>
          <p:nvPr/>
        </p:nvSpPr>
        <p:spPr bwMode="auto">
          <a:xfrm>
            <a:off x="5726113" y="1570038"/>
            <a:ext cx="800100" cy="928687"/>
          </a:xfrm>
          <a:custGeom>
            <a:avLst/>
            <a:gdLst>
              <a:gd name="T0" fmla="*/ 776181 w 669"/>
              <a:gd name="T1" fmla="*/ 624254 h 845"/>
              <a:gd name="T2" fmla="*/ 490345 w 669"/>
              <a:gd name="T3" fmla="*/ 579193 h 845"/>
              <a:gd name="T4" fmla="*/ 419783 w 669"/>
              <a:gd name="T5" fmla="*/ 427526 h 845"/>
              <a:gd name="T6" fmla="*/ 389884 w 669"/>
              <a:gd name="T7" fmla="*/ 306632 h 845"/>
              <a:gd name="T8" fmla="*/ 443703 w 669"/>
              <a:gd name="T9" fmla="*/ 492369 h 845"/>
              <a:gd name="T10" fmla="*/ 580043 w 669"/>
              <a:gd name="T11" fmla="*/ 503359 h 845"/>
              <a:gd name="T12" fmla="*/ 800100 w 669"/>
              <a:gd name="T13" fmla="*/ 442912 h 845"/>
              <a:gd name="T14" fmla="*/ 752261 w 669"/>
              <a:gd name="T15" fmla="*/ 361583 h 845"/>
              <a:gd name="T16" fmla="*/ 566887 w 669"/>
              <a:gd name="T17" fmla="*/ 379168 h 845"/>
              <a:gd name="T18" fmla="*/ 504697 w 669"/>
              <a:gd name="T19" fmla="*/ 182440 h 845"/>
              <a:gd name="T20" fmla="*/ 407824 w 669"/>
              <a:gd name="T21" fmla="*/ 82428 h 845"/>
              <a:gd name="T22" fmla="*/ 80130 w 669"/>
              <a:gd name="T23" fmla="*/ 116498 h 845"/>
              <a:gd name="T24" fmla="*/ 107637 w 669"/>
              <a:gd name="T25" fmla="*/ 808892 h 845"/>
              <a:gd name="T26" fmla="*/ 597982 w 669"/>
              <a:gd name="T27" fmla="*/ 866042 h 84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69"/>
              <a:gd name="T43" fmla="*/ 0 h 845"/>
              <a:gd name="T44" fmla="*/ 669 w 669"/>
              <a:gd name="T45" fmla="*/ 845 h 845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69" h="845">
                <a:moveTo>
                  <a:pt x="649" y="568"/>
                </a:moveTo>
                <a:cubicBezTo>
                  <a:pt x="609" y="561"/>
                  <a:pt x="460" y="557"/>
                  <a:pt x="410" y="527"/>
                </a:cubicBezTo>
                <a:cubicBezTo>
                  <a:pt x="361" y="497"/>
                  <a:pt x="365" y="431"/>
                  <a:pt x="351" y="389"/>
                </a:cubicBezTo>
                <a:cubicBezTo>
                  <a:pt x="336" y="348"/>
                  <a:pt x="323" y="269"/>
                  <a:pt x="326" y="279"/>
                </a:cubicBezTo>
                <a:cubicBezTo>
                  <a:pt x="335" y="348"/>
                  <a:pt x="344" y="418"/>
                  <a:pt x="371" y="448"/>
                </a:cubicBezTo>
                <a:cubicBezTo>
                  <a:pt x="397" y="477"/>
                  <a:pt x="435" y="465"/>
                  <a:pt x="485" y="458"/>
                </a:cubicBezTo>
                <a:cubicBezTo>
                  <a:pt x="538" y="451"/>
                  <a:pt x="595" y="399"/>
                  <a:pt x="669" y="403"/>
                </a:cubicBezTo>
                <a:cubicBezTo>
                  <a:pt x="662" y="362"/>
                  <a:pt x="665" y="347"/>
                  <a:pt x="629" y="329"/>
                </a:cubicBezTo>
                <a:cubicBezTo>
                  <a:pt x="565" y="323"/>
                  <a:pt x="520" y="379"/>
                  <a:pt x="474" y="345"/>
                </a:cubicBezTo>
                <a:cubicBezTo>
                  <a:pt x="427" y="310"/>
                  <a:pt x="446" y="211"/>
                  <a:pt x="422" y="166"/>
                </a:cubicBezTo>
                <a:cubicBezTo>
                  <a:pt x="399" y="117"/>
                  <a:pt x="395" y="106"/>
                  <a:pt x="341" y="75"/>
                </a:cubicBezTo>
                <a:cubicBezTo>
                  <a:pt x="292" y="49"/>
                  <a:pt x="101" y="0"/>
                  <a:pt x="67" y="106"/>
                </a:cubicBezTo>
                <a:cubicBezTo>
                  <a:pt x="0" y="311"/>
                  <a:pt x="0" y="617"/>
                  <a:pt x="90" y="736"/>
                </a:cubicBezTo>
                <a:cubicBezTo>
                  <a:pt x="168" y="845"/>
                  <a:pt x="415" y="774"/>
                  <a:pt x="500" y="788"/>
                </a:cubicBezTo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3" name="Freeform 18"/>
          <p:cNvSpPr>
            <a:spLocks/>
          </p:cNvSpPr>
          <p:nvPr/>
        </p:nvSpPr>
        <p:spPr bwMode="auto">
          <a:xfrm>
            <a:off x="6516688" y="1341438"/>
            <a:ext cx="523875" cy="512762"/>
          </a:xfrm>
          <a:custGeom>
            <a:avLst/>
            <a:gdLst>
              <a:gd name="T0" fmla="*/ 13618 w 654"/>
              <a:gd name="T1" fmla="*/ 287324 h 696"/>
              <a:gd name="T2" fmla="*/ 5607 w 654"/>
              <a:gd name="T3" fmla="*/ 66305 h 696"/>
              <a:gd name="T4" fmla="*/ 73695 w 654"/>
              <a:gd name="T5" fmla="*/ 4420 h 696"/>
              <a:gd name="T6" fmla="*/ 473410 w 654"/>
              <a:gd name="T7" fmla="*/ 83987 h 696"/>
              <a:gd name="T8" fmla="*/ 523875 w 654"/>
              <a:gd name="T9" fmla="*/ 181235 h 696"/>
              <a:gd name="T10" fmla="*/ 523875 w 654"/>
              <a:gd name="T11" fmla="*/ 437616 h 696"/>
              <a:gd name="T12" fmla="*/ 471808 w 654"/>
              <a:gd name="T13" fmla="*/ 512762 h 696"/>
              <a:gd name="T14" fmla="*/ 60077 w 654"/>
              <a:gd name="T15" fmla="*/ 402253 h 696"/>
              <a:gd name="T16" fmla="*/ 13618 w 654"/>
              <a:gd name="T17" fmla="*/ 287324 h 6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54"/>
              <a:gd name="T28" fmla="*/ 0 h 696"/>
              <a:gd name="T29" fmla="*/ 654 w 654"/>
              <a:gd name="T30" fmla="*/ 696 h 6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54" h="696">
                <a:moveTo>
                  <a:pt x="17" y="390"/>
                </a:moveTo>
                <a:lnTo>
                  <a:pt x="7" y="90"/>
                </a:lnTo>
                <a:cubicBezTo>
                  <a:pt x="16" y="16"/>
                  <a:pt x="32" y="0"/>
                  <a:pt x="92" y="6"/>
                </a:cubicBezTo>
                <a:lnTo>
                  <a:pt x="591" y="114"/>
                </a:lnTo>
                <a:cubicBezTo>
                  <a:pt x="651" y="143"/>
                  <a:pt x="649" y="180"/>
                  <a:pt x="654" y="246"/>
                </a:cubicBezTo>
                <a:lnTo>
                  <a:pt x="654" y="594"/>
                </a:lnTo>
                <a:cubicBezTo>
                  <a:pt x="644" y="666"/>
                  <a:pt x="639" y="690"/>
                  <a:pt x="589" y="696"/>
                </a:cubicBezTo>
                <a:lnTo>
                  <a:pt x="75" y="546"/>
                </a:lnTo>
                <a:cubicBezTo>
                  <a:pt x="0" y="522"/>
                  <a:pt x="20" y="468"/>
                  <a:pt x="17" y="39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4" name="Text Box 19"/>
          <p:cNvSpPr txBox="1">
            <a:spLocks noChangeArrowheads="1"/>
          </p:cNvSpPr>
          <p:nvPr/>
        </p:nvSpPr>
        <p:spPr bwMode="auto">
          <a:xfrm>
            <a:off x="6378575" y="2528888"/>
            <a:ext cx="202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Expert - reviewer</a:t>
            </a:r>
          </a:p>
        </p:txBody>
      </p:sp>
      <p:sp>
        <p:nvSpPr>
          <p:cNvPr id="13325" name="Freeform 20"/>
          <p:cNvSpPr>
            <a:spLocks/>
          </p:cNvSpPr>
          <p:nvPr/>
        </p:nvSpPr>
        <p:spPr bwMode="auto">
          <a:xfrm>
            <a:off x="6046788" y="1328738"/>
            <a:ext cx="39687" cy="103187"/>
          </a:xfrm>
          <a:custGeom>
            <a:avLst/>
            <a:gdLst>
              <a:gd name="T0" fmla="*/ 33073 w 30"/>
              <a:gd name="T1" fmla="*/ 87447 h 59"/>
              <a:gd name="T2" fmla="*/ 0 w 30"/>
              <a:gd name="T3" fmla="*/ 29732 h 59"/>
              <a:gd name="T4" fmla="*/ 39687 w 30"/>
              <a:gd name="T5" fmla="*/ 33230 h 59"/>
              <a:gd name="T6" fmla="*/ 0 60000 65536"/>
              <a:gd name="T7" fmla="*/ 0 60000 65536"/>
              <a:gd name="T8" fmla="*/ 0 60000 65536"/>
              <a:gd name="T9" fmla="*/ 0 w 30"/>
              <a:gd name="T10" fmla="*/ 0 h 59"/>
              <a:gd name="T11" fmla="*/ 30 w 30"/>
              <a:gd name="T12" fmla="*/ 59 h 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" h="59">
                <a:moveTo>
                  <a:pt x="25" y="50"/>
                </a:moveTo>
                <a:cubicBezTo>
                  <a:pt x="12" y="59"/>
                  <a:pt x="0" y="32"/>
                  <a:pt x="0" y="17"/>
                </a:cubicBezTo>
                <a:cubicBezTo>
                  <a:pt x="0" y="0"/>
                  <a:pt x="24" y="1"/>
                  <a:pt x="30" y="19"/>
                </a:cubicBez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grpSp>
        <p:nvGrpSpPr>
          <p:cNvPr id="13326" name="Group 21"/>
          <p:cNvGrpSpPr>
            <a:grpSpLocks/>
          </p:cNvGrpSpPr>
          <p:nvPr/>
        </p:nvGrpSpPr>
        <p:grpSpPr bwMode="auto">
          <a:xfrm>
            <a:off x="2557860" y="4282283"/>
            <a:ext cx="6336506" cy="2305842"/>
            <a:chOff x="334" y="2216"/>
            <a:chExt cx="4790" cy="1768"/>
          </a:xfrm>
        </p:grpSpPr>
        <p:grpSp>
          <p:nvGrpSpPr>
            <p:cNvPr id="13327" name="Group 22"/>
            <p:cNvGrpSpPr>
              <a:grpSpLocks/>
            </p:cNvGrpSpPr>
            <p:nvPr/>
          </p:nvGrpSpPr>
          <p:grpSpPr bwMode="auto">
            <a:xfrm rot="5400000">
              <a:off x="2011" y="3052"/>
              <a:ext cx="897" cy="528"/>
              <a:chOff x="1884" y="3384"/>
              <a:chExt cx="897" cy="528"/>
            </a:xfrm>
          </p:grpSpPr>
          <p:sp>
            <p:nvSpPr>
              <p:cNvPr id="13338" name="Oval 23" descr="Dark upward diagonal"/>
              <p:cNvSpPr>
                <a:spLocks noChangeArrowheads="1"/>
              </p:cNvSpPr>
              <p:nvPr/>
            </p:nvSpPr>
            <p:spPr bwMode="auto">
              <a:xfrm>
                <a:off x="2158" y="3384"/>
                <a:ext cx="623" cy="528"/>
              </a:xfrm>
              <a:prstGeom prst="ellipse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NZ"/>
              </a:p>
            </p:txBody>
          </p:sp>
          <p:sp>
            <p:nvSpPr>
              <p:cNvPr id="13339" name="Oval 24"/>
              <p:cNvSpPr>
                <a:spLocks noChangeArrowheads="1"/>
              </p:cNvSpPr>
              <p:nvPr/>
            </p:nvSpPr>
            <p:spPr bwMode="auto">
              <a:xfrm>
                <a:off x="1884" y="3384"/>
                <a:ext cx="623" cy="528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NZ"/>
              </a:p>
            </p:txBody>
          </p:sp>
        </p:grpSp>
        <p:sp>
          <p:nvSpPr>
            <p:cNvPr id="13328" name="Text Box 25"/>
            <p:cNvSpPr txBox="1">
              <a:spLocks noChangeArrowheads="1"/>
            </p:cNvSpPr>
            <p:nvPr/>
          </p:nvSpPr>
          <p:spPr bwMode="auto">
            <a:xfrm>
              <a:off x="346" y="2264"/>
              <a:ext cx="2964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2400" b="1">
                  <a:solidFill>
                    <a:schemeClr val="tx1"/>
                  </a:solidFill>
                </a:rPr>
                <a:t>First law of usability: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Heuristic evaluation has only 50% hit-rate</a:t>
              </a:r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13329" name="Text Box 26"/>
            <p:cNvSpPr txBox="1">
              <a:spLocks noChangeArrowheads="1"/>
            </p:cNvSpPr>
            <p:nvPr/>
          </p:nvSpPr>
          <p:spPr bwMode="auto">
            <a:xfrm>
              <a:off x="953" y="3404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Actual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problems</a:t>
              </a:r>
            </a:p>
          </p:txBody>
        </p:sp>
        <p:sp>
          <p:nvSpPr>
            <p:cNvPr id="13330" name="Rectangle 27"/>
            <p:cNvSpPr>
              <a:spLocks noChangeArrowheads="1"/>
            </p:cNvSpPr>
            <p:nvPr/>
          </p:nvSpPr>
          <p:spPr bwMode="auto">
            <a:xfrm>
              <a:off x="334" y="2216"/>
              <a:ext cx="4790" cy="1768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3331" name="Text Box 28"/>
            <p:cNvSpPr txBox="1">
              <a:spLocks noChangeArrowheads="1"/>
            </p:cNvSpPr>
            <p:nvPr/>
          </p:nvSpPr>
          <p:spPr bwMode="auto">
            <a:xfrm>
              <a:off x="953" y="2823"/>
              <a:ext cx="8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Predicted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problems</a:t>
              </a:r>
            </a:p>
          </p:txBody>
        </p:sp>
        <p:sp>
          <p:nvSpPr>
            <p:cNvPr id="13332" name="Text Box 29"/>
            <p:cNvSpPr txBox="1">
              <a:spLocks noChangeArrowheads="1"/>
            </p:cNvSpPr>
            <p:nvPr/>
          </p:nvSpPr>
          <p:spPr bwMode="auto">
            <a:xfrm>
              <a:off x="2993" y="2823"/>
              <a:ext cx="11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False problems</a:t>
              </a:r>
            </a:p>
          </p:txBody>
        </p:sp>
        <p:sp>
          <p:nvSpPr>
            <p:cNvPr id="13333" name="Text Box 30"/>
            <p:cNvSpPr txBox="1">
              <a:spLocks noChangeArrowheads="1"/>
            </p:cNvSpPr>
            <p:nvPr/>
          </p:nvSpPr>
          <p:spPr bwMode="auto">
            <a:xfrm>
              <a:off x="2993" y="3369"/>
              <a:ext cx="1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Missed problems</a:t>
              </a:r>
            </a:p>
          </p:txBody>
        </p:sp>
        <p:sp>
          <p:nvSpPr>
            <p:cNvPr id="13334" name="Line 31"/>
            <p:cNvSpPr>
              <a:spLocks noChangeShapeType="1"/>
            </p:cNvSpPr>
            <p:nvPr/>
          </p:nvSpPr>
          <p:spPr bwMode="auto">
            <a:xfrm>
              <a:off x="1765" y="3054"/>
              <a:ext cx="431" cy="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5" name="Line 32"/>
            <p:cNvSpPr>
              <a:spLocks noChangeShapeType="1"/>
            </p:cNvSpPr>
            <p:nvPr/>
          </p:nvSpPr>
          <p:spPr bwMode="auto">
            <a:xfrm flipV="1">
              <a:off x="1789" y="3500"/>
              <a:ext cx="383" cy="1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6" name="Line 33"/>
            <p:cNvSpPr>
              <a:spLocks noChangeShapeType="1"/>
            </p:cNvSpPr>
            <p:nvPr/>
          </p:nvSpPr>
          <p:spPr bwMode="auto">
            <a:xfrm flipH="1">
              <a:off x="2436" y="2915"/>
              <a:ext cx="557" cy="1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7" name="Line 34"/>
            <p:cNvSpPr>
              <a:spLocks noChangeShapeType="1"/>
            </p:cNvSpPr>
            <p:nvPr/>
          </p:nvSpPr>
          <p:spPr bwMode="auto">
            <a:xfrm flipH="1">
              <a:off x="2436" y="3480"/>
              <a:ext cx="557" cy="1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</p:grpSp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NZ" sz="4400" dirty="0" smtClean="0"/>
              <a:t>Performance Measurements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62969"/>
            <a:ext cx="8229600" cy="4389437"/>
          </a:xfrm>
        </p:spPr>
        <p:txBody>
          <a:bodyPr/>
          <a:lstStyle/>
          <a:p>
            <a:r>
              <a:rPr lang="en-NZ" dirty="0" smtClean="0"/>
              <a:t>I.e., an </a:t>
            </a:r>
            <a:r>
              <a:rPr lang="en-NZ" i="1" dirty="0" smtClean="0"/>
              <a:t>analytical </a:t>
            </a:r>
            <a:r>
              <a:rPr lang="en-NZ" dirty="0" smtClean="0"/>
              <a:t>performance measurement that can be extracted directly from the interface as compared to an </a:t>
            </a:r>
            <a:r>
              <a:rPr lang="en-NZ" i="1" dirty="0" smtClean="0"/>
              <a:t>empirical </a:t>
            </a:r>
            <a:r>
              <a:rPr lang="en-NZ" dirty="0" smtClean="0"/>
              <a:t>performance measurement observed in a usability study</a:t>
            </a:r>
          </a:p>
          <a:p>
            <a:pPr lvl="1"/>
            <a:r>
              <a:rPr lang="en-NZ" dirty="0" err="1" smtClean="0"/>
              <a:t>Fitts</a:t>
            </a:r>
            <a:r>
              <a:rPr lang="en-NZ" dirty="0" smtClean="0"/>
              <a:t>’ Law is the classic performance measure for time to complete the task of pointing at an object</a:t>
            </a:r>
          </a:p>
          <a:p>
            <a:pPr lvl="1"/>
            <a:r>
              <a:rPr lang="en-NZ" dirty="0"/>
              <a:t>Hick–Hyman </a:t>
            </a:r>
            <a:r>
              <a:rPr lang="en-NZ" dirty="0" smtClean="0"/>
              <a:t>Law time taken to make a decision (e.g., </a:t>
            </a:r>
            <a:r>
              <a:rPr lang="en-NZ" i="1" dirty="0" smtClean="0"/>
              <a:t>that</a:t>
            </a:r>
            <a:r>
              <a:rPr lang="en-NZ" dirty="0" smtClean="0"/>
              <a:t> is the object I want!)</a:t>
            </a:r>
          </a:p>
          <a:p>
            <a:r>
              <a:rPr lang="en-NZ" dirty="0" smtClean="0"/>
              <a:t>There are other more comprehensive models we won’t cover here</a:t>
            </a:r>
          </a:p>
          <a:p>
            <a:pPr lvl="1"/>
            <a:r>
              <a:rPr lang="en-NZ" dirty="0" smtClean="0"/>
              <a:t>KLM – keystroke-level model</a:t>
            </a:r>
          </a:p>
          <a:p>
            <a:pPr lvl="1"/>
            <a:r>
              <a:rPr lang="en-NZ" dirty="0" smtClean="0"/>
              <a:t>GOMS – goals, operators, methods and selection rules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F4B9AB55-7709-4915-89FE-E84EA83AD918}" type="slidenum">
              <a:rPr lang="en-GB"/>
              <a:pPr>
                <a:defRPr/>
              </a:pPr>
              <a:t>18</a:t>
            </a:fld>
            <a:r>
              <a:rPr lang="en-GB"/>
              <a:t> 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NZ" sz="4400" dirty="0" err="1" smtClean="0"/>
              <a:t>Fitts</a:t>
            </a:r>
            <a:r>
              <a:rPr lang="en-NZ" sz="4400" dirty="0" smtClean="0"/>
              <a:t>’ Law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437"/>
          </a:xfrm>
        </p:spPr>
        <p:txBody>
          <a:bodyPr/>
          <a:lstStyle/>
          <a:p>
            <a:r>
              <a:rPr lang="en-NZ" dirty="0" err="1" smtClean="0"/>
              <a:t>Fitts</a:t>
            </a:r>
            <a:r>
              <a:rPr lang="en-NZ" dirty="0" smtClean="0"/>
              <a:t>’ </a:t>
            </a:r>
            <a:r>
              <a:rPr lang="en-NZ" dirty="0"/>
              <a:t>Law is the classic performance measure.</a:t>
            </a:r>
          </a:p>
          <a:p>
            <a:pPr lvl="1"/>
            <a:r>
              <a:rPr lang="en-NZ" dirty="0"/>
              <a:t>Time to target depends on </a:t>
            </a:r>
            <a:r>
              <a:rPr lang="en-NZ" dirty="0" smtClean="0"/>
              <a:t>target width (W) </a:t>
            </a:r>
            <a:r>
              <a:rPr lang="en-NZ" dirty="0"/>
              <a:t>and </a:t>
            </a:r>
            <a:r>
              <a:rPr lang="en-NZ" dirty="0" smtClean="0"/>
              <a:t>distance to move pointer (D) (see tutorial </a:t>
            </a:r>
            <a:r>
              <a:rPr lang="en-NZ" dirty="0"/>
              <a:t>exercise</a:t>
            </a:r>
            <a:r>
              <a:rPr lang="en-NZ" dirty="0" smtClean="0"/>
              <a:t>)</a:t>
            </a:r>
          </a:p>
          <a:p>
            <a:pPr lvl="1"/>
            <a:endParaRPr lang="en-NZ" dirty="0"/>
          </a:p>
          <a:p>
            <a:pPr lvl="1"/>
            <a:r>
              <a:rPr lang="en-NZ" dirty="0"/>
              <a:t>It is a very valuable measure for designing </a:t>
            </a:r>
          </a:p>
          <a:p>
            <a:pPr lvl="2"/>
            <a:r>
              <a:rPr lang="en-NZ" dirty="0"/>
              <a:t>Control size and location</a:t>
            </a:r>
          </a:p>
          <a:p>
            <a:pPr lvl="2"/>
            <a:r>
              <a:rPr lang="en-NZ" dirty="0"/>
              <a:t>Its also fun to play with!</a:t>
            </a:r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19</a:t>
            </a:fld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971600" y="5805264"/>
            <a:ext cx="2880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1</a:t>
            </a:r>
            <a:endParaRPr lang="en-NZ" dirty="0"/>
          </a:p>
        </p:txBody>
      </p:sp>
      <p:sp>
        <p:nvSpPr>
          <p:cNvPr id="7" name="Rectangle 6"/>
          <p:cNvSpPr/>
          <p:nvPr/>
        </p:nvSpPr>
        <p:spPr>
          <a:xfrm>
            <a:off x="2339752" y="5013176"/>
            <a:ext cx="115212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2</a:t>
            </a:r>
            <a:endParaRPr lang="en-NZ" dirty="0"/>
          </a:p>
        </p:txBody>
      </p:sp>
      <p:sp>
        <p:nvSpPr>
          <p:cNvPr id="8" name="Rectangle 7"/>
          <p:cNvSpPr/>
          <p:nvPr/>
        </p:nvSpPr>
        <p:spPr>
          <a:xfrm>
            <a:off x="6732240" y="5949280"/>
            <a:ext cx="2880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3</a:t>
            </a:r>
            <a:endParaRPr lang="en-NZ" dirty="0"/>
          </a:p>
        </p:txBody>
      </p:sp>
      <p:cxnSp>
        <p:nvCxnSpPr>
          <p:cNvPr id="10" name="Straight Arrow Connector 9"/>
          <p:cNvCxnSpPr>
            <a:stCxn id="6" idx="3"/>
            <a:endCxn id="7" idx="1"/>
          </p:cNvCxnSpPr>
          <p:nvPr/>
        </p:nvCxnSpPr>
        <p:spPr>
          <a:xfrm flipV="1">
            <a:off x="1259632" y="5481228"/>
            <a:ext cx="108012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3"/>
            <a:endCxn id="8" idx="1"/>
          </p:cNvCxnSpPr>
          <p:nvPr/>
        </p:nvCxnSpPr>
        <p:spPr>
          <a:xfrm>
            <a:off x="3491880" y="5481228"/>
            <a:ext cx="324036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T = a + b \log_2 \Bigg(1+\frac{D}{W}\Bigg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871" y="2906613"/>
            <a:ext cx="2468073" cy="617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13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Learning objectives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Be able to define usability</a:t>
            </a:r>
          </a:p>
          <a:p>
            <a:r>
              <a:rPr lang="en-NZ" dirty="0" smtClean="0"/>
              <a:t>Be able to describe aspects and measures of usability</a:t>
            </a:r>
          </a:p>
          <a:p>
            <a:r>
              <a:rPr lang="en-NZ" dirty="0" smtClean="0"/>
              <a:t>Appreciate that usability depends on context</a:t>
            </a:r>
          </a:p>
          <a:p>
            <a:r>
              <a:rPr lang="en-NZ" dirty="0" smtClean="0"/>
              <a:t>Be aware of </a:t>
            </a:r>
            <a:r>
              <a:rPr lang="en-NZ" smtClean="0"/>
              <a:t>the major types </a:t>
            </a:r>
            <a:r>
              <a:rPr lang="en-NZ" dirty="0" smtClean="0"/>
              <a:t>of </a:t>
            </a:r>
            <a:r>
              <a:rPr lang="en-NZ" smtClean="0"/>
              <a:t>usability </a:t>
            </a:r>
            <a:r>
              <a:rPr lang="en-NZ" smtClean="0"/>
              <a:t>evaluations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2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1713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en-NZ" sz="4400" dirty="0"/>
              <a:t>Hick–Hyman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4977"/>
            <a:ext cx="8507288" cy="4389437"/>
          </a:xfrm>
        </p:spPr>
        <p:txBody>
          <a:bodyPr/>
          <a:lstStyle/>
          <a:p>
            <a:r>
              <a:rPr lang="en-NZ" dirty="0" smtClean="0"/>
              <a:t>The </a:t>
            </a:r>
            <a:r>
              <a:rPr lang="en-NZ" dirty="0"/>
              <a:t>time it takes for a person to make a decision as a result of the possible </a:t>
            </a:r>
            <a:r>
              <a:rPr lang="en-NZ" dirty="0" smtClean="0"/>
              <a:t>choices</a:t>
            </a:r>
          </a:p>
          <a:p>
            <a:endParaRPr lang="en-NZ" dirty="0" smtClean="0"/>
          </a:p>
          <a:p>
            <a:r>
              <a:rPr lang="en-NZ" dirty="0" smtClean="0"/>
              <a:t>Particularly important for menus</a:t>
            </a:r>
          </a:p>
          <a:p>
            <a:pPr lvl="1"/>
            <a:r>
              <a:rPr lang="en-NZ" dirty="0" smtClean="0"/>
              <a:t>Although log2 only holds if menu is sorted in a logical order (e.g. alphabetical) – otherwise search time is linear!</a:t>
            </a:r>
          </a:p>
          <a:p>
            <a:r>
              <a:rPr lang="en-NZ" dirty="0" smtClean="0"/>
              <a:t>Other factors</a:t>
            </a:r>
          </a:p>
          <a:p>
            <a:pPr lvl="1"/>
            <a:r>
              <a:rPr lang="en-NZ" dirty="0" smtClean="0"/>
              <a:t>Recognition time: for icon or word</a:t>
            </a:r>
          </a:p>
          <a:p>
            <a:pPr lvl="1"/>
            <a:r>
              <a:rPr lang="en-NZ" dirty="0" smtClean="0"/>
              <a:t>Consistency is good: spatial memory is very powerful – </a:t>
            </a:r>
          </a:p>
          <a:p>
            <a:pPr lvl="2"/>
            <a:r>
              <a:rPr lang="en-NZ" dirty="0" smtClean="0"/>
              <a:t>Knowing it’s at the left/right side, top/bottom</a:t>
            </a:r>
          </a:p>
          <a:p>
            <a:pPr lvl="1"/>
            <a:endParaRPr lang="en-NZ" dirty="0"/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20</a:t>
            </a:fld>
            <a:r>
              <a:rPr lang="en-GB" smtClean="0"/>
              <a:t> </a:t>
            </a:r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0" y="5956126"/>
            <a:ext cx="91821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T = b \cdot \log_{2}(n + 1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624758"/>
            <a:ext cx="2139666" cy="2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90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NZ" sz="4400" dirty="0" smtClean="0"/>
              <a:t>Usability studies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Empirical user test</a:t>
            </a:r>
          </a:p>
          <a:p>
            <a:pPr lvl="1"/>
            <a:r>
              <a:rPr lang="en-NZ" dirty="0" smtClean="0"/>
              <a:t>Get </a:t>
            </a:r>
            <a:r>
              <a:rPr lang="en-NZ" i="1" dirty="0" smtClean="0"/>
              <a:t>real</a:t>
            </a:r>
            <a:r>
              <a:rPr lang="en-NZ" dirty="0" smtClean="0"/>
              <a:t> users to try to perform specified tasks </a:t>
            </a:r>
          </a:p>
          <a:p>
            <a:pPr lvl="1"/>
            <a:r>
              <a:rPr lang="en-NZ" dirty="0" smtClean="0"/>
              <a:t>Observe and record</a:t>
            </a:r>
          </a:p>
          <a:p>
            <a:pPr lvl="1"/>
            <a:r>
              <a:rPr lang="en-NZ" dirty="0" smtClean="0"/>
              <a:t>Ask their opinion</a:t>
            </a:r>
          </a:p>
          <a:p>
            <a:pPr lvl="1"/>
            <a:endParaRPr lang="en-NZ" dirty="0" smtClean="0"/>
          </a:p>
          <a:p>
            <a:r>
              <a:rPr lang="en-NZ" dirty="0" smtClean="0"/>
              <a:t>Analyse results</a:t>
            </a:r>
          </a:p>
          <a:p>
            <a:pPr lvl="1"/>
            <a:r>
              <a:rPr lang="en-NZ" dirty="0" smtClean="0"/>
              <a:t>What is causing problems?</a:t>
            </a:r>
          </a:p>
          <a:p>
            <a:pPr lvl="1"/>
            <a:r>
              <a:rPr lang="en-NZ" dirty="0" smtClean="0"/>
              <a:t>How can you fix them?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C2B2C4BE-3EE2-43B4-AC06-F293EC8E0EFF}" type="slidenum">
              <a:rPr lang="en-GB"/>
              <a:pPr>
                <a:defRPr/>
              </a:pPr>
              <a:t>21</a:t>
            </a:fld>
            <a:r>
              <a:rPr lang="en-GB"/>
              <a:t> 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Usability studies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628775"/>
            <a:ext cx="4038600" cy="4525963"/>
          </a:xfrm>
        </p:spPr>
        <p:txBody>
          <a:bodyPr/>
          <a:lstStyle/>
          <a:p>
            <a:r>
              <a:rPr lang="en-NZ" sz="2800" dirty="0" smtClean="0"/>
              <a:t>Specific tasks</a:t>
            </a:r>
          </a:p>
          <a:p>
            <a:pPr lvl="1"/>
            <a:r>
              <a:rPr lang="en-NZ" dirty="0" smtClean="0"/>
              <a:t>Observed</a:t>
            </a:r>
          </a:p>
          <a:p>
            <a:pPr lvl="1"/>
            <a:r>
              <a:rPr lang="en-NZ" dirty="0" smtClean="0"/>
              <a:t>Recorded</a:t>
            </a:r>
          </a:p>
          <a:p>
            <a:pPr lvl="1"/>
            <a:r>
              <a:rPr lang="en-NZ" dirty="0" smtClean="0"/>
              <a:t>Measured</a:t>
            </a:r>
          </a:p>
          <a:p>
            <a:pPr lvl="1"/>
            <a:r>
              <a:rPr lang="en-NZ" dirty="0" smtClean="0"/>
              <a:t>Think-aloud </a:t>
            </a:r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>
              <a:buFontTx/>
              <a:buNone/>
            </a:pPr>
            <a:endParaRPr lang="en-NZ" dirty="0" smtClean="0"/>
          </a:p>
        </p:txBody>
      </p:sp>
      <p:sp>
        <p:nvSpPr>
          <p:cNvPr id="1126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51D0D2BA-4EB3-4408-AE74-AE1FA6B53FC0}" type="slidenum">
              <a:rPr lang="en-GB"/>
              <a:pPr>
                <a:defRPr/>
              </a:pPr>
              <a:t>22</a:t>
            </a:fld>
            <a:r>
              <a:rPr lang="en-GB"/>
              <a:t>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025900" y="5148263"/>
            <a:ext cx="1652588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User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Performs tasks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Thinks aloud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929438" y="4292600"/>
            <a:ext cx="1966912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Logkeeper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Listens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Records problems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908175" y="4146550"/>
            <a:ext cx="1717675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Facilitator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Listens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Asks as needed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4762500" y="2854325"/>
            <a:ext cx="1271588" cy="606425"/>
          </a:xfrm>
          <a:prstGeom prst="wedgeRoundRectCallout">
            <a:avLst>
              <a:gd name="adj1" fmla="val -48500"/>
              <a:gd name="adj2" fmla="val 78907"/>
              <a:gd name="adj3" fmla="val 16667"/>
            </a:avLst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2000" tIns="36000" rIns="72000" bIns="36000">
            <a:spAutoFit/>
          </a:bodyPr>
          <a:lstStyle/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I try this </a:t>
            </a:r>
          </a:p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because ...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7005638" y="2852738"/>
            <a:ext cx="1890712" cy="758825"/>
          </a:xfrm>
          <a:prstGeom prst="cloudCallout">
            <a:avLst>
              <a:gd name="adj1" fmla="val -63435"/>
              <a:gd name="adj2" fmla="val 73431"/>
            </a:avLst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User doesn’t</a:t>
            </a:r>
          </a:p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notice ...</a:t>
            </a:r>
          </a:p>
        </p:txBody>
      </p:sp>
      <p:sp>
        <p:nvSpPr>
          <p:cNvPr id="16394" name="Freeform 10"/>
          <p:cNvSpPr>
            <a:spLocks noChangeAspect="1"/>
          </p:cNvSpPr>
          <p:nvPr/>
        </p:nvSpPr>
        <p:spPr bwMode="auto">
          <a:xfrm>
            <a:off x="3481388" y="3760788"/>
            <a:ext cx="3360737" cy="1074737"/>
          </a:xfrm>
          <a:custGeom>
            <a:avLst/>
            <a:gdLst>
              <a:gd name="T0" fmla="*/ 1085953 w 1764"/>
              <a:gd name="T1" fmla="*/ 0 h 564"/>
              <a:gd name="T2" fmla="*/ 0 w 1764"/>
              <a:gd name="T3" fmla="*/ 297268 h 564"/>
              <a:gd name="T4" fmla="*/ 2370044 w 1764"/>
              <a:gd name="T5" fmla="*/ 1074737 h 564"/>
              <a:gd name="T6" fmla="*/ 3360737 w 1764"/>
              <a:gd name="T7" fmla="*/ 544991 h 564"/>
              <a:gd name="T8" fmla="*/ 1085953 w 1764"/>
              <a:gd name="T9" fmla="*/ 0 h 5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64"/>
              <a:gd name="T16" fmla="*/ 0 h 564"/>
              <a:gd name="T17" fmla="*/ 1764 w 1764"/>
              <a:gd name="T18" fmla="*/ 564 h 5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64" h="564">
                <a:moveTo>
                  <a:pt x="570" y="0"/>
                </a:moveTo>
                <a:lnTo>
                  <a:pt x="0" y="156"/>
                </a:lnTo>
                <a:lnTo>
                  <a:pt x="1244" y="564"/>
                </a:lnTo>
                <a:lnTo>
                  <a:pt x="1764" y="286"/>
                </a:lnTo>
                <a:lnTo>
                  <a:pt x="570" y="0"/>
                </a:lnTo>
                <a:close/>
              </a:path>
            </a:pathLst>
          </a:cu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395" name="Freeform 11" descr="Dark downward diagonal"/>
          <p:cNvSpPr>
            <a:spLocks noChangeAspect="1"/>
          </p:cNvSpPr>
          <p:nvPr/>
        </p:nvSpPr>
        <p:spPr bwMode="auto">
          <a:xfrm>
            <a:off x="4316413" y="4146550"/>
            <a:ext cx="1152525" cy="368300"/>
          </a:xfrm>
          <a:custGeom>
            <a:avLst/>
            <a:gdLst>
              <a:gd name="T0" fmla="*/ 322707 w 1200"/>
              <a:gd name="T1" fmla="*/ 0 h 384"/>
              <a:gd name="T2" fmla="*/ 0 w 1200"/>
              <a:gd name="T3" fmla="*/ 115094 h 384"/>
              <a:gd name="T4" fmla="*/ 806767 w 1200"/>
              <a:gd name="T5" fmla="*/ 368300 h 384"/>
              <a:gd name="T6" fmla="*/ 1152525 w 1200"/>
              <a:gd name="T7" fmla="*/ 230187 h 384"/>
              <a:gd name="T8" fmla="*/ 322707 w 1200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384"/>
              <a:gd name="T17" fmla="*/ 1200 w 1200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384">
                <a:moveTo>
                  <a:pt x="336" y="0"/>
                </a:moveTo>
                <a:lnTo>
                  <a:pt x="0" y="120"/>
                </a:lnTo>
                <a:lnTo>
                  <a:pt x="840" y="384"/>
                </a:lnTo>
                <a:lnTo>
                  <a:pt x="1200" y="240"/>
                </a:lnTo>
                <a:lnTo>
                  <a:pt x="336" y="0"/>
                </a:lnTo>
                <a:close/>
              </a:path>
            </a:pathLst>
          </a:custGeom>
          <a:pattFill prst="dkDnDiag">
            <a:fgClr>
              <a:srgbClr val="000000"/>
            </a:fgClr>
            <a:bgClr>
              <a:srgbClr val="FFFFFF"/>
            </a:bgClr>
          </a:patt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396" name="Freeform 12"/>
          <p:cNvSpPr>
            <a:spLocks noChangeAspect="1"/>
          </p:cNvSpPr>
          <p:nvPr/>
        </p:nvSpPr>
        <p:spPr bwMode="auto">
          <a:xfrm>
            <a:off x="4932363" y="3592513"/>
            <a:ext cx="893762" cy="696912"/>
          </a:xfrm>
          <a:custGeom>
            <a:avLst/>
            <a:gdLst>
              <a:gd name="T0" fmla="*/ 0 w 930"/>
              <a:gd name="T1" fmla="*/ 34558 h 726"/>
              <a:gd name="T2" fmla="*/ 351739 w 930"/>
              <a:gd name="T3" fmla="*/ 0 h 726"/>
              <a:gd name="T4" fmla="*/ 496855 w 930"/>
              <a:gd name="T5" fmla="*/ 17279 h 726"/>
              <a:gd name="T6" fmla="*/ 810152 w 930"/>
              <a:gd name="T7" fmla="*/ 97913 h 726"/>
              <a:gd name="T8" fmla="*/ 882230 w 930"/>
              <a:gd name="T9" fmla="*/ 195827 h 726"/>
              <a:gd name="T10" fmla="*/ 893762 w 930"/>
              <a:gd name="T11" fmla="*/ 437730 h 726"/>
              <a:gd name="T12" fmla="*/ 847632 w 930"/>
              <a:gd name="T13" fmla="*/ 552922 h 726"/>
              <a:gd name="T14" fmla="*/ 544907 w 930"/>
              <a:gd name="T15" fmla="*/ 696912 h 7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30"/>
              <a:gd name="T25" fmla="*/ 0 h 726"/>
              <a:gd name="T26" fmla="*/ 930 w 930"/>
              <a:gd name="T27" fmla="*/ 726 h 7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30" h="726">
                <a:moveTo>
                  <a:pt x="0" y="36"/>
                </a:moveTo>
                <a:cubicBezTo>
                  <a:pt x="61" y="30"/>
                  <a:pt x="366" y="0"/>
                  <a:pt x="366" y="0"/>
                </a:cubicBezTo>
                <a:cubicBezTo>
                  <a:pt x="421" y="0"/>
                  <a:pt x="467" y="0"/>
                  <a:pt x="517" y="18"/>
                </a:cubicBezTo>
                <a:lnTo>
                  <a:pt x="843" y="102"/>
                </a:lnTo>
                <a:cubicBezTo>
                  <a:pt x="893" y="126"/>
                  <a:pt x="913" y="144"/>
                  <a:pt x="918" y="204"/>
                </a:cubicBezTo>
                <a:lnTo>
                  <a:pt x="930" y="456"/>
                </a:lnTo>
                <a:cubicBezTo>
                  <a:pt x="920" y="504"/>
                  <a:pt x="912" y="546"/>
                  <a:pt x="882" y="576"/>
                </a:cubicBezTo>
                <a:lnTo>
                  <a:pt x="567" y="726"/>
                </a:lnTo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397" name="Freeform 13"/>
          <p:cNvSpPr>
            <a:spLocks noChangeAspect="1"/>
          </p:cNvSpPr>
          <p:nvPr/>
        </p:nvSpPr>
        <p:spPr bwMode="auto">
          <a:xfrm>
            <a:off x="4864100" y="3632200"/>
            <a:ext cx="596900" cy="635000"/>
          </a:xfrm>
          <a:custGeom>
            <a:avLst/>
            <a:gdLst>
              <a:gd name="T0" fmla="*/ 15516 w 654"/>
              <a:gd name="T1" fmla="*/ 355819 h 696"/>
              <a:gd name="T2" fmla="*/ 6389 w 654"/>
              <a:gd name="T3" fmla="*/ 82112 h 696"/>
              <a:gd name="T4" fmla="*/ 83968 w 654"/>
              <a:gd name="T5" fmla="*/ 5474 h 696"/>
              <a:gd name="T6" fmla="*/ 539400 w 654"/>
              <a:gd name="T7" fmla="*/ 104009 h 696"/>
              <a:gd name="T8" fmla="*/ 596900 w 654"/>
              <a:gd name="T9" fmla="*/ 224440 h 696"/>
              <a:gd name="T10" fmla="*/ 596900 w 654"/>
              <a:gd name="T11" fmla="*/ 541940 h 696"/>
              <a:gd name="T12" fmla="*/ 537575 w 654"/>
              <a:gd name="T13" fmla="*/ 635000 h 696"/>
              <a:gd name="T14" fmla="*/ 68452 w 654"/>
              <a:gd name="T15" fmla="*/ 498147 h 696"/>
              <a:gd name="T16" fmla="*/ 15516 w 654"/>
              <a:gd name="T17" fmla="*/ 355819 h 6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54"/>
              <a:gd name="T28" fmla="*/ 0 h 696"/>
              <a:gd name="T29" fmla="*/ 654 w 654"/>
              <a:gd name="T30" fmla="*/ 696 h 6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54" h="696">
                <a:moveTo>
                  <a:pt x="17" y="390"/>
                </a:moveTo>
                <a:lnTo>
                  <a:pt x="7" y="90"/>
                </a:lnTo>
                <a:cubicBezTo>
                  <a:pt x="16" y="16"/>
                  <a:pt x="32" y="0"/>
                  <a:pt x="92" y="6"/>
                </a:cubicBezTo>
                <a:lnTo>
                  <a:pt x="591" y="114"/>
                </a:lnTo>
                <a:cubicBezTo>
                  <a:pt x="651" y="143"/>
                  <a:pt x="649" y="180"/>
                  <a:pt x="654" y="246"/>
                </a:cubicBezTo>
                <a:lnTo>
                  <a:pt x="654" y="594"/>
                </a:lnTo>
                <a:cubicBezTo>
                  <a:pt x="644" y="666"/>
                  <a:pt x="639" y="690"/>
                  <a:pt x="589" y="696"/>
                </a:cubicBezTo>
                <a:lnTo>
                  <a:pt x="75" y="546"/>
                </a:lnTo>
                <a:cubicBezTo>
                  <a:pt x="0" y="522"/>
                  <a:pt x="20" y="468"/>
                  <a:pt x="17" y="39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grpSp>
        <p:nvGrpSpPr>
          <p:cNvPr id="16398" name="Group 14"/>
          <p:cNvGrpSpPr>
            <a:grpSpLocks noChangeAspect="1"/>
          </p:cNvGrpSpPr>
          <p:nvPr/>
        </p:nvGrpSpPr>
        <p:grpSpPr bwMode="auto">
          <a:xfrm>
            <a:off x="5567363" y="3703638"/>
            <a:ext cx="1362075" cy="1717675"/>
            <a:chOff x="4065" y="954"/>
            <a:chExt cx="715" cy="901"/>
          </a:xfrm>
        </p:grpSpPr>
        <p:sp>
          <p:nvSpPr>
            <p:cNvPr id="16419" name="Freeform 15"/>
            <p:cNvSpPr>
              <a:spLocks noChangeAspect="1"/>
            </p:cNvSpPr>
            <p:nvPr/>
          </p:nvSpPr>
          <p:spPr bwMode="auto">
            <a:xfrm>
              <a:off x="4065" y="1264"/>
              <a:ext cx="428" cy="169"/>
            </a:xfrm>
            <a:custGeom>
              <a:avLst/>
              <a:gdLst>
                <a:gd name="T0" fmla="*/ 156 w 435"/>
                <a:gd name="T1" fmla="*/ 0 h 171"/>
                <a:gd name="T2" fmla="*/ 0 w 435"/>
                <a:gd name="T3" fmla="*/ 84 h 171"/>
                <a:gd name="T4" fmla="*/ 270 w 435"/>
                <a:gd name="T5" fmla="*/ 169 h 171"/>
                <a:gd name="T6" fmla="*/ 428 w 435"/>
                <a:gd name="T7" fmla="*/ 83 h 171"/>
                <a:gd name="T8" fmla="*/ 156 w 435"/>
                <a:gd name="T9" fmla="*/ 0 h 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5"/>
                <a:gd name="T16" fmla="*/ 0 h 171"/>
                <a:gd name="T17" fmla="*/ 435 w 435"/>
                <a:gd name="T18" fmla="*/ 171 h 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5" h="171">
                  <a:moveTo>
                    <a:pt x="159" y="0"/>
                  </a:moveTo>
                  <a:lnTo>
                    <a:pt x="0" y="85"/>
                  </a:lnTo>
                  <a:lnTo>
                    <a:pt x="274" y="171"/>
                  </a:lnTo>
                  <a:lnTo>
                    <a:pt x="435" y="84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0" name="Freeform 16"/>
            <p:cNvSpPr>
              <a:spLocks noChangeAspect="1"/>
            </p:cNvSpPr>
            <p:nvPr/>
          </p:nvSpPr>
          <p:spPr bwMode="auto">
            <a:xfrm>
              <a:off x="4135" y="1377"/>
              <a:ext cx="121" cy="98"/>
            </a:xfrm>
            <a:custGeom>
              <a:avLst/>
              <a:gdLst>
                <a:gd name="T0" fmla="*/ 72 w 123"/>
                <a:gd name="T1" fmla="*/ 20 h 99"/>
                <a:gd name="T2" fmla="*/ 32 w 123"/>
                <a:gd name="T3" fmla="*/ 6 h 99"/>
                <a:gd name="T4" fmla="*/ 19 w 123"/>
                <a:gd name="T5" fmla="*/ 67 h 99"/>
                <a:gd name="T6" fmla="*/ 96 w 123"/>
                <a:gd name="T7" fmla="*/ 98 h 99"/>
                <a:gd name="T8" fmla="*/ 121 w 123"/>
                <a:gd name="T9" fmla="*/ 44 h 99"/>
                <a:gd name="T10" fmla="*/ 82 w 123"/>
                <a:gd name="T11" fmla="*/ 0 h 99"/>
                <a:gd name="T12" fmla="*/ 72 w 123"/>
                <a:gd name="T13" fmla="*/ 20 h 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3"/>
                <a:gd name="T22" fmla="*/ 0 h 99"/>
                <a:gd name="T23" fmla="*/ 123 w 123"/>
                <a:gd name="T24" fmla="*/ 99 h 9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3" h="99">
                  <a:moveTo>
                    <a:pt x="73" y="20"/>
                  </a:moveTo>
                  <a:cubicBezTo>
                    <a:pt x="52" y="20"/>
                    <a:pt x="61" y="18"/>
                    <a:pt x="33" y="6"/>
                  </a:cubicBezTo>
                  <a:cubicBezTo>
                    <a:pt x="23" y="17"/>
                    <a:pt x="0" y="39"/>
                    <a:pt x="19" y="68"/>
                  </a:cubicBezTo>
                  <a:cubicBezTo>
                    <a:pt x="58" y="90"/>
                    <a:pt x="50" y="91"/>
                    <a:pt x="98" y="99"/>
                  </a:cubicBezTo>
                  <a:cubicBezTo>
                    <a:pt x="112" y="81"/>
                    <a:pt x="115" y="71"/>
                    <a:pt x="123" y="44"/>
                  </a:cubicBezTo>
                  <a:cubicBezTo>
                    <a:pt x="121" y="32"/>
                    <a:pt x="97" y="26"/>
                    <a:pt x="83" y="0"/>
                  </a:cubicBezTo>
                  <a:cubicBezTo>
                    <a:pt x="73" y="10"/>
                    <a:pt x="75" y="16"/>
                    <a:pt x="73" y="20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1" name="Freeform 17"/>
            <p:cNvSpPr>
              <a:spLocks noChangeAspect="1"/>
            </p:cNvSpPr>
            <p:nvPr/>
          </p:nvSpPr>
          <p:spPr bwMode="auto">
            <a:xfrm>
              <a:off x="4415" y="972"/>
              <a:ext cx="210" cy="290"/>
            </a:xfrm>
            <a:custGeom>
              <a:avLst/>
              <a:gdLst>
                <a:gd name="T0" fmla="*/ 187 w 280"/>
                <a:gd name="T1" fmla="*/ 45 h 334"/>
                <a:gd name="T2" fmla="*/ 190 w 280"/>
                <a:gd name="T3" fmla="*/ 161 h 334"/>
                <a:gd name="T4" fmla="*/ 154 w 280"/>
                <a:gd name="T5" fmla="*/ 259 h 334"/>
                <a:gd name="T6" fmla="*/ 80 w 280"/>
                <a:gd name="T7" fmla="*/ 283 h 334"/>
                <a:gd name="T8" fmla="*/ 31 w 280"/>
                <a:gd name="T9" fmla="*/ 217 h 334"/>
                <a:gd name="T10" fmla="*/ 46 w 280"/>
                <a:gd name="T11" fmla="*/ 35 h 334"/>
                <a:gd name="T12" fmla="*/ 187 w 280"/>
                <a:gd name="T13" fmla="*/ 45 h 3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0"/>
                <a:gd name="T22" fmla="*/ 0 h 334"/>
                <a:gd name="T23" fmla="*/ 280 w 280"/>
                <a:gd name="T24" fmla="*/ 334 h 33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0" h="334">
                  <a:moveTo>
                    <a:pt x="250" y="52"/>
                  </a:moveTo>
                  <a:cubicBezTo>
                    <a:pt x="280" y="79"/>
                    <a:pt x="280" y="159"/>
                    <a:pt x="253" y="186"/>
                  </a:cubicBezTo>
                  <a:cubicBezTo>
                    <a:pt x="220" y="220"/>
                    <a:pt x="240" y="289"/>
                    <a:pt x="206" y="298"/>
                  </a:cubicBezTo>
                  <a:cubicBezTo>
                    <a:pt x="181" y="322"/>
                    <a:pt x="134" y="334"/>
                    <a:pt x="107" y="326"/>
                  </a:cubicBezTo>
                  <a:cubicBezTo>
                    <a:pt x="107" y="278"/>
                    <a:pt x="62" y="293"/>
                    <a:pt x="42" y="250"/>
                  </a:cubicBezTo>
                  <a:cubicBezTo>
                    <a:pt x="24" y="205"/>
                    <a:pt x="0" y="112"/>
                    <a:pt x="61" y="40"/>
                  </a:cubicBezTo>
                  <a:cubicBezTo>
                    <a:pt x="95" y="2"/>
                    <a:pt x="191" y="0"/>
                    <a:pt x="250" y="52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2" name="Freeform 18"/>
            <p:cNvSpPr>
              <a:spLocks noChangeAspect="1"/>
            </p:cNvSpPr>
            <p:nvPr/>
          </p:nvSpPr>
          <p:spPr bwMode="auto">
            <a:xfrm>
              <a:off x="4282" y="1259"/>
              <a:ext cx="110" cy="74"/>
            </a:xfrm>
            <a:custGeom>
              <a:avLst/>
              <a:gdLst>
                <a:gd name="T0" fmla="*/ 45 w 112"/>
                <a:gd name="T1" fmla="*/ 51 h 75"/>
                <a:gd name="T2" fmla="*/ 0 w 112"/>
                <a:gd name="T3" fmla="*/ 37 h 75"/>
                <a:gd name="T4" fmla="*/ 59 w 112"/>
                <a:gd name="T5" fmla="*/ 8 h 75"/>
                <a:gd name="T6" fmla="*/ 110 w 112"/>
                <a:gd name="T7" fmla="*/ 19 h 75"/>
                <a:gd name="T8" fmla="*/ 88 w 112"/>
                <a:gd name="T9" fmla="*/ 74 h 75"/>
                <a:gd name="T10" fmla="*/ 16 w 112"/>
                <a:gd name="T11" fmla="*/ 63 h 75"/>
                <a:gd name="T12" fmla="*/ 45 w 112"/>
                <a:gd name="T13" fmla="*/ 51 h 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2"/>
                <a:gd name="T22" fmla="*/ 0 h 75"/>
                <a:gd name="T23" fmla="*/ 112 w 112"/>
                <a:gd name="T24" fmla="*/ 75 h 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2" h="75">
                  <a:moveTo>
                    <a:pt x="46" y="52"/>
                  </a:moveTo>
                  <a:cubicBezTo>
                    <a:pt x="31" y="37"/>
                    <a:pt x="28" y="49"/>
                    <a:pt x="0" y="38"/>
                  </a:cubicBezTo>
                  <a:cubicBezTo>
                    <a:pt x="1" y="23"/>
                    <a:pt x="26" y="15"/>
                    <a:pt x="60" y="8"/>
                  </a:cubicBezTo>
                  <a:cubicBezTo>
                    <a:pt x="90" y="12"/>
                    <a:pt x="66" y="0"/>
                    <a:pt x="112" y="19"/>
                  </a:cubicBezTo>
                  <a:cubicBezTo>
                    <a:pt x="109" y="41"/>
                    <a:pt x="104" y="50"/>
                    <a:pt x="90" y="75"/>
                  </a:cubicBezTo>
                  <a:cubicBezTo>
                    <a:pt x="68" y="66"/>
                    <a:pt x="44" y="55"/>
                    <a:pt x="16" y="64"/>
                  </a:cubicBezTo>
                  <a:cubicBezTo>
                    <a:pt x="16" y="49"/>
                    <a:pt x="44" y="57"/>
                    <a:pt x="46" y="52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3" name="Freeform 19"/>
            <p:cNvSpPr>
              <a:spLocks noChangeAspect="1"/>
            </p:cNvSpPr>
            <p:nvPr/>
          </p:nvSpPr>
          <p:spPr bwMode="auto">
            <a:xfrm>
              <a:off x="4366" y="1277"/>
              <a:ext cx="219" cy="105"/>
            </a:xfrm>
            <a:custGeom>
              <a:avLst/>
              <a:gdLst>
                <a:gd name="T0" fmla="*/ 219 w 222"/>
                <a:gd name="T1" fmla="*/ 91 h 107"/>
                <a:gd name="T2" fmla="*/ 127 w 222"/>
                <a:gd name="T3" fmla="*/ 99 h 107"/>
                <a:gd name="T4" fmla="*/ 2 w 222"/>
                <a:gd name="T5" fmla="*/ 55 h 107"/>
                <a:gd name="T6" fmla="*/ 30 w 222"/>
                <a:gd name="T7" fmla="*/ 0 h 107"/>
                <a:gd name="T8" fmla="*/ 135 w 222"/>
                <a:gd name="T9" fmla="*/ 9 h 1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2"/>
                <a:gd name="T16" fmla="*/ 0 h 107"/>
                <a:gd name="T17" fmla="*/ 222 w 222"/>
                <a:gd name="T18" fmla="*/ 107 h 1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2" h="107">
                  <a:moveTo>
                    <a:pt x="222" y="93"/>
                  </a:moveTo>
                  <a:cubicBezTo>
                    <a:pt x="207" y="94"/>
                    <a:pt x="166" y="107"/>
                    <a:pt x="129" y="101"/>
                  </a:cubicBezTo>
                  <a:cubicBezTo>
                    <a:pt x="85" y="95"/>
                    <a:pt x="45" y="90"/>
                    <a:pt x="2" y="56"/>
                  </a:cubicBezTo>
                  <a:cubicBezTo>
                    <a:pt x="8" y="22"/>
                    <a:pt x="0" y="15"/>
                    <a:pt x="30" y="0"/>
                  </a:cubicBezTo>
                  <a:cubicBezTo>
                    <a:pt x="93" y="18"/>
                    <a:pt x="118" y="3"/>
                    <a:pt x="137" y="9"/>
                  </a:cubicBezTo>
                </a:path>
              </a:pathLst>
            </a:custGeom>
            <a:solidFill>
              <a:schemeClr val="accent2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4" name="Freeform 20"/>
            <p:cNvSpPr>
              <a:spLocks noChangeAspect="1"/>
            </p:cNvSpPr>
            <p:nvPr/>
          </p:nvSpPr>
          <p:spPr bwMode="auto">
            <a:xfrm>
              <a:off x="4221" y="1199"/>
              <a:ext cx="559" cy="656"/>
            </a:xfrm>
            <a:custGeom>
              <a:avLst/>
              <a:gdLst>
                <a:gd name="T0" fmla="*/ 7 w 568"/>
                <a:gd name="T1" fmla="*/ 441 h 666"/>
                <a:gd name="T2" fmla="*/ 245 w 568"/>
                <a:gd name="T3" fmla="*/ 408 h 666"/>
                <a:gd name="T4" fmla="*/ 245 w 568"/>
                <a:gd name="T5" fmla="*/ 297 h 666"/>
                <a:gd name="T6" fmla="*/ 266 w 568"/>
                <a:gd name="T7" fmla="*/ 210 h 666"/>
                <a:gd name="T8" fmla="*/ 230 w 568"/>
                <a:gd name="T9" fmla="*/ 345 h 666"/>
                <a:gd name="T10" fmla="*/ 139 w 568"/>
                <a:gd name="T11" fmla="*/ 353 h 666"/>
                <a:gd name="T12" fmla="*/ 0 w 568"/>
                <a:gd name="T13" fmla="*/ 277 h 666"/>
                <a:gd name="T14" fmla="*/ 35 w 568"/>
                <a:gd name="T15" fmla="*/ 228 h 666"/>
                <a:gd name="T16" fmla="*/ 147 w 568"/>
                <a:gd name="T17" fmla="*/ 262 h 666"/>
                <a:gd name="T18" fmla="*/ 189 w 568"/>
                <a:gd name="T19" fmla="*/ 119 h 666"/>
                <a:gd name="T20" fmla="*/ 254 w 568"/>
                <a:gd name="T21" fmla="*/ 46 h 666"/>
                <a:gd name="T22" fmla="*/ 463 w 568"/>
                <a:gd name="T23" fmla="*/ 59 h 666"/>
                <a:gd name="T24" fmla="*/ 486 w 568"/>
                <a:gd name="T25" fmla="*/ 319 h 666"/>
                <a:gd name="T26" fmla="*/ 510 w 568"/>
                <a:gd name="T27" fmla="*/ 564 h 666"/>
                <a:gd name="T28" fmla="*/ 126 w 568"/>
                <a:gd name="T29" fmla="*/ 617 h 66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68"/>
                <a:gd name="T46" fmla="*/ 0 h 666"/>
                <a:gd name="T47" fmla="*/ 568 w 568"/>
                <a:gd name="T48" fmla="*/ 666 h 66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68" h="666">
                  <a:moveTo>
                    <a:pt x="7" y="448"/>
                  </a:moveTo>
                  <a:cubicBezTo>
                    <a:pt x="48" y="442"/>
                    <a:pt x="209" y="438"/>
                    <a:pt x="249" y="414"/>
                  </a:cubicBezTo>
                  <a:cubicBezTo>
                    <a:pt x="290" y="390"/>
                    <a:pt x="246" y="335"/>
                    <a:pt x="249" y="302"/>
                  </a:cubicBezTo>
                  <a:cubicBezTo>
                    <a:pt x="253" y="268"/>
                    <a:pt x="272" y="205"/>
                    <a:pt x="270" y="213"/>
                  </a:cubicBezTo>
                  <a:cubicBezTo>
                    <a:pt x="263" y="269"/>
                    <a:pt x="256" y="326"/>
                    <a:pt x="234" y="350"/>
                  </a:cubicBezTo>
                  <a:cubicBezTo>
                    <a:pt x="212" y="373"/>
                    <a:pt x="180" y="370"/>
                    <a:pt x="141" y="358"/>
                  </a:cubicBezTo>
                  <a:cubicBezTo>
                    <a:pt x="97" y="352"/>
                    <a:pt x="43" y="315"/>
                    <a:pt x="0" y="281"/>
                  </a:cubicBezTo>
                  <a:cubicBezTo>
                    <a:pt x="6" y="247"/>
                    <a:pt x="6" y="246"/>
                    <a:pt x="36" y="231"/>
                  </a:cubicBezTo>
                  <a:cubicBezTo>
                    <a:pt x="99" y="249"/>
                    <a:pt x="112" y="294"/>
                    <a:pt x="149" y="266"/>
                  </a:cubicBezTo>
                  <a:cubicBezTo>
                    <a:pt x="188" y="238"/>
                    <a:pt x="172" y="158"/>
                    <a:pt x="192" y="121"/>
                  </a:cubicBezTo>
                  <a:cubicBezTo>
                    <a:pt x="211" y="81"/>
                    <a:pt x="214" y="72"/>
                    <a:pt x="258" y="47"/>
                  </a:cubicBezTo>
                  <a:cubicBezTo>
                    <a:pt x="298" y="26"/>
                    <a:pt x="413" y="0"/>
                    <a:pt x="470" y="60"/>
                  </a:cubicBezTo>
                  <a:cubicBezTo>
                    <a:pt x="486" y="128"/>
                    <a:pt x="486" y="239"/>
                    <a:pt x="494" y="324"/>
                  </a:cubicBezTo>
                  <a:cubicBezTo>
                    <a:pt x="502" y="409"/>
                    <a:pt x="568" y="488"/>
                    <a:pt x="518" y="573"/>
                  </a:cubicBezTo>
                  <a:cubicBezTo>
                    <a:pt x="461" y="666"/>
                    <a:pt x="197" y="615"/>
                    <a:pt x="128" y="626"/>
                  </a:cubicBezTo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5" name="Freeform 21"/>
            <p:cNvSpPr>
              <a:spLocks noChangeAspect="1"/>
            </p:cNvSpPr>
            <p:nvPr/>
          </p:nvSpPr>
          <p:spPr bwMode="auto">
            <a:xfrm>
              <a:off x="4264" y="1275"/>
              <a:ext cx="89" cy="49"/>
            </a:xfrm>
            <a:custGeom>
              <a:avLst/>
              <a:gdLst>
                <a:gd name="T0" fmla="*/ 0 w 90"/>
                <a:gd name="T1" fmla="*/ 49 h 50"/>
                <a:gd name="T2" fmla="*/ 89 w 90"/>
                <a:gd name="T3" fmla="*/ 0 h 50"/>
                <a:gd name="T4" fmla="*/ 0 60000 65536"/>
                <a:gd name="T5" fmla="*/ 0 60000 65536"/>
                <a:gd name="T6" fmla="*/ 0 w 90"/>
                <a:gd name="T7" fmla="*/ 0 h 50"/>
                <a:gd name="T8" fmla="*/ 90 w 90"/>
                <a:gd name="T9" fmla="*/ 50 h 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" h="50">
                  <a:moveTo>
                    <a:pt x="0" y="50"/>
                  </a:moveTo>
                  <a:lnTo>
                    <a:pt x="9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6" name="Freeform 22"/>
            <p:cNvSpPr>
              <a:spLocks noChangeAspect="1"/>
            </p:cNvSpPr>
            <p:nvPr/>
          </p:nvSpPr>
          <p:spPr bwMode="auto">
            <a:xfrm>
              <a:off x="4399" y="954"/>
              <a:ext cx="264" cy="258"/>
            </a:xfrm>
            <a:custGeom>
              <a:avLst/>
              <a:gdLst>
                <a:gd name="T0" fmla="*/ 221 w 303"/>
                <a:gd name="T1" fmla="*/ 42 h 296"/>
                <a:gd name="T2" fmla="*/ 255 w 303"/>
                <a:gd name="T3" fmla="*/ 115 h 296"/>
                <a:gd name="T4" fmla="*/ 245 w 303"/>
                <a:gd name="T5" fmla="*/ 233 h 296"/>
                <a:gd name="T6" fmla="*/ 159 w 303"/>
                <a:gd name="T7" fmla="*/ 246 h 296"/>
                <a:gd name="T8" fmla="*/ 96 w 303"/>
                <a:gd name="T9" fmla="*/ 246 h 296"/>
                <a:gd name="T10" fmla="*/ 46 w 303"/>
                <a:gd name="T11" fmla="*/ 165 h 296"/>
                <a:gd name="T12" fmla="*/ 2 w 303"/>
                <a:gd name="T13" fmla="*/ 144 h 296"/>
                <a:gd name="T14" fmla="*/ 38 w 303"/>
                <a:gd name="T15" fmla="*/ 44 h 296"/>
                <a:gd name="T16" fmla="*/ 125 w 303"/>
                <a:gd name="T17" fmla="*/ 3 h 296"/>
                <a:gd name="T18" fmla="*/ 182 w 303"/>
                <a:gd name="T19" fmla="*/ 10 h 296"/>
                <a:gd name="T20" fmla="*/ 221 w 303"/>
                <a:gd name="T21" fmla="*/ 42 h 29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03"/>
                <a:gd name="T34" fmla="*/ 0 h 296"/>
                <a:gd name="T35" fmla="*/ 303 w 303"/>
                <a:gd name="T36" fmla="*/ 296 h 29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03" h="296">
                  <a:moveTo>
                    <a:pt x="254" y="48"/>
                  </a:moveTo>
                  <a:cubicBezTo>
                    <a:pt x="268" y="64"/>
                    <a:pt x="286" y="107"/>
                    <a:pt x="293" y="132"/>
                  </a:cubicBezTo>
                  <a:cubicBezTo>
                    <a:pt x="297" y="161"/>
                    <a:pt x="303" y="244"/>
                    <a:pt x="281" y="267"/>
                  </a:cubicBezTo>
                  <a:cubicBezTo>
                    <a:pt x="262" y="296"/>
                    <a:pt x="193" y="282"/>
                    <a:pt x="182" y="282"/>
                  </a:cubicBezTo>
                  <a:cubicBezTo>
                    <a:pt x="151" y="288"/>
                    <a:pt x="129" y="292"/>
                    <a:pt x="110" y="282"/>
                  </a:cubicBezTo>
                  <a:cubicBezTo>
                    <a:pt x="80" y="249"/>
                    <a:pt x="91" y="214"/>
                    <a:pt x="53" y="189"/>
                  </a:cubicBezTo>
                  <a:cubicBezTo>
                    <a:pt x="41" y="171"/>
                    <a:pt x="19" y="176"/>
                    <a:pt x="2" y="165"/>
                  </a:cubicBezTo>
                  <a:cubicBezTo>
                    <a:pt x="0" y="142"/>
                    <a:pt x="21" y="78"/>
                    <a:pt x="44" y="51"/>
                  </a:cubicBezTo>
                  <a:cubicBezTo>
                    <a:pt x="70" y="25"/>
                    <a:pt x="108" y="9"/>
                    <a:pt x="143" y="3"/>
                  </a:cubicBezTo>
                  <a:cubicBezTo>
                    <a:pt x="170" y="0"/>
                    <a:pt x="189" y="5"/>
                    <a:pt x="209" y="12"/>
                  </a:cubicBezTo>
                  <a:lnTo>
                    <a:pt x="254" y="48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</p:grpSp>
      <p:sp>
        <p:nvSpPr>
          <p:cNvPr id="16399" name="Freeform 23"/>
          <p:cNvSpPr>
            <a:spLocks noChangeAspect="1"/>
          </p:cNvSpPr>
          <p:nvPr/>
        </p:nvSpPr>
        <p:spPr bwMode="auto">
          <a:xfrm>
            <a:off x="4081463" y="4086225"/>
            <a:ext cx="209550" cy="147638"/>
          </a:xfrm>
          <a:custGeom>
            <a:avLst/>
            <a:gdLst>
              <a:gd name="T0" fmla="*/ 97155 w 110"/>
              <a:gd name="T1" fmla="*/ 5752 h 77"/>
              <a:gd name="T2" fmla="*/ 165735 w 110"/>
              <a:gd name="T3" fmla="*/ 17256 h 77"/>
              <a:gd name="T4" fmla="*/ 184785 w 110"/>
              <a:gd name="T5" fmla="*/ 120795 h 77"/>
              <a:gd name="T6" fmla="*/ 45720 w 110"/>
              <a:gd name="T7" fmla="*/ 147638 h 77"/>
              <a:gd name="T8" fmla="*/ 0 w 110"/>
              <a:gd name="T9" fmla="*/ 47934 h 77"/>
              <a:gd name="T10" fmla="*/ 97155 w 110"/>
              <a:gd name="T11" fmla="*/ 5752 h 7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0"/>
              <a:gd name="T19" fmla="*/ 0 h 77"/>
              <a:gd name="T20" fmla="*/ 110 w 110"/>
              <a:gd name="T21" fmla="*/ 77 h 7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0" h="77">
                <a:moveTo>
                  <a:pt x="51" y="3"/>
                </a:moveTo>
                <a:cubicBezTo>
                  <a:pt x="68" y="3"/>
                  <a:pt x="79" y="0"/>
                  <a:pt x="87" y="9"/>
                </a:cubicBezTo>
                <a:cubicBezTo>
                  <a:pt x="95" y="18"/>
                  <a:pt x="110" y="57"/>
                  <a:pt x="97" y="63"/>
                </a:cubicBezTo>
                <a:cubicBezTo>
                  <a:pt x="66" y="63"/>
                  <a:pt x="64" y="70"/>
                  <a:pt x="24" y="77"/>
                </a:cubicBezTo>
                <a:cubicBezTo>
                  <a:pt x="12" y="62"/>
                  <a:pt x="7" y="46"/>
                  <a:pt x="0" y="25"/>
                </a:cubicBezTo>
                <a:cubicBezTo>
                  <a:pt x="24" y="18"/>
                  <a:pt x="13" y="3"/>
                  <a:pt x="51" y="3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0" name="Freeform 24"/>
          <p:cNvSpPr>
            <a:spLocks noChangeAspect="1"/>
          </p:cNvSpPr>
          <p:nvPr/>
        </p:nvSpPr>
        <p:spPr bwMode="auto">
          <a:xfrm>
            <a:off x="3498850" y="3281363"/>
            <a:ext cx="371475" cy="482600"/>
          </a:xfrm>
          <a:custGeom>
            <a:avLst/>
            <a:gdLst>
              <a:gd name="T0" fmla="*/ 41910 w 195"/>
              <a:gd name="T1" fmla="*/ 91560 h 253"/>
              <a:gd name="T2" fmla="*/ 38100 w 195"/>
              <a:gd name="T3" fmla="*/ 282312 h 253"/>
              <a:gd name="T4" fmla="*/ 104775 w 195"/>
              <a:gd name="T5" fmla="*/ 438727 h 253"/>
              <a:gd name="T6" fmla="*/ 243840 w 195"/>
              <a:gd name="T7" fmla="*/ 476877 h 253"/>
              <a:gd name="T8" fmla="*/ 310515 w 195"/>
              <a:gd name="T9" fmla="*/ 408207 h 253"/>
              <a:gd name="T10" fmla="*/ 371475 w 195"/>
              <a:gd name="T11" fmla="*/ 274681 h 253"/>
              <a:gd name="T12" fmla="*/ 306705 w 195"/>
              <a:gd name="T13" fmla="*/ 76300 h 253"/>
              <a:gd name="T14" fmla="*/ 41910 w 195"/>
              <a:gd name="T15" fmla="*/ 91560 h 2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95"/>
              <a:gd name="T25" fmla="*/ 0 h 253"/>
              <a:gd name="T26" fmla="*/ 195 w 195"/>
              <a:gd name="T27" fmla="*/ 253 h 2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95" h="253">
                <a:moveTo>
                  <a:pt x="22" y="48"/>
                </a:moveTo>
                <a:cubicBezTo>
                  <a:pt x="0" y="69"/>
                  <a:pt x="0" y="128"/>
                  <a:pt x="20" y="148"/>
                </a:cubicBezTo>
                <a:cubicBezTo>
                  <a:pt x="44" y="172"/>
                  <a:pt x="29" y="223"/>
                  <a:pt x="55" y="230"/>
                </a:cubicBezTo>
                <a:cubicBezTo>
                  <a:pt x="73" y="247"/>
                  <a:pt x="110" y="253"/>
                  <a:pt x="128" y="250"/>
                </a:cubicBezTo>
                <a:cubicBezTo>
                  <a:pt x="128" y="215"/>
                  <a:pt x="138" y="219"/>
                  <a:pt x="163" y="214"/>
                </a:cubicBezTo>
                <a:cubicBezTo>
                  <a:pt x="189" y="207"/>
                  <a:pt x="185" y="176"/>
                  <a:pt x="195" y="144"/>
                </a:cubicBezTo>
                <a:cubicBezTo>
                  <a:pt x="183" y="110"/>
                  <a:pt x="195" y="69"/>
                  <a:pt x="161" y="40"/>
                </a:cubicBezTo>
                <a:cubicBezTo>
                  <a:pt x="109" y="0"/>
                  <a:pt x="65" y="11"/>
                  <a:pt x="22" y="48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1" name="Freeform 25"/>
          <p:cNvSpPr>
            <a:spLocks noChangeAspect="1"/>
          </p:cNvSpPr>
          <p:nvPr/>
        </p:nvSpPr>
        <p:spPr bwMode="auto">
          <a:xfrm>
            <a:off x="3941763" y="3946525"/>
            <a:ext cx="190500" cy="123825"/>
          </a:xfrm>
          <a:custGeom>
            <a:avLst/>
            <a:gdLst>
              <a:gd name="T0" fmla="*/ 121920 w 100"/>
              <a:gd name="T1" fmla="*/ 93345 h 65"/>
              <a:gd name="T2" fmla="*/ 152400 w 100"/>
              <a:gd name="T3" fmla="*/ 78105 h 65"/>
              <a:gd name="T4" fmla="*/ 179070 w 100"/>
              <a:gd name="T5" fmla="*/ 60960 h 65"/>
              <a:gd name="T6" fmla="*/ 83820 w 100"/>
              <a:gd name="T7" fmla="*/ 13335 h 65"/>
              <a:gd name="T8" fmla="*/ 0 w 100"/>
              <a:gd name="T9" fmla="*/ 30480 h 65"/>
              <a:gd name="T10" fmla="*/ 34290 w 100"/>
              <a:gd name="T11" fmla="*/ 120015 h 65"/>
              <a:gd name="T12" fmla="*/ 156210 w 100"/>
              <a:gd name="T13" fmla="*/ 123825 h 65"/>
              <a:gd name="T14" fmla="*/ 121920 w 100"/>
              <a:gd name="T15" fmla="*/ 93345 h 6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0"/>
              <a:gd name="T25" fmla="*/ 0 h 65"/>
              <a:gd name="T26" fmla="*/ 100 w 100"/>
              <a:gd name="T27" fmla="*/ 65 h 6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0" h="65">
                <a:moveTo>
                  <a:pt x="64" y="49"/>
                </a:moveTo>
                <a:cubicBezTo>
                  <a:pt x="63" y="44"/>
                  <a:pt x="75" y="44"/>
                  <a:pt x="80" y="41"/>
                </a:cubicBezTo>
                <a:cubicBezTo>
                  <a:pt x="85" y="38"/>
                  <a:pt x="100" y="38"/>
                  <a:pt x="94" y="32"/>
                </a:cubicBezTo>
                <a:cubicBezTo>
                  <a:pt x="93" y="19"/>
                  <a:pt x="72" y="13"/>
                  <a:pt x="44" y="7"/>
                </a:cubicBezTo>
                <a:cubicBezTo>
                  <a:pt x="18" y="10"/>
                  <a:pt x="39" y="0"/>
                  <a:pt x="0" y="16"/>
                </a:cubicBezTo>
                <a:cubicBezTo>
                  <a:pt x="3" y="34"/>
                  <a:pt x="7" y="42"/>
                  <a:pt x="18" y="63"/>
                </a:cubicBezTo>
                <a:cubicBezTo>
                  <a:pt x="37" y="55"/>
                  <a:pt x="58" y="63"/>
                  <a:pt x="82" y="65"/>
                </a:cubicBezTo>
                <a:cubicBezTo>
                  <a:pt x="82" y="52"/>
                  <a:pt x="66" y="53"/>
                  <a:pt x="64" y="49"/>
                </a:cubicBezTo>
                <a:close/>
              </a:path>
            </a:pathLst>
          </a:custGeom>
          <a:solidFill>
            <a:srgbClr val="FFCC66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2" name="Freeform 26"/>
          <p:cNvSpPr>
            <a:spLocks noChangeAspect="1"/>
          </p:cNvSpPr>
          <p:nvPr/>
        </p:nvSpPr>
        <p:spPr bwMode="auto">
          <a:xfrm>
            <a:off x="3630613" y="3975100"/>
            <a:ext cx="354012" cy="171450"/>
          </a:xfrm>
          <a:custGeom>
            <a:avLst/>
            <a:gdLst>
              <a:gd name="T0" fmla="*/ 0 w 186"/>
              <a:gd name="T1" fmla="*/ 148590 h 90"/>
              <a:gd name="T2" fmla="*/ 148457 w 186"/>
              <a:gd name="T3" fmla="*/ 161925 h 90"/>
              <a:gd name="T4" fmla="*/ 350205 w 186"/>
              <a:gd name="T5" fmla="*/ 89535 h 90"/>
              <a:gd name="T6" fmla="*/ 306430 w 186"/>
              <a:gd name="T7" fmla="*/ 0 h 90"/>
              <a:gd name="T8" fmla="*/ 135134 w 186"/>
              <a:gd name="T9" fmla="*/ 1524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"/>
              <a:gd name="T16" fmla="*/ 0 h 90"/>
              <a:gd name="T17" fmla="*/ 186 w 186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" h="90">
                <a:moveTo>
                  <a:pt x="0" y="78"/>
                </a:moveTo>
                <a:cubicBezTo>
                  <a:pt x="13" y="79"/>
                  <a:pt x="47" y="90"/>
                  <a:pt x="78" y="85"/>
                </a:cubicBezTo>
                <a:cubicBezTo>
                  <a:pt x="115" y="80"/>
                  <a:pt x="138" y="62"/>
                  <a:pt x="184" y="47"/>
                </a:cubicBezTo>
                <a:cubicBezTo>
                  <a:pt x="179" y="19"/>
                  <a:pt x="186" y="13"/>
                  <a:pt x="161" y="0"/>
                </a:cubicBezTo>
                <a:cubicBezTo>
                  <a:pt x="114" y="0"/>
                  <a:pt x="87" y="3"/>
                  <a:pt x="71" y="8"/>
                </a:cubicBezTo>
              </a:path>
            </a:pathLst>
          </a:custGeom>
          <a:solidFill>
            <a:srgbClr val="808080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3" name="Freeform 27"/>
          <p:cNvSpPr>
            <a:spLocks noChangeAspect="1"/>
          </p:cNvSpPr>
          <p:nvPr/>
        </p:nvSpPr>
        <p:spPr bwMode="auto">
          <a:xfrm>
            <a:off x="3367088" y="3651250"/>
            <a:ext cx="836612" cy="1089025"/>
          </a:xfrm>
          <a:custGeom>
            <a:avLst/>
            <a:gdLst>
              <a:gd name="T0" fmla="*/ 836612 w 439"/>
              <a:gd name="T1" fmla="*/ 731094 h 572"/>
              <a:gd name="T2" fmla="*/ 594585 w 439"/>
              <a:gd name="T3" fmla="*/ 689208 h 572"/>
              <a:gd name="T4" fmla="*/ 472619 w 439"/>
              <a:gd name="T5" fmla="*/ 620668 h 572"/>
              <a:gd name="T6" fmla="*/ 781346 w 439"/>
              <a:gd name="T7" fmla="*/ 597821 h 572"/>
              <a:gd name="T8" fmla="*/ 727986 w 439"/>
              <a:gd name="T9" fmla="*/ 475972 h 572"/>
              <a:gd name="T10" fmla="*/ 533602 w 439"/>
              <a:gd name="T11" fmla="*/ 449318 h 572"/>
              <a:gd name="T12" fmla="*/ 464996 w 439"/>
              <a:gd name="T13" fmla="*/ 232275 h 572"/>
              <a:gd name="T14" fmla="*/ 404013 w 439"/>
              <a:gd name="T15" fmla="*/ 87579 h 572"/>
              <a:gd name="T16" fmla="*/ 85757 w 439"/>
              <a:gd name="T17" fmla="*/ 137080 h 572"/>
              <a:gd name="T18" fmla="*/ 116249 w 439"/>
              <a:gd name="T19" fmla="*/ 948137 h 572"/>
              <a:gd name="T20" fmla="*/ 646040 w 439"/>
              <a:gd name="T21" fmla="*/ 1014773 h 57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39"/>
              <a:gd name="T34" fmla="*/ 0 h 572"/>
              <a:gd name="T35" fmla="*/ 439 w 439"/>
              <a:gd name="T36" fmla="*/ 572 h 57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39" h="572">
                <a:moveTo>
                  <a:pt x="439" y="384"/>
                </a:moveTo>
                <a:cubicBezTo>
                  <a:pt x="418" y="380"/>
                  <a:pt x="344" y="372"/>
                  <a:pt x="312" y="362"/>
                </a:cubicBezTo>
                <a:cubicBezTo>
                  <a:pt x="280" y="352"/>
                  <a:pt x="296" y="366"/>
                  <a:pt x="248" y="326"/>
                </a:cubicBezTo>
                <a:cubicBezTo>
                  <a:pt x="296" y="342"/>
                  <a:pt x="380" y="331"/>
                  <a:pt x="410" y="314"/>
                </a:cubicBezTo>
                <a:cubicBezTo>
                  <a:pt x="405" y="286"/>
                  <a:pt x="406" y="262"/>
                  <a:pt x="382" y="250"/>
                </a:cubicBezTo>
                <a:cubicBezTo>
                  <a:pt x="339" y="246"/>
                  <a:pt x="311" y="259"/>
                  <a:pt x="280" y="236"/>
                </a:cubicBezTo>
                <a:cubicBezTo>
                  <a:pt x="248" y="212"/>
                  <a:pt x="260" y="153"/>
                  <a:pt x="244" y="122"/>
                </a:cubicBezTo>
                <a:cubicBezTo>
                  <a:pt x="228" y="89"/>
                  <a:pt x="248" y="67"/>
                  <a:pt x="212" y="46"/>
                </a:cubicBezTo>
                <a:cubicBezTo>
                  <a:pt x="179" y="28"/>
                  <a:pt x="68" y="0"/>
                  <a:pt x="45" y="72"/>
                </a:cubicBezTo>
                <a:cubicBezTo>
                  <a:pt x="0" y="211"/>
                  <a:pt x="0" y="418"/>
                  <a:pt x="61" y="498"/>
                </a:cubicBezTo>
                <a:cubicBezTo>
                  <a:pt x="114" y="572"/>
                  <a:pt x="281" y="524"/>
                  <a:pt x="339" y="533"/>
                </a:cubicBezTo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4" name="Freeform 28"/>
          <p:cNvSpPr>
            <a:spLocks noChangeAspect="1"/>
          </p:cNvSpPr>
          <p:nvPr/>
        </p:nvSpPr>
        <p:spPr bwMode="auto">
          <a:xfrm rot="1071223">
            <a:off x="3744913" y="3463925"/>
            <a:ext cx="47625" cy="26988"/>
          </a:xfrm>
          <a:custGeom>
            <a:avLst/>
            <a:gdLst>
              <a:gd name="T0" fmla="*/ 0 w 25"/>
              <a:gd name="T1" fmla="*/ 26988 h 14"/>
              <a:gd name="T2" fmla="*/ 47625 w 25"/>
              <a:gd name="T3" fmla="*/ 3855 h 14"/>
              <a:gd name="T4" fmla="*/ 0 60000 65536"/>
              <a:gd name="T5" fmla="*/ 0 60000 65536"/>
              <a:gd name="T6" fmla="*/ 0 w 25"/>
              <a:gd name="T7" fmla="*/ 0 h 14"/>
              <a:gd name="T8" fmla="*/ 25 w 25"/>
              <a:gd name="T9" fmla="*/ 14 h 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14">
                <a:moveTo>
                  <a:pt x="0" y="14"/>
                </a:moveTo>
                <a:cubicBezTo>
                  <a:pt x="6" y="0"/>
                  <a:pt x="15" y="6"/>
                  <a:pt x="25" y="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5" name="Freeform 29"/>
          <p:cNvSpPr>
            <a:spLocks noChangeAspect="1"/>
          </p:cNvSpPr>
          <p:nvPr/>
        </p:nvSpPr>
        <p:spPr bwMode="auto">
          <a:xfrm rot="1071223">
            <a:off x="3759200" y="3484563"/>
            <a:ext cx="26988" cy="19050"/>
          </a:xfrm>
          <a:custGeom>
            <a:avLst/>
            <a:gdLst>
              <a:gd name="T0" fmla="*/ 0 w 14"/>
              <a:gd name="T1" fmla="*/ 15586 h 11"/>
              <a:gd name="T2" fmla="*/ 26988 w 14"/>
              <a:gd name="T3" fmla="*/ 0 h 11"/>
              <a:gd name="T4" fmla="*/ 0 60000 65536"/>
              <a:gd name="T5" fmla="*/ 0 60000 65536"/>
              <a:gd name="T6" fmla="*/ 0 w 14"/>
              <a:gd name="T7" fmla="*/ 0 h 11"/>
              <a:gd name="T8" fmla="*/ 14 w 14"/>
              <a:gd name="T9" fmla="*/ 11 h 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11">
                <a:moveTo>
                  <a:pt x="0" y="9"/>
                </a:moveTo>
                <a:cubicBezTo>
                  <a:pt x="14" y="11"/>
                  <a:pt x="6" y="9"/>
                  <a:pt x="14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6" name="Freeform 30"/>
          <p:cNvSpPr>
            <a:spLocks noChangeAspect="1"/>
          </p:cNvSpPr>
          <p:nvPr/>
        </p:nvSpPr>
        <p:spPr bwMode="auto">
          <a:xfrm rot="1071223">
            <a:off x="3822700" y="3463925"/>
            <a:ext cx="47625" cy="26988"/>
          </a:xfrm>
          <a:custGeom>
            <a:avLst/>
            <a:gdLst>
              <a:gd name="T0" fmla="*/ 0 w 25"/>
              <a:gd name="T1" fmla="*/ 26988 h 14"/>
              <a:gd name="T2" fmla="*/ 47625 w 25"/>
              <a:gd name="T3" fmla="*/ 3855 h 14"/>
              <a:gd name="T4" fmla="*/ 0 60000 65536"/>
              <a:gd name="T5" fmla="*/ 0 60000 65536"/>
              <a:gd name="T6" fmla="*/ 0 w 25"/>
              <a:gd name="T7" fmla="*/ 0 h 14"/>
              <a:gd name="T8" fmla="*/ 25 w 25"/>
              <a:gd name="T9" fmla="*/ 14 h 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14">
                <a:moveTo>
                  <a:pt x="0" y="14"/>
                </a:moveTo>
                <a:cubicBezTo>
                  <a:pt x="6" y="0"/>
                  <a:pt x="15" y="6"/>
                  <a:pt x="25" y="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7" name="Freeform 31"/>
          <p:cNvSpPr>
            <a:spLocks noChangeAspect="1"/>
          </p:cNvSpPr>
          <p:nvPr/>
        </p:nvSpPr>
        <p:spPr bwMode="auto">
          <a:xfrm rot="1071223">
            <a:off x="3836988" y="3484563"/>
            <a:ext cx="26987" cy="19050"/>
          </a:xfrm>
          <a:custGeom>
            <a:avLst/>
            <a:gdLst>
              <a:gd name="T0" fmla="*/ 0 w 14"/>
              <a:gd name="T1" fmla="*/ 15586 h 11"/>
              <a:gd name="T2" fmla="*/ 26987 w 14"/>
              <a:gd name="T3" fmla="*/ 0 h 11"/>
              <a:gd name="T4" fmla="*/ 0 60000 65536"/>
              <a:gd name="T5" fmla="*/ 0 60000 65536"/>
              <a:gd name="T6" fmla="*/ 0 w 14"/>
              <a:gd name="T7" fmla="*/ 0 h 11"/>
              <a:gd name="T8" fmla="*/ 14 w 14"/>
              <a:gd name="T9" fmla="*/ 11 h 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11">
                <a:moveTo>
                  <a:pt x="0" y="9"/>
                </a:moveTo>
                <a:cubicBezTo>
                  <a:pt x="14" y="11"/>
                  <a:pt x="6" y="9"/>
                  <a:pt x="14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8" name="Freeform 32"/>
          <p:cNvSpPr>
            <a:spLocks noChangeAspect="1"/>
          </p:cNvSpPr>
          <p:nvPr/>
        </p:nvSpPr>
        <p:spPr bwMode="auto">
          <a:xfrm>
            <a:off x="3656013" y="4016375"/>
            <a:ext cx="190500" cy="266700"/>
          </a:xfrm>
          <a:custGeom>
            <a:avLst/>
            <a:gdLst>
              <a:gd name="T0" fmla="*/ 190500 w 100"/>
              <a:gd name="T1" fmla="*/ 262890 h 140"/>
              <a:gd name="T2" fmla="*/ 0 w 100"/>
              <a:gd name="T3" fmla="*/ 0 h 140"/>
              <a:gd name="T4" fmla="*/ 0 60000 65536"/>
              <a:gd name="T5" fmla="*/ 0 60000 65536"/>
              <a:gd name="T6" fmla="*/ 0 w 100"/>
              <a:gd name="T7" fmla="*/ 0 h 140"/>
              <a:gd name="T8" fmla="*/ 100 w 100"/>
              <a:gd name="T9" fmla="*/ 140 h 1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0" h="140">
                <a:moveTo>
                  <a:pt x="100" y="138"/>
                </a:moveTo>
                <a:cubicBezTo>
                  <a:pt x="42" y="140"/>
                  <a:pt x="20" y="88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9" name="Freeform 33"/>
          <p:cNvSpPr>
            <a:spLocks noChangeAspect="1"/>
          </p:cNvSpPr>
          <p:nvPr/>
        </p:nvSpPr>
        <p:spPr bwMode="auto">
          <a:xfrm>
            <a:off x="3802063" y="3521075"/>
            <a:ext cx="63500" cy="90488"/>
          </a:xfrm>
          <a:custGeom>
            <a:avLst/>
            <a:gdLst>
              <a:gd name="T0" fmla="*/ 33925 w 73"/>
              <a:gd name="T1" fmla="*/ 0 h 98"/>
              <a:gd name="T2" fmla="*/ 62630 w 73"/>
              <a:gd name="T3" fmla="*/ 62788 h 98"/>
              <a:gd name="T4" fmla="*/ 7829 w 73"/>
              <a:gd name="T5" fmla="*/ 60018 h 98"/>
              <a:gd name="T6" fmla="*/ 0 60000 65536"/>
              <a:gd name="T7" fmla="*/ 0 60000 65536"/>
              <a:gd name="T8" fmla="*/ 0 60000 65536"/>
              <a:gd name="T9" fmla="*/ 0 w 73"/>
              <a:gd name="T10" fmla="*/ 0 h 98"/>
              <a:gd name="T11" fmla="*/ 73 w 73"/>
              <a:gd name="T12" fmla="*/ 98 h 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3" h="98">
                <a:moveTo>
                  <a:pt x="39" y="0"/>
                </a:moveTo>
                <a:cubicBezTo>
                  <a:pt x="50" y="27"/>
                  <a:pt x="70" y="41"/>
                  <a:pt x="72" y="68"/>
                </a:cubicBezTo>
                <a:cubicBezTo>
                  <a:pt x="73" y="83"/>
                  <a:pt x="0" y="98"/>
                  <a:pt x="9" y="65"/>
                </a:cubicBez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10" name="Freeform 34"/>
          <p:cNvSpPr>
            <a:spLocks noChangeAspect="1"/>
          </p:cNvSpPr>
          <p:nvPr/>
        </p:nvSpPr>
        <p:spPr bwMode="auto">
          <a:xfrm rot="718033">
            <a:off x="3805238" y="3613150"/>
            <a:ext cx="47625" cy="26988"/>
          </a:xfrm>
          <a:custGeom>
            <a:avLst/>
            <a:gdLst>
              <a:gd name="T0" fmla="*/ 0 w 25"/>
              <a:gd name="T1" fmla="*/ 26988 h 14"/>
              <a:gd name="T2" fmla="*/ 47625 w 25"/>
              <a:gd name="T3" fmla="*/ 3855 h 14"/>
              <a:gd name="T4" fmla="*/ 0 60000 65536"/>
              <a:gd name="T5" fmla="*/ 0 60000 65536"/>
              <a:gd name="T6" fmla="*/ 0 w 25"/>
              <a:gd name="T7" fmla="*/ 0 h 14"/>
              <a:gd name="T8" fmla="*/ 25 w 25"/>
              <a:gd name="T9" fmla="*/ 14 h 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14">
                <a:moveTo>
                  <a:pt x="0" y="14"/>
                </a:moveTo>
                <a:cubicBezTo>
                  <a:pt x="6" y="0"/>
                  <a:pt x="15" y="6"/>
                  <a:pt x="25" y="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11" name="Freeform 35"/>
          <p:cNvSpPr>
            <a:spLocks noChangeAspect="1"/>
          </p:cNvSpPr>
          <p:nvPr/>
        </p:nvSpPr>
        <p:spPr bwMode="auto">
          <a:xfrm>
            <a:off x="3625850" y="3489325"/>
            <a:ext cx="57150" cy="112713"/>
          </a:xfrm>
          <a:custGeom>
            <a:avLst/>
            <a:gdLst>
              <a:gd name="T0" fmla="*/ 47625 w 30"/>
              <a:gd name="T1" fmla="*/ 95519 h 59"/>
              <a:gd name="T2" fmla="*/ 0 w 30"/>
              <a:gd name="T3" fmla="*/ 32477 h 59"/>
              <a:gd name="T4" fmla="*/ 57150 w 30"/>
              <a:gd name="T5" fmla="*/ 36297 h 59"/>
              <a:gd name="T6" fmla="*/ 0 60000 65536"/>
              <a:gd name="T7" fmla="*/ 0 60000 65536"/>
              <a:gd name="T8" fmla="*/ 0 60000 65536"/>
              <a:gd name="T9" fmla="*/ 0 w 30"/>
              <a:gd name="T10" fmla="*/ 0 h 59"/>
              <a:gd name="T11" fmla="*/ 30 w 30"/>
              <a:gd name="T12" fmla="*/ 59 h 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" h="59">
                <a:moveTo>
                  <a:pt x="25" y="50"/>
                </a:moveTo>
                <a:cubicBezTo>
                  <a:pt x="12" y="59"/>
                  <a:pt x="0" y="32"/>
                  <a:pt x="0" y="17"/>
                </a:cubicBezTo>
                <a:cubicBezTo>
                  <a:pt x="0" y="0"/>
                  <a:pt x="24" y="1"/>
                  <a:pt x="30" y="19"/>
                </a:cubicBez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grpSp>
        <p:nvGrpSpPr>
          <p:cNvPr id="16412" name="Group 36"/>
          <p:cNvGrpSpPr>
            <a:grpSpLocks noChangeAspect="1"/>
          </p:cNvGrpSpPr>
          <p:nvPr/>
        </p:nvGrpSpPr>
        <p:grpSpPr bwMode="auto">
          <a:xfrm>
            <a:off x="4116388" y="3567113"/>
            <a:ext cx="1106487" cy="1581150"/>
            <a:chOff x="3303" y="882"/>
            <a:chExt cx="581" cy="830"/>
          </a:xfrm>
        </p:grpSpPr>
        <p:sp>
          <p:nvSpPr>
            <p:cNvPr id="16413" name="Freeform 37"/>
            <p:cNvSpPr>
              <a:spLocks noChangeAspect="1"/>
            </p:cNvSpPr>
            <p:nvPr/>
          </p:nvSpPr>
          <p:spPr bwMode="auto">
            <a:xfrm>
              <a:off x="3760" y="1292"/>
              <a:ext cx="124" cy="96"/>
            </a:xfrm>
            <a:custGeom>
              <a:avLst/>
              <a:gdLst>
                <a:gd name="T0" fmla="*/ 44 w 124"/>
                <a:gd name="T1" fmla="*/ 0 h 96"/>
                <a:gd name="T2" fmla="*/ 88 w 124"/>
                <a:gd name="T3" fmla="*/ 4 h 96"/>
                <a:gd name="T4" fmla="*/ 110 w 124"/>
                <a:gd name="T5" fmla="*/ 58 h 96"/>
                <a:gd name="T6" fmla="*/ 27 w 124"/>
                <a:gd name="T7" fmla="*/ 96 h 96"/>
                <a:gd name="T8" fmla="*/ 0 w 124"/>
                <a:gd name="T9" fmla="*/ 39 h 96"/>
                <a:gd name="T10" fmla="*/ 44 w 124"/>
                <a:gd name="T11" fmla="*/ 0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4"/>
                <a:gd name="T19" fmla="*/ 0 h 96"/>
                <a:gd name="T20" fmla="*/ 124 w 124"/>
                <a:gd name="T21" fmla="*/ 96 h 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4" h="96">
                  <a:moveTo>
                    <a:pt x="44" y="0"/>
                  </a:moveTo>
                  <a:cubicBezTo>
                    <a:pt x="64" y="10"/>
                    <a:pt x="68" y="12"/>
                    <a:pt x="88" y="4"/>
                  </a:cubicBezTo>
                  <a:cubicBezTo>
                    <a:pt x="120" y="18"/>
                    <a:pt x="124" y="32"/>
                    <a:pt x="110" y="58"/>
                  </a:cubicBezTo>
                  <a:cubicBezTo>
                    <a:pt x="81" y="65"/>
                    <a:pt x="70" y="89"/>
                    <a:pt x="27" y="96"/>
                  </a:cubicBezTo>
                  <a:cubicBezTo>
                    <a:pt x="14" y="80"/>
                    <a:pt x="8" y="63"/>
                    <a:pt x="0" y="39"/>
                  </a:cubicBezTo>
                  <a:cubicBezTo>
                    <a:pt x="27" y="32"/>
                    <a:pt x="26" y="20"/>
                    <a:pt x="44" y="0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4" name="Freeform 38"/>
            <p:cNvSpPr>
              <a:spLocks noChangeAspect="1"/>
            </p:cNvSpPr>
            <p:nvPr/>
          </p:nvSpPr>
          <p:spPr bwMode="auto">
            <a:xfrm>
              <a:off x="3461" y="899"/>
              <a:ext cx="225" cy="244"/>
            </a:xfrm>
            <a:custGeom>
              <a:avLst/>
              <a:gdLst>
                <a:gd name="T0" fmla="*/ 50 w 229"/>
                <a:gd name="T1" fmla="*/ 25 h 248"/>
                <a:gd name="T2" fmla="*/ 15 w 229"/>
                <a:gd name="T3" fmla="*/ 127 h 248"/>
                <a:gd name="T4" fmla="*/ 25 w 229"/>
                <a:gd name="T5" fmla="*/ 224 h 248"/>
                <a:gd name="T6" fmla="*/ 119 w 229"/>
                <a:gd name="T7" fmla="*/ 243 h 248"/>
                <a:gd name="T8" fmla="*/ 170 w 229"/>
                <a:gd name="T9" fmla="*/ 240 h 248"/>
                <a:gd name="T10" fmla="*/ 215 w 229"/>
                <a:gd name="T11" fmla="*/ 188 h 248"/>
                <a:gd name="T12" fmla="*/ 198 w 229"/>
                <a:gd name="T13" fmla="*/ 62 h 248"/>
                <a:gd name="T14" fmla="*/ 50 w 229"/>
                <a:gd name="T15" fmla="*/ 25 h 2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9"/>
                <a:gd name="T25" fmla="*/ 0 h 248"/>
                <a:gd name="T26" fmla="*/ 229 w 229"/>
                <a:gd name="T27" fmla="*/ 248 h 2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9" h="248">
                  <a:moveTo>
                    <a:pt x="51" y="25"/>
                  </a:moveTo>
                  <a:cubicBezTo>
                    <a:pt x="21" y="39"/>
                    <a:pt x="1" y="101"/>
                    <a:pt x="15" y="129"/>
                  </a:cubicBezTo>
                  <a:cubicBezTo>
                    <a:pt x="34" y="163"/>
                    <a:pt x="0" y="212"/>
                    <a:pt x="25" y="228"/>
                  </a:cubicBezTo>
                  <a:cubicBezTo>
                    <a:pt x="43" y="248"/>
                    <a:pt x="96" y="245"/>
                    <a:pt x="121" y="247"/>
                  </a:cubicBezTo>
                  <a:cubicBezTo>
                    <a:pt x="132" y="241"/>
                    <a:pt x="144" y="240"/>
                    <a:pt x="173" y="244"/>
                  </a:cubicBezTo>
                  <a:cubicBezTo>
                    <a:pt x="202" y="244"/>
                    <a:pt x="176" y="193"/>
                    <a:pt x="219" y="191"/>
                  </a:cubicBezTo>
                  <a:cubicBezTo>
                    <a:pt x="183" y="145"/>
                    <a:pt x="229" y="105"/>
                    <a:pt x="202" y="63"/>
                  </a:cubicBezTo>
                  <a:cubicBezTo>
                    <a:pt x="160" y="3"/>
                    <a:pt x="111" y="0"/>
                    <a:pt x="51" y="25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5" name="Freeform 39"/>
            <p:cNvSpPr>
              <a:spLocks noChangeAspect="1"/>
            </p:cNvSpPr>
            <p:nvPr/>
          </p:nvSpPr>
          <p:spPr bwMode="auto">
            <a:xfrm rot="1071223">
              <a:off x="3444" y="882"/>
              <a:ext cx="246" cy="226"/>
            </a:xfrm>
            <a:custGeom>
              <a:avLst/>
              <a:gdLst>
                <a:gd name="T0" fmla="*/ 37 w 250"/>
                <a:gd name="T1" fmla="*/ 51 h 229"/>
                <a:gd name="T2" fmla="*/ 22 w 250"/>
                <a:gd name="T3" fmla="*/ 186 h 229"/>
                <a:gd name="T4" fmla="*/ 65 w 250"/>
                <a:gd name="T5" fmla="*/ 217 h 229"/>
                <a:gd name="T6" fmla="*/ 144 w 250"/>
                <a:gd name="T7" fmla="*/ 130 h 229"/>
                <a:gd name="T8" fmla="*/ 222 w 250"/>
                <a:gd name="T9" fmla="*/ 71 h 229"/>
                <a:gd name="T10" fmla="*/ 37 w 250"/>
                <a:gd name="T11" fmla="*/ 51 h 2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0"/>
                <a:gd name="T19" fmla="*/ 0 h 229"/>
                <a:gd name="T20" fmla="*/ 250 w 250"/>
                <a:gd name="T21" fmla="*/ 229 h 22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0" h="229">
                  <a:moveTo>
                    <a:pt x="38" y="52"/>
                  </a:moveTo>
                  <a:cubicBezTo>
                    <a:pt x="14" y="74"/>
                    <a:pt x="0" y="166"/>
                    <a:pt x="22" y="188"/>
                  </a:cubicBezTo>
                  <a:cubicBezTo>
                    <a:pt x="50" y="215"/>
                    <a:pt x="43" y="229"/>
                    <a:pt x="66" y="220"/>
                  </a:cubicBezTo>
                  <a:cubicBezTo>
                    <a:pt x="110" y="212"/>
                    <a:pt x="119" y="157"/>
                    <a:pt x="146" y="132"/>
                  </a:cubicBezTo>
                  <a:cubicBezTo>
                    <a:pt x="166" y="97"/>
                    <a:pt x="250" y="107"/>
                    <a:pt x="226" y="72"/>
                  </a:cubicBezTo>
                  <a:cubicBezTo>
                    <a:pt x="174" y="0"/>
                    <a:pt x="87" y="10"/>
                    <a:pt x="38" y="52"/>
                  </a:cubicBez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6" name="Freeform 40"/>
            <p:cNvSpPr>
              <a:spLocks noChangeAspect="1"/>
            </p:cNvSpPr>
            <p:nvPr/>
          </p:nvSpPr>
          <p:spPr bwMode="auto">
            <a:xfrm rot="1071223">
              <a:off x="3642" y="1030"/>
              <a:ext cx="25" cy="14"/>
            </a:xfrm>
            <a:custGeom>
              <a:avLst/>
              <a:gdLst>
                <a:gd name="T0" fmla="*/ 0 w 25"/>
                <a:gd name="T1" fmla="*/ 14 h 14"/>
                <a:gd name="T2" fmla="*/ 25 w 25"/>
                <a:gd name="T3" fmla="*/ 2 h 14"/>
                <a:gd name="T4" fmla="*/ 0 60000 65536"/>
                <a:gd name="T5" fmla="*/ 0 60000 65536"/>
                <a:gd name="T6" fmla="*/ 0 w 25"/>
                <a:gd name="T7" fmla="*/ 0 h 14"/>
                <a:gd name="T8" fmla="*/ 25 w 25"/>
                <a:gd name="T9" fmla="*/ 14 h 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" h="14">
                  <a:moveTo>
                    <a:pt x="0" y="14"/>
                  </a:moveTo>
                  <a:cubicBezTo>
                    <a:pt x="6" y="0"/>
                    <a:pt x="15" y="6"/>
                    <a:pt x="25" y="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7" name="Freeform 41"/>
            <p:cNvSpPr>
              <a:spLocks noChangeAspect="1"/>
            </p:cNvSpPr>
            <p:nvPr/>
          </p:nvSpPr>
          <p:spPr bwMode="auto">
            <a:xfrm rot="1071223">
              <a:off x="3650" y="1041"/>
              <a:ext cx="14" cy="10"/>
            </a:xfrm>
            <a:custGeom>
              <a:avLst/>
              <a:gdLst>
                <a:gd name="T0" fmla="*/ 0 w 14"/>
                <a:gd name="T1" fmla="*/ 8 h 11"/>
                <a:gd name="T2" fmla="*/ 14 w 14"/>
                <a:gd name="T3" fmla="*/ 0 h 11"/>
                <a:gd name="T4" fmla="*/ 0 60000 65536"/>
                <a:gd name="T5" fmla="*/ 0 60000 65536"/>
                <a:gd name="T6" fmla="*/ 0 w 14"/>
                <a:gd name="T7" fmla="*/ 0 h 11"/>
                <a:gd name="T8" fmla="*/ 14 w 14"/>
                <a:gd name="T9" fmla="*/ 11 h 1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11">
                  <a:moveTo>
                    <a:pt x="0" y="9"/>
                  </a:moveTo>
                  <a:cubicBezTo>
                    <a:pt x="14" y="11"/>
                    <a:pt x="6" y="9"/>
                    <a:pt x="14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8" name="Freeform 42"/>
            <p:cNvSpPr>
              <a:spLocks noChangeAspect="1"/>
            </p:cNvSpPr>
            <p:nvPr/>
          </p:nvSpPr>
          <p:spPr bwMode="auto">
            <a:xfrm>
              <a:off x="3303" y="1100"/>
              <a:ext cx="516" cy="612"/>
            </a:xfrm>
            <a:custGeom>
              <a:avLst/>
              <a:gdLst>
                <a:gd name="T0" fmla="*/ 501 w 516"/>
                <a:gd name="T1" fmla="*/ 407 h 612"/>
                <a:gd name="T2" fmla="*/ 324 w 516"/>
                <a:gd name="T3" fmla="*/ 377 h 612"/>
                <a:gd name="T4" fmla="*/ 275 w 516"/>
                <a:gd name="T5" fmla="*/ 274 h 612"/>
                <a:gd name="T6" fmla="*/ 262 w 516"/>
                <a:gd name="T7" fmla="*/ 193 h 612"/>
                <a:gd name="T8" fmla="*/ 294 w 516"/>
                <a:gd name="T9" fmla="*/ 318 h 612"/>
                <a:gd name="T10" fmla="*/ 379 w 516"/>
                <a:gd name="T11" fmla="*/ 340 h 612"/>
                <a:gd name="T12" fmla="*/ 516 w 516"/>
                <a:gd name="T13" fmla="*/ 284 h 612"/>
                <a:gd name="T14" fmla="*/ 477 w 516"/>
                <a:gd name="T15" fmla="*/ 224 h 612"/>
                <a:gd name="T16" fmla="*/ 371 w 516"/>
                <a:gd name="T17" fmla="*/ 242 h 612"/>
                <a:gd name="T18" fmla="*/ 333 w 516"/>
                <a:gd name="T19" fmla="*/ 109 h 612"/>
                <a:gd name="T20" fmla="*/ 258 w 516"/>
                <a:gd name="T21" fmla="*/ 37 h 612"/>
                <a:gd name="T22" fmla="*/ 173 w 516"/>
                <a:gd name="T23" fmla="*/ 19 h 612"/>
                <a:gd name="T24" fmla="*/ 57 w 516"/>
                <a:gd name="T25" fmla="*/ 64 h 612"/>
                <a:gd name="T26" fmla="*/ 87 w 516"/>
                <a:gd name="T27" fmla="*/ 531 h 612"/>
                <a:gd name="T28" fmla="*/ 391 w 516"/>
                <a:gd name="T29" fmla="*/ 570 h 61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16"/>
                <a:gd name="T46" fmla="*/ 0 h 612"/>
                <a:gd name="T47" fmla="*/ 516 w 516"/>
                <a:gd name="T48" fmla="*/ 612 h 61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16" h="612">
                  <a:moveTo>
                    <a:pt x="501" y="407"/>
                  </a:moveTo>
                  <a:cubicBezTo>
                    <a:pt x="472" y="401"/>
                    <a:pt x="362" y="399"/>
                    <a:pt x="324" y="377"/>
                  </a:cubicBezTo>
                  <a:cubicBezTo>
                    <a:pt x="286" y="355"/>
                    <a:pt x="285" y="305"/>
                    <a:pt x="275" y="274"/>
                  </a:cubicBezTo>
                  <a:cubicBezTo>
                    <a:pt x="265" y="243"/>
                    <a:pt x="259" y="186"/>
                    <a:pt x="262" y="193"/>
                  </a:cubicBezTo>
                  <a:cubicBezTo>
                    <a:pt x="268" y="244"/>
                    <a:pt x="275" y="296"/>
                    <a:pt x="294" y="318"/>
                  </a:cubicBezTo>
                  <a:cubicBezTo>
                    <a:pt x="313" y="342"/>
                    <a:pt x="343" y="345"/>
                    <a:pt x="379" y="340"/>
                  </a:cubicBezTo>
                  <a:cubicBezTo>
                    <a:pt x="419" y="334"/>
                    <a:pt x="473" y="302"/>
                    <a:pt x="516" y="284"/>
                  </a:cubicBezTo>
                  <a:cubicBezTo>
                    <a:pt x="511" y="254"/>
                    <a:pt x="504" y="237"/>
                    <a:pt x="477" y="224"/>
                  </a:cubicBezTo>
                  <a:cubicBezTo>
                    <a:pt x="435" y="232"/>
                    <a:pt x="406" y="267"/>
                    <a:pt x="371" y="242"/>
                  </a:cubicBezTo>
                  <a:cubicBezTo>
                    <a:pt x="337" y="215"/>
                    <a:pt x="351" y="143"/>
                    <a:pt x="333" y="109"/>
                  </a:cubicBezTo>
                  <a:cubicBezTo>
                    <a:pt x="316" y="73"/>
                    <a:pt x="306" y="55"/>
                    <a:pt x="258" y="37"/>
                  </a:cubicBezTo>
                  <a:cubicBezTo>
                    <a:pt x="229" y="43"/>
                    <a:pt x="197" y="37"/>
                    <a:pt x="173" y="19"/>
                  </a:cubicBezTo>
                  <a:cubicBezTo>
                    <a:pt x="140" y="23"/>
                    <a:pt x="81" y="0"/>
                    <a:pt x="57" y="64"/>
                  </a:cubicBezTo>
                  <a:cubicBezTo>
                    <a:pt x="0" y="213"/>
                    <a:pt x="20" y="443"/>
                    <a:pt x="87" y="531"/>
                  </a:cubicBezTo>
                  <a:cubicBezTo>
                    <a:pt x="145" y="612"/>
                    <a:pt x="328" y="560"/>
                    <a:pt x="391" y="570"/>
                  </a:cubicBezTo>
                </a:path>
              </a:pathLst>
            </a:cu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</p:grpSp>
      <p:sp>
        <p:nvSpPr>
          <p:cNvPr id="4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Comparative Studies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363272" cy="3556991"/>
          </a:xfrm>
        </p:spPr>
        <p:txBody>
          <a:bodyPr/>
          <a:lstStyle/>
          <a:p>
            <a:r>
              <a:rPr lang="en-NZ" dirty="0"/>
              <a:t>E</a:t>
            </a:r>
            <a:r>
              <a:rPr lang="en-NZ" dirty="0" smtClean="0"/>
              <a:t>valuate </a:t>
            </a:r>
            <a:r>
              <a:rPr lang="en-NZ" dirty="0"/>
              <a:t>the efficacy of two (or more) systems </a:t>
            </a:r>
            <a:endParaRPr lang="en-NZ" dirty="0" smtClean="0"/>
          </a:p>
          <a:p>
            <a:r>
              <a:rPr lang="en-NZ" dirty="0" smtClean="0"/>
              <a:t>or </a:t>
            </a:r>
            <a:r>
              <a:rPr lang="en-NZ" dirty="0"/>
              <a:t>more often very fine-grained interaction </a:t>
            </a:r>
            <a:r>
              <a:rPr lang="en-NZ" dirty="0" smtClean="0"/>
              <a:t>techniques</a:t>
            </a:r>
          </a:p>
          <a:p>
            <a:r>
              <a:rPr lang="en-NZ" dirty="0" smtClean="0"/>
              <a:t>Which of these magnification lenses is the most effective?</a:t>
            </a:r>
          </a:p>
          <a:p>
            <a:r>
              <a:rPr lang="en-NZ" dirty="0" smtClean="0"/>
              <a:t>This </a:t>
            </a:r>
            <a:r>
              <a:rPr lang="en-NZ" dirty="0"/>
              <a:t>is covered in the advanced class (CS705/SE702)</a:t>
            </a:r>
          </a:p>
          <a:p>
            <a:pPr marL="0" indent="0">
              <a:buNone/>
            </a:pPr>
            <a:endParaRPr lang="en-NZ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755C1D04-9A0E-4A51-B0E8-EB6BAD10BE08}" type="slidenum">
              <a:rPr lang="en-GB" smtClean="0"/>
              <a:pPr>
                <a:defRPr/>
              </a:pPr>
              <a:t>23</a:t>
            </a:fld>
            <a:r>
              <a:rPr lang="en-GB" smtClean="0"/>
              <a:t> </a:t>
            </a:r>
            <a:endParaRPr lang="en-GB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35696" y="272152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/>
          </a:p>
        </p:txBody>
      </p:sp>
      <p:pic>
        <p:nvPicPr>
          <p:cNvPr id="102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272" y="3804931"/>
            <a:ext cx="4752528" cy="272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06102" y="4795805"/>
            <a:ext cx="37281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Schmieder 2014 </a:t>
            </a:r>
            <a:r>
              <a:rPr lang="en-NZ" b="1" dirty="0"/>
              <a:t>Reducing Screen Occlusions on Small </a:t>
            </a:r>
            <a:r>
              <a:rPr lang="en-NZ" b="1" dirty="0" smtClean="0"/>
              <a:t>Displays, PhD Thesis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7300462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Evaluation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294688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Evaluation is an integral part of the development process and can take the form of an informal walkthrough or a more structured heuristic evaluation.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Formal usability testing can begin once a prototype has been developed.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Evaluation of an existing system is often part of the analysis stage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hlink"/>
                </a:solidFill>
              </a:rPr>
              <a:t>Starting the evaluation process early in the design phase fosters better design because decisions can be tested before its too expensive to make changes</a:t>
            </a:r>
            <a:endParaRPr lang="en-US" sz="2800" dirty="0" smtClean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8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0315"/>
            <a:ext cx="8229600" cy="1143000"/>
          </a:xfrm>
        </p:spPr>
        <p:txBody>
          <a:bodyPr/>
          <a:lstStyle/>
          <a:p>
            <a:r>
              <a:rPr lang="en-US" dirty="0" err="1" smtClean="0"/>
              <a:t>MacLeamy</a:t>
            </a:r>
            <a:r>
              <a:rPr lang="en-US" dirty="0" smtClean="0"/>
              <a:t> curve</a:t>
            </a:r>
            <a:endParaRPr lang="en-NZ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5943600"/>
            <a:ext cx="1074333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MacLeamy</a:t>
            </a:r>
            <a:r>
              <a:rPr lang="en-US" sz="1400" dirty="0" smtClean="0"/>
              <a:t> 2004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6477000"/>
            <a:ext cx="525780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pic>
        <p:nvPicPr>
          <p:cNvPr id="1026" name="Picture 2" descr="http://www.buildinggreen.com/articleimages/1711/MacLeamy_Curv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19896"/>
            <a:ext cx="6019800" cy="452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09800" y="6096000"/>
            <a:ext cx="3429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IPD=integrated project delivery</a:t>
            </a:r>
            <a:endParaRPr lang="en-NZ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1524000"/>
            <a:ext cx="1828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aseline="0" dirty="0" smtClean="0"/>
              <a:t>From the construction industry, but fits well to</a:t>
            </a:r>
            <a:r>
              <a:rPr lang="en-NZ" baseline="0" dirty="0"/>
              <a:t> </a:t>
            </a:r>
            <a:r>
              <a:rPr lang="en-NZ" baseline="0" dirty="0" smtClean="0"/>
              <a:t>construction of software, too!</a:t>
            </a:r>
            <a:endParaRPr lang="en-NZ" baseline="0" dirty="0"/>
          </a:p>
        </p:txBody>
      </p:sp>
    </p:spTree>
    <p:extLst>
      <p:ext uri="{BB962C8B-B14F-4D97-AF65-F5344CB8AC3E}">
        <p14:creationId xmlns:p14="http://schemas.microsoft.com/office/powerpoint/2010/main" val="276243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Next </a:t>
            </a:r>
            <a:endParaRPr lang="en-NZ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Overview of usability testing</a:t>
            </a:r>
          </a:p>
          <a:p>
            <a:pPr lvl="1"/>
            <a:r>
              <a:rPr lang="en-NZ" dirty="0" smtClean="0"/>
              <a:t>What you might find out</a:t>
            </a:r>
          </a:p>
          <a:p>
            <a:pPr lvl="1"/>
            <a:r>
              <a:rPr lang="en-NZ" dirty="0" smtClean="0"/>
              <a:t>How you might use it</a:t>
            </a:r>
          </a:p>
          <a:p>
            <a:pPr lvl="1"/>
            <a:endParaRPr lang="en-NZ" dirty="0"/>
          </a:p>
          <a:p>
            <a:r>
              <a:rPr lang="en-NZ" dirty="0" smtClean="0"/>
              <a:t>Planning and performing a usability test	</a:t>
            </a:r>
          </a:p>
          <a:p>
            <a:pPr lvl="1"/>
            <a:r>
              <a:rPr lang="en-NZ" dirty="0"/>
              <a:t>Y</a:t>
            </a:r>
            <a:r>
              <a:rPr lang="en-NZ" dirty="0" smtClean="0"/>
              <a:t>ou have to do write a plan for </a:t>
            </a:r>
            <a:r>
              <a:rPr lang="en-NZ" smtClean="0"/>
              <a:t>one in </a:t>
            </a:r>
            <a:r>
              <a:rPr lang="en-NZ" dirty="0" smtClean="0"/>
              <a:t>Assignment 1.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755C1D04-9A0E-4A51-B0E8-EB6BAD10BE08}" type="slidenum">
              <a:rPr lang="en-GB" smtClean="0"/>
              <a:pPr>
                <a:defRPr/>
              </a:pPr>
              <a:t>26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62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en-NZ" sz="4400" dirty="0"/>
              <a:t>What is the point?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1767471"/>
          </a:xfrm>
        </p:spPr>
        <p:txBody>
          <a:bodyPr/>
          <a:lstStyle/>
          <a:p>
            <a:r>
              <a:rPr lang="en-NZ" dirty="0" smtClean="0"/>
              <a:t>To ensure that users can use the system as intended!</a:t>
            </a:r>
          </a:p>
          <a:p>
            <a:r>
              <a:rPr lang="en-NZ" dirty="0" smtClean="0"/>
              <a:t>There are many examples of bad usability.</a:t>
            </a:r>
          </a:p>
          <a:p>
            <a:r>
              <a:rPr lang="en-NZ" dirty="0" smtClean="0"/>
              <a:t>Often problems can be very easily solved!</a:t>
            </a: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5A9DCD6A-5853-42A0-96A4-8078719BB7EF}" type="slidenum">
              <a:rPr lang="en-GB"/>
              <a:pPr>
                <a:defRPr/>
              </a:pPr>
              <a:t>3</a:t>
            </a:fld>
            <a:r>
              <a:rPr lang="en-GB"/>
              <a:t> </a:t>
            </a:r>
          </a:p>
        </p:txBody>
      </p:sp>
      <p:pic>
        <p:nvPicPr>
          <p:cNvPr id="7" name="Picture 4" descr="doors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67544" y="3702634"/>
            <a:ext cx="2388665" cy="3051513"/>
          </a:xfrm>
          <a:prstGeom prst="rect">
            <a:avLst/>
          </a:prstGeom>
          <a:noFill/>
          <a:ln/>
        </p:spPr>
      </p:pic>
      <p:pic>
        <p:nvPicPr>
          <p:cNvPr id="8" name="Picture 7" descr="F&amp;P stoveto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3725928"/>
            <a:ext cx="4091112" cy="27274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96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NZ" sz="4400" dirty="0" smtClean="0"/>
              <a:t>The first time you user test your own software</a:t>
            </a:r>
            <a:endParaRPr lang="en-US" sz="44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2636838"/>
            <a:ext cx="8002588" cy="3687762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NZ" dirty="0" smtClean="0"/>
              <a:t>You will be horrified at how bad it is!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en-NZ" dirty="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n-NZ" dirty="0" smtClean="0"/>
              <a:t>You will find most of the problems are easy to fix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en-NZ" dirty="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n-NZ" dirty="0" smtClean="0"/>
              <a:t>You will become intolerant of poor usability!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en-NZ" dirty="0"/>
          </a:p>
          <a:p>
            <a:pPr marL="0" indent="0">
              <a:buNone/>
            </a:pPr>
            <a:r>
              <a:rPr lang="en-NZ" i="1" dirty="0" smtClean="0"/>
              <a:t>(Well, maybe that’s not all true, but that’s the general direction…)</a:t>
            </a:r>
            <a:endParaRPr lang="en-US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09162ABD-4C81-4334-831F-13C3738D0A45}" type="slidenum">
              <a:rPr lang="en-GB"/>
              <a:pPr>
                <a:defRPr/>
              </a:pPr>
              <a:t>4</a:t>
            </a:fld>
            <a:r>
              <a:rPr lang="en-GB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47" y="692696"/>
            <a:ext cx="82296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NZ" sz="4400" dirty="0" smtClean="0"/>
              <a:t>What is usability?</a:t>
            </a:r>
            <a:endParaRPr lang="en-US" sz="44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67853" y="1988840"/>
            <a:ext cx="8002588" cy="3687762"/>
          </a:xfrm>
        </p:spPr>
        <p:txBody>
          <a:bodyPr/>
          <a:lstStyle/>
          <a:p>
            <a:r>
              <a:rPr lang="en-US" dirty="0" smtClean="0"/>
              <a:t>Usability is the measure of the quality of a user’s experience when interacting with a product or system (www.usability.gov 2006)</a:t>
            </a:r>
          </a:p>
          <a:p>
            <a:r>
              <a:rPr lang="en-US" dirty="0" smtClean="0"/>
              <a:t>Usability is a quality attribute that assesses how easy user interfaces are to use (Nielsen 2003)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09162ABD-4C81-4334-831F-13C3738D0A45}" type="slidenum">
              <a:rPr lang="en-GB"/>
              <a:pPr>
                <a:defRPr/>
              </a:pPr>
              <a:t>5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14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Usability Factors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35163"/>
            <a:ext cx="8219256" cy="480620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en-NZ" b="1" dirty="0"/>
              <a:t>Fit for use </a:t>
            </a:r>
            <a:r>
              <a:rPr lang="en-NZ" dirty="0"/>
              <a:t>(or </a:t>
            </a:r>
            <a:r>
              <a:rPr lang="en-NZ" dirty="0" smtClean="0"/>
              <a:t>functionality) – </a:t>
            </a:r>
            <a:r>
              <a:rPr lang="en-NZ" dirty="0"/>
              <a:t>Can the system </a:t>
            </a:r>
            <a:r>
              <a:rPr lang="en-NZ" dirty="0" smtClean="0"/>
              <a:t>support </a:t>
            </a:r>
            <a:r>
              <a:rPr lang="en-NZ" dirty="0"/>
              <a:t>the tasks that the user wants to perform</a:t>
            </a:r>
          </a:p>
          <a:p>
            <a:pPr lvl="1">
              <a:lnSpc>
                <a:spcPct val="90000"/>
              </a:lnSpc>
            </a:pPr>
            <a:endParaRPr lang="en-NZ" dirty="0" smtClean="0"/>
          </a:p>
          <a:p>
            <a:r>
              <a:rPr lang="en-NZ" b="1" dirty="0" smtClean="0"/>
              <a:t>Ease of learning</a:t>
            </a:r>
            <a:r>
              <a:rPr lang="en-NZ" dirty="0" smtClean="0"/>
              <a:t> - How fast can a user who has never seen the user interface before learn it sufficiently well to accomplish basic tasks?</a:t>
            </a:r>
          </a:p>
          <a:p>
            <a:endParaRPr lang="en-NZ" dirty="0" smtClean="0"/>
          </a:p>
          <a:p>
            <a:r>
              <a:rPr lang="en-NZ" b="1" dirty="0" smtClean="0"/>
              <a:t>Efficiency of use</a:t>
            </a:r>
            <a:r>
              <a:rPr lang="en-NZ" dirty="0" smtClean="0"/>
              <a:t> - Once an experienced user has learned to use the system, how fast can he or she accomplish tasks?</a:t>
            </a:r>
          </a:p>
          <a:p>
            <a:endParaRPr lang="en-NZ" dirty="0" smtClean="0"/>
          </a:p>
          <a:p>
            <a:r>
              <a:rPr lang="en-NZ" b="1" dirty="0" smtClean="0"/>
              <a:t>Memorability</a:t>
            </a:r>
            <a:r>
              <a:rPr lang="en-NZ" dirty="0" smtClean="0"/>
              <a:t> - If a user has used the system before, can he or she remember enough to use it effectively the next time or does the user have to start over again learning everything?</a:t>
            </a:r>
          </a:p>
          <a:p>
            <a:endParaRPr lang="en-NZ" dirty="0" smtClean="0"/>
          </a:p>
          <a:p>
            <a:r>
              <a:rPr lang="en-NZ" b="1" dirty="0" smtClean="0"/>
              <a:t>Error frequency and severity</a:t>
            </a:r>
            <a:r>
              <a:rPr lang="en-NZ" dirty="0" smtClean="0"/>
              <a:t> - How often do users make errors while using the system, how serious are these errors, and how do users recover from these errors?</a:t>
            </a:r>
          </a:p>
          <a:p>
            <a:endParaRPr lang="en-NZ" dirty="0" smtClean="0"/>
          </a:p>
          <a:p>
            <a:r>
              <a:rPr lang="en-NZ" b="1" dirty="0" smtClean="0"/>
              <a:t>Subjective satisfaction</a:t>
            </a:r>
            <a:r>
              <a:rPr lang="en-NZ" dirty="0" smtClean="0"/>
              <a:t> - How much does the user </a:t>
            </a:r>
            <a:r>
              <a:rPr lang="en-NZ" i="1" dirty="0" smtClean="0"/>
              <a:t>like</a:t>
            </a:r>
            <a:r>
              <a:rPr lang="en-NZ" dirty="0" smtClean="0"/>
              <a:t> using the system?</a:t>
            </a:r>
            <a:endParaRPr lang="en-NZ" dirty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14D24D9E-B72B-4FFC-95D4-7D820866B09E}" type="slidenum">
              <a:rPr lang="en-GB"/>
              <a:pPr>
                <a:defRPr/>
              </a:pPr>
              <a:t>6</a:t>
            </a:fld>
            <a:r>
              <a:rPr lang="en-GB"/>
              <a:t> 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en-NZ" sz="4400" dirty="0" smtClean="0"/>
              <a:t>Fit for use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799"/>
            <a:ext cx="8229600" cy="469580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NZ" dirty="0" smtClean="0"/>
              <a:t>Does the system function as expected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Do the users meet their goals in a timely fashion?</a:t>
            </a:r>
          </a:p>
          <a:p>
            <a:pPr lvl="1">
              <a:lnSpc>
                <a:spcPct val="90000"/>
              </a:lnSpc>
            </a:pPr>
            <a:endParaRPr lang="en-NZ" dirty="0"/>
          </a:p>
          <a:p>
            <a:pPr>
              <a:lnSpc>
                <a:spcPct val="90000"/>
              </a:lnSpc>
            </a:pPr>
            <a:r>
              <a:rPr lang="en-NZ" dirty="0" smtClean="0"/>
              <a:t>Finding ‘bugs’  - otherwise know as errors is NOT the goal!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 usability testing ≠ system testing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But you are aiming to elicit any usability problems if they’re there</a:t>
            </a:r>
          </a:p>
          <a:p>
            <a:pPr lvl="1">
              <a:lnSpc>
                <a:spcPct val="90000"/>
              </a:lnSpc>
            </a:pPr>
            <a:endParaRPr lang="en-NZ" dirty="0" smtClean="0"/>
          </a:p>
          <a:p>
            <a:pPr>
              <a:lnSpc>
                <a:spcPct val="90000"/>
              </a:lnSpc>
            </a:pPr>
            <a:r>
              <a:rPr lang="en-NZ" dirty="0" smtClean="0"/>
              <a:t>Keep in mind: What are the system goals? E.g.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To achieve a specific state </a:t>
            </a:r>
          </a:p>
          <a:p>
            <a:pPr lvl="2">
              <a:lnSpc>
                <a:spcPct val="90000"/>
              </a:lnSpc>
            </a:pPr>
            <a:r>
              <a:rPr lang="en-NZ" dirty="0" smtClean="0"/>
              <a:t>Book a flight</a:t>
            </a:r>
          </a:p>
          <a:p>
            <a:pPr lvl="2">
              <a:lnSpc>
                <a:spcPct val="90000"/>
              </a:lnSpc>
            </a:pPr>
            <a:r>
              <a:rPr lang="en-NZ" dirty="0" smtClean="0"/>
              <a:t>Pay someone the correct amount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To participate in a computer mediated experience</a:t>
            </a:r>
          </a:p>
          <a:p>
            <a:pPr lvl="2">
              <a:lnSpc>
                <a:spcPct val="90000"/>
              </a:lnSpc>
            </a:pPr>
            <a:r>
              <a:rPr lang="en-NZ" dirty="0" smtClean="0"/>
              <a:t>Play games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42E8679D-6901-4AF4-8543-6D014F9FA513}" type="slidenum">
              <a:rPr lang="en-GB"/>
              <a:pPr>
                <a:defRPr/>
              </a:pPr>
              <a:t>7</a:t>
            </a:fld>
            <a:r>
              <a:rPr lang="en-GB"/>
              <a:t> </a:t>
            </a: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1835150" y="2349500"/>
            <a:ext cx="1081088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n-NZ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0375" y="404664"/>
            <a:ext cx="8229600" cy="1143000"/>
          </a:xfrm>
        </p:spPr>
        <p:txBody>
          <a:bodyPr/>
          <a:lstStyle/>
          <a:p>
            <a:r>
              <a:rPr lang="en-NZ" sz="4400" dirty="0" smtClean="0"/>
              <a:t>Setting usability goals</a:t>
            </a:r>
            <a:endParaRPr lang="en-AU" sz="4400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178800" cy="243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NZ" sz="2000" dirty="0" smtClean="0"/>
              <a:t>Not necessarily a </a:t>
            </a:r>
            <a:r>
              <a:rPr lang="en-NZ" sz="2000" dirty="0"/>
              <a:t>1-dimensional </a:t>
            </a:r>
            <a:r>
              <a:rPr lang="en-NZ" sz="2000" dirty="0" smtClean="0"/>
              <a:t>measure; may have multiple threshold requirements</a:t>
            </a:r>
            <a:endParaRPr lang="en-NZ" sz="2000" dirty="0"/>
          </a:p>
          <a:p>
            <a:pPr lvl="1">
              <a:lnSpc>
                <a:spcPct val="90000"/>
              </a:lnSpc>
            </a:pPr>
            <a:r>
              <a:rPr lang="en-NZ" sz="1900" dirty="0"/>
              <a:t>Average = 2 /hour</a:t>
            </a:r>
          </a:p>
          <a:p>
            <a:pPr lvl="1">
              <a:lnSpc>
                <a:spcPct val="90000"/>
              </a:lnSpc>
            </a:pPr>
            <a:r>
              <a:rPr lang="en-NZ" sz="1900" dirty="0"/>
              <a:t>Over 50% less than 1 /hour</a:t>
            </a:r>
          </a:p>
          <a:p>
            <a:pPr lvl="1">
              <a:lnSpc>
                <a:spcPct val="90000"/>
              </a:lnSpc>
            </a:pPr>
            <a:r>
              <a:rPr lang="en-NZ" sz="1900" dirty="0"/>
              <a:t>Less than 5% over 5 /</a:t>
            </a:r>
            <a:r>
              <a:rPr lang="en-NZ" sz="1900" dirty="0" smtClean="0"/>
              <a:t>hour</a:t>
            </a:r>
          </a:p>
          <a:p>
            <a:pPr>
              <a:lnSpc>
                <a:spcPct val="90000"/>
              </a:lnSpc>
            </a:pPr>
            <a:r>
              <a:rPr lang="en-NZ" sz="2100" dirty="0" smtClean="0"/>
              <a:t>Can have varying levels of success</a:t>
            </a:r>
          </a:p>
          <a:p>
            <a:pPr lvl="1">
              <a:lnSpc>
                <a:spcPct val="90000"/>
              </a:lnSpc>
            </a:pPr>
            <a:r>
              <a:rPr lang="en-NZ" sz="1900" dirty="0" smtClean="0"/>
              <a:t>E.g. minimum: not worse than the old way!</a:t>
            </a:r>
            <a:endParaRPr lang="en-NZ" sz="1900" dirty="0"/>
          </a:p>
        </p:txBody>
      </p:sp>
      <p:sp>
        <p:nvSpPr>
          <p:cNvPr id="147460" name="AutoShape 4"/>
          <p:cNvSpPr>
            <a:spLocks noChangeArrowheads="1"/>
          </p:cNvSpPr>
          <p:nvPr/>
        </p:nvSpPr>
        <p:spPr bwMode="auto">
          <a:xfrm>
            <a:off x="396875" y="4533900"/>
            <a:ext cx="8382000" cy="876300"/>
          </a:xfrm>
          <a:prstGeom prst="leftArrow">
            <a:avLst>
              <a:gd name="adj1" fmla="val 53750"/>
              <a:gd name="adj2" fmla="val 9512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1235075" y="4838700"/>
            <a:ext cx="1428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Unacceptable</a:t>
            </a:r>
            <a:endParaRPr lang="en-AU" sz="1800"/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3444875" y="4838700"/>
            <a:ext cx="1098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Minimum</a:t>
            </a:r>
            <a:endParaRPr lang="en-AU" sz="1800"/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5959475" y="4838700"/>
            <a:ext cx="78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Target</a:t>
            </a:r>
            <a:endParaRPr lang="en-AU" sz="1800"/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7635875" y="4838700"/>
            <a:ext cx="94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Exceeds</a:t>
            </a:r>
            <a:endParaRPr lang="en-AU" sz="1800"/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85502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0</a:t>
            </a:r>
            <a:endParaRPr lang="en-AU" sz="1800"/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74834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1</a:t>
            </a:r>
            <a:endParaRPr lang="en-AU" sz="1800"/>
          </a:p>
        </p:txBody>
      </p:sp>
      <p:sp>
        <p:nvSpPr>
          <p:cNvPr id="147467" name="Text Box 11"/>
          <p:cNvSpPr txBox="1">
            <a:spLocks noChangeArrowheads="1"/>
          </p:cNvSpPr>
          <p:nvPr/>
        </p:nvSpPr>
        <p:spPr bwMode="auto">
          <a:xfrm>
            <a:off x="62642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2</a:t>
            </a:r>
            <a:endParaRPr lang="en-AU" sz="1800"/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51974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3</a:t>
            </a:r>
            <a:endParaRPr lang="en-AU" sz="1800"/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1306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4</a:t>
            </a:r>
            <a:endParaRPr lang="en-AU" sz="1800"/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29114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5</a:t>
            </a:r>
            <a:endParaRPr lang="en-AU" sz="1800"/>
          </a:p>
        </p:txBody>
      </p:sp>
      <p:sp>
        <p:nvSpPr>
          <p:cNvPr id="147471" name="Line 15"/>
          <p:cNvSpPr>
            <a:spLocks noChangeShapeType="1"/>
          </p:cNvSpPr>
          <p:nvPr/>
        </p:nvSpPr>
        <p:spPr bwMode="auto">
          <a:xfrm>
            <a:off x="7635875" y="47625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2" name="Line 16"/>
          <p:cNvSpPr>
            <a:spLocks noChangeShapeType="1"/>
          </p:cNvSpPr>
          <p:nvPr/>
        </p:nvSpPr>
        <p:spPr bwMode="auto">
          <a:xfrm>
            <a:off x="5349875" y="47625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3" name="Line 17"/>
          <p:cNvSpPr>
            <a:spLocks noChangeShapeType="1"/>
          </p:cNvSpPr>
          <p:nvPr/>
        </p:nvSpPr>
        <p:spPr bwMode="auto">
          <a:xfrm>
            <a:off x="3063875" y="47625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4" name="Text Box 18"/>
          <p:cNvSpPr txBox="1">
            <a:spLocks noChangeArrowheads="1"/>
          </p:cNvSpPr>
          <p:nvPr/>
        </p:nvSpPr>
        <p:spPr bwMode="auto">
          <a:xfrm>
            <a:off x="1371600" y="4267200"/>
            <a:ext cx="361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 dirty="0"/>
              <a:t>User errors per hour using the system</a:t>
            </a:r>
            <a:endParaRPr lang="en-AU" sz="1800" dirty="0"/>
          </a:p>
        </p:txBody>
      </p:sp>
      <p:sp>
        <p:nvSpPr>
          <p:cNvPr id="147475" name="Line 19"/>
          <p:cNvSpPr>
            <a:spLocks noChangeShapeType="1"/>
          </p:cNvSpPr>
          <p:nvPr/>
        </p:nvSpPr>
        <p:spPr bwMode="auto">
          <a:xfrm flipV="1">
            <a:off x="3200400" y="5257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6" name="Line 20"/>
          <p:cNvSpPr>
            <a:spLocks noChangeShapeType="1"/>
          </p:cNvSpPr>
          <p:nvPr/>
        </p:nvSpPr>
        <p:spPr bwMode="auto">
          <a:xfrm flipV="1">
            <a:off x="6096000" y="5486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7" name="Line 21"/>
          <p:cNvSpPr>
            <a:spLocks noChangeShapeType="1"/>
          </p:cNvSpPr>
          <p:nvPr/>
        </p:nvSpPr>
        <p:spPr bwMode="auto">
          <a:xfrm flipV="1">
            <a:off x="8382000" y="5486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8" name="Text Box 22"/>
          <p:cNvSpPr txBox="1">
            <a:spLocks noChangeArrowheads="1"/>
          </p:cNvSpPr>
          <p:nvPr/>
        </p:nvSpPr>
        <p:spPr bwMode="auto">
          <a:xfrm>
            <a:off x="2270125" y="5829300"/>
            <a:ext cx="1435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Current value</a:t>
            </a:r>
            <a:endParaRPr lang="en-AU" sz="1800"/>
          </a:p>
        </p:txBody>
      </p:sp>
      <p:sp>
        <p:nvSpPr>
          <p:cNvPr id="147479" name="Text Box 23"/>
          <p:cNvSpPr txBox="1">
            <a:spLocks noChangeArrowheads="1"/>
          </p:cNvSpPr>
          <p:nvPr/>
        </p:nvSpPr>
        <p:spPr bwMode="auto">
          <a:xfrm>
            <a:off x="5165725" y="5829300"/>
            <a:ext cx="147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Planned value</a:t>
            </a:r>
            <a:endParaRPr lang="en-AU" sz="1800"/>
          </a:p>
        </p:txBody>
      </p:sp>
      <p:sp>
        <p:nvSpPr>
          <p:cNvPr id="147480" name="Text Box 24"/>
          <p:cNvSpPr txBox="1">
            <a:spLocks noChangeArrowheads="1"/>
          </p:cNvSpPr>
          <p:nvPr/>
        </p:nvSpPr>
        <p:spPr bwMode="auto">
          <a:xfrm>
            <a:off x="7756525" y="5829300"/>
            <a:ext cx="933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Optimal</a:t>
            </a:r>
            <a:endParaRPr lang="en-AU" sz="1800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GB" dirty="0"/>
              <a:t>			    		 </a:t>
            </a:r>
            <a:fld id="{6446724B-C754-4FB6-8889-4B6478E69658}" type="slidenum">
              <a:rPr lang="en-GB"/>
              <a:pPr>
                <a:defRPr/>
              </a:pPr>
              <a:t>8</a:t>
            </a:fld>
            <a:r>
              <a:rPr lang="en-GB" dirty="0"/>
              <a:t> </a:t>
            </a:r>
          </a:p>
        </p:txBody>
      </p:sp>
      <p:sp>
        <p:nvSpPr>
          <p:cNvPr id="2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753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Ease of learning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205038"/>
            <a:ext cx="8229600" cy="4276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NZ" dirty="0" smtClean="0"/>
              <a:t>Do you expect to have to read a manual or the help?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Or an online tutorial, or take a training class, or use the help hotline?</a:t>
            </a:r>
          </a:p>
          <a:p>
            <a:pPr lvl="1">
              <a:lnSpc>
                <a:spcPct val="90000"/>
              </a:lnSpc>
            </a:pPr>
            <a:endParaRPr lang="en-NZ" sz="1800" dirty="0" smtClean="0"/>
          </a:p>
          <a:p>
            <a:pPr>
              <a:lnSpc>
                <a:spcPct val="90000"/>
              </a:lnSpc>
            </a:pPr>
            <a:r>
              <a:rPr lang="en-NZ" dirty="0" smtClean="0"/>
              <a:t>How much time are you prepared to invest in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Learning a new interface?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Finding something on a web site?</a:t>
            </a:r>
          </a:p>
          <a:p>
            <a:pPr lvl="1">
              <a:lnSpc>
                <a:spcPct val="90000"/>
              </a:lnSpc>
            </a:pPr>
            <a:endParaRPr lang="en-NZ" sz="1800" dirty="0" smtClean="0"/>
          </a:p>
          <a:p>
            <a:pPr>
              <a:lnSpc>
                <a:spcPct val="90000"/>
              </a:lnSpc>
            </a:pPr>
            <a:r>
              <a:rPr lang="en-NZ" dirty="0" smtClean="0"/>
              <a:t>What are your usability expectations for a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programming IDE?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a mobile phone? </a:t>
            </a:r>
          </a:p>
          <a:p>
            <a:pPr lvl="1">
              <a:lnSpc>
                <a:spcPct val="90000"/>
              </a:lnSpc>
            </a:pPr>
            <a:endParaRPr lang="en-NZ" dirty="0" smtClean="0"/>
          </a:p>
          <a:p>
            <a:pPr>
              <a:lnSpc>
                <a:spcPct val="90000"/>
              </a:lnSpc>
            </a:pPr>
            <a:endParaRPr lang="en-NZ" dirty="0" smtClean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			    		 </a:t>
            </a:r>
            <a:fld id="{6446724B-C754-4FB6-8889-4B6478E69658}" type="slidenum">
              <a:rPr lang="en-GB"/>
              <a:pPr>
                <a:defRPr/>
              </a:pPr>
              <a:t>9</a:t>
            </a:fld>
            <a:r>
              <a:rPr lang="en-GB" dirty="0"/>
              <a:t> 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12884</TotalTime>
  <Words>1521</Words>
  <Application>Microsoft Office PowerPoint</Application>
  <PresentationFormat>On-screen Show (4:3)</PresentationFormat>
  <Paragraphs>314</Paragraphs>
  <Slides>26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Constantia</vt:lpstr>
      <vt:lpstr>Wingdings</vt:lpstr>
      <vt:lpstr>Wingdings 2</vt:lpstr>
      <vt:lpstr>Flow</vt:lpstr>
      <vt:lpstr>L4 Usability Evaluations  Introduction </vt:lpstr>
      <vt:lpstr>Learning objectives</vt:lpstr>
      <vt:lpstr>What is the point?</vt:lpstr>
      <vt:lpstr>The first time you user test your own software</vt:lpstr>
      <vt:lpstr>What is usability?</vt:lpstr>
      <vt:lpstr>Usability Factors</vt:lpstr>
      <vt:lpstr>Fit for use</vt:lpstr>
      <vt:lpstr>Setting usability goals</vt:lpstr>
      <vt:lpstr>Ease of learning</vt:lpstr>
      <vt:lpstr>Efficiency of use</vt:lpstr>
      <vt:lpstr>Memorability</vt:lpstr>
      <vt:lpstr>Error frequency and severity</vt:lpstr>
      <vt:lpstr>Human error - slips and mistakes</vt:lpstr>
      <vt:lpstr>Half time entertainment</vt:lpstr>
      <vt:lpstr>Subjective satisfaction</vt:lpstr>
      <vt:lpstr>Types of Usability Evaluations</vt:lpstr>
      <vt:lpstr>Heuristic evaluations</vt:lpstr>
      <vt:lpstr>Performance Measurements</vt:lpstr>
      <vt:lpstr>Fitts’ Law</vt:lpstr>
      <vt:lpstr>Hick–Hyman Law</vt:lpstr>
      <vt:lpstr>Usability studies</vt:lpstr>
      <vt:lpstr>Usability studies</vt:lpstr>
      <vt:lpstr>Comparative Studies</vt:lpstr>
      <vt:lpstr>Evaluation</vt:lpstr>
      <vt:lpstr>MacLeamy curve</vt:lpstr>
      <vt:lpstr>Next </vt:lpstr>
    </vt:vector>
  </TitlesOfParts>
  <Company>UoA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Computer Interaction</dc:title>
  <dc:creator>beryl</dc:creator>
  <cp:lastModifiedBy>bpli001</cp:lastModifiedBy>
  <cp:revision>235</cp:revision>
  <cp:lastPrinted>2014-03-06T20:22:25Z</cp:lastPrinted>
  <dcterms:created xsi:type="dcterms:W3CDTF">2004-07-08T22:52:21Z</dcterms:created>
  <dcterms:modified xsi:type="dcterms:W3CDTF">2014-03-06T20:22:28Z</dcterms:modified>
</cp:coreProperties>
</file>