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66" r:id="rId3"/>
    <p:sldId id="275" r:id="rId4"/>
    <p:sldId id="308" r:id="rId5"/>
    <p:sldId id="335" r:id="rId6"/>
    <p:sldId id="336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41" r:id="rId15"/>
    <p:sldId id="342" r:id="rId16"/>
    <p:sldId id="276" r:id="rId17"/>
    <p:sldId id="327" r:id="rId18"/>
    <p:sldId id="270" r:id="rId19"/>
    <p:sldId id="314" r:id="rId20"/>
    <p:sldId id="313" r:id="rId21"/>
    <p:sldId id="337" r:id="rId22"/>
    <p:sldId id="271" r:id="rId23"/>
    <p:sldId id="317" r:id="rId24"/>
    <p:sldId id="318" r:id="rId25"/>
    <p:sldId id="338" r:id="rId26"/>
    <p:sldId id="339" r:id="rId27"/>
    <p:sldId id="267" r:id="rId28"/>
    <p:sldId id="340" r:id="rId29"/>
    <p:sldId id="324" r:id="rId30"/>
    <p:sldId id="325" r:id="rId31"/>
    <p:sldId id="326" r:id="rId32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7" autoAdjust="0"/>
    <p:restoredTop sz="94660"/>
  </p:normalViewPr>
  <p:slideViewPr>
    <p:cSldViewPr>
      <p:cViewPr varScale="1">
        <p:scale>
          <a:sx n="63" d="100"/>
          <a:sy n="63" d="100"/>
        </p:scale>
        <p:origin x="14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7" y="2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7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F112CE7-BDFD-4CD0-B8BB-862E880931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73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 baseline="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2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 baseline="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17417"/>
            <a:ext cx="4982633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 baseline="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 baseline="0"/>
            </a:lvl1pPr>
          </a:lstStyle>
          <a:p>
            <a:fld id="{AF21C6AA-8E8F-4EB0-BFF9-B94C96D150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42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901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B9EBE6EF-BB61-41F6-8DB8-5A1430D1E9A6}" type="slidenum">
              <a:rPr lang="en-GB" sz="1300"/>
              <a:pPr/>
              <a:t>12</a:t>
            </a:fld>
            <a:endParaRPr lang="en-GB" sz="13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354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6EE4C774-9227-4335-97C3-5C4AC73583F3}" type="slidenum">
              <a:rPr lang="en-GB" sz="1300"/>
              <a:pPr/>
              <a:t>13</a:t>
            </a:fld>
            <a:endParaRPr lang="en-GB" sz="13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900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93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564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074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555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898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14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902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86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98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147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37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100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91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63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97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8730BB22-B810-47F3-86BB-6BC5EB3FC471}" type="slidenum">
              <a:rPr lang="en-GB" sz="1300"/>
              <a:pPr/>
              <a:t>7</a:t>
            </a:fld>
            <a:endParaRPr lang="en-GB" sz="13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10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D7BB3B81-AFEF-41F3-9306-7612AA2B6E0C}" type="slidenum">
              <a:rPr lang="en-GB" sz="1300"/>
              <a:pPr/>
              <a:t>8</a:t>
            </a:fld>
            <a:endParaRPr lang="en-GB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37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B4837969-A4E5-4DD0-BFFE-94832D85D5A2}" type="slidenum">
              <a:rPr lang="en-GB" sz="1300"/>
              <a:pPr/>
              <a:t>9</a:t>
            </a:fld>
            <a:endParaRPr lang="en-GB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725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1C609D4E-044B-41BA-AD0E-9C79DE741443}" type="slidenum">
              <a:rPr lang="en-GB" sz="1300"/>
              <a:pPr/>
              <a:t>10</a:t>
            </a:fld>
            <a:endParaRPr lang="en-GB" sz="13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023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830">
              <a:defRPr sz="2300">
                <a:solidFill>
                  <a:schemeClr val="tx1"/>
                </a:solidFill>
                <a:latin typeface="Times" pitchFamily="1" charset="0"/>
              </a:defRPr>
            </a:lvl1pPr>
            <a:lvl2pPr marL="716872" indent="-275720" defTabSz="955830">
              <a:defRPr sz="2300">
                <a:solidFill>
                  <a:schemeClr val="tx1"/>
                </a:solidFill>
                <a:latin typeface="Times" pitchFamily="1" charset="0"/>
              </a:defRPr>
            </a:lvl2pPr>
            <a:lvl3pPr marL="1102881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3pPr>
            <a:lvl4pPr marL="1544033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4pPr>
            <a:lvl5pPr marL="1985185" indent="-220576" defTabSz="955830">
              <a:defRPr sz="2300">
                <a:solidFill>
                  <a:schemeClr val="tx1"/>
                </a:solidFill>
                <a:latin typeface="Times" pitchFamily="1" charset="0"/>
              </a:defRPr>
            </a:lvl5pPr>
            <a:lvl6pPr marL="2426338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6pPr>
            <a:lvl7pPr marL="2867490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7pPr>
            <a:lvl8pPr marL="3308642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8pPr>
            <a:lvl9pPr marL="3749794" indent="-220576" defTabSz="9558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8CEAA04-A0F5-4DD8-AF20-704DF4795C2E}" type="slidenum">
              <a:rPr lang="en-GB" sz="1300"/>
              <a:pPr/>
              <a:t>11</a:t>
            </a:fld>
            <a:endParaRPr lang="en-GB" sz="13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63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3A3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awtri_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91200"/>
            <a:ext cx="766763" cy="847725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147763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 flipH="1">
            <a:off x="0" y="1524000"/>
            <a:ext cx="9144000" cy="152400"/>
          </a:xfrm>
          <a:prstGeom prst="homePlate">
            <a:avLst>
              <a:gd name="adj" fmla="val 0"/>
            </a:avLst>
          </a:prstGeom>
          <a:solidFill>
            <a:srgbClr val="EEB1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25DD910A-F9F8-4B66-BB17-2846AE3F4F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1526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3213"/>
            <a:ext cx="63055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ACA1C702-58CE-4C2D-9E4A-2AB2F3C15D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F254314B-74FC-4B83-B9BB-CD791768CF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17955ABF-4325-4DCD-AC4F-F9757433C7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BC58FE55-94B5-48A2-9E79-D502E45981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C5AD4010-2FD1-4148-A16C-3EE989F2F4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60DF87A2-F024-47AC-8E88-39839E5E09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020EF32F-CF30-4005-89D7-B314B1C441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A75DA593-4ACE-4447-AAEB-1B4148427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</a:t>
            </a:r>
            <a:fld id="{C86DFFB0-9727-463A-9100-AC90A0C389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AutoShape 12"/>
          <p:cNvSpPr>
            <a:spLocks noChangeArrowheads="1"/>
          </p:cNvSpPr>
          <p:nvPr/>
        </p:nvSpPr>
        <p:spPr bwMode="auto">
          <a:xfrm flipH="1">
            <a:off x="0" y="0"/>
            <a:ext cx="9144000" cy="2133600"/>
          </a:xfrm>
          <a:prstGeom prst="homePlate">
            <a:avLst>
              <a:gd name="adj" fmla="val 0"/>
            </a:avLst>
          </a:prstGeom>
          <a:gradFill rotWithShape="1">
            <a:gsLst>
              <a:gs pos="0">
                <a:srgbClr val="B3A381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+mj-lt"/>
              </a:defRPr>
            </a:lvl1pPr>
          </a:lstStyle>
          <a:p>
            <a:r>
              <a:rPr lang="en-US"/>
              <a:t>1-</a:t>
            </a:r>
            <a:fld id="{1334E66C-DA73-4C9A-8689-51C016E8C2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3213"/>
            <a:ext cx="8610600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946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zherald.co.nz/opinion/news/article.cfm?c_id=466&amp;objectid=11213878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8" name="Rectangle 18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38200" y="1981200"/>
            <a:ext cx="7543800" cy="396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just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Interpretation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Documentation</a:t>
            </a:r>
          </a:p>
          <a:p>
            <a:pPr marL="0" indent="0" algn="just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Heim, Chapters 4.3 - 4.4</a:t>
            </a:r>
          </a:p>
          <a:p>
            <a:pPr marL="0" indent="0" algn="just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Arial" charset="0"/>
              </a:rPr>
              <a:t>and Dix et al, Chapter 15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 bwMode="auto">
          <a:xfrm>
            <a:off x="304800" y="457200"/>
            <a:ext cx="8534400" cy="914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600" b="0" dirty="0" smtClean="0">
                <a:latin typeface="Times New Roman" pitchFamily="18" charset="0"/>
              </a:rPr>
              <a:t>Lecture 3</a:t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US" sz="3600" b="0" dirty="0" smtClean="0">
                <a:latin typeface="Times New Roman" pitchFamily="18" charset="0"/>
              </a:rPr>
              <a:t>Discovery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794D894D-14DE-43A5-84F0-CE953DB684F6}" type="slidenum">
              <a:rPr lang="en-GB" sz="1400"/>
              <a:pPr/>
              <a:t>10</a:t>
            </a:fld>
            <a:endParaRPr lang="en-GB" sz="140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992187"/>
          </a:xfrm>
        </p:spPr>
        <p:txBody>
          <a:bodyPr/>
          <a:lstStyle/>
          <a:p>
            <a:pPr eaLnBrk="1" hangingPunct="1"/>
            <a:r>
              <a:rPr lang="en-GB" dirty="0" smtClean="0"/>
              <a:t>Diagrammatic HTA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5228"/>
              </p:ext>
            </p:extLst>
          </p:nvPr>
        </p:nvGraphicFramePr>
        <p:xfrm>
          <a:off x="685800" y="1219200"/>
          <a:ext cx="7848600" cy="525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Bitmap Image" r:id="rId4" imgW="6961905" imgH="4657143" progId="Paint.Picture">
                  <p:embed/>
                </p:oleObj>
              </mc:Choice>
              <mc:Fallback>
                <p:oleObj name="Bitmap Image" r:id="rId4" imgW="6961905" imgH="465714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19200"/>
                        <a:ext cx="7848600" cy="525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960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10AFCE1-0B4E-480A-A50F-C54B31E7D847}" type="slidenum">
              <a:rPr lang="en-GB" sz="1400"/>
              <a:pPr/>
              <a:t>11</a:t>
            </a:fld>
            <a:endParaRPr lang="en-GB" sz="14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Refining the description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2667000" algn="l"/>
              </a:tabLst>
            </a:pPr>
            <a:r>
              <a:rPr lang="en-GB" sz="2800" dirty="0" smtClean="0"/>
              <a:t>Given initial HTA (textual or diagram)</a:t>
            </a:r>
          </a:p>
          <a:p>
            <a:pPr lvl="1" eaLnBrk="1" hangingPunct="1">
              <a:buFontTx/>
              <a:buNone/>
              <a:tabLst>
                <a:tab pos="2667000" algn="l"/>
              </a:tabLst>
            </a:pPr>
            <a:r>
              <a:rPr lang="en-GB" sz="3200" dirty="0" smtClean="0"/>
              <a:t>How to check / improve it?</a:t>
            </a:r>
          </a:p>
          <a:p>
            <a:pPr eaLnBrk="1" hangingPunct="1">
              <a:buFontTx/>
              <a:buNone/>
              <a:tabLst>
                <a:tab pos="2667000" algn="l"/>
              </a:tabLst>
            </a:pPr>
            <a:endParaRPr lang="en-GB" sz="2800" dirty="0" smtClean="0"/>
          </a:p>
          <a:p>
            <a:pPr eaLnBrk="1" hangingPunct="1">
              <a:buFontTx/>
              <a:buNone/>
              <a:tabLst>
                <a:tab pos="2667000" algn="l"/>
              </a:tabLst>
            </a:pPr>
            <a:r>
              <a:rPr lang="en-GB" sz="2800" dirty="0" smtClean="0"/>
              <a:t>Some heuristics:</a:t>
            </a:r>
          </a:p>
          <a:p>
            <a:pPr lvl="1" eaLnBrk="1" hangingPunct="1">
              <a:buFontTx/>
              <a:buNone/>
              <a:tabLst>
                <a:tab pos="2667000" algn="l"/>
              </a:tabLst>
            </a:pPr>
            <a:r>
              <a:rPr lang="en-GB" sz="2400" dirty="0" smtClean="0"/>
              <a:t>paired actions	</a:t>
            </a:r>
            <a:r>
              <a:rPr lang="en-GB" sz="1800" dirty="0" smtClean="0"/>
              <a:t>e.g., where is `turn on gas'</a:t>
            </a:r>
          </a:p>
          <a:p>
            <a:pPr lvl="1" eaLnBrk="1" hangingPunct="1">
              <a:buFontTx/>
              <a:buNone/>
              <a:tabLst>
                <a:tab pos="2667000" algn="l"/>
              </a:tabLst>
            </a:pPr>
            <a:r>
              <a:rPr lang="en-GB" sz="2400" dirty="0" smtClean="0"/>
              <a:t>restructure	</a:t>
            </a:r>
            <a:r>
              <a:rPr lang="en-GB" sz="1800" dirty="0" smtClean="0"/>
              <a:t>e.g., generate task `make pot'</a:t>
            </a:r>
            <a:endParaRPr lang="en-GB" sz="2400" dirty="0" smtClean="0"/>
          </a:p>
          <a:p>
            <a:pPr lvl="1" eaLnBrk="1" hangingPunct="1">
              <a:buFontTx/>
              <a:buNone/>
              <a:tabLst>
                <a:tab pos="2667000" algn="l"/>
              </a:tabLst>
            </a:pPr>
            <a:r>
              <a:rPr lang="en-GB" sz="2400" dirty="0" smtClean="0"/>
              <a:t>balance	</a:t>
            </a:r>
            <a:r>
              <a:rPr lang="en-GB" sz="1800" dirty="0" smtClean="0"/>
              <a:t>e.g., is `pour tea' simpler than making pot?</a:t>
            </a:r>
          </a:p>
          <a:p>
            <a:pPr lvl="1" eaLnBrk="1" hangingPunct="1">
              <a:buFontTx/>
              <a:buNone/>
              <a:tabLst>
                <a:tab pos="2667000" algn="l"/>
              </a:tabLst>
            </a:pPr>
            <a:r>
              <a:rPr lang="en-GB" sz="2400" dirty="0" smtClean="0"/>
              <a:t>generalise	</a:t>
            </a:r>
            <a:r>
              <a:rPr lang="en-GB" sz="1800" dirty="0" smtClean="0"/>
              <a:t>e.g., make one cup ….. or more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409673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B989BD1E-12D1-458E-ACE0-D58009B7F938}" type="slidenum">
              <a:rPr lang="en-GB" sz="1400"/>
              <a:pPr/>
              <a:t>12</a:t>
            </a:fld>
            <a:endParaRPr lang="en-GB" sz="14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Refined HTA for making tea</a:t>
            </a:r>
            <a:br>
              <a:rPr lang="en-GB" smtClean="0"/>
            </a:br>
            <a:endParaRPr lang="en-GB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838200"/>
            <a:ext cx="60198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12954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This is what is required for Assignment 1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0805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DF3390A-C630-420B-9630-D289649A3DB8}" type="slidenum">
              <a:rPr lang="en-GB" sz="1400"/>
              <a:pPr/>
              <a:t>13</a:t>
            </a:fld>
            <a:endParaRPr lang="en-GB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Types of plan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fixed sequence</a:t>
            </a:r>
            <a:r>
              <a:rPr lang="en-GB" sz="2000" smtClean="0"/>
              <a:t>	-	</a:t>
            </a:r>
            <a:r>
              <a:rPr lang="en-GB" sz="1800" smtClean="0"/>
              <a:t>1.1 then 1.2 then 1.3</a:t>
            </a:r>
          </a:p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optional tasks</a:t>
            </a:r>
            <a:r>
              <a:rPr lang="en-GB" sz="2000" smtClean="0"/>
              <a:t>	-	</a:t>
            </a:r>
            <a:r>
              <a:rPr lang="en-GB" sz="1800" smtClean="0"/>
              <a:t>if the pot is full 2</a:t>
            </a:r>
            <a:endParaRPr lang="en-GB" sz="2000" smtClean="0"/>
          </a:p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wait for events</a:t>
            </a:r>
            <a:r>
              <a:rPr lang="en-GB" sz="2000" smtClean="0"/>
              <a:t>	-  </a:t>
            </a:r>
            <a:r>
              <a:rPr lang="en-GB" sz="1800" smtClean="0"/>
              <a:t>when kettle boils 1.4</a:t>
            </a:r>
            <a:endParaRPr lang="en-GB" sz="2000" smtClean="0"/>
          </a:p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cycles</a:t>
            </a:r>
            <a:r>
              <a:rPr lang="en-GB" sz="2000" smtClean="0"/>
              <a:t>	-	</a:t>
            </a:r>
            <a:r>
              <a:rPr lang="en-GB" sz="1800" smtClean="0"/>
              <a:t>do 5.1 5.2 while there are still empty cups</a:t>
            </a:r>
          </a:p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time-sharing</a:t>
            </a:r>
            <a:r>
              <a:rPr lang="en-GB" sz="2000" smtClean="0"/>
              <a:t>	-	</a:t>
            </a:r>
            <a:r>
              <a:rPr lang="en-GB" sz="1800" smtClean="0"/>
              <a:t>do 1; at the same time ...</a:t>
            </a:r>
            <a:endParaRPr lang="en-GB" sz="2000" smtClean="0"/>
          </a:p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discretionary</a:t>
            </a:r>
            <a:r>
              <a:rPr lang="en-GB" sz="2000" smtClean="0"/>
              <a:t>	-	</a:t>
            </a:r>
            <a:r>
              <a:rPr lang="en-GB" sz="1800" smtClean="0"/>
              <a:t>do any of 3.1, 3.2 or 3.3 in any order</a:t>
            </a:r>
            <a:endParaRPr lang="en-GB" sz="2000" smtClean="0"/>
          </a:p>
          <a:p>
            <a:pPr marL="2674938" indent="-2674938" eaLnBrk="1" hangingPunct="1">
              <a:spcBef>
                <a:spcPct val="50000"/>
              </a:spcBef>
              <a:buFontTx/>
              <a:buNone/>
              <a:tabLst>
                <a:tab pos="2387600" algn="l"/>
              </a:tabLst>
            </a:pPr>
            <a:r>
              <a:rPr lang="en-GB" sz="2400" smtClean="0"/>
              <a:t>mixtures</a:t>
            </a:r>
            <a:r>
              <a:rPr lang="en-GB" sz="2000" smtClean="0"/>
              <a:t>	-	</a:t>
            </a:r>
            <a:r>
              <a:rPr lang="en-GB" sz="1800" smtClean="0"/>
              <a:t>most plans involve several of the above</a:t>
            </a:r>
            <a:endParaRPr lang="en-GB" sz="2000" smtClean="0"/>
          </a:p>
        </p:txBody>
      </p:sp>
    </p:spTree>
    <p:extLst>
      <p:ext uri="{BB962C8B-B14F-4D97-AF65-F5344CB8AC3E}">
        <p14:creationId xmlns:p14="http://schemas.microsoft.com/office/powerpoint/2010/main" val="2299835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733" y="762000"/>
            <a:ext cx="6562867" cy="607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3213"/>
            <a:ext cx="8610600" cy="534987"/>
          </a:xfrm>
        </p:spPr>
        <p:txBody>
          <a:bodyPr/>
          <a:lstStyle/>
          <a:p>
            <a:r>
              <a:rPr lang="en-NZ" dirty="0" smtClean="0"/>
              <a:t>Diagram Notation 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60DF87A2-F024-47AC-8E88-39839E5E094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ular Callout 6"/>
          <p:cNvSpPr/>
          <p:nvPr/>
        </p:nvSpPr>
        <p:spPr bwMode="auto">
          <a:xfrm>
            <a:off x="1143000" y="954087"/>
            <a:ext cx="1828800" cy="685800"/>
          </a:xfrm>
          <a:prstGeom prst="wedgeRectCallout">
            <a:avLst>
              <a:gd name="adj1" fmla="val 89273"/>
              <a:gd name="adj2" fmla="val -2260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NZ" dirty="0"/>
              <a:t>Element to be decomposed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sz="24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8" name="Rectangular Callout 7"/>
          <p:cNvSpPr/>
          <p:nvPr/>
        </p:nvSpPr>
        <p:spPr bwMode="auto">
          <a:xfrm>
            <a:off x="7126720" y="1447800"/>
            <a:ext cx="1864880" cy="855755"/>
          </a:xfrm>
          <a:prstGeom prst="wedgeRectCallout">
            <a:avLst>
              <a:gd name="adj1" fmla="val -145301"/>
              <a:gd name="adj2" fmla="val 13765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NZ" dirty="0"/>
              <a:t>Bottom of the hierarchy denoted by underline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sz="24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0" y="3494238"/>
            <a:ext cx="1828800" cy="685800"/>
          </a:xfrm>
          <a:prstGeom prst="wedgeRectCallout">
            <a:avLst>
              <a:gd name="adj1" fmla="val 82890"/>
              <a:gd name="adj2" fmla="val 1569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NZ" dirty="0"/>
              <a:t>Plans sits beside vertical</a:t>
            </a:r>
          </a:p>
          <a:p>
            <a:endParaRPr lang="en-NZ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sz="24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10" name="Rectangular Callout 9"/>
          <p:cNvSpPr/>
          <p:nvPr/>
        </p:nvSpPr>
        <p:spPr bwMode="auto">
          <a:xfrm>
            <a:off x="-126399" y="5105400"/>
            <a:ext cx="1828800" cy="685800"/>
          </a:xfrm>
          <a:prstGeom prst="wedgeRectCallout">
            <a:avLst>
              <a:gd name="adj1" fmla="val 52571"/>
              <a:gd name="adj2" fmla="val 10221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NZ" dirty="0"/>
              <a:t>Numbering 1 – 1.1 – 1.1.1 ….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sz="24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8677133" y="3092417"/>
            <a:ext cx="1828800" cy="685800"/>
          </a:xfrm>
          <a:prstGeom prst="wedgeRectCallout">
            <a:avLst>
              <a:gd name="adj1" fmla="val -94237"/>
              <a:gd name="adj2" fmla="val 2420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NZ" dirty="0" smtClean="0"/>
              <a:t>Different style of plan </a:t>
            </a:r>
            <a:r>
              <a:rPr lang="en-NZ" baseline="0" dirty="0" smtClean="0"/>
              <a:t> </a:t>
            </a:r>
            <a:endParaRPr lang="en-NZ" dirty="0"/>
          </a:p>
          <a:p>
            <a:endParaRPr lang="en-NZ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sz="24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</a:endParaRPr>
          </a:p>
        </p:txBody>
      </p:sp>
      <p:sp>
        <p:nvSpPr>
          <p:cNvPr id="12" name="Rectangular Callout 11"/>
          <p:cNvSpPr/>
          <p:nvPr/>
        </p:nvSpPr>
        <p:spPr bwMode="auto">
          <a:xfrm>
            <a:off x="-9667" y="1875677"/>
            <a:ext cx="1828800" cy="943723"/>
          </a:xfrm>
          <a:prstGeom prst="wedgeRectCallout">
            <a:avLst>
              <a:gd name="adj1" fmla="val 69592"/>
              <a:gd name="adj2" fmla="val 861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NZ" dirty="0" smtClean="0"/>
              <a:t>Notice – no</a:t>
            </a:r>
            <a:r>
              <a:rPr lang="en-NZ" baseline="0" dirty="0"/>
              <a:t> </a:t>
            </a:r>
            <a:r>
              <a:rPr lang="en-NZ" dirty="0"/>
              <a:t>vertical line here</a:t>
            </a:r>
          </a:p>
        </p:txBody>
      </p:sp>
    </p:spTree>
    <p:extLst>
      <p:ext uri="{BB962C8B-B14F-4D97-AF65-F5344CB8AC3E}">
        <p14:creationId xmlns:p14="http://schemas.microsoft.com/office/powerpoint/2010/main" val="3774346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</a:t>
            </a:r>
            <a:endParaRPr lang="en-NZ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56" y="1600200"/>
            <a:ext cx="3430038" cy="45720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NZ" dirty="0" smtClean="0"/>
              <a:t>Important factoids you don’t need to know </a:t>
            </a:r>
          </a:p>
          <a:p>
            <a:r>
              <a:rPr lang="en-NZ" dirty="0">
                <a:hlinkClick r:id="rId3"/>
              </a:rPr>
              <a:t>http://</a:t>
            </a:r>
            <a:r>
              <a:rPr lang="en-NZ" dirty="0" smtClean="0">
                <a:hlinkClick r:id="rId3"/>
              </a:rPr>
              <a:t>www.nzherald.co.nz/opinion/news/article.cfm?c_id=466&amp;objectid=11213878</a:t>
            </a:r>
            <a:r>
              <a:rPr lang="en-NZ" dirty="0" smtClean="0"/>
              <a:t> </a:t>
            </a:r>
            <a:endParaRPr lang="en-NZ" dirty="0" smtClean="0"/>
          </a:p>
          <a:p>
            <a:endParaRPr lang="en-NZ" dirty="0"/>
          </a:p>
          <a:p>
            <a:r>
              <a:rPr lang="en-NZ" dirty="0" smtClean="0"/>
              <a:t>In </a:t>
            </a:r>
            <a:r>
              <a:rPr lang="en-NZ" dirty="0" smtClean="0"/>
              <a:t>reality it is often</a:t>
            </a:r>
          </a:p>
          <a:p>
            <a:pPr lvl="1"/>
            <a:r>
              <a:rPr lang="en-NZ" dirty="0" smtClean="0"/>
              <a:t>Messy</a:t>
            </a:r>
          </a:p>
          <a:p>
            <a:pPr lvl="1"/>
            <a:r>
              <a:rPr lang="en-NZ" dirty="0" smtClean="0"/>
              <a:t>Confusing.</a:t>
            </a:r>
          </a:p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5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2F17BA8D-6728-4D62-A9AE-4C95A38A0D00}" type="slidenum">
              <a:rPr lang="en-US"/>
              <a:pPr/>
              <a:t>16</a:t>
            </a:fld>
            <a:endParaRPr 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- </a:t>
            </a:r>
            <a:r>
              <a:rPr lang="en-US" b="0" i="1"/>
              <a:t>Storyboarding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Storyboarding involves using a series of pictures that describes a particular process or work flow</a:t>
            </a:r>
          </a:p>
          <a:p>
            <a:pPr lvl="1"/>
            <a:r>
              <a:rPr lang="en-US"/>
              <a:t>Can be used to study existing work flows or generate requirements.</a:t>
            </a:r>
          </a:p>
          <a:p>
            <a:pPr lvl="1"/>
            <a:r>
              <a:rPr lang="en-US"/>
              <a:t>Can facilitate the process of task decomposition</a:t>
            </a:r>
          </a:p>
          <a:p>
            <a:pPr lvl="1"/>
            <a:r>
              <a:rPr lang="en-US"/>
              <a:t>Used to brainstorm alternative ways of completing tasks.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Storyboard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29200"/>
            <a:ext cx="8294688" cy="609600"/>
          </a:xfrm>
        </p:spPr>
        <p:txBody>
          <a:bodyPr/>
          <a:lstStyle/>
          <a:p>
            <a:r>
              <a:rPr lang="en-NZ" sz="2800" dirty="0" smtClean="0"/>
              <a:t>Example of a method for people who don’t own a cell phone handset to buy access for voice, SMS, etc. - http</a:t>
            </a:r>
            <a:r>
              <a:rPr lang="en-NZ" sz="2800" dirty="0"/>
              <a:t>://www.dexigner.com/news/20788</a:t>
            </a:r>
          </a:p>
        </p:txBody>
      </p:sp>
      <p:pic>
        <p:nvPicPr>
          <p:cNvPr id="2050" name="Picture 2" descr="Movirtu Frog MXShare Storyboa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82" y="1371600"/>
            <a:ext cx="5898718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7F1376C0-4AE9-4CCB-BF04-3B82BC8FDCE9}" type="slidenum">
              <a:rPr lang="en-US"/>
              <a:pPr/>
              <a:t>18</a:t>
            </a:fld>
            <a:endParaRPr 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– </a:t>
            </a:r>
            <a:r>
              <a:rPr lang="en-US" b="0" i="1"/>
              <a:t>Use Cases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Use cases represent a formal, structured approach to interpreting work flows and processes</a:t>
            </a:r>
          </a:p>
          <a:p>
            <a:pPr lvl="1">
              <a:lnSpc>
                <a:spcPct val="90000"/>
              </a:lnSpc>
            </a:pPr>
            <a:r>
              <a:rPr lang="en-US"/>
              <a:t>Designed to describe a particular goal and explore the interaction between users and the actual system components.</a:t>
            </a:r>
          </a:p>
          <a:p>
            <a:pPr>
              <a:lnSpc>
                <a:spcPct val="90000"/>
              </a:lnSpc>
            </a:pPr>
            <a:r>
              <a:rPr lang="en-US"/>
              <a:t>Jacobson et al. (1992)</a:t>
            </a:r>
          </a:p>
          <a:p>
            <a:pPr>
              <a:lnSpc>
                <a:spcPct val="90000"/>
              </a:lnSpc>
            </a:pPr>
            <a:r>
              <a:rPr lang="en-US"/>
              <a:t>Incorporated into the Unified Modeling Language (UML) standard.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1FD82F95-DDB7-448D-85EF-13787929BEF6}" type="slidenum">
              <a:rPr lang="en-US"/>
              <a:pPr/>
              <a:t>19</a:t>
            </a:fld>
            <a:endParaRPr 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– </a:t>
            </a:r>
            <a:r>
              <a:rPr lang="en-US" b="0" i="1"/>
              <a:t>Use Cases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two main components of use cases are the actors and the use cases that represent their goals and tasks.</a:t>
            </a:r>
          </a:p>
          <a:p>
            <a:pPr lvl="1"/>
            <a:r>
              <a:rPr lang="en-US" sz="2400" b="1" dirty="0"/>
              <a:t>Actors: </a:t>
            </a:r>
            <a:r>
              <a:rPr lang="en-US" sz="2400" dirty="0"/>
              <a:t>similar to stakeholders, but can also include other systems, networks, or software that interacts with the proposed system.</a:t>
            </a:r>
          </a:p>
          <a:p>
            <a:pPr lvl="1"/>
            <a:endParaRPr lang="en-US" sz="2400" dirty="0"/>
          </a:p>
          <a:p>
            <a:pPr lvl="1"/>
            <a:r>
              <a:rPr lang="en-US" sz="2400" b="1" dirty="0"/>
              <a:t>Use Cases:</a:t>
            </a:r>
            <a:r>
              <a:rPr lang="en-US" sz="2400" dirty="0"/>
              <a:t> Each actor has a unique use case, which involves a task or goal the actor is engaged in. </a:t>
            </a:r>
          </a:p>
          <a:p>
            <a:pPr lvl="2"/>
            <a:r>
              <a:rPr lang="en-US" sz="2000" dirty="0"/>
              <a:t>Describe discrete goals that are accomplished in a short time period</a:t>
            </a:r>
          </a:p>
          <a:p>
            <a:pPr lvl="2"/>
            <a:r>
              <a:rPr lang="en-US" sz="2000" dirty="0"/>
              <a:t>Describe the various ways the system will be used and cover all of the potential functionality being built into the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A173A1AF-3ECC-4248-B07E-FE475F91193F}" type="slidenum">
              <a:rPr lang="en-US"/>
              <a:pPr/>
              <a:t>2</a:t>
            </a:fld>
            <a:endParaRPr 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the end of this lecture you will be able to describe each of the following. </a:t>
            </a:r>
          </a:p>
          <a:p>
            <a:r>
              <a:rPr lang="en-US" dirty="0" smtClean="0"/>
              <a:t>Task </a:t>
            </a:r>
            <a:r>
              <a:rPr lang="en-US" dirty="0"/>
              <a:t>Analysis</a:t>
            </a:r>
          </a:p>
          <a:p>
            <a:r>
              <a:rPr lang="en-US" dirty="0"/>
              <a:t>Storyboarding</a:t>
            </a:r>
          </a:p>
          <a:p>
            <a:r>
              <a:rPr lang="en-US" dirty="0"/>
              <a:t>Use Cases</a:t>
            </a:r>
          </a:p>
          <a:p>
            <a:r>
              <a:rPr lang="en-US" dirty="0"/>
              <a:t>Primary Stakeholder Profiles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6FDEAC12-7D1E-4036-A1BD-B5E3FEB6215E}" type="slidenum">
              <a:rPr lang="en-US"/>
              <a:pPr/>
              <a:t>20</a:t>
            </a:fld>
            <a:endParaRPr 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– </a:t>
            </a:r>
            <a:r>
              <a:rPr lang="en-US" b="0" i="1"/>
              <a:t>Use Cases</a:t>
            </a:r>
          </a:p>
        </p:txBody>
      </p:sp>
      <p:pic>
        <p:nvPicPr>
          <p:cNvPr id="258052" name="Picture 4" descr="Figure4-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524000"/>
            <a:ext cx="6553200" cy="3736975"/>
          </a:xfrm>
          <a:prstGeom prst="rect">
            <a:avLst/>
          </a:prstGeom>
          <a:noFill/>
        </p:spPr>
      </p:pic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762000" y="5257800"/>
            <a:ext cx="7772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3300"/>
                </a:solidFill>
              </a:rPr>
              <a:t>Use case diagram of “schedule a meeting” process.</a:t>
            </a:r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152400" y="4724400"/>
            <a:ext cx="2057400" cy="990600"/>
          </a:xfrm>
          <a:prstGeom prst="wedgeRoundRectCallout">
            <a:avLst>
              <a:gd name="adj1" fmla="val 42467"/>
              <a:gd name="adj2" fmla="val -77651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Notice we use a stickman symbol for the equipment!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Use cases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94688" cy="4572000"/>
          </a:xfrm>
        </p:spPr>
        <p:txBody>
          <a:bodyPr/>
          <a:lstStyle/>
          <a:p>
            <a:r>
              <a:rPr lang="en-NZ" dirty="0" smtClean="0"/>
              <a:t>The diagram provides an overview of the entities and their relationships through activities</a:t>
            </a:r>
          </a:p>
          <a:p>
            <a:r>
              <a:rPr lang="en-NZ" dirty="0" smtClean="0"/>
              <a:t>This can be used to develop and explore scenarios</a:t>
            </a:r>
          </a:p>
          <a:p>
            <a:pPr lvl="1"/>
            <a:r>
              <a:rPr lang="en-NZ" b="1" dirty="0" smtClean="0"/>
              <a:t>Basic path </a:t>
            </a:r>
            <a:r>
              <a:rPr lang="en-NZ" dirty="0" smtClean="0"/>
              <a:t>– the steps proceed without diversions from error conditions</a:t>
            </a:r>
          </a:p>
          <a:p>
            <a:pPr lvl="1"/>
            <a:r>
              <a:rPr lang="en-NZ" b="1" dirty="0" smtClean="0"/>
              <a:t>Alternative paths </a:t>
            </a:r>
            <a:r>
              <a:rPr lang="en-NZ" dirty="0" smtClean="0"/>
              <a:t>– branches related to premature termination, choosing a different method of accomplishing a task, etc.</a:t>
            </a:r>
          </a:p>
          <a:p>
            <a:pPr lvl="2"/>
            <a:r>
              <a:rPr lang="en-NZ" dirty="0" smtClean="0"/>
              <a:t>E.g., what if the equipment isn’t available?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A4D3CACB-ABC8-41DD-8127-4351BA9AD7BF}" type="slidenum">
              <a:rPr lang="en-US"/>
              <a:pPr/>
              <a:t>22</a:t>
            </a:fld>
            <a:endParaRPr 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- </a:t>
            </a:r>
            <a:r>
              <a:rPr lang="en-US" b="0" i="1"/>
              <a:t>Primary Stakeholder Profiles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Primary Stakeholder Profiles are used to define the target user</a:t>
            </a:r>
          </a:p>
          <a:p>
            <a:endParaRPr lang="en-US"/>
          </a:p>
          <a:p>
            <a:r>
              <a:rPr lang="en-US"/>
              <a:t>The constructs covered include:</a:t>
            </a:r>
          </a:p>
          <a:p>
            <a:pPr lvl="1"/>
            <a:r>
              <a:rPr lang="en-US"/>
              <a:t>Context of use</a:t>
            </a:r>
          </a:p>
          <a:p>
            <a:pPr lvl="1"/>
            <a:r>
              <a:rPr lang="en-US"/>
              <a:t>Cognitive ability</a:t>
            </a:r>
          </a:p>
          <a:p>
            <a:pPr lvl="1"/>
            <a:r>
              <a:rPr lang="en-US"/>
              <a:t>Physical ability</a:t>
            </a:r>
          </a:p>
          <a:p>
            <a:pPr lvl="1"/>
            <a:r>
              <a:rPr lang="en-US"/>
              <a:t>Individual profile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C9FCF211-C8B0-4197-89B0-33DB32D20D0B}" type="slidenum">
              <a:rPr lang="en-US"/>
              <a:pPr/>
              <a:t>23</a:t>
            </a:fld>
            <a:endParaRPr 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- </a:t>
            </a:r>
            <a:r>
              <a:rPr lang="en-US" b="0" i="1"/>
              <a:t>Primary Stakeholder Profiles</a:t>
            </a:r>
          </a:p>
        </p:txBody>
      </p:sp>
      <p:pic>
        <p:nvPicPr>
          <p:cNvPr id="262149" name="Picture 5" descr="Figure4-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498330"/>
            <a:ext cx="5486400" cy="4758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43A8D36D-48A8-428C-A5BE-347EAC035213}" type="slidenum">
              <a:rPr lang="en-US"/>
              <a:pPr/>
              <a:t>24</a:t>
            </a:fld>
            <a:endParaRPr 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- </a:t>
            </a:r>
            <a:r>
              <a:rPr lang="en-US" b="0" i="1"/>
              <a:t>Primary Stakeholder Profiles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Context of Use for a common office desktop system</a:t>
            </a:r>
          </a:p>
        </p:txBody>
      </p:sp>
      <p:pic>
        <p:nvPicPr>
          <p:cNvPr id="263172" name="Picture 4" descr="Figure4-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230437"/>
            <a:ext cx="4800600" cy="41639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Primary stakeholder profile – cognitive and physical ability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Cognitive</a:t>
            </a:r>
          </a:p>
          <a:p>
            <a:pPr lvl="1"/>
            <a:r>
              <a:rPr lang="en-NZ" dirty="0" smtClean="0"/>
              <a:t>Education level</a:t>
            </a:r>
          </a:p>
          <a:p>
            <a:pPr lvl="1"/>
            <a:r>
              <a:rPr lang="en-NZ" dirty="0" smtClean="0"/>
              <a:t>Computer literacy</a:t>
            </a:r>
          </a:p>
          <a:p>
            <a:pPr lvl="1"/>
            <a:r>
              <a:rPr lang="en-NZ" dirty="0" smtClean="0"/>
              <a:t>Typing ability</a:t>
            </a:r>
          </a:p>
          <a:p>
            <a:pPr lvl="1"/>
            <a:r>
              <a:rPr lang="en-NZ" dirty="0" smtClean="0"/>
              <a:t>Cognitive style (e.g. Visual, Linguistic)</a:t>
            </a:r>
          </a:p>
          <a:p>
            <a:r>
              <a:rPr lang="en-NZ" dirty="0" smtClean="0"/>
              <a:t>Physical ability</a:t>
            </a:r>
          </a:p>
          <a:p>
            <a:pPr lvl="1"/>
            <a:r>
              <a:rPr lang="en-NZ" dirty="0" smtClean="0"/>
              <a:t>Visual acuity, colour vision, auditory capability</a:t>
            </a:r>
          </a:p>
          <a:p>
            <a:pPr lvl="1"/>
            <a:r>
              <a:rPr lang="en-NZ" dirty="0" smtClean="0"/>
              <a:t>Motor ability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0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Primary stakeholder profile – individual profile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72000"/>
          </a:xfrm>
        </p:spPr>
        <p:txBody>
          <a:bodyPr/>
          <a:lstStyle/>
          <a:p>
            <a:r>
              <a:rPr lang="en-NZ" sz="2400" dirty="0" smtClean="0"/>
              <a:t>Age</a:t>
            </a:r>
          </a:p>
          <a:p>
            <a:r>
              <a:rPr lang="en-NZ" sz="2400" dirty="0" smtClean="0"/>
              <a:t>Gender</a:t>
            </a:r>
          </a:p>
          <a:p>
            <a:r>
              <a:rPr lang="en-NZ" sz="2400" dirty="0" smtClean="0"/>
              <a:t>Occupation</a:t>
            </a:r>
          </a:p>
          <a:p>
            <a:r>
              <a:rPr lang="en-NZ" sz="2400" dirty="0" smtClean="0"/>
              <a:t>Interests</a:t>
            </a:r>
          </a:p>
          <a:p>
            <a:r>
              <a:rPr lang="en-NZ" sz="2400" dirty="0" smtClean="0"/>
              <a:t>Country, language</a:t>
            </a:r>
          </a:p>
          <a:p>
            <a:r>
              <a:rPr lang="en-NZ" sz="2400" dirty="0" smtClean="0"/>
              <a:t>Ethnicity, religion, socio-economics</a:t>
            </a:r>
          </a:p>
          <a:p>
            <a:endParaRPr lang="en-NZ" sz="2400" dirty="0"/>
          </a:p>
          <a:p>
            <a:r>
              <a:rPr lang="en-NZ" sz="2400" dirty="0" smtClean="0"/>
              <a:t>These profile elements move us toward personas (and, with the context, toward scenarios) for Interaction Design</a:t>
            </a:r>
            <a:endParaRPr lang="en-N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0C63CD88-C056-4B76-B76D-653B5AB7E623}" type="slidenum">
              <a:rPr lang="en-US"/>
              <a:pPr/>
              <a:t>27</a:t>
            </a:fld>
            <a:endParaRPr 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Documentation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Collating all the data and intermediate documents from the Discovery Phase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Working documents include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Results of interviews, focus groups and surveys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Results of brainstorming, task analysis, use case diagramming and primary stakeholder profiles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Collate into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Mission statement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Requirements document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management document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Usability guidelines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Documentation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Mission Statement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goals: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What is the value proposition?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What needs will the new system address?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How will it address these needs?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scope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What does the proposed design include or exclude?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What are the external constraints such as time and finances?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How will you decide when it satisfies the design proposal?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B79F130B-6BE5-4566-80D5-5FF90677DA60}" type="slidenum">
              <a:rPr lang="en-US"/>
              <a:pPr/>
              <a:t>29</a:t>
            </a:fld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Documentation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94688" cy="4572000"/>
          </a:xfrm>
        </p:spPr>
        <p:txBody>
          <a:bodyPr/>
          <a:lstStyle/>
          <a:p>
            <a:r>
              <a:rPr lang="en-US" dirty="0"/>
              <a:t>Requirements Document</a:t>
            </a:r>
          </a:p>
          <a:p>
            <a:pPr lvl="1"/>
            <a:r>
              <a:rPr lang="en-US" dirty="0"/>
              <a:t>Requirements</a:t>
            </a:r>
          </a:p>
          <a:p>
            <a:pPr lvl="2"/>
            <a:r>
              <a:rPr lang="en-US" dirty="0" smtClean="0"/>
              <a:t>Functional – what features must be present?</a:t>
            </a:r>
            <a:endParaRPr lang="en-US" dirty="0"/>
          </a:p>
          <a:p>
            <a:pPr lvl="2"/>
            <a:r>
              <a:rPr lang="en-US" dirty="0" smtClean="0"/>
              <a:t>Information – what information is needed to carry out the functions? And what outputs are required by the stakeholders?</a:t>
            </a:r>
            <a:endParaRPr lang="en-US" dirty="0"/>
          </a:p>
          <a:p>
            <a:pPr lvl="2"/>
            <a:r>
              <a:rPr lang="en-US" dirty="0" smtClean="0"/>
              <a:t>Physical – what’s it run on?  (may need to accommodate </a:t>
            </a:r>
            <a:r>
              <a:rPr lang="en-US" dirty="0" err="1" smtClean="0"/>
              <a:t>organisation’s</a:t>
            </a:r>
            <a:r>
              <a:rPr lang="en-US" dirty="0" smtClean="0"/>
              <a:t> ‘legacy’ systems)</a:t>
            </a:r>
            <a:endParaRPr lang="en-US" dirty="0"/>
          </a:p>
          <a:p>
            <a:pPr lvl="1"/>
            <a:r>
              <a:rPr lang="en-US" dirty="0" smtClean="0"/>
              <a:t>Inputs/outputs – data format / translation issues?</a:t>
            </a:r>
            <a:endParaRPr lang="en-US" dirty="0"/>
          </a:p>
          <a:p>
            <a:pPr lvl="1"/>
            <a:r>
              <a:rPr lang="en-US" dirty="0" smtClean="0"/>
              <a:t>Constraints – physical, financial, time, data storage, networking,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AB1C19E9-E9A3-45D2-9C39-F8E835DF3E49}" type="slidenum">
              <a:rPr lang="en-US"/>
              <a:pPr/>
              <a:t>3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- </a:t>
            </a:r>
            <a:r>
              <a:rPr lang="en-US" b="0" i="1"/>
              <a:t>Task Analysis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Task analysis is a way of documenting how people perform tasks</a:t>
            </a:r>
          </a:p>
          <a:p>
            <a:r>
              <a:rPr lang="en-US" dirty="0"/>
              <a:t>A task analysis includes all aspects of the work flow</a:t>
            </a:r>
          </a:p>
          <a:p>
            <a:r>
              <a:rPr lang="en-US" dirty="0"/>
              <a:t>It is used to explore the requirements of the proposed system and structure the results of the data collection </a:t>
            </a:r>
            <a:r>
              <a:rPr lang="en-US" dirty="0" smtClean="0"/>
              <a:t>phase or document an existing system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9181D5F2-A751-49CB-9A6C-FA3696F760A4}" type="slidenum">
              <a:rPr lang="en-US"/>
              <a:pPr/>
              <a:t>30</a:t>
            </a:fld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Documentation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Project Management Document</a:t>
            </a:r>
          </a:p>
          <a:p>
            <a:pPr lvl="1"/>
            <a:r>
              <a:rPr lang="en-US" sz="2400" dirty="0"/>
              <a:t>Definition of the tasks involved in the project</a:t>
            </a:r>
          </a:p>
          <a:p>
            <a:pPr lvl="1"/>
            <a:r>
              <a:rPr lang="en-US" sz="2400" dirty="0" smtClean="0"/>
              <a:t>Risk – what could go wrong?</a:t>
            </a:r>
            <a:endParaRPr lang="en-US" sz="2400" dirty="0"/>
          </a:p>
          <a:p>
            <a:pPr lvl="1"/>
            <a:r>
              <a:rPr lang="en-US" sz="2400" dirty="0"/>
              <a:t>Evaluation criteria and </a:t>
            </a:r>
            <a:r>
              <a:rPr lang="en-US" sz="2400" dirty="0" smtClean="0"/>
              <a:t>methods – what will constitute ‘success’?</a:t>
            </a:r>
            <a:endParaRPr lang="en-US" sz="2400" dirty="0"/>
          </a:p>
          <a:p>
            <a:pPr lvl="1"/>
            <a:r>
              <a:rPr lang="en-US" sz="2400" dirty="0" smtClean="0"/>
              <a:t>Implementation – e.g. phased in one department at a time</a:t>
            </a:r>
            <a:endParaRPr lang="en-US" sz="2400" dirty="0"/>
          </a:p>
          <a:p>
            <a:pPr lvl="1"/>
            <a:r>
              <a:rPr lang="en-US" sz="2400" dirty="0"/>
              <a:t>Training</a:t>
            </a:r>
          </a:p>
          <a:p>
            <a:pPr lvl="1"/>
            <a:r>
              <a:rPr lang="en-US" sz="2400" dirty="0"/>
              <a:t>Maintenance</a:t>
            </a:r>
          </a:p>
          <a:p>
            <a:pPr lvl="1"/>
            <a:r>
              <a:rPr lang="en-US" sz="2400" dirty="0"/>
              <a:t>Future </a:t>
            </a:r>
            <a:r>
              <a:rPr lang="en-US" sz="2400" dirty="0" smtClean="0"/>
              <a:t>needs – anticipated requirements beyond the bounds of the ‘project’ per se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Crucial to identify all stakeholders in a project</a:t>
            </a:r>
          </a:p>
          <a:p>
            <a:r>
              <a:rPr lang="en-US" sz="2800" smtClean="0"/>
              <a:t>Utilize </a:t>
            </a:r>
            <a:r>
              <a:rPr lang="en-US" sz="2800" dirty="0" smtClean="0"/>
              <a:t>a wide range of collection techniques to understand the needs of a project</a:t>
            </a:r>
          </a:p>
          <a:p>
            <a:r>
              <a:rPr lang="en-US" sz="2800" dirty="0" smtClean="0"/>
              <a:t>HTA, storyboarding and use case techniques allow for interpretation of collated data</a:t>
            </a:r>
            <a:endParaRPr lang="en-NZ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6B69B3D4-81FA-426B-B88C-DC2A4CC2B815}" type="slidenum">
              <a:rPr lang="en-US"/>
              <a:pPr/>
              <a:t>4</a:t>
            </a:fld>
            <a:endParaRPr 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- </a:t>
            </a:r>
            <a:r>
              <a:rPr lang="en-US" b="0" i="1"/>
              <a:t>Task Analysis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Task decomposition</a:t>
            </a:r>
          </a:p>
          <a:p>
            <a:pPr lvl="1"/>
            <a:r>
              <a:rPr lang="en-US" dirty="0"/>
              <a:t>A linear description of a process that captures the elements involved as well as the prevailing environmental factors.</a:t>
            </a:r>
          </a:p>
          <a:p>
            <a:pPr lvl="1"/>
            <a:endParaRPr lang="en-US" dirty="0"/>
          </a:p>
          <a:p>
            <a:r>
              <a:rPr lang="en-US" b="1" dirty="0"/>
              <a:t>Hierarchical task analysis (HTA)</a:t>
            </a:r>
          </a:p>
          <a:p>
            <a:pPr lvl="1"/>
            <a:r>
              <a:rPr lang="en-US" dirty="0"/>
              <a:t>HTA provides a top-down, structured approach to documenting processes.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Task decomposition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Include the following in a task decomposition</a:t>
            </a:r>
          </a:p>
          <a:p>
            <a:pPr lvl="1"/>
            <a:r>
              <a:rPr lang="en-NZ" sz="2400" dirty="0" smtClean="0"/>
              <a:t>The reasons for the actions</a:t>
            </a:r>
          </a:p>
          <a:p>
            <a:pPr lvl="1"/>
            <a:r>
              <a:rPr lang="en-NZ" sz="2400" dirty="0" smtClean="0"/>
              <a:t>The people who perform the actions</a:t>
            </a:r>
          </a:p>
          <a:p>
            <a:pPr lvl="1"/>
            <a:r>
              <a:rPr lang="en-NZ" sz="2400" dirty="0" smtClean="0"/>
              <a:t>The objects or information required to complete the actions</a:t>
            </a:r>
          </a:p>
          <a:p>
            <a:r>
              <a:rPr lang="en-NZ" sz="2800" dirty="0" smtClean="0"/>
              <a:t>Task decompositions should capture:</a:t>
            </a:r>
          </a:p>
          <a:p>
            <a:pPr lvl="1"/>
            <a:r>
              <a:rPr lang="en-NZ" sz="2400" dirty="0" smtClean="0"/>
              <a:t>The flow of information</a:t>
            </a:r>
          </a:p>
          <a:p>
            <a:pPr lvl="1"/>
            <a:r>
              <a:rPr lang="en-NZ" sz="2400" dirty="0" smtClean="0"/>
              <a:t>Use of artefacts</a:t>
            </a:r>
          </a:p>
          <a:p>
            <a:pPr lvl="1"/>
            <a:r>
              <a:rPr lang="en-NZ" sz="2400" dirty="0" smtClean="0"/>
              <a:t>Sequence of actions and dependencies</a:t>
            </a:r>
          </a:p>
          <a:p>
            <a:pPr lvl="1"/>
            <a:r>
              <a:rPr lang="en-NZ" sz="2400" dirty="0" smtClean="0"/>
              <a:t>Environmental conditions</a:t>
            </a:r>
          </a:p>
          <a:p>
            <a:pPr lvl="1"/>
            <a:r>
              <a:rPr lang="en-NZ" sz="2400" dirty="0" smtClean="0"/>
              <a:t>Cultural constraints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07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Task decomposition elements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b="1" dirty="0" smtClean="0"/>
              <a:t>Goal</a:t>
            </a:r>
            <a:r>
              <a:rPr lang="en-NZ" dirty="0" smtClean="0"/>
              <a:t> – top-level goal of the task being analysed</a:t>
            </a:r>
          </a:p>
          <a:p>
            <a:r>
              <a:rPr lang="en-NZ" b="1" dirty="0" smtClean="0"/>
              <a:t>Plans</a:t>
            </a:r>
            <a:r>
              <a:rPr lang="en-NZ" dirty="0" smtClean="0"/>
              <a:t> – the order and conditions for proceeding with the sub-tasks</a:t>
            </a:r>
          </a:p>
          <a:p>
            <a:r>
              <a:rPr lang="en-NZ" b="1" dirty="0" smtClean="0"/>
              <a:t>Information</a:t>
            </a:r>
            <a:r>
              <a:rPr lang="en-NZ" dirty="0" smtClean="0"/>
              <a:t> – all the information needed to undertake the task</a:t>
            </a:r>
          </a:p>
          <a:p>
            <a:r>
              <a:rPr lang="en-NZ" b="1" dirty="0" smtClean="0"/>
              <a:t>Objects</a:t>
            </a:r>
            <a:r>
              <a:rPr lang="en-NZ" dirty="0" smtClean="0"/>
              <a:t> – all the physical objects involved</a:t>
            </a:r>
          </a:p>
          <a:p>
            <a:r>
              <a:rPr lang="en-NZ" b="1" dirty="0" smtClean="0"/>
              <a:t>Methods</a:t>
            </a:r>
            <a:r>
              <a:rPr lang="en-NZ" dirty="0" smtClean="0"/>
              <a:t> – the various ways of doing the sub-tasks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F254314B-74FC-4B83-B9BB-CD791768CF6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74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066D231-96F3-404B-9E4E-15879961892A}" type="slidenum">
              <a:rPr lang="en-GB" sz="1400"/>
              <a:pPr/>
              <a:t>7</a:t>
            </a:fld>
            <a:endParaRPr lang="en-GB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Textual HTA description </a:t>
            </a:r>
            <a:r>
              <a:rPr lang="en-GB" dirty="0" smtClean="0">
                <a:solidFill>
                  <a:srgbClr val="FF0000"/>
                </a:solidFill>
              </a:rPr>
              <a:t>(from Dix et al.)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Note this section of Dix is on the Cecil pages for the course</a:t>
            </a:r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800" b="1" dirty="0" smtClean="0"/>
              <a:t>Hierarchy description 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9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0. in order to clean the house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1. get the vacuum cleaner out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2. get the appropriate attachment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3. clean the rooms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	3.1. clean the hall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	3.2. clean the living rooms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	3.3. clean the bedrooms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4. empty the dust bag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	5. put vacuum cleaner and attachments away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9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... and plans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Plan 0: do 1 - 2 - 3 - 5 in that order. when the dust bag gets full do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dirty="0" smtClean="0"/>
              <a:t>	Plan 3: do any of 3.1, 3.2 or 3.3 in any order depending</a:t>
            </a:r>
            <a:br>
              <a:rPr lang="en-GB" sz="1600" dirty="0" smtClean="0"/>
            </a:br>
            <a:r>
              <a:rPr lang="en-GB" sz="1600" dirty="0" smtClean="0"/>
              <a:t>		  on which rooms need cleaning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9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600" b="1" dirty="0" smtClean="0"/>
              <a:t>N.B. only the plans denote order or selection (ifs)</a:t>
            </a:r>
          </a:p>
        </p:txBody>
      </p:sp>
    </p:spTree>
    <p:extLst>
      <p:ext uri="{BB962C8B-B14F-4D97-AF65-F5344CB8AC3E}">
        <p14:creationId xmlns:p14="http://schemas.microsoft.com/office/powerpoint/2010/main" val="191719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A28EF3AD-7BAF-4EC3-9BA2-D73835A83EB1}" type="slidenum">
              <a:rPr lang="en-GB" sz="1400"/>
              <a:pPr/>
              <a:t>8</a:t>
            </a:fld>
            <a:endParaRPr lang="en-GB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Generating the hierarchy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None/>
            </a:pPr>
            <a:r>
              <a:rPr lang="en-GB" sz="2800" dirty="0" smtClean="0"/>
              <a:t>1 	get list of tasks</a:t>
            </a:r>
          </a:p>
          <a:p>
            <a:pPr marL="381000" indent="-381000" eaLnBrk="1" hangingPunct="1">
              <a:buFontTx/>
              <a:buNone/>
            </a:pPr>
            <a:r>
              <a:rPr lang="en-GB" sz="2800" dirty="0" smtClean="0"/>
              <a:t>2 	group tasks into higher level tasks</a:t>
            </a:r>
          </a:p>
          <a:p>
            <a:pPr marL="381000" indent="-381000" eaLnBrk="1" hangingPunct="1">
              <a:buFontTx/>
              <a:buNone/>
            </a:pPr>
            <a:r>
              <a:rPr lang="en-GB" sz="2800" dirty="0" smtClean="0"/>
              <a:t>3 	decompose lowest level tasks further</a:t>
            </a:r>
          </a:p>
          <a:p>
            <a:pPr marL="381000" indent="-381000" eaLnBrk="1" hangingPunct="1">
              <a:buFontTx/>
              <a:buNone/>
            </a:pPr>
            <a:endParaRPr lang="en-GB" sz="2800" dirty="0" smtClean="0"/>
          </a:p>
          <a:p>
            <a:pPr marL="381000" indent="-381000" eaLnBrk="1" hangingPunct="1">
              <a:buFontTx/>
              <a:buNone/>
            </a:pPr>
            <a:r>
              <a:rPr lang="en-GB" sz="2800" dirty="0" smtClean="0"/>
              <a:t>Stopping rules</a:t>
            </a:r>
            <a:br>
              <a:rPr lang="en-GB" sz="2800" dirty="0" smtClean="0"/>
            </a:br>
            <a:r>
              <a:rPr lang="en-GB" sz="2400" dirty="0" smtClean="0"/>
              <a:t>How do we know when to stop?</a:t>
            </a:r>
            <a:br>
              <a:rPr lang="en-GB" sz="2400" dirty="0" smtClean="0"/>
            </a:br>
            <a:r>
              <a:rPr lang="en-GB" sz="2400" dirty="0" smtClean="0"/>
              <a:t>Is “empty the dust bag” simple enough?</a:t>
            </a:r>
            <a:br>
              <a:rPr lang="en-GB" sz="2400" dirty="0" smtClean="0"/>
            </a:br>
            <a:r>
              <a:rPr lang="en-GB" sz="2400" dirty="0" smtClean="0"/>
              <a:t>Purpose: expand only relevant tasks</a:t>
            </a:r>
            <a:br>
              <a:rPr lang="en-GB" sz="2400" dirty="0" smtClean="0"/>
            </a:br>
            <a:r>
              <a:rPr lang="en-GB" sz="2400" dirty="0" smtClean="0"/>
              <a:t>Motor actions: lowest sensible level</a:t>
            </a:r>
          </a:p>
        </p:txBody>
      </p:sp>
    </p:spTree>
    <p:extLst>
      <p:ext uri="{BB962C8B-B14F-4D97-AF65-F5344CB8AC3E}">
        <p14:creationId xmlns:p14="http://schemas.microsoft.com/office/powerpoint/2010/main" val="1153913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306F293A-2AE1-4B75-AAA0-525535AA9545}" type="slidenum">
              <a:rPr lang="en-GB" sz="1400"/>
              <a:pPr/>
              <a:t>9</a:t>
            </a:fld>
            <a:endParaRPr lang="en-GB" sz="14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Tasks as explanation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imagine asking the user the question:</a:t>
            </a:r>
            <a:br>
              <a:rPr lang="en-GB" sz="2800" dirty="0" smtClean="0"/>
            </a:br>
            <a:r>
              <a:rPr lang="en-GB" sz="2800" dirty="0" smtClean="0"/>
              <a:t>	</a:t>
            </a:r>
            <a:r>
              <a:rPr lang="en-GB" sz="2800" dirty="0" smtClean="0">
                <a:solidFill>
                  <a:srgbClr val="993333"/>
                </a:solidFill>
              </a:rPr>
              <a:t>what are you doing now?</a:t>
            </a:r>
            <a:endParaRPr lang="en-GB" sz="2800" dirty="0" smtClean="0"/>
          </a:p>
          <a:p>
            <a:pPr eaLnBrk="1" hangingPunct="1"/>
            <a:r>
              <a:rPr lang="en-GB" sz="2800" dirty="0" smtClean="0"/>
              <a:t>for the same action the answer may be:</a:t>
            </a:r>
            <a:br>
              <a:rPr lang="en-GB" sz="2800" dirty="0" smtClean="0"/>
            </a:br>
            <a:r>
              <a:rPr lang="en-GB" sz="2800" dirty="0" smtClean="0"/>
              <a:t>	</a:t>
            </a:r>
            <a:r>
              <a:rPr lang="en-GB" sz="2400" dirty="0" smtClean="0"/>
              <a:t>typing ctrl-B</a:t>
            </a:r>
            <a:br>
              <a:rPr lang="en-GB" sz="2400" dirty="0" smtClean="0"/>
            </a:br>
            <a:r>
              <a:rPr lang="en-GB" sz="2400" dirty="0" smtClean="0"/>
              <a:t>	making a word bold</a:t>
            </a:r>
            <a:br>
              <a:rPr lang="en-GB" sz="2400" dirty="0" smtClean="0"/>
            </a:br>
            <a:r>
              <a:rPr lang="en-GB" sz="2400" dirty="0" smtClean="0"/>
              <a:t>	emphasising a word</a:t>
            </a:r>
            <a:br>
              <a:rPr lang="en-GB" sz="2400" dirty="0" smtClean="0"/>
            </a:br>
            <a:r>
              <a:rPr lang="en-GB" sz="2400" dirty="0" smtClean="0"/>
              <a:t>	editing a document</a:t>
            </a:r>
            <a:br>
              <a:rPr lang="en-GB" sz="2400" dirty="0" smtClean="0"/>
            </a:br>
            <a:r>
              <a:rPr lang="en-GB" sz="2400" dirty="0" smtClean="0"/>
              <a:t>	writing a letter</a:t>
            </a:r>
            <a:br>
              <a:rPr lang="en-GB" sz="2400" dirty="0" smtClean="0"/>
            </a:br>
            <a:r>
              <a:rPr lang="en-GB" sz="2400" dirty="0" smtClean="0"/>
              <a:t>	preparing a legal case</a:t>
            </a:r>
          </a:p>
        </p:txBody>
      </p:sp>
    </p:spTree>
    <p:extLst>
      <p:ext uri="{BB962C8B-B14F-4D97-AF65-F5344CB8AC3E}">
        <p14:creationId xmlns:p14="http://schemas.microsoft.com/office/powerpoint/2010/main" val="2675000479"/>
      </p:ext>
    </p:extLst>
  </p:cSld>
  <p:clrMapOvr>
    <a:masterClrMapping/>
  </p:clrMapOvr>
</p:sld>
</file>

<file path=ppt/theme/theme1.xml><?xml version="1.0" encoding="utf-8"?>
<a:theme xmlns:a="http://schemas.openxmlformats.org/drawingml/2006/main" name="Heim_Resonant">
  <a:themeElements>
    <a:clrScheme name="Heim_Resona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3300"/>
      </a:hlink>
      <a:folHlink>
        <a:srgbClr val="000066"/>
      </a:folHlink>
    </a:clrScheme>
    <a:fontScheme name="Heim_Resonant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Heim_Resona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663300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Heim_Resonant</Template>
  <TotalTime>3070</TotalTime>
  <Words>1130</Words>
  <Application>Microsoft Office PowerPoint</Application>
  <PresentationFormat>On-screen Show (4:3)</PresentationFormat>
  <Paragraphs>255</Paragraphs>
  <Slides>31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Times</vt:lpstr>
      <vt:lpstr>Times New Roman</vt:lpstr>
      <vt:lpstr>Heim_Resonant</vt:lpstr>
      <vt:lpstr>Bitmap Image</vt:lpstr>
      <vt:lpstr>Lecture 3 Discovery</vt:lpstr>
      <vt:lpstr>Interpretation</vt:lpstr>
      <vt:lpstr>Interpretation - Task Analysis</vt:lpstr>
      <vt:lpstr>Interpretation - Task Analysis</vt:lpstr>
      <vt:lpstr>Task decomposition</vt:lpstr>
      <vt:lpstr>Task decomposition elements</vt:lpstr>
      <vt:lpstr>Textual HTA description (from Dix et al.) Note this section of Dix is on the Cecil pages for the course</vt:lpstr>
      <vt:lpstr>Generating the hierarchy</vt:lpstr>
      <vt:lpstr>Tasks as explanation</vt:lpstr>
      <vt:lpstr>Diagrammatic HTA</vt:lpstr>
      <vt:lpstr>Refining the description</vt:lpstr>
      <vt:lpstr>Refined HTA for making tea </vt:lpstr>
      <vt:lpstr>Types of plan</vt:lpstr>
      <vt:lpstr>Diagram Notation </vt:lpstr>
      <vt:lpstr>Half time entertainment</vt:lpstr>
      <vt:lpstr>Interpretation - Storyboarding</vt:lpstr>
      <vt:lpstr>Storyboard</vt:lpstr>
      <vt:lpstr>Interpretation – Use Cases</vt:lpstr>
      <vt:lpstr>Interpretation – Use Cases</vt:lpstr>
      <vt:lpstr>Interpretation – Use Cases</vt:lpstr>
      <vt:lpstr>Use cases</vt:lpstr>
      <vt:lpstr>Interpretation - Primary Stakeholder Profiles</vt:lpstr>
      <vt:lpstr>Interpretation - Primary Stakeholder Profiles</vt:lpstr>
      <vt:lpstr>Interpretation - Primary Stakeholder Profiles</vt:lpstr>
      <vt:lpstr>Primary stakeholder profile – cognitive and physical ability</vt:lpstr>
      <vt:lpstr>Primary stakeholder profile – individual profile</vt:lpstr>
      <vt:lpstr>Documentation</vt:lpstr>
      <vt:lpstr>Documentation</vt:lpstr>
      <vt:lpstr>Documentation</vt:lpstr>
      <vt:lpstr>Documentation</vt:lpstr>
      <vt:lpstr>Summary</vt:lpstr>
    </vt:vector>
  </TitlesOfParts>
  <Company>cwp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bpli001</cp:lastModifiedBy>
  <cp:revision>94</cp:revision>
  <cp:lastPrinted>2014-02-27T22:35:43Z</cp:lastPrinted>
  <dcterms:created xsi:type="dcterms:W3CDTF">2007-02-02T18:46:00Z</dcterms:created>
  <dcterms:modified xsi:type="dcterms:W3CDTF">2014-03-05T03:10:27Z</dcterms:modified>
</cp:coreProperties>
</file>