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5"/>
  </p:notesMasterIdLst>
  <p:handoutMasterIdLst>
    <p:handoutMasterId r:id="rId36"/>
  </p:handoutMasterIdLst>
  <p:sldIdLst>
    <p:sldId id="257" r:id="rId2"/>
    <p:sldId id="262" r:id="rId3"/>
    <p:sldId id="279" r:id="rId4"/>
    <p:sldId id="280" r:id="rId5"/>
    <p:sldId id="281" r:id="rId6"/>
    <p:sldId id="282" r:id="rId7"/>
    <p:sldId id="284" r:id="rId8"/>
    <p:sldId id="283" r:id="rId9"/>
    <p:sldId id="285" r:id="rId10"/>
    <p:sldId id="289" r:id="rId11"/>
    <p:sldId id="290" r:id="rId12"/>
    <p:sldId id="286" r:id="rId13"/>
    <p:sldId id="265" r:id="rId14"/>
    <p:sldId id="272" r:id="rId15"/>
    <p:sldId id="273" r:id="rId16"/>
    <p:sldId id="293" r:id="rId17"/>
    <p:sldId id="294" r:id="rId18"/>
    <p:sldId id="310" r:id="rId19"/>
    <p:sldId id="292" r:id="rId20"/>
    <p:sldId id="296" r:id="rId21"/>
    <p:sldId id="297" r:id="rId22"/>
    <p:sldId id="298" r:id="rId23"/>
    <p:sldId id="299" r:id="rId24"/>
    <p:sldId id="274" r:id="rId25"/>
    <p:sldId id="301" r:id="rId26"/>
    <p:sldId id="300" r:id="rId27"/>
    <p:sldId id="303" r:id="rId28"/>
    <p:sldId id="304" r:id="rId29"/>
    <p:sldId id="308" r:id="rId30"/>
    <p:sldId id="302" r:id="rId31"/>
    <p:sldId id="305" r:id="rId32"/>
    <p:sldId id="306" r:id="rId33"/>
    <p:sldId id="309" r:id="rId34"/>
  </p:sldIdLst>
  <p:sldSz cx="9144000" cy="6858000" type="screen4x3"/>
  <p:notesSz cx="10234613" cy="7099300"/>
  <p:defaultTextStyle>
    <a:defPPr>
      <a:defRPr lang="en-US"/>
    </a:defPPr>
    <a:lvl1pPr algn="l" rtl="0" eaLnBrk="0" fontAlgn="base" hangingPunct="0">
      <a:spcBef>
        <a:spcPct val="0"/>
      </a:spcBef>
      <a:spcAft>
        <a:spcPct val="0"/>
      </a:spcAft>
      <a:defRPr sz="2400" kern="1200" baseline="-25000">
        <a:solidFill>
          <a:schemeClr val="tx1"/>
        </a:solidFill>
        <a:latin typeface="Times" pitchFamily="1" charset="0"/>
        <a:ea typeface="+mn-ea"/>
        <a:cs typeface="+mn-cs"/>
      </a:defRPr>
    </a:lvl1pPr>
    <a:lvl2pPr marL="457200" algn="l" rtl="0" eaLnBrk="0" fontAlgn="base" hangingPunct="0">
      <a:spcBef>
        <a:spcPct val="0"/>
      </a:spcBef>
      <a:spcAft>
        <a:spcPct val="0"/>
      </a:spcAft>
      <a:defRPr sz="2400" kern="1200" baseline="-25000">
        <a:solidFill>
          <a:schemeClr val="tx1"/>
        </a:solidFill>
        <a:latin typeface="Times" pitchFamily="1" charset="0"/>
        <a:ea typeface="+mn-ea"/>
        <a:cs typeface="+mn-cs"/>
      </a:defRPr>
    </a:lvl2pPr>
    <a:lvl3pPr marL="914400" algn="l" rtl="0" eaLnBrk="0" fontAlgn="base" hangingPunct="0">
      <a:spcBef>
        <a:spcPct val="0"/>
      </a:spcBef>
      <a:spcAft>
        <a:spcPct val="0"/>
      </a:spcAft>
      <a:defRPr sz="2400" kern="1200" baseline="-25000">
        <a:solidFill>
          <a:schemeClr val="tx1"/>
        </a:solidFill>
        <a:latin typeface="Times" pitchFamily="1" charset="0"/>
        <a:ea typeface="+mn-ea"/>
        <a:cs typeface="+mn-cs"/>
      </a:defRPr>
    </a:lvl3pPr>
    <a:lvl4pPr marL="1371600" algn="l" rtl="0" eaLnBrk="0" fontAlgn="base" hangingPunct="0">
      <a:spcBef>
        <a:spcPct val="0"/>
      </a:spcBef>
      <a:spcAft>
        <a:spcPct val="0"/>
      </a:spcAft>
      <a:defRPr sz="2400" kern="1200" baseline="-25000">
        <a:solidFill>
          <a:schemeClr val="tx1"/>
        </a:solidFill>
        <a:latin typeface="Times" pitchFamily="1" charset="0"/>
        <a:ea typeface="+mn-ea"/>
        <a:cs typeface="+mn-cs"/>
      </a:defRPr>
    </a:lvl4pPr>
    <a:lvl5pPr marL="1828800" algn="l" rtl="0" eaLnBrk="0" fontAlgn="base" hangingPunct="0">
      <a:spcBef>
        <a:spcPct val="0"/>
      </a:spcBef>
      <a:spcAft>
        <a:spcPct val="0"/>
      </a:spcAft>
      <a:defRPr sz="2400" kern="1200" baseline="-25000">
        <a:solidFill>
          <a:schemeClr val="tx1"/>
        </a:solidFill>
        <a:latin typeface="Times" pitchFamily="1" charset="0"/>
        <a:ea typeface="+mn-ea"/>
        <a:cs typeface="+mn-cs"/>
      </a:defRPr>
    </a:lvl5pPr>
    <a:lvl6pPr marL="2286000" algn="l" defTabSz="914400" rtl="0" eaLnBrk="1" latinLnBrk="0" hangingPunct="1">
      <a:defRPr sz="2400" kern="1200" baseline="-25000">
        <a:solidFill>
          <a:schemeClr val="tx1"/>
        </a:solidFill>
        <a:latin typeface="Times" pitchFamily="1" charset="0"/>
        <a:ea typeface="+mn-ea"/>
        <a:cs typeface="+mn-cs"/>
      </a:defRPr>
    </a:lvl6pPr>
    <a:lvl7pPr marL="2743200" algn="l" defTabSz="914400" rtl="0" eaLnBrk="1" latinLnBrk="0" hangingPunct="1">
      <a:defRPr sz="2400" kern="1200" baseline="-25000">
        <a:solidFill>
          <a:schemeClr val="tx1"/>
        </a:solidFill>
        <a:latin typeface="Times" pitchFamily="1" charset="0"/>
        <a:ea typeface="+mn-ea"/>
        <a:cs typeface="+mn-cs"/>
      </a:defRPr>
    </a:lvl7pPr>
    <a:lvl8pPr marL="3200400" algn="l" defTabSz="914400" rtl="0" eaLnBrk="1" latinLnBrk="0" hangingPunct="1">
      <a:defRPr sz="2400" kern="1200" baseline="-25000">
        <a:solidFill>
          <a:schemeClr val="tx1"/>
        </a:solidFill>
        <a:latin typeface="Times" pitchFamily="1" charset="0"/>
        <a:ea typeface="+mn-ea"/>
        <a:cs typeface="+mn-cs"/>
      </a:defRPr>
    </a:lvl8pPr>
    <a:lvl9pPr marL="3657600" algn="l" defTabSz="914400" rtl="0" eaLnBrk="1" latinLnBrk="0" hangingPunct="1">
      <a:defRPr sz="2400" kern="1200" baseline="-25000">
        <a:solidFill>
          <a:schemeClr val="tx1"/>
        </a:solidFill>
        <a:latin typeface="Times"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AFB2"/>
    <a:srgbClr val="AAAF4E"/>
    <a:srgbClr val="C45647"/>
    <a:srgbClr val="C75948"/>
    <a:srgbClr val="A0DBE5"/>
    <a:srgbClr val="BBE4F6"/>
    <a:srgbClr val="0033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57" autoAdjust="0"/>
    <p:restoredTop sz="94660"/>
  </p:normalViewPr>
  <p:slideViewPr>
    <p:cSldViewPr>
      <p:cViewPr varScale="1">
        <p:scale>
          <a:sx n="70" d="100"/>
          <a:sy n="70" d="100"/>
        </p:scale>
        <p:origin x="564" y="54"/>
      </p:cViewPr>
      <p:guideLst>
        <p:guide orient="horz" pos="2160"/>
        <p:guide pos="2880"/>
      </p:guideLst>
    </p:cSldViewPr>
  </p:slideViewPr>
  <p:notesTextViewPr>
    <p:cViewPr>
      <p:scale>
        <a:sx n="100" d="100"/>
        <a:sy n="100" d="100"/>
      </p:scale>
      <p:origin x="0" y="0"/>
    </p:cViewPr>
  </p:notesTextViewPr>
  <p:notesViewPr>
    <p:cSldViewPr>
      <p:cViewPr varScale="1">
        <p:scale>
          <a:sx n="106" d="100"/>
          <a:sy n="106" d="100"/>
        </p:scale>
        <p:origin x="-414" y="-84"/>
      </p:cViewPr>
      <p:guideLst>
        <p:guide orient="horz" pos="2236"/>
        <p:guide pos="322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lvl1pPr>
          </a:lstStyle>
          <a:p>
            <a:endParaRPr lang="en-US"/>
          </a:p>
        </p:txBody>
      </p:sp>
      <p:sp>
        <p:nvSpPr>
          <p:cNvPr id="131075" name="Rectangle 3"/>
          <p:cNvSpPr>
            <a:spLocks noGrp="1" noChangeArrowheads="1"/>
          </p:cNvSpPr>
          <p:nvPr>
            <p:ph type="dt" sz="quarter" idx="1"/>
          </p:nvPr>
        </p:nvSpPr>
        <p:spPr bwMode="auto">
          <a:xfrm>
            <a:off x="5799614"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vl1pPr>
          </a:lstStyle>
          <a:p>
            <a:endParaRPr lang="en-US"/>
          </a:p>
        </p:txBody>
      </p:sp>
      <p:sp>
        <p:nvSpPr>
          <p:cNvPr id="131076" name="Rectangle 4"/>
          <p:cNvSpPr>
            <a:spLocks noGrp="1" noChangeArrowheads="1"/>
          </p:cNvSpPr>
          <p:nvPr>
            <p:ph type="ftr" sz="quarter" idx="2"/>
          </p:nvPr>
        </p:nvSpPr>
        <p:spPr bwMode="auto">
          <a:xfrm>
            <a:off x="0"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lvl1pPr>
          </a:lstStyle>
          <a:p>
            <a:endParaRPr lang="en-US"/>
          </a:p>
        </p:txBody>
      </p:sp>
      <p:sp>
        <p:nvSpPr>
          <p:cNvPr id="131077" name="Rectangle 5"/>
          <p:cNvSpPr>
            <a:spLocks noGrp="1" noChangeArrowheads="1"/>
          </p:cNvSpPr>
          <p:nvPr>
            <p:ph type="sldNum" sz="quarter" idx="3"/>
          </p:nvPr>
        </p:nvSpPr>
        <p:spPr bwMode="auto">
          <a:xfrm>
            <a:off x="5799614"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vl1pPr>
          </a:lstStyle>
          <a:p>
            <a:fld id="{EF112CE7-BDFD-4CD0-B8BB-862E8809311F}" type="slidenum">
              <a:rPr lang="en-US"/>
              <a:pPr/>
              <a:t>‹#›</a:t>
            </a:fld>
            <a:endParaRPr lang="en-US"/>
          </a:p>
        </p:txBody>
      </p:sp>
    </p:spTree>
    <p:extLst>
      <p:ext uri="{BB962C8B-B14F-4D97-AF65-F5344CB8AC3E}">
        <p14:creationId xmlns:p14="http://schemas.microsoft.com/office/powerpoint/2010/main" val="348867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baseline="0"/>
            </a:lvl1pPr>
          </a:lstStyle>
          <a:p>
            <a:endParaRPr lang="en-US"/>
          </a:p>
        </p:txBody>
      </p:sp>
      <p:sp>
        <p:nvSpPr>
          <p:cNvPr id="4099" name="Rectangle 3"/>
          <p:cNvSpPr>
            <a:spLocks noGrp="1" noChangeArrowheads="1"/>
          </p:cNvSpPr>
          <p:nvPr>
            <p:ph type="dt" idx="1"/>
          </p:nvPr>
        </p:nvSpPr>
        <p:spPr bwMode="auto">
          <a:xfrm>
            <a:off x="5799614" y="0"/>
            <a:ext cx="4434999"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aseline="0"/>
            </a:lvl1pPr>
          </a:lstStyle>
          <a:p>
            <a:endParaRPr lang="en-US"/>
          </a:p>
        </p:txBody>
      </p:sp>
      <p:sp>
        <p:nvSpPr>
          <p:cNvPr id="4100" name="Rectangle 4"/>
          <p:cNvSpPr>
            <a:spLocks noGrp="1" noRot="1" noChangeAspect="1" noChangeArrowheads="1" noTextEdit="1"/>
          </p:cNvSpPr>
          <p:nvPr>
            <p:ph type="sldImg" idx="2"/>
          </p:nvPr>
        </p:nvSpPr>
        <p:spPr bwMode="auto">
          <a:xfrm>
            <a:off x="3341688" y="531813"/>
            <a:ext cx="3551237" cy="266223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1364615" y="3372168"/>
            <a:ext cx="7505383" cy="319468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baseline="0"/>
            </a:lvl1pPr>
          </a:lstStyle>
          <a:p>
            <a:endParaRPr lang="en-US"/>
          </a:p>
        </p:txBody>
      </p:sp>
      <p:sp>
        <p:nvSpPr>
          <p:cNvPr id="4103" name="Rectangle 7"/>
          <p:cNvSpPr>
            <a:spLocks noGrp="1" noChangeArrowheads="1"/>
          </p:cNvSpPr>
          <p:nvPr>
            <p:ph type="sldNum" sz="quarter" idx="5"/>
          </p:nvPr>
        </p:nvSpPr>
        <p:spPr bwMode="auto">
          <a:xfrm>
            <a:off x="5799614" y="6744335"/>
            <a:ext cx="4434999"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aseline="0"/>
            </a:lvl1pPr>
          </a:lstStyle>
          <a:p>
            <a:fld id="{AF21C6AA-8E8F-4EB0-BFF9-B94C96D150FC}" type="slidenum">
              <a:rPr lang="en-US"/>
              <a:pPr/>
              <a:t>‹#›</a:t>
            </a:fld>
            <a:endParaRPr lang="en-US"/>
          </a:p>
        </p:txBody>
      </p:sp>
    </p:spTree>
    <p:extLst>
      <p:ext uri="{BB962C8B-B14F-4D97-AF65-F5344CB8AC3E}">
        <p14:creationId xmlns:p14="http://schemas.microsoft.com/office/powerpoint/2010/main" val="30953016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 charset="0"/>
        <a:ea typeface="+mn-ea"/>
        <a:cs typeface="+mn-cs"/>
      </a:defRPr>
    </a:lvl1pPr>
    <a:lvl2pPr marL="457200" algn="l" rtl="0" fontAlgn="base">
      <a:spcBef>
        <a:spcPct val="30000"/>
      </a:spcBef>
      <a:spcAft>
        <a:spcPct val="0"/>
      </a:spcAft>
      <a:defRPr sz="1200" kern="1200">
        <a:solidFill>
          <a:schemeClr val="tx1"/>
        </a:solidFill>
        <a:latin typeface="Times" pitchFamily="1" charset="0"/>
        <a:ea typeface="+mn-ea"/>
        <a:cs typeface="+mn-cs"/>
      </a:defRPr>
    </a:lvl2pPr>
    <a:lvl3pPr marL="914400" algn="l" rtl="0" fontAlgn="base">
      <a:spcBef>
        <a:spcPct val="30000"/>
      </a:spcBef>
      <a:spcAft>
        <a:spcPct val="0"/>
      </a:spcAft>
      <a:defRPr sz="1200" kern="1200">
        <a:solidFill>
          <a:schemeClr val="tx1"/>
        </a:solidFill>
        <a:latin typeface="Times" pitchFamily="1" charset="0"/>
        <a:ea typeface="+mn-ea"/>
        <a:cs typeface="+mn-cs"/>
      </a:defRPr>
    </a:lvl3pPr>
    <a:lvl4pPr marL="1371600" algn="l" rtl="0" fontAlgn="base">
      <a:spcBef>
        <a:spcPct val="30000"/>
      </a:spcBef>
      <a:spcAft>
        <a:spcPct val="0"/>
      </a:spcAft>
      <a:defRPr sz="1200" kern="1200">
        <a:solidFill>
          <a:schemeClr val="tx1"/>
        </a:solidFill>
        <a:latin typeface="Times" pitchFamily="1" charset="0"/>
        <a:ea typeface="+mn-ea"/>
        <a:cs typeface="+mn-cs"/>
      </a:defRPr>
    </a:lvl4pPr>
    <a:lvl5pPr marL="1828800" algn="l" rtl="0" fontAlgn="base">
      <a:spcBef>
        <a:spcPct val="30000"/>
      </a:spcBef>
      <a:spcAft>
        <a:spcPct val="0"/>
      </a:spcAft>
      <a:defRPr sz="1200" kern="1200">
        <a:solidFill>
          <a:schemeClr val="tx1"/>
        </a:solidFill>
        <a:latin typeface="Times"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a:t>
            </a:fld>
            <a:endParaRPr lang="en-US"/>
          </a:p>
        </p:txBody>
      </p:sp>
    </p:spTree>
    <p:extLst>
      <p:ext uri="{BB962C8B-B14F-4D97-AF65-F5344CB8AC3E}">
        <p14:creationId xmlns:p14="http://schemas.microsoft.com/office/powerpoint/2010/main" val="152012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10</a:t>
            </a:fld>
            <a:endParaRPr lang="en-US"/>
          </a:p>
        </p:txBody>
      </p:sp>
    </p:spTree>
    <p:extLst>
      <p:ext uri="{BB962C8B-B14F-4D97-AF65-F5344CB8AC3E}">
        <p14:creationId xmlns:p14="http://schemas.microsoft.com/office/powerpoint/2010/main" val="2508368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11</a:t>
            </a:fld>
            <a:endParaRPr lang="en-US"/>
          </a:p>
        </p:txBody>
      </p:sp>
    </p:spTree>
    <p:extLst>
      <p:ext uri="{BB962C8B-B14F-4D97-AF65-F5344CB8AC3E}">
        <p14:creationId xmlns:p14="http://schemas.microsoft.com/office/powerpoint/2010/main" val="21440843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12</a:t>
            </a:fld>
            <a:endParaRPr lang="en-US"/>
          </a:p>
        </p:txBody>
      </p:sp>
    </p:spTree>
    <p:extLst>
      <p:ext uri="{BB962C8B-B14F-4D97-AF65-F5344CB8AC3E}">
        <p14:creationId xmlns:p14="http://schemas.microsoft.com/office/powerpoint/2010/main" val="3715873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13</a:t>
            </a:fld>
            <a:endParaRPr lang="en-US"/>
          </a:p>
        </p:txBody>
      </p:sp>
    </p:spTree>
    <p:extLst>
      <p:ext uri="{BB962C8B-B14F-4D97-AF65-F5344CB8AC3E}">
        <p14:creationId xmlns:p14="http://schemas.microsoft.com/office/powerpoint/2010/main" val="39936086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14</a:t>
            </a:fld>
            <a:endParaRPr lang="en-US"/>
          </a:p>
        </p:txBody>
      </p:sp>
    </p:spTree>
    <p:extLst>
      <p:ext uri="{BB962C8B-B14F-4D97-AF65-F5344CB8AC3E}">
        <p14:creationId xmlns:p14="http://schemas.microsoft.com/office/powerpoint/2010/main" val="931722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15</a:t>
            </a:fld>
            <a:endParaRPr lang="en-US"/>
          </a:p>
        </p:txBody>
      </p:sp>
    </p:spTree>
    <p:extLst>
      <p:ext uri="{BB962C8B-B14F-4D97-AF65-F5344CB8AC3E}">
        <p14:creationId xmlns:p14="http://schemas.microsoft.com/office/powerpoint/2010/main" val="32361072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16</a:t>
            </a:fld>
            <a:endParaRPr lang="en-US"/>
          </a:p>
        </p:txBody>
      </p:sp>
    </p:spTree>
    <p:extLst>
      <p:ext uri="{BB962C8B-B14F-4D97-AF65-F5344CB8AC3E}">
        <p14:creationId xmlns:p14="http://schemas.microsoft.com/office/powerpoint/2010/main" val="20284960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17</a:t>
            </a:fld>
            <a:endParaRPr lang="en-US"/>
          </a:p>
        </p:txBody>
      </p:sp>
    </p:spTree>
    <p:extLst>
      <p:ext uri="{BB962C8B-B14F-4D97-AF65-F5344CB8AC3E}">
        <p14:creationId xmlns:p14="http://schemas.microsoft.com/office/powerpoint/2010/main" val="143906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19</a:t>
            </a:fld>
            <a:endParaRPr lang="en-US"/>
          </a:p>
        </p:txBody>
      </p:sp>
    </p:spTree>
    <p:extLst>
      <p:ext uri="{BB962C8B-B14F-4D97-AF65-F5344CB8AC3E}">
        <p14:creationId xmlns:p14="http://schemas.microsoft.com/office/powerpoint/2010/main" val="844499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20</a:t>
            </a:fld>
            <a:endParaRPr lang="en-US"/>
          </a:p>
        </p:txBody>
      </p:sp>
    </p:spTree>
    <p:extLst>
      <p:ext uri="{BB962C8B-B14F-4D97-AF65-F5344CB8AC3E}">
        <p14:creationId xmlns:p14="http://schemas.microsoft.com/office/powerpoint/2010/main" val="2022859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a:t>
            </a:fld>
            <a:endParaRPr lang="en-US"/>
          </a:p>
        </p:txBody>
      </p:sp>
    </p:spTree>
    <p:extLst>
      <p:ext uri="{BB962C8B-B14F-4D97-AF65-F5344CB8AC3E}">
        <p14:creationId xmlns:p14="http://schemas.microsoft.com/office/powerpoint/2010/main" val="2116601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21</a:t>
            </a:fld>
            <a:endParaRPr lang="en-US"/>
          </a:p>
        </p:txBody>
      </p:sp>
    </p:spTree>
    <p:extLst>
      <p:ext uri="{BB962C8B-B14F-4D97-AF65-F5344CB8AC3E}">
        <p14:creationId xmlns:p14="http://schemas.microsoft.com/office/powerpoint/2010/main" val="17474754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22</a:t>
            </a:fld>
            <a:endParaRPr lang="en-US"/>
          </a:p>
        </p:txBody>
      </p:sp>
    </p:spTree>
    <p:extLst>
      <p:ext uri="{BB962C8B-B14F-4D97-AF65-F5344CB8AC3E}">
        <p14:creationId xmlns:p14="http://schemas.microsoft.com/office/powerpoint/2010/main" val="1260923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23</a:t>
            </a:fld>
            <a:endParaRPr lang="en-US"/>
          </a:p>
        </p:txBody>
      </p:sp>
    </p:spTree>
    <p:extLst>
      <p:ext uri="{BB962C8B-B14F-4D97-AF65-F5344CB8AC3E}">
        <p14:creationId xmlns:p14="http://schemas.microsoft.com/office/powerpoint/2010/main" val="27086361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24</a:t>
            </a:fld>
            <a:endParaRPr lang="en-US"/>
          </a:p>
        </p:txBody>
      </p:sp>
    </p:spTree>
    <p:extLst>
      <p:ext uri="{BB962C8B-B14F-4D97-AF65-F5344CB8AC3E}">
        <p14:creationId xmlns:p14="http://schemas.microsoft.com/office/powerpoint/2010/main" val="180205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25</a:t>
            </a:fld>
            <a:endParaRPr lang="en-US"/>
          </a:p>
        </p:txBody>
      </p:sp>
    </p:spTree>
    <p:extLst>
      <p:ext uri="{BB962C8B-B14F-4D97-AF65-F5344CB8AC3E}">
        <p14:creationId xmlns:p14="http://schemas.microsoft.com/office/powerpoint/2010/main" val="29573098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26</a:t>
            </a:fld>
            <a:endParaRPr lang="en-US"/>
          </a:p>
        </p:txBody>
      </p:sp>
    </p:spTree>
    <p:extLst>
      <p:ext uri="{BB962C8B-B14F-4D97-AF65-F5344CB8AC3E}">
        <p14:creationId xmlns:p14="http://schemas.microsoft.com/office/powerpoint/2010/main" val="7792222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27</a:t>
            </a:fld>
            <a:endParaRPr lang="en-US"/>
          </a:p>
        </p:txBody>
      </p:sp>
    </p:spTree>
    <p:extLst>
      <p:ext uri="{BB962C8B-B14F-4D97-AF65-F5344CB8AC3E}">
        <p14:creationId xmlns:p14="http://schemas.microsoft.com/office/powerpoint/2010/main" val="27668573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28</a:t>
            </a:fld>
            <a:endParaRPr lang="en-US"/>
          </a:p>
        </p:txBody>
      </p:sp>
    </p:spTree>
    <p:extLst>
      <p:ext uri="{BB962C8B-B14F-4D97-AF65-F5344CB8AC3E}">
        <p14:creationId xmlns:p14="http://schemas.microsoft.com/office/powerpoint/2010/main" val="9458783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29</a:t>
            </a:fld>
            <a:endParaRPr lang="en-US"/>
          </a:p>
        </p:txBody>
      </p:sp>
    </p:spTree>
    <p:extLst>
      <p:ext uri="{BB962C8B-B14F-4D97-AF65-F5344CB8AC3E}">
        <p14:creationId xmlns:p14="http://schemas.microsoft.com/office/powerpoint/2010/main" val="20302177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30</a:t>
            </a:fld>
            <a:endParaRPr lang="en-US"/>
          </a:p>
        </p:txBody>
      </p:sp>
    </p:spTree>
    <p:extLst>
      <p:ext uri="{BB962C8B-B14F-4D97-AF65-F5344CB8AC3E}">
        <p14:creationId xmlns:p14="http://schemas.microsoft.com/office/powerpoint/2010/main" val="3958954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a:t>
            </a:fld>
            <a:endParaRPr lang="en-US"/>
          </a:p>
        </p:txBody>
      </p:sp>
    </p:spTree>
    <p:extLst>
      <p:ext uri="{BB962C8B-B14F-4D97-AF65-F5344CB8AC3E}">
        <p14:creationId xmlns:p14="http://schemas.microsoft.com/office/powerpoint/2010/main" val="29931158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31</a:t>
            </a:fld>
            <a:endParaRPr lang="en-US"/>
          </a:p>
        </p:txBody>
      </p:sp>
    </p:spTree>
    <p:extLst>
      <p:ext uri="{BB962C8B-B14F-4D97-AF65-F5344CB8AC3E}">
        <p14:creationId xmlns:p14="http://schemas.microsoft.com/office/powerpoint/2010/main" val="27512202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32</a:t>
            </a:fld>
            <a:endParaRPr lang="en-US"/>
          </a:p>
        </p:txBody>
      </p:sp>
    </p:spTree>
    <p:extLst>
      <p:ext uri="{BB962C8B-B14F-4D97-AF65-F5344CB8AC3E}">
        <p14:creationId xmlns:p14="http://schemas.microsoft.com/office/powerpoint/2010/main" val="437400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4</a:t>
            </a:fld>
            <a:endParaRPr lang="en-US"/>
          </a:p>
        </p:txBody>
      </p:sp>
    </p:spTree>
    <p:extLst>
      <p:ext uri="{BB962C8B-B14F-4D97-AF65-F5344CB8AC3E}">
        <p14:creationId xmlns:p14="http://schemas.microsoft.com/office/powerpoint/2010/main" val="2811657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5</a:t>
            </a:fld>
            <a:endParaRPr lang="en-US"/>
          </a:p>
        </p:txBody>
      </p:sp>
    </p:spTree>
    <p:extLst>
      <p:ext uri="{BB962C8B-B14F-4D97-AF65-F5344CB8AC3E}">
        <p14:creationId xmlns:p14="http://schemas.microsoft.com/office/powerpoint/2010/main" val="2320238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6</a:t>
            </a:fld>
            <a:endParaRPr lang="en-US"/>
          </a:p>
        </p:txBody>
      </p:sp>
    </p:spTree>
    <p:extLst>
      <p:ext uri="{BB962C8B-B14F-4D97-AF65-F5344CB8AC3E}">
        <p14:creationId xmlns:p14="http://schemas.microsoft.com/office/powerpoint/2010/main" val="692216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7</a:t>
            </a:fld>
            <a:endParaRPr lang="en-US"/>
          </a:p>
        </p:txBody>
      </p:sp>
    </p:spTree>
    <p:extLst>
      <p:ext uri="{BB962C8B-B14F-4D97-AF65-F5344CB8AC3E}">
        <p14:creationId xmlns:p14="http://schemas.microsoft.com/office/powerpoint/2010/main" val="2397795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8</a:t>
            </a:fld>
            <a:endParaRPr lang="en-US"/>
          </a:p>
        </p:txBody>
      </p:sp>
    </p:spTree>
    <p:extLst>
      <p:ext uri="{BB962C8B-B14F-4D97-AF65-F5344CB8AC3E}">
        <p14:creationId xmlns:p14="http://schemas.microsoft.com/office/powerpoint/2010/main" val="1534109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9</a:t>
            </a:fld>
            <a:endParaRPr lang="en-US"/>
          </a:p>
        </p:txBody>
      </p:sp>
    </p:spTree>
    <p:extLst>
      <p:ext uri="{BB962C8B-B14F-4D97-AF65-F5344CB8AC3E}">
        <p14:creationId xmlns:p14="http://schemas.microsoft.com/office/powerpoint/2010/main" val="23072619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B3A381"/>
        </a:solidFill>
        <a:effectLst/>
      </p:bgPr>
    </p:bg>
    <p:spTree>
      <p:nvGrpSpPr>
        <p:cNvPr id="1" name=""/>
        <p:cNvGrpSpPr/>
        <p:nvPr/>
      </p:nvGrpSpPr>
      <p:grpSpPr>
        <a:xfrm>
          <a:off x="0" y="0"/>
          <a:ext cx="0" cy="0"/>
          <a:chOff x="0" y="0"/>
          <a:chExt cx="0" cy="0"/>
        </a:xfrm>
      </p:grpSpPr>
      <p:pic>
        <p:nvPicPr>
          <p:cNvPr id="3080" name="Picture 8" descr="awtri_c"/>
          <p:cNvPicPr>
            <a:picLocks noChangeAspect="1" noChangeArrowheads="1"/>
          </p:cNvPicPr>
          <p:nvPr/>
        </p:nvPicPr>
        <p:blipFill>
          <a:blip r:embed="rId2" cstate="print"/>
          <a:srcRect/>
          <a:stretch>
            <a:fillRect/>
          </a:stretch>
        </p:blipFill>
        <p:spPr bwMode="auto">
          <a:xfrm>
            <a:off x="228600" y="5791200"/>
            <a:ext cx="766763" cy="847725"/>
          </a:xfrm>
          <a:prstGeom prst="rect">
            <a:avLst/>
          </a:prstGeom>
          <a:noFill/>
        </p:spPr>
      </p:pic>
      <p:sp>
        <p:nvSpPr>
          <p:cNvPr id="3081" name="Rectangle 9"/>
          <p:cNvSpPr>
            <a:spLocks noChangeArrowheads="1"/>
          </p:cNvSpPr>
          <p:nvPr/>
        </p:nvSpPr>
        <p:spPr bwMode="auto">
          <a:xfrm>
            <a:off x="1147763" y="6324600"/>
            <a:ext cx="5562600" cy="381000"/>
          </a:xfrm>
          <a:prstGeom prst="rect">
            <a:avLst/>
          </a:prstGeom>
          <a:noFill/>
          <a:ln w="9525">
            <a:noFill/>
            <a:miter lim="800000"/>
            <a:headEnd/>
            <a:tailEnd/>
          </a:ln>
        </p:spPr>
        <p:txBody>
          <a:bodyPr anchor="b"/>
          <a:lstStyle/>
          <a:p>
            <a:pPr>
              <a:spcBef>
                <a:spcPct val="50000"/>
              </a:spcBef>
            </a:pPr>
            <a:r>
              <a:rPr lang="en-US" sz="1200" baseline="0">
                <a:latin typeface="Times New Roman" pitchFamily="18" charset="0"/>
              </a:rPr>
              <a:t>Copyright © 2008 Pearson Education, Inc. Publishing as Pearson Addison-Wesley</a:t>
            </a:r>
          </a:p>
        </p:txBody>
      </p:sp>
      <p:sp>
        <p:nvSpPr>
          <p:cNvPr id="3084" name="AutoShape 12"/>
          <p:cNvSpPr>
            <a:spLocks noChangeArrowheads="1"/>
          </p:cNvSpPr>
          <p:nvPr/>
        </p:nvSpPr>
        <p:spPr bwMode="auto">
          <a:xfrm flipH="1">
            <a:off x="0" y="1524000"/>
            <a:ext cx="9144000" cy="152400"/>
          </a:xfrm>
          <a:prstGeom prst="homePlate">
            <a:avLst>
              <a:gd name="adj" fmla="val 0"/>
            </a:avLst>
          </a:prstGeom>
          <a:solidFill>
            <a:srgbClr val="EEB13E"/>
          </a:solidFill>
          <a:ln w="9525">
            <a:noFill/>
            <a:miter lim="800000"/>
            <a:headEnd/>
            <a:tailEnd/>
          </a:ln>
          <a:effectLst/>
        </p:spPr>
        <p:txBody>
          <a:bodyPr wrap="none" anchor="ctr"/>
          <a:lstStyle/>
          <a:p>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Slide Number Placeholder 3"/>
          <p:cNvSpPr>
            <a:spLocks noGrp="1"/>
          </p:cNvSpPr>
          <p:nvPr>
            <p:ph type="sldNum" sz="quarter" idx="10"/>
          </p:nvPr>
        </p:nvSpPr>
        <p:spPr/>
        <p:txBody>
          <a:bodyPr/>
          <a:lstStyle>
            <a:lvl1pPr>
              <a:defRPr/>
            </a:lvl1pPr>
          </a:lstStyle>
          <a:p>
            <a:r>
              <a:rPr lang="en-US"/>
              <a:t>1-</a:t>
            </a:r>
            <a:fld id="{25DD910A-F9F8-4B66-BB17-2846AE3F4F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303213"/>
            <a:ext cx="2152650" cy="5868987"/>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304800" y="303213"/>
            <a:ext cx="6305550"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Slide Number Placeholder 3"/>
          <p:cNvSpPr>
            <a:spLocks noGrp="1"/>
          </p:cNvSpPr>
          <p:nvPr>
            <p:ph type="sldNum" sz="quarter" idx="10"/>
          </p:nvPr>
        </p:nvSpPr>
        <p:spPr/>
        <p:txBody>
          <a:bodyPr/>
          <a:lstStyle>
            <a:lvl1pPr>
              <a:defRPr/>
            </a:lvl1pPr>
          </a:lstStyle>
          <a:p>
            <a:r>
              <a:rPr lang="en-US"/>
              <a:t>1-</a:t>
            </a:r>
            <a:fld id="{ACA1C702-58CE-4C2D-9E4A-2AB2F3C15D0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Slide Number Placeholder 3"/>
          <p:cNvSpPr>
            <a:spLocks noGrp="1"/>
          </p:cNvSpPr>
          <p:nvPr>
            <p:ph type="sldNum" sz="quarter" idx="10"/>
          </p:nvPr>
        </p:nvSpPr>
        <p:spPr/>
        <p:txBody>
          <a:bodyPr/>
          <a:lstStyle>
            <a:lvl1pPr>
              <a:defRPr/>
            </a:lvl1pPr>
          </a:lstStyle>
          <a:p>
            <a:r>
              <a:rPr lang="en-US"/>
              <a:t>1-</a:t>
            </a:r>
            <a:fld id="{F254314B-74FC-4B83-B9BB-CD791768CF6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1-</a:t>
            </a:r>
            <a:fld id="{17955ABF-4325-4DCD-AC4F-F9757433C76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304800" y="1600200"/>
            <a:ext cx="407035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527550" y="1600200"/>
            <a:ext cx="407193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Slide Number Placeholder 4"/>
          <p:cNvSpPr>
            <a:spLocks noGrp="1"/>
          </p:cNvSpPr>
          <p:nvPr>
            <p:ph type="sldNum" sz="quarter" idx="10"/>
          </p:nvPr>
        </p:nvSpPr>
        <p:spPr/>
        <p:txBody>
          <a:bodyPr/>
          <a:lstStyle>
            <a:lvl1pPr>
              <a:defRPr/>
            </a:lvl1pPr>
          </a:lstStyle>
          <a:p>
            <a:r>
              <a:rPr lang="en-US"/>
              <a:t>1-</a:t>
            </a:r>
            <a:fld id="{BC58FE55-94B5-48A2-9E79-D502E459816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Slide Number Placeholder 6"/>
          <p:cNvSpPr>
            <a:spLocks noGrp="1"/>
          </p:cNvSpPr>
          <p:nvPr>
            <p:ph type="sldNum" sz="quarter" idx="10"/>
          </p:nvPr>
        </p:nvSpPr>
        <p:spPr/>
        <p:txBody>
          <a:bodyPr/>
          <a:lstStyle>
            <a:lvl1pPr>
              <a:defRPr/>
            </a:lvl1pPr>
          </a:lstStyle>
          <a:p>
            <a:r>
              <a:rPr lang="en-US"/>
              <a:t>1-</a:t>
            </a:r>
            <a:fld id="{C5AD4010-2FD1-4148-A16C-3EE989F2F4E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Slide Number Placeholder 2"/>
          <p:cNvSpPr>
            <a:spLocks noGrp="1"/>
          </p:cNvSpPr>
          <p:nvPr>
            <p:ph type="sldNum" sz="quarter" idx="10"/>
          </p:nvPr>
        </p:nvSpPr>
        <p:spPr/>
        <p:txBody>
          <a:bodyPr/>
          <a:lstStyle>
            <a:lvl1pPr>
              <a:defRPr/>
            </a:lvl1pPr>
          </a:lstStyle>
          <a:p>
            <a:r>
              <a:rPr lang="en-US"/>
              <a:t>1-</a:t>
            </a:r>
            <a:fld id="{60DF87A2-F024-47AC-8E88-39839E5E094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1-</a:t>
            </a:r>
            <a:fld id="{020EF32F-CF30-4005-89D7-B314B1C441A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1-</a:t>
            </a:r>
            <a:fld id="{A75DA593-4ACE-4447-AAEB-1B414842799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1-</a:t>
            </a:r>
            <a:fld id="{C86DFFB0-9727-463A-9100-AC90A0C389A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AutoShape 12"/>
          <p:cNvSpPr>
            <a:spLocks noChangeArrowheads="1"/>
          </p:cNvSpPr>
          <p:nvPr/>
        </p:nvSpPr>
        <p:spPr bwMode="auto">
          <a:xfrm flipH="1">
            <a:off x="0" y="0"/>
            <a:ext cx="9144000" cy="2133600"/>
          </a:xfrm>
          <a:prstGeom prst="homePlate">
            <a:avLst>
              <a:gd name="adj" fmla="val 0"/>
            </a:avLst>
          </a:prstGeom>
          <a:gradFill rotWithShape="1">
            <a:gsLst>
              <a:gs pos="0">
                <a:srgbClr val="B3A381"/>
              </a:gs>
              <a:gs pos="100000">
                <a:srgbClr val="FFFFFF"/>
              </a:gs>
            </a:gsLst>
            <a:lin ang="5400000" scaled="1"/>
          </a:gradFill>
          <a:ln w="9525">
            <a:noFill/>
            <a:miter lim="800000"/>
            <a:headEnd/>
            <a:tailEnd/>
          </a:ln>
          <a:effectLst/>
        </p:spPr>
        <p:txBody>
          <a:bodyPr wrap="none" anchor="ctr"/>
          <a:lstStyle/>
          <a:p>
            <a:endParaRPr lang="en-NZ"/>
          </a:p>
        </p:txBody>
      </p:sp>
      <p:sp>
        <p:nvSpPr>
          <p:cNvPr id="1030" name="Rectangle 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aseline="0">
                <a:latin typeface="+mj-lt"/>
              </a:defRPr>
            </a:lvl1pPr>
          </a:lstStyle>
          <a:p>
            <a:r>
              <a:rPr lang="en-US"/>
              <a:t>1-</a:t>
            </a:r>
            <a:fld id="{1334E66C-DA73-4C9A-8689-51C016E8C268}" type="slidenum">
              <a:rPr lang="en-US"/>
              <a:pPr/>
              <a:t>‹#›</a:t>
            </a:fld>
            <a:endParaRPr lang="en-US"/>
          </a:p>
        </p:txBody>
      </p:sp>
      <p:sp>
        <p:nvSpPr>
          <p:cNvPr id="1034" name="Rectangle 10"/>
          <p:cNvSpPr>
            <a:spLocks noChangeArrowheads="1"/>
          </p:cNvSpPr>
          <p:nvPr/>
        </p:nvSpPr>
        <p:spPr bwMode="auto">
          <a:xfrm>
            <a:off x="228600" y="6324600"/>
            <a:ext cx="5562600" cy="381000"/>
          </a:xfrm>
          <a:prstGeom prst="rect">
            <a:avLst/>
          </a:prstGeom>
          <a:noFill/>
          <a:ln w="9525">
            <a:noFill/>
            <a:miter lim="800000"/>
            <a:headEnd/>
            <a:tailEnd/>
          </a:ln>
        </p:spPr>
        <p:txBody>
          <a:bodyPr anchor="b"/>
          <a:lstStyle/>
          <a:p>
            <a:pPr>
              <a:spcBef>
                <a:spcPct val="50000"/>
              </a:spcBef>
            </a:pPr>
            <a:r>
              <a:rPr lang="en-US" sz="1200" baseline="0">
                <a:latin typeface="Times New Roman" pitchFamily="18" charset="0"/>
              </a:rPr>
              <a:t>Copyright © 2008 Pearson Education, Inc. Publishing as Pearson Addison-Wesley</a:t>
            </a:r>
          </a:p>
        </p:txBody>
      </p:sp>
      <p:sp>
        <p:nvSpPr>
          <p:cNvPr id="1039" name="Rectangle 15"/>
          <p:cNvSpPr>
            <a:spLocks noGrp="1" noChangeArrowheads="1"/>
          </p:cNvSpPr>
          <p:nvPr>
            <p:ph type="title"/>
          </p:nvPr>
        </p:nvSpPr>
        <p:spPr bwMode="auto">
          <a:xfrm>
            <a:off x="304800" y="303213"/>
            <a:ext cx="8610600" cy="992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40" name="Rectangle 16"/>
          <p:cNvSpPr>
            <a:spLocks noGrp="1" noChangeArrowheads="1"/>
          </p:cNvSpPr>
          <p:nvPr>
            <p:ph type="body" idx="1"/>
          </p:nvPr>
        </p:nvSpPr>
        <p:spPr bwMode="auto">
          <a:xfrm>
            <a:off x="304800" y="1600200"/>
            <a:ext cx="8294688" cy="4572000"/>
          </a:xfrm>
          <a:prstGeom prst="rect">
            <a:avLst/>
          </a:prstGeom>
          <a:noFill/>
          <a:ln w="9525">
            <a:noFill/>
            <a:miter lim="800000"/>
            <a:headEnd/>
            <a:tailEnd/>
          </a:ln>
          <a:effectLst/>
        </p:spPr>
        <p:txBody>
          <a:bodyPr vert="horz" wrap="square" lIns="91440" tIns="45720" rIns="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3200" b="1">
          <a:solidFill>
            <a:srgbClr val="000066"/>
          </a:solidFill>
          <a:latin typeface="+mj-lt"/>
          <a:ea typeface="+mj-ea"/>
          <a:cs typeface="+mj-cs"/>
        </a:defRPr>
      </a:lvl1pPr>
      <a:lvl2pPr algn="l" rtl="0" fontAlgn="base">
        <a:spcBef>
          <a:spcPct val="0"/>
        </a:spcBef>
        <a:spcAft>
          <a:spcPct val="0"/>
        </a:spcAft>
        <a:defRPr sz="3200" b="1">
          <a:solidFill>
            <a:srgbClr val="000066"/>
          </a:solidFill>
          <a:latin typeface="Arial" charset="0"/>
        </a:defRPr>
      </a:lvl2pPr>
      <a:lvl3pPr algn="l" rtl="0" fontAlgn="base">
        <a:spcBef>
          <a:spcPct val="0"/>
        </a:spcBef>
        <a:spcAft>
          <a:spcPct val="0"/>
        </a:spcAft>
        <a:defRPr sz="3200" b="1">
          <a:solidFill>
            <a:srgbClr val="000066"/>
          </a:solidFill>
          <a:latin typeface="Arial" charset="0"/>
        </a:defRPr>
      </a:lvl3pPr>
      <a:lvl4pPr algn="l" rtl="0" fontAlgn="base">
        <a:spcBef>
          <a:spcPct val="0"/>
        </a:spcBef>
        <a:spcAft>
          <a:spcPct val="0"/>
        </a:spcAft>
        <a:defRPr sz="3200" b="1">
          <a:solidFill>
            <a:srgbClr val="000066"/>
          </a:solidFill>
          <a:latin typeface="Arial" charset="0"/>
        </a:defRPr>
      </a:lvl4pPr>
      <a:lvl5pPr algn="l" rtl="0" fontAlgn="base">
        <a:spcBef>
          <a:spcPct val="0"/>
        </a:spcBef>
        <a:spcAft>
          <a:spcPct val="0"/>
        </a:spcAft>
        <a:defRPr sz="3200" b="1">
          <a:solidFill>
            <a:srgbClr val="000066"/>
          </a:solidFill>
          <a:latin typeface="Arial" charset="0"/>
        </a:defRPr>
      </a:lvl5pPr>
      <a:lvl6pPr marL="457200" algn="l" rtl="0" fontAlgn="base">
        <a:spcBef>
          <a:spcPct val="0"/>
        </a:spcBef>
        <a:spcAft>
          <a:spcPct val="0"/>
        </a:spcAft>
        <a:defRPr sz="3200" b="1">
          <a:solidFill>
            <a:srgbClr val="000066"/>
          </a:solidFill>
          <a:latin typeface="Arial" charset="0"/>
        </a:defRPr>
      </a:lvl6pPr>
      <a:lvl7pPr marL="914400" algn="l" rtl="0" fontAlgn="base">
        <a:spcBef>
          <a:spcPct val="0"/>
        </a:spcBef>
        <a:spcAft>
          <a:spcPct val="0"/>
        </a:spcAft>
        <a:defRPr sz="3200" b="1">
          <a:solidFill>
            <a:srgbClr val="000066"/>
          </a:solidFill>
          <a:latin typeface="Arial" charset="0"/>
        </a:defRPr>
      </a:lvl7pPr>
      <a:lvl8pPr marL="1371600" algn="l" rtl="0" fontAlgn="base">
        <a:spcBef>
          <a:spcPct val="0"/>
        </a:spcBef>
        <a:spcAft>
          <a:spcPct val="0"/>
        </a:spcAft>
        <a:defRPr sz="3200" b="1">
          <a:solidFill>
            <a:srgbClr val="000066"/>
          </a:solidFill>
          <a:latin typeface="Arial" charset="0"/>
        </a:defRPr>
      </a:lvl8pPr>
      <a:lvl9pPr marL="1828800" algn="l" rtl="0" fontAlgn="base">
        <a:spcBef>
          <a:spcPct val="0"/>
        </a:spcBef>
        <a:spcAft>
          <a:spcPct val="0"/>
        </a:spcAft>
        <a:defRPr sz="3200" b="1">
          <a:solidFill>
            <a:srgbClr val="000066"/>
          </a:solidFill>
          <a:latin typeface="Arial" charset="0"/>
        </a:defRPr>
      </a:lvl9pPr>
    </p:titleStyle>
    <p:bodyStyle>
      <a:lvl1pPr marL="342900" indent="-342900" algn="l" rtl="0" fontAlgn="base">
        <a:spcBef>
          <a:spcPct val="20000"/>
        </a:spcBef>
        <a:spcAft>
          <a:spcPct val="0"/>
        </a:spcAft>
        <a:buChar char="•"/>
        <a:defRPr sz="3200">
          <a:solidFill>
            <a:srgbClr val="003300"/>
          </a:solidFill>
          <a:latin typeface="+mn-lt"/>
          <a:ea typeface="+mn-ea"/>
          <a:cs typeface="+mn-cs"/>
        </a:defRPr>
      </a:lvl1pPr>
      <a:lvl2pPr marL="742950" indent="-285750" algn="l" rtl="0" fontAlgn="base">
        <a:spcBef>
          <a:spcPct val="20000"/>
        </a:spcBef>
        <a:spcAft>
          <a:spcPct val="0"/>
        </a:spcAft>
        <a:buChar char="–"/>
        <a:defRPr sz="2800">
          <a:solidFill>
            <a:srgbClr val="003300"/>
          </a:solidFill>
          <a:latin typeface="+mn-lt"/>
        </a:defRPr>
      </a:lvl2pPr>
      <a:lvl3pPr marL="1143000" indent="-228600" algn="l" rtl="0" fontAlgn="base">
        <a:spcBef>
          <a:spcPct val="20000"/>
        </a:spcBef>
        <a:spcAft>
          <a:spcPct val="0"/>
        </a:spcAft>
        <a:buChar char="•"/>
        <a:defRPr sz="2400">
          <a:solidFill>
            <a:srgbClr val="003300"/>
          </a:solidFill>
          <a:latin typeface="+mn-lt"/>
        </a:defRPr>
      </a:lvl3pPr>
      <a:lvl4pPr marL="1600200" indent="-228600" algn="l" rtl="0" fontAlgn="base">
        <a:spcBef>
          <a:spcPct val="20000"/>
        </a:spcBef>
        <a:spcAft>
          <a:spcPct val="0"/>
        </a:spcAft>
        <a:buChar char="–"/>
        <a:defRPr sz="2000">
          <a:solidFill>
            <a:srgbClr val="003300"/>
          </a:solidFill>
          <a:latin typeface="+mn-lt"/>
        </a:defRPr>
      </a:lvl4pPr>
      <a:lvl5pPr marL="2057400" indent="-228600" algn="l" rtl="0" fontAlgn="base">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kAG39jKi0lI"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8" name="Rectangle 18"/>
          <p:cNvSpPr>
            <a:spLocks noGrp="1" noChangeArrowheads="1"/>
          </p:cNvSpPr>
          <p:nvPr>
            <p:ph type="subTitle" idx="1"/>
          </p:nvPr>
        </p:nvSpPr>
        <p:spPr bwMode="auto">
          <a:xfrm>
            <a:off x="838200" y="1981200"/>
            <a:ext cx="7543800" cy="3962400"/>
          </a:xfrm>
          <a:prstGeom prst="rect">
            <a:avLst/>
          </a:prstGeom>
          <a:noFill/>
          <a:ln>
            <a:miter lim="800000"/>
            <a:headEnd/>
            <a:tailEnd/>
          </a:ln>
        </p:spPr>
        <p:txBody>
          <a:bodyPr/>
          <a:lstStyle/>
          <a:p>
            <a:pPr marL="0" indent="0" algn="just">
              <a:buFontTx/>
              <a:buNone/>
            </a:pPr>
            <a:endParaRPr lang="en-US" sz="2400" b="1" dirty="0" smtClean="0">
              <a:latin typeface="Arial" charset="0"/>
            </a:endParaRPr>
          </a:p>
          <a:p>
            <a:pPr marL="0" indent="0" algn="just">
              <a:buNone/>
            </a:pPr>
            <a:r>
              <a:rPr lang="en-US" sz="2400" b="1" dirty="0" smtClean="0">
                <a:latin typeface="Arial" charset="0"/>
              </a:rPr>
              <a:t>Discovery Phase Framework</a:t>
            </a:r>
          </a:p>
          <a:p>
            <a:pPr marL="0" indent="0" algn="just">
              <a:buNone/>
            </a:pPr>
            <a:r>
              <a:rPr lang="en-US" sz="2400" b="1" dirty="0" smtClean="0">
                <a:latin typeface="Arial" charset="0"/>
              </a:rPr>
              <a:t>Collection</a:t>
            </a:r>
          </a:p>
          <a:p>
            <a:pPr marL="0" indent="0" algn="just">
              <a:buFontTx/>
              <a:buNone/>
            </a:pPr>
            <a:endParaRPr lang="en-US" sz="2400" b="1" dirty="0" smtClean="0">
              <a:latin typeface="Arial" charset="0"/>
            </a:endParaRPr>
          </a:p>
          <a:p>
            <a:pPr marL="0" indent="0" algn="just">
              <a:buFontTx/>
              <a:buNone/>
            </a:pPr>
            <a:endParaRPr lang="en-US" sz="2400" b="1" dirty="0" smtClean="0">
              <a:latin typeface="Arial" charset="0"/>
            </a:endParaRPr>
          </a:p>
          <a:p>
            <a:pPr marL="0" indent="0" algn="just">
              <a:buFontTx/>
              <a:buNone/>
            </a:pPr>
            <a:endParaRPr lang="en-US" sz="2400" b="1" dirty="0" smtClean="0">
              <a:latin typeface="Arial" charset="0"/>
            </a:endParaRPr>
          </a:p>
          <a:p>
            <a:pPr marL="0" indent="0" algn="just">
              <a:buFontTx/>
              <a:buNone/>
            </a:pPr>
            <a:endParaRPr lang="en-US" sz="2400" b="1" dirty="0" smtClean="0">
              <a:latin typeface="Arial" charset="0"/>
            </a:endParaRPr>
          </a:p>
          <a:p>
            <a:pPr marL="0" indent="0" algn="just">
              <a:buNone/>
            </a:pPr>
            <a:r>
              <a:rPr lang="en-US" sz="2400" b="1" dirty="0" smtClean="0">
                <a:latin typeface="Arial" charset="0"/>
              </a:rPr>
              <a:t>Heim, Chapters 4.1 - 4.2</a:t>
            </a:r>
          </a:p>
        </p:txBody>
      </p:sp>
      <p:sp>
        <p:nvSpPr>
          <p:cNvPr id="5139" name="Rectangle 19"/>
          <p:cNvSpPr>
            <a:spLocks noGrp="1" noChangeArrowheads="1"/>
          </p:cNvSpPr>
          <p:nvPr>
            <p:ph type="ctrTitle"/>
          </p:nvPr>
        </p:nvSpPr>
        <p:spPr bwMode="auto">
          <a:xfrm>
            <a:off x="304800" y="457200"/>
            <a:ext cx="8534400" cy="914400"/>
          </a:xfrm>
          <a:prstGeom prst="rect">
            <a:avLst/>
          </a:prstGeom>
          <a:noFill/>
          <a:ln>
            <a:miter lim="800000"/>
            <a:headEnd/>
            <a:tailEnd/>
          </a:ln>
        </p:spPr>
        <p:txBody>
          <a:bodyPr anchor="b"/>
          <a:lstStyle/>
          <a:p>
            <a:pPr algn="ctr"/>
            <a:r>
              <a:rPr lang="en-US" sz="3600" b="0" dirty="0" smtClean="0">
                <a:latin typeface="Times New Roman" pitchFamily="18" charset="0"/>
              </a:rPr>
              <a:t>Lecture </a:t>
            </a:r>
            <a:r>
              <a:rPr lang="en-US" sz="3600" b="0" dirty="0" smtClean="0">
                <a:latin typeface="Times New Roman" pitchFamily="18" charset="0"/>
              </a:rPr>
              <a:t>2</a:t>
            </a:r>
            <a:r>
              <a:rPr lang="en-US" sz="3600" b="0" dirty="0" smtClean="0">
                <a:latin typeface="Times New Roman" pitchFamily="18" charset="0"/>
              </a:rPr>
              <a:t/>
            </a:r>
            <a:br>
              <a:rPr lang="en-US" sz="3600" b="0" dirty="0" smtClean="0">
                <a:latin typeface="Times New Roman" pitchFamily="18" charset="0"/>
              </a:rPr>
            </a:br>
            <a:r>
              <a:rPr lang="en-US" sz="3600" b="0" dirty="0" smtClean="0">
                <a:latin typeface="Times New Roman" pitchFamily="18" charset="0"/>
              </a:rPr>
              <a:t>Discovery</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E1B39BF7-6352-4611-B414-E389526AB816}" type="slidenum">
              <a:rPr lang="en-US"/>
              <a:pPr/>
              <a:t>10</a:t>
            </a:fld>
            <a:endParaRPr lang="en-US"/>
          </a:p>
        </p:txBody>
      </p:sp>
      <p:sp>
        <p:nvSpPr>
          <p:cNvPr id="233474" name="Rectangle 2"/>
          <p:cNvSpPr>
            <a:spLocks noGrp="1" noChangeArrowheads="1"/>
          </p:cNvSpPr>
          <p:nvPr>
            <p:ph type="title"/>
          </p:nvPr>
        </p:nvSpPr>
        <p:spPr/>
        <p:txBody>
          <a:bodyPr/>
          <a:lstStyle/>
          <a:p>
            <a:r>
              <a:rPr lang="en-US" dirty="0"/>
              <a:t>Organizing the Discovery </a:t>
            </a:r>
            <a:r>
              <a:rPr lang="en-US" dirty="0" smtClean="0"/>
              <a:t>Process</a:t>
            </a:r>
            <a:endParaRPr lang="en-US" dirty="0"/>
          </a:p>
        </p:txBody>
      </p:sp>
      <p:sp>
        <p:nvSpPr>
          <p:cNvPr id="233475" name="Rectangle 3"/>
          <p:cNvSpPr>
            <a:spLocks noGrp="1" noChangeArrowheads="1"/>
          </p:cNvSpPr>
          <p:nvPr>
            <p:ph type="body" idx="1"/>
          </p:nvPr>
        </p:nvSpPr>
        <p:spPr>
          <a:noFill/>
        </p:spPr>
        <p:txBody>
          <a:bodyPr/>
          <a:lstStyle/>
          <a:p>
            <a:pPr>
              <a:lnSpc>
                <a:spcPct val="80000"/>
              </a:lnSpc>
            </a:pPr>
            <a:r>
              <a:rPr lang="en-US" b="1" dirty="0"/>
              <a:t>Filters</a:t>
            </a:r>
          </a:p>
          <a:p>
            <a:pPr lvl="1">
              <a:lnSpc>
                <a:spcPct val="80000"/>
              </a:lnSpc>
            </a:pPr>
            <a:r>
              <a:rPr lang="en-US" sz="2400" b="1" dirty="0"/>
              <a:t>Physical—</a:t>
            </a:r>
            <a:r>
              <a:rPr lang="en-US" sz="2400" dirty="0"/>
              <a:t>We can describe the physical aspects of the activity.</a:t>
            </a:r>
          </a:p>
          <a:p>
            <a:pPr lvl="2">
              <a:lnSpc>
                <a:spcPct val="80000"/>
              </a:lnSpc>
            </a:pPr>
            <a:r>
              <a:rPr lang="en-US" sz="2000" dirty="0"/>
              <a:t>Where is it done?</a:t>
            </a:r>
          </a:p>
          <a:p>
            <a:pPr lvl="2">
              <a:lnSpc>
                <a:spcPct val="80000"/>
              </a:lnSpc>
            </a:pPr>
            <a:r>
              <a:rPr lang="en-US" sz="2000" dirty="0"/>
              <a:t>What objects are involved?</a:t>
            </a:r>
          </a:p>
          <a:p>
            <a:pPr lvl="1">
              <a:lnSpc>
                <a:spcPct val="80000"/>
              </a:lnSpc>
            </a:pPr>
            <a:r>
              <a:rPr lang="en-US" sz="2400" b="1" dirty="0"/>
              <a:t>Cultural—</a:t>
            </a:r>
            <a:r>
              <a:rPr lang="en-US" sz="2400" dirty="0"/>
              <a:t>We can look at the activity in terms of the relationships among the people involved.</a:t>
            </a:r>
          </a:p>
          <a:p>
            <a:pPr lvl="2">
              <a:lnSpc>
                <a:spcPct val="80000"/>
              </a:lnSpc>
            </a:pPr>
            <a:r>
              <a:rPr lang="en-US" sz="2000" dirty="0"/>
              <a:t>Are some people in a position to orchestrate and evaluate the performance of other people?</a:t>
            </a:r>
          </a:p>
          <a:p>
            <a:pPr lvl="1">
              <a:lnSpc>
                <a:spcPct val="80000"/>
              </a:lnSpc>
            </a:pPr>
            <a:r>
              <a:rPr lang="en-US" sz="2400" b="1" dirty="0"/>
              <a:t>Functional—</a:t>
            </a:r>
            <a:r>
              <a:rPr lang="en-US" sz="2400" dirty="0"/>
              <a:t>We can also look at these activities in terms of </a:t>
            </a:r>
            <a:r>
              <a:rPr lang="en-US" sz="2400" dirty="0" smtClean="0"/>
              <a:t>what actually happens.</a:t>
            </a:r>
            <a:endParaRPr lang="en-US" sz="2400" dirty="0"/>
          </a:p>
          <a:p>
            <a:pPr lvl="2">
              <a:lnSpc>
                <a:spcPct val="80000"/>
              </a:lnSpc>
            </a:pPr>
            <a:r>
              <a:rPr lang="en-US" sz="2000" dirty="0"/>
              <a:t>Do some people create things?</a:t>
            </a:r>
          </a:p>
          <a:p>
            <a:pPr lvl="2">
              <a:lnSpc>
                <a:spcPct val="80000"/>
              </a:lnSpc>
            </a:pPr>
            <a:r>
              <a:rPr lang="en-US" sz="2000" dirty="0"/>
              <a:t>Do other people document procedures and communications?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5FB06707-38FC-4AE5-B362-B29EA53BEFE3}" type="slidenum">
              <a:rPr lang="en-US"/>
              <a:pPr/>
              <a:t>11</a:t>
            </a:fld>
            <a:endParaRPr lang="en-US"/>
          </a:p>
        </p:txBody>
      </p:sp>
      <p:sp>
        <p:nvSpPr>
          <p:cNvPr id="234498" name="Rectangle 2"/>
          <p:cNvSpPr>
            <a:spLocks noGrp="1" noChangeArrowheads="1"/>
          </p:cNvSpPr>
          <p:nvPr>
            <p:ph type="title"/>
          </p:nvPr>
        </p:nvSpPr>
        <p:spPr/>
        <p:txBody>
          <a:bodyPr/>
          <a:lstStyle/>
          <a:p>
            <a:r>
              <a:rPr lang="en-US"/>
              <a:t>Organizing the Discovery Process</a:t>
            </a:r>
          </a:p>
        </p:txBody>
      </p:sp>
      <p:sp>
        <p:nvSpPr>
          <p:cNvPr id="234499" name="Rectangle 3"/>
          <p:cNvSpPr>
            <a:spLocks noGrp="1" noChangeArrowheads="1"/>
          </p:cNvSpPr>
          <p:nvPr>
            <p:ph type="body" idx="1"/>
          </p:nvPr>
        </p:nvSpPr>
        <p:spPr/>
        <p:txBody>
          <a:bodyPr/>
          <a:lstStyle/>
          <a:p>
            <a:r>
              <a:rPr lang="en-US" b="1"/>
              <a:t>Filters</a:t>
            </a:r>
            <a:endParaRPr lang="en-US"/>
          </a:p>
          <a:p>
            <a:pPr lvl="1"/>
            <a:r>
              <a:rPr lang="en-US" b="1"/>
              <a:t>Informational—</a:t>
            </a:r>
            <a:r>
              <a:rPr lang="en-US"/>
              <a:t>We can look at these activities in terms of the information that is involved.</a:t>
            </a:r>
          </a:p>
          <a:p>
            <a:pPr lvl="2"/>
            <a:r>
              <a:rPr lang="en-US"/>
              <a:t>What information is necessary to perform a task?</a:t>
            </a:r>
          </a:p>
          <a:p>
            <a:pPr lvl="2"/>
            <a:r>
              <a:rPr lang="en-US"/>
              <a:t>How does the information flow from one person to another?</a:t>
            </a:r>
          </a:p>
          <a:p>
            <a:pPr lvl="2"/>
            <a:r>
              <a:rPr lang="en-US"/>
              <a:t>How is the information generated?</a:t>
            </a:r>
          </a:p>
          <a:p>
            <a:pPr lvl="2"/>
            <a:r>
              <a:rPr lang="en-US"/>
              <a:t>How is the information consumed?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1-</a:t>
            </a:r>
            <a:fld id="{0529288B-1C48-4EF7-8F86-7AFBBB1E5B9A}" type="slidenum">
              <a:rPr lang="en-US"/>
              <a:pPr/>
              <a:t>12</a:t>
            </a:fld>
            <a:endParaRPr lang="en-US"/>
          </a:p>
        </p:txBody>
      </p:sp>
      <p:sp>
        <p:nvSpPr>
          <p:cNvPr id="230402" name="Rectangle 2"/>
          <p:cNvSpPr>
            <a:spLocks noGrp="1" noChangeArrowheads="1"/>
          </p:cNvSpPr>
          <p:nvPr>
            <p:ph type="title"/>
          </p:nvPr>
        </p:nvSpPr>
        <p:spPr/>
        <p:txBody>
          <a:bodyPr/>
          <a:lstStyle/>
          <a:p>
            <a:r>
              <a:rPr lang="en-US"/>
              <a:t>Organizing the Discovery Process</a:t>
            </a:r>
          </a:p>
        </p:txBody>
      </p:sp>
      <p:sp>
        <p:nvSpPr>
          <p:cNvPr id="230403" name="Rectangle 3"/>
          <p:cNvSpPr>
            <a:spLocks noGrp="1" noChangeArrowheads="1"/>
          </p:cNvSpPr>
          <p:nvPr>
            <p:ph type="body" idx="1"/>
          </p:nvPr>
        </p:nvSpPr>
        <p:spPr/>
        <p:txBody>
          <a:bodyPr/>
          <a:lstStyle/>
          <a:p>
            <a:pPr>
              <a:lnSpc>
                <a:spcPct val="90000"/>
              </a:lnSpc>
            </a:pPr>
            <a:endParaRPr lang="en-US" sz="2800"/>
          </a:p>
          <a:p>
            <a:pPr>
              <a:lnSpc>
                <a:spcPct val="90000"/>
              </a:lnSpc>
            </a:pPr>
            <a:endParaRPr lang="en-US" sz="2800"/>
          </a:p>
          <a:p>
            <a:pPr>
              <a:lnSpc>
                <a:spcPct val="90000"/>
              </a:lnSpc>
            </a:pPr>
            <a:r>
              <a:rPr lang="en-US" sz="2800"/>
              <a:t>The data collected must be organized and transformed into information</a:t>
            </a:r>
          </a:p>
          <a:p>
            <a:pPr>
              <a:lnSpc>
                <a:spcPct val="90000"/>
              </a:lnSpc>
            </a:pPr>
            <a:endParaRPr lang="en-US" sz="2800"/>
          </a:p>
          <a:p>
            <a:pPr>
              <a:lnSpc>
                <a:spcPct val="90000"/>
              </a:lnSpc>
            </a:pPr>
            <a:r>
              <a:rPr lang="en-US" sz="2800"/>
              <a:t>The tools we will explore include the following:</a:t>
            </a:r>
          </a:p>
          <a:p>
            <a:pPr lvl="1">
              <a:lnSpc>
                <a:spcPct val="90000"/>
              </a:lnSpc>
            </a:pPr>
            <a:r>
              <a:rPr lang="en-US" sz="2400"/>
              <a:t>Task analysis</a:t>
            </a:r>
          </a:p>
          <a:p>
            <a:pPr lvl="1">
              <a:lnSpc>
                <a:spcPct val="90000"/>
              </a:lnSpc>
            </a:pPr>
            <a:r>
              <a:rPr lang="en-US" sz="2400"/>
              <a:t>Storyboarding</a:t>
            </a:r>
          </a:p>
          <a:p>
            <a:pPr lvl="1">
              <a:lnSpc>
                <a:spcPct val="90000"/>
              </a:lnSpc>
            </a:pPr>
            <a:r>
              <a:rPr lang="en-US" sz="2400"/>
              <a:t>Use cases</a:t>
            </a:r>
          </a:p>
          <a:p>
            <a:pPr lvl="1">
              <a:lnSpc>
                <a:spcPct val="90000"/>
              </a:lnSpc>
            </a:pPr>
            <a:r>
              <a:rPr lang="en-US" sz="2400"/>
              <a:t>Primary stakeholder profiles</a:t>
            </a:r>
          </a:p>
        </p:txBody>
      </p:sp>
      <p:pic>
        <p:nvPicPr>
          <p:cNvPr id="230404" name="Picture 4" descr="maxim"/>
          <p:cNvPicPr>
            <a:picLocks noChangeAspect="1" noChangeArrowheads="1"/>
          </p:cNvPicPr>
          <p:nvPr/>
        </p:nvPicPr>
        <p:blipFill>
          <a:blip r:embed="rId3" cstate="print"/>
          <a:srcRect/>
          <a:stretch>
            <a:fillRect/>
          </a:stretch>
        </p:blipFill>
        <p:spPr bwMode="auto">
          <a:xfrm>
            <a:off x="381000" y="1524000"/>
            <a:ext cx="7905750" cy="428625"/>
          </a:xfrm>
          <a:prstGeom prst="rect">
            <a:avLst/>
          </a:prstGeom>
          <a:noFill/>
        </p:spPr>
      </p:pic>
      <p:sp>
        <p:nvSpPr>
          <p:cNvPr id="230405" name="Rectangle 5"/>
          <p:cNvSpPr>
            <a:spLocks noChangeArrowheads="1"/>
          </p:cNvSpPr>
          <p:nvPr/>
        </p:nvSpPr>
        <p:spPr bwMode="auto">
          <a:xfrm>
            <a:off x="304800" y="1981200"/>
            <a:ext cx="8305800" cy="457200"/>
          </a:xfrm>
          <a:prstGeom prst="rect">
            <a:avLst/>
          </a:prstGeom>
          <a:noFill/>
          <a:ln w="9525">
            <a:noFill/>
            <a:miter lim="800000"/>
            <a:headEnd/>
            <a:tailEnd/>
          </a:ln>
          <a:effectLst/>
        </p:spPr>
        <p:txBody>
          <a:bodyPr rIns="0"/>
          <a:lstStyle/>
          <a:p>
            <a:pPr indent="1588" eaLnBrk="1" hangingPunct="1">
              <a:spcBef>
                <a:spcPct val="20000"/>
              </a:spcBef>
            </a:pPr>
            <a:r>
              <a:rPr lang="en-US" baseline="0">
                <a:solidFill>
                  <a:srgbClr val="003300"/>
                </a:solidFill>
              </a:rPr>
              <a:t>Interpretation means going from data to design requirements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D3ED22B0-D59A-4886-9798-CBA0BCDA59F7}" type="slidenum">
              <a:rPr lang="en-US"/>
              <a:pPr/>
              <a:t>13</a:t>
            </a:fld>
            <a:endParaRPr lang="en-US"/>
          </a:p>
        </p:txBody>
      </p:sp>
      <p:sp>
        <p:nvSpPr>
          <p:cNvPr id="208898" name="Rectangle 2"/>
          <p:cNvSpPr>
            <a:spLocks noGrp="1" noChangeArrowheads="1"/>
          </p:cNvSpPr>
          <p:nvPr>
            <p:ph type="title"/>
          </p:nvPr>
        </p:nvSpPr>
        <p:spPr/>
        <p:txBody>
          <a:bodyPr/>
          <a:lstStyle/>
          <a:p>
            <a:r>
              <a:rPr lang="en-US"/>
              <a:t>Collection - </a:t>
            </a:r>
            <a:r>
              <a:rPr lang="en-US" b="0" i="1"/>
              <a:t>Methods of Collection</a:t>
            </a:r>
          </a:p>
        </p:txBody>
      </p:sp>
      <p:sp>
        <p:nvSpPr>
          <p:cNvPr id="208899" name="Rectangle 3"/>
          <p:cNvSpPr>
            <a:spLocks noGrp="1" noChangeArrowheads="1"/>
          </p:cNvSpPr>
          <p:nvPr>
            <p:ph type="body" idx="1"/>
          </p:nvPr>
        </p:nvSpPr>
        <p:spPr/>
        <p:txBody>
          <a:bodyPr/>
          <a:lstStyle/>
          <a:p>
            <a:r>
              <a:rPr lang="en-US"/>
              <a:t>Methods of Collection</a:t>
            </a:r>
          </a:p>
          <a:p>
            <a:pPr lvl="1"/>
            <a:r>
              <a:rPr lang="en-US" sz="2400" b="1"/>
              <a:t>Observation:</a:t>
            </a:r>
            <a:r>
              <a:rPr lang="en-US" sz="2400"/>
              <a:t> Valuable information can be obtained by watching people perform their activities in the context of the work environment. </a:t>
            </a:r>
            <a:br>
              <a:rPr lang="en-US" sz="2400"/>
            </a:br>
            <a:r>
              <a:rPr lang="en-US" sz="2400"/>
              <a:t>Observations can be made directly during the work day or indirectly using video and auditory recordings.</a:t>
            </a:r>
          </a:p>
          <a:p>
            <a:pPr lvl="1"/>
            <a:endParaRPr lang="en-US" sz="2400"/>
          </a:p>
          <a:p>
            <a:pPr lvl="1"/>
            <a:r>
              <a:rPr lang="en-US" sz="2400" b="1"/>
              <a:t>Elicitation:</a:t>
            </a:r>
            <a:r>
              <a:rPr lang="en-US" sz="2400"/>
              <a:t> Elicitation methods also involve direct and indirect methods of investigation, such as interviews, focus groups, and questionnaires.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FFF7C07D-633C-4C7C-93D3-D35049AA594B}" type="slidenum">
              <a:rPr lang="en-US"/>
              <a:pPr/>
              <a:t>14</a:t>
            </a:fld>
            <a:endParaRPr lang="en-US"/>
          </a:p>
        </p:txBody>
      </p:sp>
      <p:sp>
        <p:nvSpPr>
          <p:cNvPr id="216066" name="Rectangle 2"/>
          <p:cNvSpPr>
            <a:spLocks noGrp="1" noChangeArrowheads="1"/>
          </p:cNvSpPr>
          <p:nvPr>
            <p:ph type="title"/>
          </p:nvPr>
        </p:nvSpPr>
        <p:spPr/>
        <p:txBody>
          <a:bodyPr/>
          <a:lstStyle/>
          <a:p>
            <a:r>
              <a:rPr lang="en-US"/>
              <a:t>Collection - </a:t>
            </a:r>
            <a:r>
              <a:rPr lang="en-US" b="0" i="1"/>
              <a:t>Methods of Collection</a:t>
            </a:r>
          </a:p>
        </p:txBody>
      </p:sp>
      <p:pic>
        <p:nvPicPr>
          <p:cNvPr id="216068" name="Picture 4" descr="Figure4-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81000" y="1905000"/>
            <a:ext cx="8077200" cy="315277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BAE0597F-0E69-4BFE-85B5-E2BD4799AD86}" type="slidenum">
              <a:rPr lang="en-US"/>
              <a:pPr/>
              <a:t>15</a:t>
            </a:fld>
            <a:endParaRPr lang="en-US"/>
          </a:p>
        </p:txBody>
      </p:sp>
      <p:sp>
        <p:nvSpPr>
          <p:cNvPr id="217090" name="Rectangle 2"/>
          <p:cNvSpPr>
            <a:spLocks noGrp="1" noChangeArrowheads="1"/>
          </p:cNvSpPr>
          <p:nvPr>
            <p:ph type="title"/>
          </p:nvPr>
        </p:nvSpPr>
        <p:spPr/>
        <p:txBody>
          <a:bodyPr/>
          <a:lstStyle/>
          <a:p>
            <a:r>
              <a:rPr lang="en-US" dirty="0"/>
              <a:t>Collection </a:t>
            </a:r>
            <a:r>
              <a:rPr lang="en-US" dirty="0" smtClean="0"/>
              <a:t>–</a:t>
            </a:r>
            <a:br>
              <a:rPr lang="en-US" dirty="0" smtClean="0"/>
            </a:br>
            <a:r>
              <a:rPr lang="en-US" b="0" i="1" dirty="0" smtClean="0"/>
              <a:t>Observation</a:t>
            </a:r>
            <a:endParaRPr lang="en-US" b="0" i="1" dirty="0"/>
          </a:p>
        </p:txBody>
      </p:sp>
      <p:sp>
        <p:nvSpPr>
          <p:cNvPr id="217091" name="Rectangle 3"/>
          <p:cNvSpPr>
            <a:spLocks noGrp="1" noChangeArrowheads="1"/>
          </p:cNvSpPr>
          <p:nvPr>
            <p:ph type="body" idx="1"/>
          </p:nvPr>
        </p:nvSpPr>
        <p:spPr/>
        <p:txBody>
          <a:bodyPr/>
          <a:lstStyle/>
          <a:p>
            <a:r>
              <a:rPr lang="en-US" b="1" dirty="0" smtClean="0"/>
              <a:t>Direct</a:t>
            </a:r>
            <a:r>
              <a:rPr lang="en-US" sz="2800" b="1" dirty="0" smtClean="0"/>
              <a:t>—</a:t>
            </a:r>
            <a:r>
              <a:rPr lang="en-US" sz="2800" dirty="0" smtClean="0"/>
              <a:t>Ethnographic</a:t>
            </a:r>
            <a:br>
              <a:rPr lang="en-US" sz="2800" dirty="0" smtClean="0"/>
            </a:br>
            <a:r>
              <a:rPr lang="en-US" sz="2800" dirty="0" smtClean="0"/>
              <a:t>methods </a:t>
            </a:r>
            <a:r>
              <a:rPr lang="en-US" sz="2800" dirty="0"/>
              <a:t>involve going </a:t>
            </a:r>
            <a:r>
              <a:rPr lang="en-US" sz="2800" dirty="0" smtClean="0"/>
              <a:t>to</a:t>
            </a:r>
            <a:br>
              <a:rPr lang="en-US" sz="2800" dirty="0" smtClean="0"/>
            </a:br>
            <a:r>
              <a:rPr lang="en-US" sz="2800" dirty="0" smtClean="0"/>
              <a:t>the </a:t>
            </a:r>
            <a:r>
              <a:rPr lang="en-US" sz="2800" dirty="0"/>
              <a:t>work site </a:t>
            </a:r>
            <a:r>
              <a:rPr lang="en-US" sz="2800" dirty="0" smtClean="0"/>
              <a:t>and</a:t>
            </a:r>
            <a:br>
              <a:rPr lang="en-US" sz="2800" dirty="0" smtClean="0"/>
            </a:br>
            <a:r>
              <a:rPr lang="en-US" sz="2800" dirty="0" smtClean="0"/>
              <a:t>observing the </a:t>
            </a:r>
            <a:r>
              <a:rPr lang="en-US" sz="2800" dirty="0"/>
              <a:t>people </a:t>
            </a:r>
            <a:r>
              <a:rPr lang="en-US" sz="2800" dirty="0" smtClean="0"/>
              <a:t>and</a:t>
            </a:r>
            <a:br>
              <a:rPr lang="en-US" sz="2800" dirty="0" smtClean="0"/>
            </a:br>
            <a:r>
              <a:rPr lang="en-US" sz="2800" dirty="0" smtClean="0"/>
              <a:t>the</a:t>
            </a:r>
            <a:r>
              <a:rPr lang="en-US" sz="2800" dirty="0"/>
              <a:t> </a:t>
            </a:r>
            <a:r>
              <a:rPr lang="en-US" sz="2800" dirty="0" smtClean="0"/>
              <a:t>infrastructure </a:t>
            </a:r>
            <a:r>
              <a:rPr lang="en-US" sz="2800" dirty="0"/>
              <a:t>that supports the work flow</a:t>
            </a:r>
          </a:p>
          <a:p>
            <a:r>
              <a:rPr lang="en-US" b="1" dirty="0" smtClean="0"/>
              <a:t>Indirect</a:t>
            </a:r>
            <a:r>
              <a:rPr lang="en-US" sz="2800" b="1" dirty="0" smtClean="0"/>
              <a:t>—</a:t>
            </a:r>
            <a:r>
              <a:rPr lang="en-US" sz="2800" dirty="0" smtClean="0"/>
              <a:t>You </a:t>
            </a:r>
            <a:r>
              <a:rPr lang="en-US" sz="2800" dirty="0"/>
              <a:t>can use indirect methods of observation by setting up recording devices in the work place</a:t>
            </a:r>
          </a:p>
          <a:p>
            <a:pPr lvl="1"/>
            <a:r>
              <a:rPr lang="en-US" dirty="0"/>
              <a:t>The use of indirect methods may require a significant degree of transparency</a:t>
            </a:r>
          </a:p>
        </p:txBody>
      </p:sp>
      <p:pic>
        <p:nvPicPr>
          <p:cNvPr id="1026" name="Picture 2" descr="http://2.bp.blogspot.com/-uDHNh-cnHAY/TswPNUfYp5I/AAAAAAAAA_I/T5bv8uEQUT8/s640/ethnograph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0553"/>
            <a:ext cx="4572000" cy="3429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A7C56AA9-37E8-40BB-9476-A032A95C5EEE}" type="slidenum">
              <a:rPr lang="en-US"/>
              <a:pPr/>
              <a:t>16</a:t>
            </a:fld>
            <a:endParaRPr lang="en-US"/>
          </a:p>
        </p:txBody>
      </p:sp>
      <p:sp>
        <p:nvSpPr>
          <p:cNvPr id="237570" name="Rectangle 2"/>
          <p:cNvSpPr>
            <a:spLocks noGrp="1" noChangeArrowheads="1"/>
          </p:cNvSpPr>
          <p:nvPr>
            <p:ph type="title"/>
          </p:nvPr>
        </p:nvSpPr>
        <p:spPr/>
        <p:txBody>
          <a:bodyPr/>
          <a:lstStyle/>
          <a:p>
            <a:r>
              <a:rPr lang="en-US"/>
              <a:t>Collection - </a:t>
            </a:r>
            <a:r>
              <a:rPr lang="en-US" b="0" i="1"/>
              <a:t>Observation</a:t>
            </a:r>
          </a:p>
        </p:txBody>
      </p:sp>
      <p:sp>
        <p:nvSpPr>
          <p:cNvPr id="237571" name="Rectangle 3"/>
          <p:cNvSpPr>
            <a:spLocks noGrp="1" noChangeArrowheads="1"/>
          </p:cNvSpPr>
          <p:nvPr>
            <p:ph type="body" idx="1"/>
          </p:nvPr>
        </p:nvSpPr>
        <p:spPr/>
        <p:txBody>
          <a:bodyPr/>
          <a:lstStyle/>
          <a:p>
            <a:r>
              <a:rPr lang="en-US" dirty="0"/>
              <a:t>Concerns about Ethnographic Observations</a:t>
            </a:r>
          </a:p>
          <a:p>
            <a:pPr lvl="1"/>
            <a:r>
              <a:rPr lang="en-US" dirty="0"/>
              <a:t>Your presence will affect the people you observe (positive and negative</a:t>
            </a:r>
            <a:r>
              <a:rPr lang="en-US" dirty="0" smtClean="0"/>
              <a:t>)</a:t>
            </a:r>
          </a:p>
          <a:p>
            <a:pPr lvl="2"/>
            <a:r>
              <a:rPr lang="en-US" dirty="0" smtClean="0"/>
              <a:t>‘Hawthorne effect’ – employees act differently when ‘management’ is observing their work</a:t>
            </a:r>
            <a:endParaRPr lang="en-US" dirty="0"/>
          </a:p>
          <a:p>
            <a:pPr lvl="1"/>
            <a:r>
              <a:rPr lang="en-US" dirty="0"/>
              <a:t>Your presence can become </a:t>
            </a:r>
            <a:r>
              <a:rPr lang="en-US" dirty="0" smtClean="0"/>
              <a:t>annoying</a:t>
            </a:r>
          </a:p>
          <a:p>
            <a:pPr lvl="1"/>
            <a:r>
              <a:rPr lang="en-US" dirty="0" smtClean="0"/>
              <a:t>It can raise questions with the ‘consumer’</a:t>
            </a:r>
          </a:p>
          <a:p>
            <a:pPr lvl="2"/>
            <a:r>
              <a:rPr lang="en-US" dirty="0" smtClean="0"/>
              <a:t>E.g. in health care – who’s that man in the corner?</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B15BA0F8-27E1-4001-9C13-86C938757F36}" type="slidenum">
              <a:rPr lang="en-US"/>
              <a:pPr/>
              <a:t>17</a:t>
            </a:fld>
            <a:endParaRPr lang="en-US"/>
          </a:p>
        </p:txBody>
      </p:sp>
      <p:sp>
        <p:nvSpPr>
          <p:cNvPr id="238594" name="Rectangle 2"/>
          <p:cNvSpPr>
            <a:spLocks noGrp="1" noChangeArrowheads="1"/>
          </p:cNvSpPr>
          <p:nvPr>
            <p:ph type="title"/>
          </p:nvPr>
        </p:nvSpPr>
        <p:spPr/>
        <p:txBody>
          <a:bodyPr/>
          <a:lstStyle/>
          <a:p>
            <a:r>
              <a:rPr lang="en-US"/>
              <a:t>Collection - </a:t>
            </a:r>
            <a:r>
              <a:rPr lang="en-US" b="0" i="1"/>
              <a:t>Observation</a:t>
            </a:r>
          </a:p>
        </p:txBody>
      </p:sp>
      <p:sp>
        <p:nvSpPr>
          <p:cNvPr id="238595" name="Rectangle 3"/>
          <p:cNvSpPr>
            <a:spLocks noGrp="1" noChangeArrowheads="1"/>
          </p:cNvSpPr>
          <p:nvPr>
            <p:ph type="body" idx="1"/>
          </p:nvPr>
        </p:nvSpPr>
        <p:spPr/>
        <p:txBody>
          <a:bodyPr/>
          <a:lstStyle/>
          <a:p>
            <a:r>
              <a:rPr lang="en-US" b="1" dirty="0"/>
              <a:t>Distributed Cognition</a:t>
            </a:r>
            <a:r>
              <a:rPr lang="en-US" dirty="0"/>
              <a:t> - the tendency to off-load cognitive tasks to objects in the environment </a:t>
            </a:r>
            <a:r>
              <a:rPr lang="en-US" dirty="0" smtClean="0"/>
              <a:t>(e.g. post-its, calendar, whiteboard) or </a:t>
            </a:r>
            <a:r>
              <a:rPr lang="en-US" dirty="0"/>
              <a:t>to distribute them among team members or </a:t>
            </a:r>
            <a:r>
              <a:rPr lang="en-US" dirty="0" smtClean="0"/>
              <a:t>coworkers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Half-Time Entertainment </a:t>
            </a:r>
            <a:endParaRPr lang="en-NZ" dirty="0"/>
          </a:p>
        </p:txBody>
      </p:sp>
      <p:pic>
        <p:nvPicPr>
          <p:cNvPr id="5" name="Content Placeholder 4"/>
          <p:cNvPicPr>
            <a:picLocks noGrp="1" noChangeAspect="1"/>
          </p:cNvPicPr>
          <p:nvPr>
            <p:ph idx="1"/>
          </p:nvPr>
        </p:nvPicPr>
        <p:blipFill>
          <a:blip r:embed="rId2"/>
          <a:stretch>
            <a:fillRect/>
          </a:stretch>
        </p:blipFill>
        <p:spPr>
          <a:xfrm>
            <a:off x="1447800" y="1790700"/>
            <a:ext cx="5379398" cy="3276600"/>
          </a:xfrm>
          <a:prstGeom prst="rect">
            <a:avLst/>
          </a:prstGeom>
        </p:spPr>
      </p:pic>
      <p:sp>
        <p:nvSpPr>
          <p:cNvPr id="4" name="Slide Number Placeholder 3"/>
          <p:cNvSpPr>
            <a:spLocks noGrp="1"/>
          </p:cNvSpPr>
          <p:nvPr>
            <p:ph type="sldNum" sz="quarter" idx="10"/>
          </p:nvPr>
        </p:nvSpPr>
        <p:spPr/>
        <p:txBody>
          <a:bodyPr/>
          <a:lstStyle/>
          <a:p>
            <a:r>
              <a:rPr lang="en-US" smtClean="0"/>
              <a:t>1-</a:t>
            </a:r>
            <a:fld id="{F254314B-74FC-4B83-B9BB-CD791768CF6A}" type="slidenum">
              <a:rPr lang="en-US" smtClean="0"/>
              <a:pPr/>
              <a:t>18</a:t>
            </a:fld>
            <a:endParaRPr lang="en-US"/>
          </a:p>
        </p:txBody>
      </p:sp>
      <p:sp>
        <p:nvSpPr>
          <p:cNvPr id="6" name="Rectangle 5"/>
          <p:cNvSpPr/>
          <p:nvPr/>
        </p:nvSpPr>
        <p:spPr>
          <a:xfrm>
            <a:off x="1828800" y="5638800"/>
            <a:ext cx="4310283" cy="338554"/>
          </a:xfrm>
          <a:prstGeom prst="rect">
            <a:avLst/>
          </a:prstGeom>
        </p:spPr>
        <p:txBody>
          <a:bodyPr wrap="none">
            <a:spAutoFit/>
          </a:bodyPr>
          <a:lstStyle/>
          <a:p>
            <a:r>
              <a:rPr lang="en-NZ" dirty="0" smtClean="0">
                <a:hlinkClick r:id="rId3"/>
              </a:rPr>
              <a:t>https</a:t>
            </a:r>
            <a:r>
              <a:rPr lang="en-NZ" dirty="0">
                <a:hlinkClick r:id="rId3"/>
              </a:rPr>
              <a:t>://</a:t>
            </a:r>
            <a:r>
              <a:rPr lang="en-NZ" dirty="0" smtClean="0">
                <a:hlinkClick r:id="rId3"/>
              </a:rPr>
              <a:t>www.youtube.com/watch?v=kAG39jKi0lI</a:t>
            </a:r>
            <a:r>
              <a:rPr lang="en-NZ" dirty="0" smtClean="0"/>
              <a:t> </a:t>
            </a:r>
            <a:endParaRPr lang="en-NZ" dirty="0"/>
          </a:p>
        </p:txBody>
      </p:sp>
      <p:sp>
        <p:nvSpPr>
          <p:cNvPr id="7" name="TextBox 6"/>
          <p:cNvSpPr txBox="1"/>
          <p:nvPr/>
        </p:nvSpPr>
        <p:spPr>
          <a:xfrm>
            <a:off x="1825388" y="5166993"/>
            <a:ext cx="4800600" cy="420628"/>
          </a:xfrm>
          <a:prstGeom prst="rect">
            <a:avLst/>
          </a:prstGeom>
          <a:noFill/>
        </p:spPr>
        <p:txBody>
          <a:bodyPr wrap="square" rtlCol="0">
            <a:spAutoFit/>
          </a:bodyPr>
          <a:lstStyle/>
          <a:p>
            <a:r>
              <a:rPr lang="en-NZ" sz="3200" dirty="0" smtClean="0"/>
              <a:t>My Blackberry is not working </a:t>
            </a:r>
            <a:endParaRPr lang="en-NZ" sz="3200" dirty="0"/>
          </a:p>
        </p:txBody>
      </p:sp>
    </p:spTree>
    <p:extLst>
      <p:ext uri="{BB962C8B-B14F-4D97-AF65-F5344CB8AC3E}">
        <p14:creationId xmlns:p14="http://schemas.microsoft.com/office/powerpoint/2010/main" val="3431197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AA0287AA-F73B-457E-BF70-FD5AC2156714}" type="slidenum">
              <a:rPr lang="en-US"/>
              <a:pPr/>
              <a:t>19</a:t>
            </a:fld>
            <a:endParaRPr lang="en-US"/>
          </a:p>
        </p:txBody>
      </p:sp>
      <p:sp>
        <p:nvSpPr>
          <p:cNvPr id="236546" name="Rectangle 2"/>
          <p:cNvSpPr>
            <a:spLocks noGrp="1" noChangeArrowheads="1"/>
          </p:cNvSpPr>
          <p:nvPr>
            <p:ph type="title"/>
          </p:nvPr>
        </p:nvSpPr>
        <p:spPr/>
        <p:txBody>
          <a:bodyPr/>
          <a:lstStyle/>
          <a:p>
            <a:r>
              <a:rPr lang="en-US"/>
              <a:t>Collection - </a:t>
            </a:r>
            <a:r>
              <a:rPr lang="en-US" b="0" i="1"/>
              <a:t>Elicitation</a:t>
            </a:r>
          </a:p>
        </p:txBody>
      </p:sp>
      <p:sp>
        <p:nvSpPr>
          <p:cNvPr id="236547" name="Rectangle 3"/>
          <p:cNvSpPr>
            <a:spLocks noGrp="1" noChangeArrowheads="1"/>
          </p:cNvSpPr>
          <p:nvPr>
            <p:ph type="body" idx="1"/>
          </p:nvPr>
        </p:nvSpPr>
        <p:spPr/>
        <p:txBody>
          <a:bodyPr/>
          <a:lstStyle/>
          <a:p>
            <a:r>
              <a:rPr lang="en-US"/>
              <a:t>Tools for eliciting information from the various stakeholders:</a:t>
            </a:r>
          </a:p>
          <a:p>
            <a:pPr lvl="1"/>
            <a:r>
              <a:rPr lang="en-US"/>
              <a:t>Direct</a:t>
            </a:r>
          </a:p>
          <a:p>
            <a:pPr lvl="2"/>
            <a:r>
              <a:rPr lang="en-US"/>
              <a:t>Interviews</a:t>
            </a:r>
          </a:p>
          <a:p>
            <a:pPr lvl="2"/>
            <a:r>
              <a:rPr lang="en-US"/>
              <a:t>Focus groups</a:t>
            </a:r>
          </a:p>
          <a:p>
            <a:pPr lvl="1"/>
            <a:r>
              <a:rPr lang="en-US"/>
              <a:t>Indirect</a:t>
            </a:r>
          </a:p>
          <a:p>
            <a:pPr lvl="2"/>
            <a:r>
              <a:rPr lang="en-US"/>
              <a:t>Corporate documentation</a:t>
            </a:r>
          </a:p>
          <a:p>
            <a:pPr lvl="2"/>
            <a:r>
              <a:rPr lang="en-US"/>
              <a:t>Logs and notes</a:t>
            </a:r>
          </a:p>
          <a:p>
            <a:pPr lvl="2"/>
            <a:r>
              <a:rPr lang="en-US"/>
              <a:t>Questionnaires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4EB94299-D3C4-4229-A4A1-9FBBB3068FA0}" type="slidenum">
              <a:rPr lang="en-US"/>
              <a:pPr/>
              <a:t>2</a:t>
            </a:fld>
            <a:endParaRPr lang="en-US"/>
          </a:p>
        </p:txBody>
      </p:sp>
      <p:sp>
        <p:nvSpPr>
          <p:cNvPr id="205826" name="Rectangle 2"/>
          <p:cNvSpPr>
            <a:spLocks noGrp="1" noChangeArrowheads="1"/>
          </p:cNvSpPr>
          <p:nvPr>
            <p:ph type="title"/>
          </p:nvPr>
        </p:nvSpPr>
        <p:spPr/>
        <p:txBody>
          <a:bodyPr/>
          <a:lstStyle/>
          <a:p>
            <a:r>
              <a:rPr lang="en-US" dirty="0" smtClean="0"/>
              <a:t>Learning Objectives</a:t>
            </a:r>
            <a:endParaRPr lang="en-US" dirty="0"/>
          </a:p>
        </p:txBody>
      </p:sp>
      <p:sp>
        <p:nvSpPr>
          <p:cNvPr id="205827" name="Rectangle 3"/>
          <p:cNvSpPr>
            <a:spLocks noGrp="1" noChangeArrowheads="1"/>
          </p:cNvSpPr>
          <p:nvPr>
            <p:ph type="body" idx="1"/>
          </p:nvPr>
        </p:nvSpPr>
        <p:spPr>
          <a:xfrm>
            <a:off x="304800" y="1295400"/>
            <a:ext cx="8294688" cy="4572000"/>
          </a:xfrm>
        </p:spPr>
        <p:txBody>
          <a:bodyPr/>
          <a:lstStyle/>
          <a:p>
            <a:pPr>
              <a:buFontTx/>
              <a:buNone/>
            </a:pPr>
            <a:r>
              <a:rPr lang="en-US" i="1" dirty="0"/>
              <a:t>The voyage of discovery is not in seeking new landscapes but in having new eyes.</a:t>
            </a:r>
          </a:p>
          <a:p>
            <a:pPr>
              <a:buFontTx/>
              <a:buNone/>
            </a:pPr>
            <a:r>
              <a:rPr lang="en-US" sz="2000" dirty="0"/>
              <a:t>							(Proust, 1982)</a:t>
            </a:r>
          </a:p>
          <a:p>
            <a:r>
              <a:rPr lang="en-US" dirty="0" smtClean="0"/>
              <a:t>To develop a set of skills for systematic analysis of a problem domain to discover HCI issues and requirements</a:t>
            </a:r>
            <a:endParaRPr lang="en-US" dirty="0"/>
          </a:p>
          <a:p>
            <a:r>
              <a:rPr lang="en-US" dirty="0" smtClean="0"/>
              <a:t>To understand perspectives on data collection including types of stakeholders</a:t>
            </a:r>
            <a:endParaRPr lang="en-US" dirty="0"/>
          </a:p>
          <a:p>
            <a:r>
              <a:rPr lang="en-US" dirty="0" smtClean="0"/>
              <a:t>To be able to collect data by interviews, focus groups and questionnaires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1-</a:t>
            </a:r>
            <a:fld id="{E8FABB3B-2A9E-4CD1-893C-7AD67CEAC5B0}" type="slidenum">
              <a:rPr lang="en-US"/>
              <a:pPr/>
              <a:t>20</a:t>
            </a:fld>
            <a:endParaRPr lang="en-US"/>
          </a:p>
        </p:txBody>
      </p:sp>
      <p:sp>
        <p:nvSpPr>
          <p:cNvPr id="240642" name="Rectangle 2"/>
          <p:cNvSpPr>
            <a:spLocks noGrp="1" noChangeArrowheads="1"/>
          </p:cNvSpPr>
          <p:nvPr>
            <p:ph type="title"/>
          </p:nvPr>
        </p:nvSpPr>
        <p:spPr/>
        <p:txBody>
          <a:bodyPr/>
          <a:lstStyle/>
          <a:p>
            <a:r>
              <a:rPr lang="en-US"/>
              <a:t>Collection - </a:t>
            </a:r>
            <a:r>
              <a:rPr lang="en-US" b="0" i="1"/>
              <a:t>Elicitation – </a:t>
            </a:r>
            <a:r>
              <a:rPr lang="en-US" sz="2800" b="0" i="1"/>
              <a:t>Direct - Interviews</a:t>
            </a:r>
          </a:p>
        </p:txBody>
      </p:sp>
      <p:sp>
        <p:nvSpPr>
          <p:cNvPr id="240643" name="Rectangle 3"/>
          <p:cNvSpPr>
            <a:spLocks noGrp="1" noChangeArrowheads="1"/>
          </p:cNvSpPr>
          <p:nvPr>
            <p:ph type="body" idx="1"/>
          </p:nvPr>
        </p:nvSpPr>
        <p:spPr>
          <a:xfrm>
            <a:off x="304800" y="2209800"/>
            <a:ext cx="8294688" cy="4572000"/>
          </a:xfrm>
        </p:spPr>
        <p:txBody>
          <a:bodyPr/>
          <a:lstStyle/>
          <a:p>
            <a:endParaRPr lang="en-US" dirty="0"/>
          </a:p>
          <a:p>
            <a:endParaRPr lang="en-US" dirty="0"/>
          </a:p>
          <a:p>
            <a:r>
              <a:rPr lang="en-US" b="1" dirty="0"/>
              <a:t>Interviews</a:t>
            </a:r>
          </a:p>
          <a:p>
            <a:pPr lvl="1"/>
            <a:r>
              <a:rPr lang="en-US" dirty="0"/>
              <a:t>On-site interviews: may help people remember aspects of the job</a:t>
            </a:r>
          </a:p>
          <a:p>
            <a:pPr lvl="1"/>
            <a:r>
              <a:rPr lang="en-US" dirty="0"/>
              <a:t>Away from job site interviews: not interrupted by normal work related events</a:t>
            </a:r>
          </a:p>
        </p:txBody>
      </p:sp>
      <p:pic>
        <p:nvPicPr>
          <p:cNvPr id="240644" name="Picture 4" descr="maxim"/>
          <p:cNvPicPr>
            <a:picLocks noChangeAspect="1" noChangeArrowheads="1"/>
          </p:cNvPicPr>
          <p:nvPr/>
        </p:nvPicPr>
        <p:blipFill>
          <a:blip r:embed="rId3" cstate="print"/>
          <a:srcRect/>
          <a:stretch>
            <a:fillRect/>
          </a:stretch>
        </p:blipFill>
        <p:spPr bwMode="auto">
          <a:xfrm>
            <a:off x="381000" y="1524000"/>
            <a:ext cx="7905750" cy="428625"/>
          </a:xfrm>
          <a:prstGeom prst="rect">
            <a:avLst/>
          </a:prstGeom>
          <a:noFill/>
        </p:spPr>
      </p:pic>
      <p:sp>
        <p:nvSpPr>
          <p:cNvPr id="240645" name="Rectangle 5"/>
          <p:cNvSpPr>
            <a:spLocks noChangeArrowheads="1"/>
          </p:cNvSpPr>
          <p:nvPr/>
        </p:nvSpPr>
        <p:spPr bwMode="auto">
          <a:xfrm>
            <a:off x="304800" y="1981200"/>
            <a:ext cx="8305800" cy="533400"/>
          </a:xfrm>
          <a:prstGeom prst="rect">
            <a:avLst/>
          </a:prstGeom>
          <a:noFill/>
          <a:ln w="9525">
            <a:noFill/>
            <a:miter lim="800000"/>
            <a:headEnd/>
            <a:tailEnd/>
          </a:ln>
          <a:effectLst/>
        </p:spPr>
        <p:txBody>
          <a:bodyPr rIns="0"/>
          <a:lstStyle/>
          <a:p>
            <a:pPr indent="1588" eaLnBrk="1" hangingPunct="1">
              <a:spcBef>
                <a:spcPct val="20000"/>
              </a:spcBef>
            </a:pPr>
            <a:r>
              <a:rPr lang="en-US" baseline="0" dirty="0">
                <a:solidFill>
                  <a:srgbClr val="003300"/>
                </a:solidFill>
              </a:rPr>
              <a:t>Be polite and courteous during </a:t>
            </a:r>
            <a:r>
              <a:rPr lang="en-US" baseline="0" dirty="0" smtClean="0">
                <a:solidFill>
                  <a:srgbClr val="003300"/>
                </a:solidFill>
              </a:rPr>
              <a:t>interviews (people will judge the eventual software product by how you treat them at this stage! And people can be quite threatened that automation will take their job!)</a:t>
            </a:r>
            <a:endParaRPr lang="en-US" baseline="0" dirty="0">
              <a:solidFill>
                <a:srgbClr val="0033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6413CF55-B450-4174-A06D-01038202E7AE}" type="slidenum">
              <a:rPr lang="en-US"/>
              <a:pPr/>
              <a:t>21</a:t>
            </a:fld>
            <a:endParaRPr lang="en-US"/>
          </a:p>
        </p:txBody>
      </p:sp>
      <p:sp>
        <p:nvSpPr>
          <p:cNvPr id="241666" name="Rectangle 2"/>
          <p:cNvSpPr>
            <a:spLocks noGrp="1" noChangeArrowheads="1"/>
          </p:cNvSpPr>
          <p:nvPr>
            <p:ph type="title"/>
          </p:nvPr>
        </p:nvSpPr>
        <p:spPr/>
        <p:txBody>
          <a:bodyPr/>
          <a:lstStyle/>
          <a:p>
            <a:r>
              <a:rPr lang="en-US"/>
              <a:t>Collection - </a:t>
            </a:r>
            <a:r>
              <a:rPr lang="en-US" b="0" i="1"/>
              <a:t>Elicitation – </a:t>
            </a:r>
            <a:r>
              <a:rPr lang="en-US" sz="2800" b="0" i="1"/>
              <a:t>Direct - Interviews</a:t>
            </a:r>
          </a:p>
        </p:txBody>
      </p:sp>
      <p:sp>
        <p:nvSpPr>
          <p:cNvPr id="241667" name="Rectangle 3"/>
          <p:cNvSpPr>
            <a:spLocks noGrp="1" noChangeArrowheads="1"/>
          </p:cNvSpPr>
          <p:nvPr>
            <p:ph type="body" idx="1"/>
          </p:nvPr>
        </p:nvSpPr>
        <p:spPr/>
        <p:txBody>
          <a:bodyPr/>
          <a:lstStyle/>
          <a:p>
            <a:r>
              <a:rPr lang="en-US" b="1"/>
              <a:t>Interviews</a:t>
            </a:r>
          </a:p>
          <a:p>
            <a:pPr lvl="1"/>
            <a:r>
              <a:rPr lang="en-US" b="1"/>
              <a:t>Open-ended questions</a:t>
            </a:r>
            <a:r>
              <a:rPr lang="en-US"/>
              <a:t>: can be used to explore issues and elicit rich information about complex topics</a:t>
            </a:r>
          </a:p>
          <a:p>
            <a:pPr lvl="1"/>
            <a:r>
              <a:rPr lang="en-US" b="1"/>
              <a:t>Closed-ended questions</a:t>
            </a:r>
            <a:r>
              <a:rPr lang="en-US"/>
              <a:t>: can generally be answered with a polar yes/no response or a simple description.</a:t>
            </a:r>
          </a:p>
          <a:p>
            <a:pPr lvl="1"/>
            <a:endParaRPr lang="en-US"/>
          </a:p>
          <a:p>
            <a:pPr lvl="1"/>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9395D257-C5AA-4DDF-9C9B-97A2CFB6B357}" type="slidenum">
              <a:rPr lang="en-US"/>
              <a:pPr/>
              <a:t>22</a:t>
            </a:fld>
            <a:endParaRPr lang="en-US"/>
          </a:p>
        </p:txBody>
      </p:sp>
      <p:sp>
        <p:nvSpPr>
          <p:cNvPr id="242690" name="Rectangle 2"/>
          <p:cNvSpPr>
            <a:spLocks noGrp="1" noChangeArrowheads="1"/>
          </p:cNvSpPr>
          <p:nvPr>
            <p:ph type="title"/>
          </p:nvPr>
        </p:nvSpPr>
        <p:spPr/>
        <p:txBody>
          <a:bodyPr/>
          <a:lstStyle/>
          <a:p>
            <a:r>
              <a:rPr lang="en-US"/>
              <a:t>Collection - </a:t>
            </a:r>
            <a:r>
              <a:rPr lang="en-US" b="0" i="1"/>
              <a:t>Elicitation – </a:t>
            </a:r>
            <a:r>
              <a:rPr lang="en-US" sz="2800" b="0" i="1"/>
              <a:t>Direct - Interviews</a:t>
            </a:r>
          </a:p>
        </p:txBody>
      </p:sp>
      <p:sp>
        <p:nvSpPr>
          <p:cNvPr id="242691" name="Rectangle 3"/>
          <p:cNvSpPr>
            <a:spLocks noGrp="1" noChangeArrowheads="1"/>
          </p:cNvSpPr>
          <p:nvPr>
            <p:ph type="body" idx="1"/>
          </p:nvPr>
        </p:nvSpPr>
        <p:spPr/>
        <p:txBody>
          <a:bodyPr/>
          <a:lstStyle/>
          <a:p>
            <a:r>
              <a:rPr lang="en-US" b="1"/>
              <a:t>Interviews</a:t>
            </a:r>
          </a:p>
          <a:p>
            <a:pPr lvl="1"/>
            <a:r>
              <a:rPr lang="en-US" b="1"/>
              <a:t>Unstructured Interviews/Open-Ended Questions: </a:t>
            </a:r>
            <a:r>
              <a:rPr lang="en-US"/>
              <a:t>Early in the design process interviews are generally loosely structured.</a:t>
            </a:r>
          </a:p>
          <a:p>
            <a:pPr lvl="1"/>
            <a:r>
              <a:rPr lang="en-US" b="1"/>
              <a:t>Structured Interviews/Closed-Ended Questions: </a:t>
            </a:r>
            <a:r>
              <a:rPr lang="en-US"/>
              <a:t>As the design process proceeds, interviews can become more structured and focused on specific details and areas of the design.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dirty="0"/>
              <a:t>1-</a:t>
            </a:r>
            <a:fld id="{AA89E6E7-540D-423C-B132-A441B2930A57}" type="slidenum">
              <a:rPr lang="en-US"/>
              <a:pPr/>
              <a:t>23</a:t>
            </a:fld>
            <a:endParaRPr lang="en-US" dirty="0"/>
          </a:p>
        </p:txBody>
      </p:sp>
      <p:sp>
        <p:nvSpPr>
          <p:cNvPr id="243714" name="Rectangle 2"/>
          <p:cNvSpPr>
            <a:spLocks noGrp="1" noChangeArrowheads="1"/>
          </p:cNvSpPr>
          <p:nvPr>
            <p:ph type="title"/>
          </p:nvPr>
        </p:nvSpPr>
        <p:spPr/>
        <p:txBody>
          <a:bodyPr/>
          <a:lstStyle/>
          <a:p>
            <a:r>
              <a:rPr lang="en-US"/>
              <a:t>Collection - </a:t>
            </a:r>
            <a:r>
              <a:rPr lang="en-US" b="0" i="1"/>
              <a:t>Elicitation – </a:t>
            </a:r>
            <a:r>
              <a:rPr lang="en-US" sz="2800" b="0" i="1"/>
              <a:t>Direct - Interviews</a:t>
            </a:r>
          </a:p>
        </p:txBody>
      </p:sp>
      <p:sp>
        <p:nvSpPr>
          <p:cNvPr id="243715" name="Rectangle 3"/>
          <p:cNvSpPr>
            <a:spLocks noGrp="1" noChangeArrowheads="1"/>
          </p:cNvSpPr>
          <p:nvPr>
            <p:ph type="body" idx="1"/>
          </p:nvPr>
        </p:nvSpPr>
        <p:spPr>
          <a:xfrm>
            <a:off x="304800" y="1524000"/>
            <a:ext cx="8294688" cy="4572000"/>
          </a:xfrm>
        </p:spPr>
        <p:txBody>
          <a:bodyPr/>
          <a:lstStyle/>
          <a:p>
            <a:pPr>
              <a:lnSpc>
                <a:spcPct val="90000"/>
              </a:lnSpc>
            </a:pPr>
            <a:r>
              <a:rPr lang="en-US" b="1" dirty="0"/>
              <a:t>Interviews</a:t>
            </a:r>
          </a:p>
          <a:p>
            <a:pPr lvl="1">
              <a:lnSpc>
                <a:spcPct val="90000"/>
              </a:lnSpc>
            </a:pPr>
            <a:r>
              <a:rPr lang="en-US" b="1" dirty="0"/>
              <a:t>Predefined Scenarios: </a:t>
            </a:r>
            <a:r>
              <a:rPr lang="en-US" dirty="0"/>
              <a:t>The interviewer can use predefined scenarios to stimulate conversation and gain insight</a:t>
            </a:r>
          </a:p>
          <a:p>
            <a:pPr lvl="1">
              <a:lnSpc>
                <a:spcPct val="90000"/>
              </a:lnSpc>
            </a:pPr>
            <a:r>
              <a:rPr lang="en-US" b="1" dirty="0"/>
              <a:t>Focus of Interview: </a:t>
            </a:r>
            <a:r>
              <a:rPr lang="en-US" dirty="0"/>
              <a:t>It is important that the purpose of the interview is clearly defined</a:t>
            </a:r>
          </a:p>
          <a:p>
            <a:pPr lvl="1">
              <a:lnSpc>
                <a:spcPct val="90000"/>
              </a:lnSpc>
            </a:pPr>
            <a:r>
              <a:rPr lang="en-US" b="1" dirty="0"/>
              <a:t>Wrap-Up: </a:t>
            </a:r>
            <a:r>
              <a:rPr lang="en-US" dirty="0"/>
              <a:t>It is important to share your thoughts about the results of the </a:t>
            </a:r>
            <a:r>
              <a:rPr lang="en-US" dirty="0" smtClean="0"/>
              <a:t>interview, what will happen next and the timeframe</a:t>
            </a:r>
            <a:endParaRPr lang="en-US" dirty="0"/>
          </a:p>
          <a:p>
            <a:pPr lvl="1">
              <a:lnSpc>
                <a:spcPct val="90000"/>
              </a:lnSpc>
            </a:pPr>
            <a:r>
              <a:rPr lang="en-US" dirty="0" smtClean="0"/>
              <a:t>Try to keep the interview under an hour</a:t>
            </a:r>
          </a:p>
          <a:p>
            <a:pPr lvl="1">
              <a:lnSpc>
                <a:spcPct val="90000"/>
              </a:lnSpc>
            </a:pPr>
            <a:r>
              <a:rPr lang="en-US" dirty="0" smtClean="0"/>
              <a:t>Avoid leading questions that bias the result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5D35EA72-9129-4860-B959-6B77246A613F}" type="slidenum">
              <a:rPr lang="en-US"/>
              <a:pPr/>
              <a:t>24</a:t>
            </a:fld>
            <a:endParaRPr lang="en-US"/>
          </a:p>
        </p:txBody>
      </p:sp>
      <p:sp>
        <p:nvSpPr>
          <p:cNvPr id="218114" name="Rectangle 2"/>
          <p:cNvSpPr>
            <a:spLocks noGrp="1" noChangeArrowheads="1"/>
          </p:cNvSpPr>
          <p:nvPr>
            <p:ph type="title"/>
          </p:nvPr>
        </p:nvSpPr>
        <p:spPr/>
        <p:txBody>
          <a:bodyPr/>
          <a:lstStyle/>
          <a:p>
            <a:r>
              <a:rPr lang="en-US"/>
              <a:t>Collection </a:t>
            </a:r>
            <a:r>
              <a:rPr lang="en-US" sz="2800"/>
              <a:t>- </a:t>
            </a:r>
            <a:r>
              <a:rPr lang="en-US" b="0" i="1"/>
              <a:t>Elicitation</a:t>
            </a:r>
            <a:r>
              <a:rPr lang="en-US" sz="2800" b="0" i="1"/>
              <a:t> – Direct – Focus Groups</a:t>
            </a:r>
          </a:p>
        </p:txBody>
      </p:sp>
      <p:sp>
        <p:nvSpPr>
          <p:cNvPr id="218115" name="Rectangle 3"/>
          <p:cNvSpPr>
            <a:spLocks noGrp="1" noChangeArrowheads="1"/>
          </p:cNvSpPr>
          <p:nvPr>
            <p:ph type="body" idx="1"/>
          </p:nvPr>
        </p:nvSpPr>
        <p:spPr/>
        <p:txBody>
          <a:bodyPr/>
          <a:lstStyle/>
          <a:p>
            <a:r>
              <a:rPr lang="en-US" b="1" dirty="0"/>
              <a:t>Focus Groups</a:t>
            </a:r>
          </a:p>
          <a:p>
            <a:pPr lvl="1"/>
            <a:r>
              <a:rPr lang="en-US" dirty="0"/>
              <a:t>Require a moderator/facilitator to keep discussion on track</a:t>
            </a:r>
          </a:p>
          <a:p>
            <a:pPr lvl="1"/>
            <a:r>
              <a:rPr lang="en-US" dirty="0"/>
              <a:t>Maintain spontaneity</a:t>
            </a:r>
          </a:p>
          <a:p>
            <a:pPr lvl="1"/>
            <a:r>
              <a:rPr lang="en-US" dirty="0"/>
              <a:t>Have clearly defined outcomes</a:t>
            </a:r>
          </a:p>
          <a:p>
            <a:pPr lvl="1"/>
            <a:r>
              <a:rPr lang="en-US" dirty="0"/>
              <a:t>Provide participants with a context for the </a:t>
            </a:r>
            <a:r>
              <a:rPr lang="en-US" dirty="0" smtClean="0"/>
              <a:t>project</a:t>
            </a:r>
          </a:p>
          <a:p>
            <a:pPr lvl="1"/>
            <a:r>
              <a:rPr lang="en-US" dirty="0" smtClean="0"/>
              <a:t>Work best if the participants have a ‘peer’ relationship</a:t>
            </a:r>
          </a:p>
          <a:p>
            <a:pPr lvl="2"/>
            <a:r>
              <a:rPr lang="en-US" dirty="0"/>
              <a:t>I</a:t>
            </a:r>
            <a:r>
              <a:rPr lang="en-US" dirty="0" smtClean="0"/>
              <a:t>f line workers won’t speak freely in front of line supervisors, then put them in two separate focus groups</a:t>
            </a:r>
            <a:endParaRPr lang="en-US" dirty="0"/>
          </a:p>
          <a:p>
            <a:pPr lvl="1"/>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234B67CF-461C-42B8-A8F6-B6F0E1CE38EC}" type="slidenum">
              <a:rPr lang="en-US"/>
              <a:pPr/>
              <a:t>25</a:t>
            </a:fld>
            <a:endParaRPr lang="en-US"/>
          </a:p>
        </p:txBody>
      </p:sp>
      <p:sp>
        <p:nvSpPr>
          <p:cNvPr id="245762" name="Rectangle 2"/>
          <p:cNvSpPr>
            <a:spLocks noGrp="1" noChangeArrowheads="1"/>
          </p:cNvSpPr>
          <p:nvPr>
            <p:ph type="title"/>
          </p:nvPr>
        </p:nvSpPr>
        <p:spPr/>
        <p:txBody>
          <a:bodyPr/>
          <a:lstStyle/>
          <a:p>
            <a:r>
              <a:rPr lang="en-US"/>
              <a:t>Collection </a:t>
            </a:r>
            <a:r>
              <a:rPr lang="en-US" sz="2800"/>
              <a:t>- </a:t>
            </a:r>
            <a:r>
              <a:rPr lang="en-US" b="0" i="1"/>
              <a:t>Elicitation</a:t>
            </a:r>
            <a:r>
              <a:rPr lang="en-US" sz="2800" b="0" i="1"/>
              <a:t> – Direct – Focus Groups</a:t>
            </a:r>
          </a:p>
        </p:txBody>
      </p:sp>
      <p:sp>
        <p:nvSpPr>
          <p:cNvPr id="245763" name="Rectangle 3"/>
          <p:cNvSpPr>
            <a:spLocks noGrp="1" noChangeArrowheads="1"/>
          </p:cNvSpPr>
          <p:nvPr>
            <p:ph type="body" idx="1"/>
          </p:nvPr>
        </p:nvSpPr>
        <p:spPr/>
        <p:txBody>
          <a:bodyPr/>
          <a:lstStyle/>
          <a:p>
            <a:pPr>
              <a:lnSpc>
                <a:spcPct val="90000"/>
              </a:lnSpc>
            </a:pPr>
            <a:r>
              <a:rPr lang="en-US" dirty="0"/>
              <a:t>The advantages of focus groups:</a:t>
            </a:r>
          </a:p>
          <a:p>
            <a:pPr lvl="1">
              <a:lnSpc>
                <a:spcPct val="90000"/>
              </a:lnSpc>
            </a:pPr>
            <a:r>
              <a:rPr lang="en-US" sz="2400" dirty="0"/>
              <a:t>They are relatively inexpensive and easy to set up.</a:t>
            </a:r>
          </a:p>
          <a:p>
            <a:pPr lvl="1">
              <a:lnSpc>
                <a:spcPct val="90000"/>
              </a:lnSpc>
            </a:pPr>
            <a:r>
              <a:rPr lang="en-US" sz="2400" dirty="0"/>
              <a:t>They can be used early in the design process to help to identify and prioritize features.</a:t>
            </a:r>
          </a:p>
          <a:p>
            <a:pPr lvl="1">
              <a:lnSpc>
                <a:spcPct val="90000"/>
              </a:lnSpc>
            </a:pPr>
            <a:r>
              <a:rPr lang="en-US" sz="2400" dirty="0"/>
              <a:t>They help you to gain insight into people’s attitudes and motivations.</a:t>
            </a:r>
          </a:p>
          <a:p>
            <a:pPr lvl="1">
              <a:lnSpc>
                <a:spcPct val="90000"/>
              </a:lnSpc>
            </a:pPr>
            <a:r>
              <a:rPr lang="en-US" sz="2400" dirty="0" smtClean="0"/>
              <a:t>They make it clear an opinion is an ‘outlier’</a:t>
            </a:r>
            <a:endParaRPr lang="en-US" sz="2400" dirty="0"/>
          </a:p>
          <a:p>
            <a:pPr>
              <a:lnSpc>
                <a:spcPct val="90000"/>
              </a:lnSpc>
            </a:pPr>
            <a:r>
              <a:rPr lang="en-US" dirty="0"/>
              <a:t>The disadvantages of focus groups:</a:t>
            </a:r>
          </a:p>
          <a:p>
            <a:pPr lvl="1">
              <a:lnSpc>
                <a:spcPct val="90000"/>
              </a:lnSpc>
            </a:pPr>
            <a:r>
              <a:rPr lang="en-US" sz="2400" dirty="0"/>
              <a:t>They only represent the views of one particular group.</a:t>
            </a:r>
          </a:p>
          <a:p>
            <a:pPr lvl="1">
              <a:lnSpc>
                <a:spcPct val="90000"/>
              </a:lnSpc>
            </a:pPr>
            <a:r>
              <a:rPr lang="en-US" sz="2400" dirty="0"/>
              <a:t>They are not statistically significant.</a:t>
            </a:r>
          </a:p>
          <a:p>
            <a:pPr lvl="1">
              <a:lnSpc>
                <a:spcPct val="90000"/>
              </a:lnSpc>
            </a:pPr>
            <a:r>
              <a:rPr lang="en-US" sz="2400" dirty="0"/>
              <a:t>They do not provide information about usability.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E0051901-271B-415A-8A07-125558C92ABB}" type="slidenum">
              <a:rPr lang="en-US"/>
              <a:pPr/>
              <a:t>26</a:t>
            </a:fld>
            <a:endParaRPr lang="en-US"/>
          </a:p>
        </p:txBody>
      </p:sp>
      <p:sp>
        <p:nvSpPr>
          <p:cNvPr id="244738" name="Rectangle 2"/>
          <p:cNvSpPr>
            <a:spLocks noGrp="1" noChangeArrowheads="1"/>
          </p:cNvSpPr>
          <p:nvPr>
            <p:ph type="title"/>
          </p:nvPr>
        </p:nvSpPr>
        <p:spPr/>
        <p:txBody>
          <a:bodyPr/>
          <a:lstStyle/>
          <a:p>
            <a:r>
              <a:rPr lang="en-US"/>
              <a:t>Collection </a:t>
            </a:r>
            <a:r>
              <a:rPr lang="en-US" sz="2800"/>
              <a:t>- </a:t>
            </a:r>
            <a:r>
              <a:rPr lang="en-US" b="0" i="1"/>
              <a:t>Elicitation – </a:t>
            </a:r>
            <a:r>
              <a:rPr lang="en-US" sz="2800" b="0" i="1"/>
              <a:t>Indirect</a:t>
            </a:r>
          </a:p>
        </p:txBody>
      </p:sp>
      <p:sp>
        <p:nvSpPr>
          <p:cNvPr id="244739" name="Rectangle 3"/>
          <p:cNvSpPr>
            <a:spLocks noGrp="1" noChangeArrowheads="1"/>
          </p:cNvSpPr>
          <p:nvPr>
            <p:ph type="body" idx="1"/>
          </p:nvPr>
        </p:nvSpPr>
        <p:spPr/>
        <p:txBody>
          <a:bodyPr/>
          <a:lstStyle/>
          <a:p>
            <a:r>
              <a:rPr lang="en-US" sz="2800" b="1" dirty="0"/>
              <a:t>Corporate Documentation—</a:t>
            </a:r>
            <a:r>
              <a:rPr lang="en-US" sz="2800" dirty="0"/>
              <a:t>Information can be collected indirectly through corporate documents that reference policies and procedures.</a:t>
            </a:r>
          </a:p>
          <a:p>
            <a:r>
              <a:rPr lang="en-US" sz="2800" b="1" dirty="0"/>
              <a:t>Logs and Notes—</a:t>
            </a:r>
            <a:r>
              <a:rPr lang="en-US" sz="2800" dirty="0"/>
              <a:t>Indirect methods can also include user participation; </a:t>
            </a:r>
          </a:p>
          <a:p>
            <a:pPr lvl="1"/>
            <a:r>
              <a:rPr lang="en-US" sz="2400" dirty="0"/>
              <a:t>Ask people to keep a log of specific activities</a:t>
            </a:r>
          </a:p>
          <a:p>
            <a:pPr lvl="1"/>
            <a:r>
              <a:rPr lang="en-US" sz="2400" dirty="0"/>
              <a:t>Collect </a:t>
            </a:r>
            <a:r>
              <a:rPr lang="en-US" sz="2400" dirty="0" smtClean="0"/>
              <a:t>(or photograph) the </a:t>
            </a:r>
            <a:r>
              <a:rPr lang="en-US" sz="2400" dirty="0"/>
              <a:t>notes people make to remind them of procedures and policies</a:t>
            </a:r>
          </a:p>
          <a:p>
            <a:pPr lvl="2"/>
            <a:r>
              <a:rPr lang="en-US" sz="2000" dirty="0"/>
              <a:t>sticky notes tacked onto a computer</a:t>
            </a:r>
          </a:p>
          <a:p>
            <a:pPr lvl="2"/>
            <a:r>
              <a:rPr lang="en-US" sz="2000" dirty="0"/>
              <a:t>reminders stuck on a corkboard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BD0DDD7C-4FF5-46D9-B49B-231B2965BFC6}" type="slidenum">
              <a:rPr lang="en-US"/>
              <a:pPr/>
              <a:t>27</a:t>
            </a:fld>
            <a:endParaRPr lang="en-US"/>
          </a:p>
        </p:txBody>
      </p:sp>
      <p:sp>
        <p:nvSpPr>
          <p:cNvPr id="247810" name="Rectangle 2"/>
          <p:cNvSpPr>
            <a:spLocks noGrp="1" noChangeArrowheads="1"/>
          </p:cNvSpPr>
          <p:nvPr>
            <p:ph type="title"/>
          </p:nvPr>
        </p:nvSpPr>
        <p:spPr/>
        <p:txBody>
          <a:bodyPr/>
          <a:lstStyle/>
          <a:p>
            <a:r>
              <a:rPr lang="en-US"/>
              <a:t>Collection </a:t>
            </a:r>
            <a:r>
              <a:rPr lang="en-US" sz="2800"/>
              <a:t>- </a:t>
            </a:r>
            <a:r>
              <a:rPr lang="en-US" b="0" i="1"/>
              <a:t>Elicitation – </a:t>
            </a:r>
            <a:r>
              <a:rPr lang="en-US" sz="2800" b="0" i="1"/>
              <a:t>Indirect - Questionnaires</a:t>
            </a:r>
          </a:p>
        </p:txBody>
      </p:sp>
      <p:sp>
        <p:nvSpPr>
          <p:cNvPr id="247811" name="Rectangle 3"/>
          <p:cNvSpPr>
            <a:spLocks noGrp="1" noChangeArrowheads="1"/>
          </p:cNvSpPr>
          <p:nvPr>
            <p:ph type="body" idx="1"/>
          </p:nvPr>
        </p:nvSpPr>
        <p:spPr/>
        <p:txBody>
          <a:bodyPr/>
          <a:lstStyle/>
          <a:p>
            <a:r>
              <a:rPr lang="en-US" sz="2800"/>
              <a:t>Questionnaires are familiar</a:t>
            </a:r>
          </a:p>
          <a:p>
            <a:r>
              <a:rPr lang="en-US" sz="2800"/>
              <a:t>Questionnaires can contain open and closed questions</a:t>
            </a:r>
          </a:p>
          <a:p>
            <a:r>
              <a:rPr lang="en-US" sz="2800"/>
              <a:t>Questionnaires can include the following:</a:t>
            </a:r>
          </a:p>
          <a:p>
            <a:pPr lvl="1"/>
            <a:r>
              <a:rPr lang="en-US" sz="2400"/>
              <a:t>Mutually exclusive choices (radio buttons)</a:t>
            </a:r>
          </a:p>
          <a:p>
            <a:pPr lvl="1"/>
            <a:r>
              <a:rPr lang="en-US" sz="2400"/>
              <a:t>Non–mutually exclusive choices (checkboxes)</a:t>
            </a:r>
          </a:p>
          <a:p>
            <a:pPr lvl="1"/>
            <a:r>
              <a:rPr lang="en-US" sz="2400"/>
              <a:t>Ranges (overlapping, open-ended)</a:t>
            </a:r>
          </a:p>
          <a:p>
            <a:pPr lvl="1"/>
            <a:r>
              <a:rPr lang="en-US" sz="2400"/>
              <a:t>Scales (Likert scales, semantic differential scales)</a:t>
            </a:r>
          </a:p>
          <a:p>
            <a:pPr lvl="1"/>
            <a:r>
              <a:rPr lang="en-US" sz="2400"/>
              <a:t>Short-answer fill-ins</a:t>
            </a:r>
          </a:p>
          <a:p>
            <a:pPr lvl="1"/>
            <a:r>
              <a:rPr lang="en-US" sz="2400"/>
              <a:t>Comments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1-</a:t>
            </a:r>
            <a:fld id="{661DE6F6-10BD-4258-BB90-8385DB6A2DC7}" type="slidenum">
              <a:rPr lang="en-US"/>
              <a:pPr/>
              <a:t>28</a:t>
            </a:fld>
            <a:endParaRPr lang="en-US"/>
          </a:p>
        </p:txBody>
      </p:sp>
      <p:sp>
        <p:nvSpPr>
          <p:cNvPr id="248834" name="Rectangle 2"/>
          <p:cNvSpPr>
            <a:spLocks noGrp="1" noChangeArrowheads="1"/>
          </p:cNvSpPr>
          <p:nvPr>
            <p:ph type="title"/>
          </p:nvPr>
        </p:nvSpPr>
        <p:spPr/>
        <p:txBody>
          <a:bodyPr/>
          <a:lstStyle/>
          <a:p>
            <a:r>
              <a:rPr lang="en-US"/>
              <a:t>Collection </a:t>
            </a:r>
            <a:r>
              <a:rPr lang="en-US" sz="2800"/>
              <a:t>- </a:t>
            </a:r>
            <a:r>
              <a:rPr lang="en-US" b="0" i="1"/>
              <a:t>Elicitation – </a:t>
            </a:r>
            <a:r>
              <a:rPr lang="en-US" sz="2800" b="0" i="1"/>
              <a:t>Indirect - Questionnaires</a:t>
            </a:r>
          </a:p>
        </p:txBody>
      </p:sp>
      <p:sp>
        <p:nvSpPr>
          <p:cNvPr id="248835" name="Rectangle 3"/>
          <p:cNvSpPr>
            <a:spLocks noGrp="1" noChangeArrowheads="1"/>
          </p:cNvSpPr>
          <p:nvPr>
            <p:ph type="body" idx="1"/>
          </p:nvPr>
        </p:nvSpPr>
        <p:spPr>
          <a:xfrm>
            <a:off x="304800" y="1600200"/>
            <a:ext cx="8294688" cy="4953000"/>
          </a:xfrm>
        </p:spPr>
        <p:txBody>
          <a:bodyPr/>
          <a:lstStyle/>
          <a:p>
            <a:pPr>
              <a:lnSpc>
                <a:spcPct val="80000"/>
              </a:lnSpc>
            </a:pPr>
            <a:endParaRPr lang="en-US" sz="1800"/>
          </a:p>
          <a:p>
            <a:pPr>
              <a:lnSpc>
                <a:spcPct val="80000"/>
              </a:lnSpc>
            </a:pPr>
            <a:endParaRPr lang="en-US" sz="1800"/>
          </a:p>
          <a:p>
            <a:pPr>
              <a:lnSpc>
                <a:spcPct val="80000"/>
              </a:lnSpc>
            </a:pPr>
            <a:endParaRPr lang="en-US" sz="1800"/>
          </a:p>
          <a:p>
            <a:pPr>
              <a:lnSpc>
                <a:spcPct val="80000"/>
              </a:lnSpc>
            </a:pPr>
            <a:r>
              <a:rPr lang="en-US" sz="2400"/>
              <a:t>The following are guidelines for defining scales:</a:t>
            </a:r>
          </a:p>
          <a:p>
            <a:pPr lvl="1">
              <a:lnSpc>
                <a:spcPct val="80000"/>
              </a:lnSpc>
            </a:pPr>
            <a:r>
              <a:rPr lang="en-US" sz="2400"/>
              <a:t>Identify the scale and the significance of the units </a:t>
            </a:r>
          </a:p>
          <a:p>
            <a:pPr lvl="1">
              <a:lnSpc>
                <a:spcPct val="80000"/>
              </a:lnSpc>
            </a:pPr>
            <a:r>
              <a:rPr lang="en-US" sz="2400"/>
              <a:t>Use the most intuitive order </a:t>
            </a:r>
          </a:p>
          <a:p>
            <a:pPr lvl="1">
              <a:lnSpc>
                <a:spcPct val="80000"/>
              </a:lnSpc>
            </a:pPr>
            <a:r>
              <a:rPr lang="en-US" sz="2400"/>
              <a:t>You can use positive or negative scales or a combination of the two</a:t>
            </a:r>
          </a:p>
          <a:p>
            <a:pPr lvl="1">
              <a:lnSpc>
                <a:spcPct val="80000"/>
              </a:lnSpc>
            </a:pPr>
            <a:r>
              <a:rPr lang="en-US" sz="2400"/>
              <a:t>Use odd numbers when you want to allow neutral responses.</a:t>
            </a:r>
          </a:p>
          <a:p>
            <a:pPr lvl="1">
              <a:lnSpc>
                <a:spcPct val="80000"/>
              </a:lnSpc>
            </a:pPr>
            <a:r>
              <a:rPr lang="en-US" sz="2400"/>
              <a:t>Use even numbers when you want to force a choice of positive or negative.</a:t>
            </a:r>
          </a:p>
          <a:p>
            <a:pPr lvl="1">
              <a:lnSpc>
                <a:spcPct val="80000"/>
              </a:lnSpc>
            </a:pPr>
            <a:r>
              <a:rPr lang="en-US" sz="2400"/>
              <a:t>Provide a not applicable (NA) response when appropriate.</a:t>
            </a:r>
          </a:p>
          <a:p>
            <a:pPr lvl="1">
              <a:lnSpc>
                <a:spcPct val="80000"/>
              </a:lnSpc>
            </a:pPr>
            <a:r>
              <a:rPr lang="en-US" sz="2400"/>
              <a:t>Do not use too many degrees within the scale; seven is considered a general limit.</a:t>
            </a:r>
          </a:p>
        </p:txBody>
      </p:sp>
      <p:pic>
        <p:nvPicPr>
          <p:cNvPr id="248836" name="Picture 4" descr="Figure4-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600200" y="1295400"/>
            <a:ext cx="5376863" cy="877888"/>
          </a:xfrm>
          <a:prstGeom prst="rect">
            <a:avLst/>
          </a:prstGeom>
          <a:noFill/>
        </p:spPr>
      </p:pic>
      <p:sp>
        <p:nvSpPr>
          <p:cNvPr id="248837" name="Text Box 5"/>
          <p:cNvSpPr txBox="1">
            <a:spLocks noChangeArrowheads="1"/>
          </p:cNvSpPr>
          <p:nvPr/>
        </p:nvSpPr>
        <p:spPr bwMode="auto">
          <a:xfrm>
            <a:off x="4038600" y="1905000"/>
            <a:ext cx="1192213" cy="581025"/>
          </a:xfrm>
          <a:prstGeom prst="rect">
            <a:avLst/>
          </a:prstGeom>
          <a:noFill/>
          <a:ln w="9525">
            <a:noFill/>
            <a:miter lim="800000"/>
            <a:headEnd/>
            <a:tailEnd/>
          </a:ln>
          <a:effectLst/>
        </p:spPr>
        <p:txBody>
          <a:bodyPr wrap="none">
            <a:spAutoFit/>
          </a:bodyPr>
          <a:lstStyle/>
          <a:p>
            <a:r>
              <a:rPr lang="en-US">
                <a:solidFill>
                  <a:srgbClr val="003300"/>
                </a:solidFill>
              </a:rPr>
              <a:t>Likert scale.</a:t>
            </a:r>
          </a:p>
          <a:p>
            <a:endParaRPr lang="en-US">
              <a:solidFill>
                <a:srgbClr val="0033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form from www.stats.govt.nz</a:t>
            </a:r>
            <a:endParaRPr lang="en-NZ" dirty="0"/>
          </a:p>
        </p:txBody>
      </p:sp>
      <p:sp>
        <p:nvSpPr>
          <p:cNvPr id="3" name="Content Placeholder 2"/>
          <p:cNvSpPr>
            <a:spLocks noGrp="1"/>
          </p:cNvSpPr>
          <p:nvPr>
            <p:ph idx="1"/>
          </p:nvPr>
        </p:nvSpPr>
        <p:spPr/>
        <p:txBody>
          <a:bodyPr/>
          <a:lstStyle/>
          <a:p>
            <a:endParaRPr lang="en-NZ"/>
          </a:p>
        </p:txBody>
      </p:sp>
      <p:sp>
        <p:nvSpPr>
          <p:cNvPr id="4" name="Slide Number Placeholder 3"/>
          <p:cNvSpPr>
            <a:spLocks noGrp="1"/>
          </p:cNvSpPr>
          <p:nvPr>
            <p:ph type="sldNum" sz="quarter" idx="10"/>
          </p:nvPr>
        </p:nvSpPr>
        <p:spPr/>
        <p:txBody>
          <a:bodyPr/>
          <a:lstStyle/>
          <a:p>
            <a:r>
              <a:rPr lang="en-US" smtClean="0"/>
              <a:t>1-</a:t>
            </a:r>
            <a:fld id="{F254314B-74FC-4B83-B9BB-CD791768CF6A}" type="slidenum">
              <a:rPr lang="en-US" smtClean="0"/>
              <a:pPr/>
              <a:t>29</a:t>
            </a:fld>
            <a:endParaRPr lang="en-US"/>
          </a:p>
        </p:txBody>
      </p:sp>
      <p:pic>
        <p:nvPicPr>
          <p:cNvPr id="2050" name="Picture 2"/>
          <p:cNvPicPr>
            <a:picLocks noChangeAspect="1" noChangeArrowheads="1"/>
          </p:cNvPicPr>
          <p:nvPr/>
        </p:nvPicPr>
        <p:blipFill>
          <a:blip r:embed="rId3" cstate="print"/>
          <a:srcRect/>
          <a:stretch>
            <a:fillRect/>
          </a:stretch>
        </p:blipFill>
        <p:spPr bwMode="auto">
          <a:xfrm>
            <a:off x="0" y="1276350"/>
            <a:ext cx="7477125" cy="55816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4FF64FCC-A742-40B2-A52D-46B46F957337}" type="slidenum">
              <a:rPr lang="en-US"/>
              <a:pPr/>
              <a:t>3</a:t>
            </a:fld>
            <a:endParaRPr lang="en-US"/>
          </a:p>
        </p:txBody>
      </p:sp>
      <p:sp>
        <p:nvSpPr>
          <p:cNvPr id="223234" name="Rectangle 2"/>
          <p:cNvSpPr>
            <a:spLocks noGrp="1" noChangeArrowheads="1"/>
          </p:cNvSpPr>
          <p:nvPr>
            <p:ph type="title"/>
          </p:nvPr>
        </p:nvSpPr>
        <p:spPr/>
        <p:txBody>
          <a:bodyPr/>
          <a:lstStyle/>
          <a:p>
            <a:r>
              <a:rPr lang="en-US"/>
              <a:t>Discovery</a:t>
            </a:r>
          </a:p>
        </p:txBody>
      </p:sp>
      <p:sp>
        <p:nvSpPr>
          <p:cNvPr id="223235" name="Rectangle 3"/>
          <p:cNvSpPr>
            <a:spLocks noGrp="1" noChangeArrowheads="1"/>
          </p:cNvSpPr>
          <p:nvPr>
            <p:ph type="body" idx="1"/>
          </p:nvPr>
        </p:nvSpPr>
        <p:spPr/>
        <p:txBody>
          <a:bodyPr/>
          <a:lstStyle/>
          <a:p>
            <a:pPr>
              <a:lnSpc>
                <a:spcPct val="90000"/>
              </a:lnSpc>
            </a:pPr>
            <a:r>
              <a:rPr lang="en-US"/>
              <a:t>During the collection portion you will formally identify:</a:t>
            </a:r>
          </a:p>
          <a:p>
            <a:pPr lvl="1">
              <a:lnSpc>
                <a:spcPct val="90000"/>
              </a:lnSpc>
            </a:pPr>
            <a:r>
              <a:rPr lang="en-US"/>
              <a:t>The people who are involved with the work</a:t>
            </a:r>
          </a:p>
          <a:p>
            <a:pPr lvl="1">
              <a:lnSpc>
                <a:spcPct val="90000"/>
              </a:lnSpc>
            </a:pPr>
            <a:r>
              <a:rPr lang="en-US"/>
              <a:t>The things they use to do the work</a:t>
            </a:r>
          </a:p>
          <a:p>
            <a:pPr lvl="1">
              <a:lnSpc>
                <a:spcPct val="90000"/>
              </a:lnSpc>
            </a:pPr>
            <a:r>
              <a:rPr lang="en-US"/>
              <a:t>The processes that are involved in the work</a:t>
            </a:r>
          </a:p>
          <a:p>
            <a:pPr lvl="1">
              <a:lnSpc>
                <a:spcPct val="90000"/>
              </a:lnSpc>
            </a:pPr>
            <a:r>
              <a:rPr lang="en-US"/>
              <a:t>The information required to do the work</a:t>
            </a:r>
          </a:p>
          <a:p>
            <a:pPr lvl="1">
              <a:lnSpc>
                <a:spcPct val="90000"/>
              </a:lnSpc>
            </a:pPr>
            <a:r>
              <a:rPr lang="en-US"/>
              <a:t>The constraints imposed on the work</a:t>
            </a:r>
          </a:p>
          <a:p>
            <a:pPr lvl="1">
              <a:lnSpc>
                <a:spcPct val="90000"/>
              </a:lnSpc>
            </a:pPr>
            <a:r>
              <a:rPr lang="en-US"/>
              <a:t>The inputs required by the work</a:t>
            </a:r>
          </a:p>
          <a:p>
            <a:pPr lvl="1">
              <a:lnSpc>
                <a:spcPct val="90000"/>
              </a:lnSpc>
            </a:pPr>
            <a:r>
              <a:rPr lang="en-US"/>
              <a:t>The outputs created by the work</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C85BDD04-3187-490C-A4B0-014FA8838A30}" type="slidenum">
              <a:rPr lang="en-US"/>
              <a:pPr/>
              <a:t>30</a:t>
            </a:fld>
            <a:endParaRPr lang="en-US"/>
          </a:p>
        </p:txBody>
      </p:sp>
      <p:sp>
        <p:nvSpPr>
          <p:cNvPr id="246786" name="Rectangle 2"/>
          <p:cNvSpPr>
            <a:spLocks noGrp="1" noChangeArrowheads="1"/>
          </p:cNvSpPr>
          <p:nvPr>
            <p:ph type="title"/>
          </p:nvPr>
        </p:nvSpPr>
        <p:spPr/>
        <p:txBody>
          <a:bodyPr/>
          <a:lstStyle/>
          <a:p>
            <a:r>
              <a:rPr lang="en-US"/>
              <a:t>Collection </a:t>
            </a:r>
            <a:r>
              <a:rPr lang="en-US" sz="2800"/>
              <a:t>- </a:t>
            </a:r>
            <a:r>
              <a:rPr lang="en-US" b="0" i="1"/>
              <a:t>Elicitation – </a:t>
            </a:r>
            <a:r>
              <a:rPr lang="en-US" sz="2800" b="0" i="1"/>
              <a:t>Indirect - Questionnaires</a:t>
            </a:r>
          </a:p>
        </p:txBody>
      </p:sp>
      <p:sp>
        <p:nvSpPr>
          <p:cNvPr id="246787" name="Rectangle 3"/>
          <p:cNvSpPr>
            <a:spLocks noGrp="1" noChangeArrowheads="1"/>
          </p:cNvSpPr>
          <p:nvPr>
            <p:ph type="body" idx="1"/>
          </p:nvPr>
        </p:nvSpPr>
        <p:spPr/>
        <p:txBody>
          <a:bodyPr/>
          <a:lstStyle/>
          <a:p>
            <a:pPr>
              <a:lnSpc>
                <a:spcPct val="90000"/>
              </a:lnSpc>
            </a:pPr>
            <a:r>
              <a:rPr lang="en-US"/>
              <a:t>Advantages of questionnaires:</a:t>
            </a:r>
          </a:p>
          <a:p>
            <a:pPr lvl="1">
              <a:lnSpc>
                <a:spcPct val="90000"/>
              </a:lnSpc>
            </a:pPr>
            <a:r>
              <a:rPr lang="en-US" sz="2400"/>
              <a:t>They do not involve face-to-face contact and can be administered remotely.</a:t>
            </a:r>
          </a:p>
          <a:p>
            <a:pPr lvl="1">
              <a:lnSpc>
                <a:spcPct val="90000"/>
              </a:lnSpc>
            </a:pPr>
            <a:r>
              <a:rPr lang="en-US" sz="2400"/>
              <a:t>They can be used to supply information for primary stakeholder profiles.</a:t>
            </a:r>
          </a:p>
          <a:p>
            <a:pPr lvl="1">
              <a:lnSpc>
                <a:spcPct val="90000"/>
              </a:lnSpc>
            </a:pPr>
            <a:r>
              <a:rPr lang="en-US" sz="2400"/>
              <a:t>They can be used to ascertain whether proposed solutions will meet with acceptance as well as to elicit new ideas.</a:t>
            </a:r>
          </a:p>
          <a:p>
            <a:pPr lvl="1">
              <a:lnSpc>
                <a:spcPct val="90000"/>
              </a:lnSpc>
            </a:pPr>
            <a:r>
              <a:rPr lang="en-US" sz="2400"/>
              <a:t>They can also be used to double-check the feedback obtained from one-on-one interviews.</a:t>
            </a:r>
          </a:p>
          <a:p>
            <a:pPr lvl="1">
              <a:lnSpc>
                <a:spcPct val="90000"/>
              </a:lnSpc>
            </a:pPr>
            <a:r>
              <a:rPr lang="en-US" sz="2400"/>
              <a:t>They can reach a large audience with relatively little expense.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2A842D8C-1577-4D63-994B-ECE273403B8F}" type="slidenum">
              <a:rPr lang="en-US"/>
              <a:pPr/>
              <a:t>31</a:t>
            </a:fld>
            <a:endParaRPr lang="en-US"/>
          </a:p>
        </p:txBody>
      </p:sp>
      <p:sp>
        <p:nvSpPr>
          <p:cNvPr id="249858" name="Rectangle 2"/>
          <p:cNvSpPr>
            <a:spLocks noGrp="1" noChangeArrowheads="1"/>
          </p:cNvSpPr>
          <p:nvPr>
            <p:ph type="title"/>
          </p:nvPr>
        </p:nvSpPr>
        <p:spPr/>
        <p:txBody>
          <a:bodyPr/>
          <a:lstStyle/>
          <a:p>
            <a:r>
              <a:rPr lang="en-US"/>
              <a:t>Collection </a:t>
            </a:r>
            <a:r>
              <a:rPr lang="en-US" sz="2800"/>
              <a:t>- </a:t>
            </a:r>
            <a:r>
              <a:rPr lang="en-US" b="0" i="1"/>
              <a:t>Elicitation – </a:t>
            </a:r>
            <a:r>
              <a:rPr lang="en-US" sz="2800" b="0" i="1"/>
              <a:t>Indirect - Questionnaires</a:t>
            </a:r>
          </a:p>
        </p:txBody>
      </p:sp>
      <p:sp>
        <p:nvSpPr>
          <p:cNvPr id="249859" name="Rectangle 3"/>
          <p:cNvSpPr>
            <a:spLocks noGrp="1" noChangeArrowheads="1"/>
          </p:cNvSpPr>
          <p:nvPr>
            <p:ph type="body" idx="1"/>
          </p:nvPr>
        </p:nvSpPr>
        <p:spPr/>
        <p:txBody>
          <a:bodyPr/>
          <a:lstStyle/>
          <a:p>
            <a:r>
              <a:rPr lang="en-US"/>
              <a:t>Disadvantages of questionnaires:</a:t>
            </a:r>
          </a:p>
          <a:p>
            <a:pPr lvl="1"/>
            <a:r>
              <a:rPr lang="en-US"/>
              <a:t>Vague questions will return ambiguous responses that will serve no useful purpose or the design.</a:t>
            </a:r>
          </a:p>
          <a:p>
            <a:pPr lvl="1"/>
            <a:r>
              <a:rPr lang="en-US"/>
              <a:t>People do not like to fill out long questionnaires.</a:t>
            </a:r>
          </a:p>
          <a:p>
            <a:pPr lvl="1"/>
            <a:r>
              <a:rPr lang="en-US"/>
              <a:t>Closed-ended questions can restrict responses.</a:t>
            </a:r>
          </a:p>
          <a:p>
            <a:pPr lvl="1"/>
            <a:r>
              <a:rPr lang="en-US"/>
              <a:t>Open-ended questions can be hard to quantify.</a:t>
            </a:r>
          </a:p>
          <a:p>
            <a:pPr lvl="1"/>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6FDD4294-17D6-4CAF-9701-E11F09A2E512}" type="slidenum">
              <a:rPr lang="en-US"/>
              <a:pPr/>
              <a:t>32</a:t>
            </a:fld>
            <a:endParaRPr lang="en-US"/>
          </a:p>
        </p:txBody>
      </p:sp>
      <p:sp>
        <p:nvSpPr>
          <p:cNvPr id="250882" name="Rectangle 2"/>
          <p:cNvSpPr>
            <a:spLocks noGrp="1" noChangeArrowheads="1"/>
          </p:cNvSpPr>
          <p:nvPr>
            <p:ph type="title"/>
          </p:nvPr>
        </p:nvSpPr>
        <p:spPr/>
        <p:txBody>
          <a:bodyPr/>
          <a:lstStyle/>
          <a:p>
            <a:r>
              <a:rPr lang="en-US"/>
              <a:t>Collection </a:t>
            </a:r>
            <a:r>
              <a:rPr lang="en-US" sz="2800"/>
              <a:t>- </a:t>
            </a:r>
            <a:r>
              <a:rPr lang="en-US" b="0" i="1"/>
              <a:t>Elicitation – </a:t>
            </a:r>
            <a:r>
              <a:rPr lang="en-US" sz="2800" b="0" i="1"/>
              <a:t>Indirect - Questionnaires</a:t>
            </a:r>
          </a:p>
        </p:txBody>
      </p:sp>
      <p:sp>
        <p:nvSpPr>
          <p:cNvPr id="250883" name="Rectangle 3"/>
          <p:cNvSpPr>
            <a:spLocks noGrp="1" noChangeArrowheads="1"/>
          </p:cNvSpPr>
          <p:nvPr>
            <p:ph type="body" idx="1"/>
          </p:nvPr>
        </p:nvSpPr>
        <p:spPr/>
        <p:txBody>
          <a:bodyPr/>
          <a:lstStyle/>
          <a:p>
            <a:pPr>
              <a:lnSpc>
                <a:spcPct val="80000"/>
              </a:lnSpc>
            </a:pPr>
            <a:r>
              <a:rPr lang="en-US"/>
              <a:t>Guidelines for questionnaires:</a:t>
            </a:r>
          </a:p>
          <a:p>
            <a:pPr lvl="1">
              <a:lnSpc>
                <a:spcPct val="80000"/>
              </a:lnSpc>
            </a:pPr>
            <a:r>
              <a:rPr lang="en-US" sz="2000"/>
              <a:t>Be consistent.</a:t>
            </a:r>
          </a:p>
          <a:p>
            <a:pPr lvl="1">
              <a:lnSpc>
                <a:spcPct val="80000"/>
              </a:lnSpc>
            </a:pPr>
            <a:r>
              <a:rPr lang="en-US" sz="2000"/>
              <a:t>Phrase instructions clearly.</a:t>
            </a:r>
          </a:p>
          <a:p>
            <a:pPr lvl="1">
              <a:lnSpc>
                <a:spcPct val="80000"/>
              </a:lnSpc>
            </a:pPr>
            <a:r>
              <a:rPr lang="en-US" sz="2000"/>
              <a:t>Speak the user’s language.</a:t>
            </a:r>
          </a:p>
          <a:p>
            <a:pPr lvl="1">
              <a:lnSpc>
                <a:spcPct val="80000"/>
              </a:lnSpc>
            </a:pPr>
            <a:r>
              <a:rPr lang="en-US" sz="2000"/>
              <a:t>Avoid jargon or technical terms.</a:t>
            </a:r>
          </a:p>
          <a:p>
            <a:pPr lvl="1">
              <a:lnSpc>
                <a:spcPct val="80000"/>
              </a:lnSpc>
            </a:pPr>
            <a:r>
              <a:rPr lang="en-US" sz="2000"/>
              <a:t>Order the questions beginning with the easy or less controversial ones.</a:t>
            </a:r>
          </a:p>
          <a:p>
            <a:pPr lvl="1">
              <a:lnSpc>
                <a:spcPct val="80000"/>
              </a:lnSpc>
            </a:pPr>
            <a:r>
              <a:rPr lang="en-US" sz="2000"/>
              <a:t>Use logical grouping.</a:t>
            </a:r>
          </a:p>
          <a:p>
            <a:pPr lvl="1">
              <a:lnSpc>
                <a:spcPct val="80000"/>
              </a:lnSpc>
            </a:pPr>
            <a:r>
              <a:rPr lang="en-US" sz="2000"/>
              <a:t>Avoid compound questions.</a:t>
            </a:r>
          </a:p>
          <a:p>
            <a:pPr lvl="1">
              <a:lnSpc>
                <a:spcPct val="80000"/>
              </a:lnSpc>
            </a:pPr>
            <a:r>
              <a:rPr lang="en-US" sz="2000"/>
              <a:t>Use appropriate form elements, for example, radio buttons, checkboxes, and so on.</a:t>
            </a:r>
          </a:p>
          <a:p>
            <a:pPr lvl="1">
              <a:lnSpc>
                <a:spcPct val="80000"/>
              </a:lnSpc>
            </a:pPr>
            <a:r>
              <a:rPr lang="en-US" sz="2000"/>
              <a:t>Use an appropriate scales for questions with discrete responses.</a:t>
            </a:r>
          </a:p>
          <a:p>
            <a:pPr lvl="1">
              <a:lnSpc>
                <a:spcPct val="80000"/>
              </a:lnSpc>
            </a:pPr>
            <a:r>
              <a:rPr lang="en-US" sz="2000"/>
              <a:t>Avoid overlapping ranges.</a:t>
            </a:r>
          </a:p>
          <a:p>
            <a:pPr lvl="1">
              <a:lnSpc>
                <a:spcPct val="80000"/>
              </a:lnSpc>
            </a:pPr>
            <a:r>
              <a:rPr lang="en-US" sz="2000"/>
              <a:t>Include a “None of the above” when appropriate.</a:t>
            </a:r>
          </a:p>
          <a:p>
            <a:pPr lvl="1">
              <a:lnSpc>
                <a:spcPct val="80000"/>
              </a:lnSpc>
            </a:pPr>
            <a:r>
              <a:rPr lang="en-US" sz="2000"/>
              <a:t>Be sensitive to the balance of positive and negative questions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Survey tools</a:t>
            </a:r>
            <a:endParaRPr lang="en-NZ" dirty="0"/>
          </a:p>
        </p:txBody>
      </p:sp>
      <p:sp>
        <p:nvSpPr>
          <p:cNvPr id="3" name="Content Placeholder 2"/>
          <p:cNvSpPr>
            <a:spLocks noGrp="1"/>
          </p:cNvSpPr>
          <p:nvPr>
            <p:ph idx="1"/>
          </p:nvPr>
        </p:nvSpPr>
        <p:spPr/>
        <p:txBody>
          <a:bodyPr/>
          <a:lstStyle/>
          <a:p>
            <a:r>
              <a:rPr lang="en-NZ" dirty="0" err="1" smtClean="0"/>
              <a:t>SurveyMonkey</a:t>
            </a:r>
            <a:endParaRPr lang="en-NZ" dirty="0" smtClean="0"/>
          </a:p>
          <a:p>
            <a:pPr lvl="1"/>
            <a:r>
              <a:rPr lang="en-NZ" dirty="0" smtClean="0"/>
              <a:t>Popular solution to let you design and distribute questionnaires</a:t>
            </a:r>
          </a:p>
          <a:p>
            <a:pPr lvl="1"/>
            <a:r>
              <a:rPr lang="en-NZ" dirty="0" smtClean="0"/>
              <a:t>Runs ‘in the cloud’</a:t>
            </a:r>
          </a:p>
          <a:p>
            <a:r>
              <a:rPr lang="en-NZ" dirty="0" err="1" smtClean="0"/>
              <a:t>LimeSurvey</a:t>
            </a:r>
            <a:endParaRPr lang="en-NZ" dirty="0" smtClean="0"/>
          </a:p>
          <a:p>
            <a:pPr lvl="1"/>
            <a:r>
              <a:rPr lang="en-NZ" dirty="0" smtClean="0"/>
              <a:t>A </a:t>
            </a:r>
            <a:r>
              <a:rPr lang="en-NZ" dirty="0"/>
              <a:t>free online tool that can be installed directly onto the researcher’s system, thus avoiding storage of data in the </a:t>
            </a:r>
            <a:r>
              <a:rPr lang="en-NZ" dirty="0" smtClean="0"/>
              <a:t>cloud (better control of confidential data)</a:t>
            </a:r>
            <a:endParaRPr lang="en-NZ" dirty="0"/>
          </a:p>
        </p:txBody>
      </p:sp>
      <p:sp>
        <p:nvSpPr>
          <p:cNvPr id="4" name="Slide Number Placeholder 3"/>
          <p:cNvSpPr>
            <a:spLocks noGrp="1"/>
          </p:cNvSpPr>
          <p:nvPr>
            <p:ph type="sldNum" sz="quarter" idx="10"/>
          </p:nvPr>
        </p:nvSpPr>
        <p:spPr/>
        <p:txBody>
          <a:bodyPr/>
          <a:lstStyle/>
          <a:p>
            <a:r>
              <a:rPr lang="en-US" smtClean="0"/>
              <a:t>1-</a:t>
            </a:r>
            <a:fld id="{F254314B-74FC-4B83-B9BB-CD791768CF6A}" type="slidenum">
              <a:rPr lang="en-US" smtClean="0"/>
              <a:pPr/>
              <a:t>33</a:t>
            </a:fld>
            <a:endParaRPr lang="en-US"/>
          </a:p>
        </p:txBody>
      </p:sp>
    </p:spTree>
    <p:extLst>
      <p:ext uri="{BB962C8B-B14F-4D97-AF65-F5344CB8AC3E}">
        <p14:creationId xmlns:p14="http://schemas.microsoft.com/office/powerpoint/2010/main" val="2333518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D65AD0C2-9876-4D75-A695-DECE043BBF0F}" type="slidenum">
              <a:rPr lang="en-US"/>
              <a:pPr/>
              <a:t>4</a:t>
            </a:fld>
            <a:endParaRPr lang="en-US"/>
          </a:p>
        </p:txBody>
      </p:sp>
      <p:sp>
        <p:nvSpPr>
          <p:cNvPr id="224258" name="Rectangle 2"/>
          <p:cNvSpPr>
            <a:spLocks noGrp="1" noChangeArrowheads="1"/>
          </p:cNvSpPr>
          <p:nvPr>
            <p:ph type="title"/>
          </p:nvPr>
        </p:nvSpPr>
        <p:spPr/>
        <p:txBody>
          <a:bodyPr/>
          <a:lstStyle/>
          <a:p>
            <a:r>
              <a:rPr lang="en-US"/>
              <a:t>Discovery</a:t>
            </a:r>
          </a:p>
        </p:txBody>
      </p:sp>
      <p:sp>
        <p:nvSpPr>
          <p:cNvPr id="224259" name="Rectangle 3"/>
          <p:cNvSpPr>
            <a:spLocks noGrp="1" noChangeArrowheads="1"/>
          </p:cNvSpPr>
          <p:nvPr>
            <p:ph type="body" idx="1"/>
          </p:nvPr>
        </p:nvSpPr>
        <p:spPr/>
        <p:txBody>
          <a:bodyPr/>
          <a:lstStyle/>
          <a:p>
            <a:r>
              <a:rPr lang="en-US"/>
              <a:t>You will then interpret the information by:</a:t>
            </a:r>
          </a:p>
          <a:p>
            <a:pPr lvl="1"/>
            <a:r>
              <a:rPr lang="en-US"/>
              <a:t>Creating descriptions of the people who do the work</a:t>
            </a:r>
          </a:p>
          <a:p>
            <a:pPr lvl="1"/>
            <a:r>
              <a:rPr lang="en-US"/>
              <a:t>Describing the different goals involved in the work</a:t>
            </a:r>
          </a:p>
          <a:p>
            <a:pPr lvl="1"/>
            <a:r>
              <a:rPr lang="en-US"/>
              <a:t>Documenting the work step by step</a:t>
            </a:r>
          </a:p>
          <a:p>
            <a:pPr lvl="1"/>
            <a:r>
              <a:rPr lang="en-US"/>
              <a:t>Creating different stories about how the various aspects of the work are done</a:t>
            </a:r>
          </a:p>
          <a:p>
            <a:pPr lvl="1"/>
            <a:r>
              <a:rPr lang="en-US"/>
              <a:t>Creating charts and diagrams of the work flow</a:t>
            </a:r>
          </a:p>
          <a:p>
            <a:pPr lvl="1"/>
            <a:r>
              <a:rPr lang="en-US"/>
              <a:t>Tracing the different stories identified with the various people through the charts and diagrams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1-</a:t>
            </a:r>
            <a:fld id="{0203997D-6F01-4C60-9854-B1C526CCD4F6}" type="slidenum">
              <a:rPr lang="en-US"/>
              <a:pPr/>
              <a:t>5</a:t>
            </a:fld>
            <a:endParaRPr lang="en-US"/>
          </a:p>
        </p:txBody>
      </p:sp>
      <p:sp>
        <p:nvSpPr>
          <p:cNvPr id="225282" name="Rectangle 2"/>
          <p:cNvSpPr>
            <a:spLocks noGrp="1" noChangeArrowheads="1"/>
          </p:cNvSpPr>
          <p:nvPr>
            <p:ph type="title"/>
          </p:nvPr>
        </p:nvSpPr>
        <p:spPr/>
        <p:txBody>
          <a:bodyPr/>
          <a:lstStyle/>
          <a:p>
            <a:r>
              <a:rPr lang="en-US"/>
              <a:t>Discovery Phase Framework</a:t>
            </a:r>
          </a:p>
        </p:txBody>
      </p:sp>
      <p:sp>
        <p:nvSpPr>
          <p:cNvPr id="225283" name="Rectangle 3"/>
          <p:cNvSpPr>
            <a:spLocks noGrp="1" noChangeArrowheads="1"/>
          </p:cNvSpPr>
          <p:nvPr>
            <p:ph type="body" idx="1"/>
          </p:nvPr>
        </p:nvSpPr>
        <p:spPr>
          <a:xfrm>
            <a:off x="304800" y="3276600"/>
            <a:ext cx="8294688" cy="2895600"/>
          </a:xfrm>
        </p:spPr>
        <p:txBody>
          <a:bodyPr/>
          <a:lstStyle/>
          <a:p>
            <a:r>
              <a:rPr lang="en-US" sz="2800"/>
              <a:t>During the discovery phase we must find out what we will need to know about the work that people do</a:t>
            </a:r>
          </a:p>
          <a:p>
            <a:pPr lvl="1"/>
            <a:r>
              <a:rPr lang="en-US" sz="2400"/>
              <a:t>We must understand what data is needed to create the design</a:t>
            </a:r>
          </a:p>
          <a:p>
            <a:pPr lvl="1"/>
            <a:r>
              <a:rPr lang="en-US" sz="2400"/>
              <a:t>We must create the proper tools to gather and interpret that data</a:t>
            </a:r>
          </a:p>
        </p:txBody>
      </p:sp>
      <p:pic>
        <p:nvPicPr>
          <p:cNvPr id="225285" name="Picture 5" descr="maxim"/>
          <p:cNvPicPr>
            <a:picLocks noChangeAspect="1" noChangeArrowheads="1"/>
          </p:cNvPicPr>
          <p:nvPr/>
        </p:nvPicPr>
        <p:blipFill>
          <a:blip r:embed="rId3" cstate="print"/>
          <a:srcRect/>
          <a:stretch>
            <a:fillRect/>
          </a:stretch>
        </p:blipFill>
        <p:spPr bwMode="auto">
          <a:xfrm>
            <a:off x="381000" y="1600200"/>
            <a:ext cx="7905750" cy="428625"/>
          </a:xfrm>
          <a:prstGeom prst="rect">
            <a:avLst/>
          </a:prstGeom>
          <a:noFill/>
        </p:spPr>
      </p:pic>
      <p:sp>
        <p:nvSpPr>
          <p:cNvPr id="225286" name="Rectangle 6"/>
          <p:cNvSpPr>
            <a:spLocks noChangeArrowheads="1"/>
          </p:cNvSpPr>
          <p:nvPr/>
        </p:nvSpPr>
        <p:spPr bwMode="auto">
          <a:xfrm>
            <a:off x="304800" y="2057400"/>
            <a:ext cx="8305800" cy="1066800"/>
          </a:xfrm>
          <a:prstGeom prst="rect">
            <a:avLst/>
          </a:prstGeom>
          <a:noFill/>
          <a:ln w="9525">
            <a:noFill/>
            <a:miter lim="800000"/>
            <a:headEnd/>
            <a:tailEnd/>
          </a:ln>
          <a:effectLst/>
        </p:spPr>
        <p:txBody>
          <a:bodyPr rIns="0"/>
          <a:lstStyle/>
          <a:p>
            <a:pPr indent="1588" eaLnBrk="1" hangingPunct="1">
              <a:spcBef>
                <a:spcPct val="20000"/>
              </a:spcBef>
            </a:pPr>
            <a:r>
              <a:rPr lang="en-US" baseline="0" dirty="0">
                <a:solidFill>
                  <a:srgbClr val="003300"/>
                </a:solidFill>
              </a:rPr>
              <a:t>The frame of reference must </a:t>
            </a:r>
            <a:r>
              <a:rPr lang="en-US" baseline="0">
                <a:solidFill>
                  <a:srgbClr val="003300"/>
                </a:solidFill>
              </a:rPr>
              <a:t>come </a:t>
            </a:r>
            <a:r>
              <a:rPr lang="en-US" baseline="0" smtClean="0">
                <a:solidFill>
                  <a:srgbClr val="003300"/>
                </a:solidFill>
              </a:rPr>
              <a:t>from </a:t>
            </a:r>
            <a:r>
              <a:rPr lang="en-US" baseline="0" dirty="0">
                <a:solidFill>
                  <a:srgbClr val="003300"/>
                </a:solidFill>
              </a:rPr>
              <a:t>the observation and not be imposed on 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D8120BB9-698C-4443-B604-2F4E81C6BF46}" type="slidenum">
              <a:rPr lang="en-US"/>
              <a:pPr/>
              <a:t>6</a:t>
            </a:fld>
            <a:endParaRPr lang="en-US"/>
          </a:p>
        </p:txBody>
      </p:sp>
      <p:sp>
        <p:nvSpPr>
          <p:cNvPr id="226306" name="Rectangle 2"/>
          <p:cNvSpPr>
            <a:spLocks noGrp="1" noChangeArrowheads="1"/>
          </p:cNvSpPr>
          <p:nvPr>
            <p:ph type="title"/>
          </p:nvPr>
        </p:nvSpPr>
        <p:spPr/>
        <p:txBody>
          <a:bodyPr/>
          <a:lstStyle/>
          <a:p>
            <a:r>
              <a:rPr lang="en-US"/>
              <a:t>Exploring the Work Domain</a:t>
            </a:r>
          </a:p>
        </p:txBody>
      </p:sp>
      <p:sp>
        <p:nvSpPr>
          <p:cNvPr id="226307" name="Rectangle 3"/>
          <p:cNvSpPr>
            <a:spLocks noGrp="1" noChangeArrowheads="1"/>
          </p:cNvSpPr>
          <p:nvPr>
            <p:ph type="body" idx="1"/>
          </p:nvPr>
        </p:nvSpPr>
        <p:spPr/>
        <p:txBody>
          <a:bodyPr/>
          <a:lstStyle/>
          <a:p>
            <a:r>
              <a:rPr lang="en-US"/>
              <a:t>Identify all stakeholders</a:t>
            </a:r>
          </a:p>
          <a:p>
            <a:pPr lvl="1"/>
            <a:r>
              <a:rPr lang="en-US"/>
              <a:t>The people that are involved either directly or indirectly in the work flow</a:t>
            </a:r>
          </a:p>
          <a:p>
            <a:pPr lvl="2"/>
            <a:r>
              <a:rPr lang="en-US"/>
              <a:t>The people who do the work</a:t>
            </a:r>
          </a:p>
          <a:p>
            <a:pPr lvl="2"/>
            <a:r>
              <a:rPr lang="en-US"/>
              <a:t>The people who manage the people who do the work</a:t>
            </a:r>
          </a:p>
          <a:p>
            <a:pPr lvl="2"/>
            <a:r>
              <a:rPr lang="en-US"/>
              <a:t>The people who are affected by the output of the work</a:t>
            </a:r>
          </a:p>
          <a:p>
            <a:pPr lvl="2"/>
            <a:r>
              <a:rPr lang="en-US"/>
              <a:t>The people who will benefit in some way from the work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D5881119-6843-4DFD-AC0F-FFE20382DD16}" type="slidenum">
              <a:rPr lang="en-US"/>
              <a:pPr/>
              <a:t>7</a:t>
            </a:fld>
            <a:endParaRPr lang="en-US"/>
          </a:p>
        </p:txBody>
      </p:sp>
      <p:sp>
        <p:nvSpPr>
          <p:cNvPr id="228354" name="Rectangle 2"/>
          <p:cNvSpPr>
            <a:spLocks noGrp="1" noChangeArrowheads="1"/>
          </p:cNvSpPr>
          <p:nvPr>
            <p:ph type="title"/>
          </p:nvPr>
        </p:nvSpPr>
        <p:spPr/>
        <p:txBody>
          <a:bodyPr/>
          <a:lstStyle/>
          <a:p>
            <a:r>
              <a:rPr lang="en-US"/>
              <a:t>Exploring the Work Domain</a:t>
            </a:r>
          </a:p>
        </p:txBody>
      </p:sp>
      <p:sp>
        <p:nvSpPr>
          <p:cNvPr id="228355" name="Rectangle 3"/>
          <p:cNvSpPr>
            <a:spLocks noGrp="1" noChangeArrowheads="1"/>
          </p:cNvSpPr>
          <p:nvPr>
            <p:ph type="body" idx="1"/>
          </p:nvPr>
        </p:nvSpPr>
        <p:spPr>
          <a:xfrm>
            <a:off x="304800" y="1600200"/>
            <a:ext cx="8229600" cy="4572000"/>
          </a:xfrm>
        </p:spPr>
        <p:txBody>
          <a:bodyPr/>
          <a:lstStyle/>
          <a:p>
            <a:r>
              <a:rPr lang="en-US"/>
              <a:t>There are four types of stakeholders:</a:t>
            </a:r>
          </a:p>
          <a:p>
            <a:pPr lvl="1"/>
            <a:r>
              <a:rPr lang="en-US" sz="2400" b="1"/>
              <a:t>Primary—</a:t>
            </a:r>
            <a:r>
              <a:rPr lang="en-US" sz="2400"/>
              <a:t>The person who uses the design directly</a:t>
            </a:r>
          </a:p>
          <a:p>
            <a:pPr lvl="1"/>
            <a:r>
              <a:rPr lang="en-US" sz="2400" b="1"/>
              <a:t>Secondary—</a:t>
            </a:r>
            <a:r>
              <a:rPr lang="en-US" sz="2400"/>
              <a:t>The person who either supplies input or receives output from the design</a:t>
            </a:r>
          </a:p>
          <a:p>
            <a:pPr lvl="1"/>
            <a:r>
              <a:rPr lang="en-US" sz="2400" b="1"/>
              <a:t>Facilitator—</a:t>
            </a:r>
            <a:r>
              <a:rPr lang="en-US" sz="2400"/>
              <a:t>The person who maintains or develops the design</a:t>
            </a:r>
          </a:p>
          <a:p>
            <a:pPr lvl="1"/>
            <a:r>
              <a:rPr lang="en-US" sz="2400" b="1"/>
              <a:t>Indirect—</a:t>
            </a:r>
            <a:r>
              <a:rPr lang="en-US" sz="2400"/>
              <a:t>The person who is affected by the use of the design but has no contact with it, such as the user’s superior or coworkers and the client who is paying for the project (the client may or may not also be the primary stakeholder)</a:t>
            </a:r>
          </a:p>
          <a:p>
            <a:endParaRPr 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1-</a:t>
            </a:r>
            <a:fld id="{FFE06C6B-E999-4439-8086-16FDEF841C4A}" type="slidenum">
              <a:rPr lang="en-US"/>
              <a:pPr/>
              <a:t>8</a:t>
            </a:fld>
            <a:endParaRPr lang="en-US"/>
          </a:p>
        </p:txBody>
      </p:sp>
      <p:sp>
        <p:nvSpPr>
          <p:cNvPr id="227330" name="Rectangle 2"/>
          <p:cNvSpPr>
            <a:spLocks noGrp="1" noChangeArrowheads="1"/>
          </p:cNvSpPr>
          <p:nvPr>
            <p:ph type="title"/>
          </p:nvPr>
        </p:nvSpPr>
        <p:spPr/>
        <p:txBody>
          <a:bodyPr/>
          <a:lstStyle/>
          <a:p>
            <a:r>
              <a:rPr lang="en-US"/>
              <a:t>Exploring the Work Domain</a:t>
            </a:r>
          </a:p>
        </p:txBody>
      </p:sp>
      <p:sp>
        <p:nvSpPr>
          <p:cNvPr id="227331" name="Rectangle 3"/>
          <p:cNvSpPr>
            <a:spLocks noGrp="1" noChangeArrowheads="1"/>
          </p:cNvSpPr>
          <p:nvPr>
            <p:ph type="body" idx="1"/>
          </p:nvPr>
        </p:nvSpPr>
        <p:spPr/>
        <p:txBody>
          <a:bodyPr/>
          <a:lstStyle/>
          <a:p>
            <a:r>
              <a:rPr lang="en-US" sz="2800"/>
              <a:t>The primary stakeholders should have the most impact on the eventual design.</a:t>
            </a:r>
          </a:p>
          <a:p>
            <a:endParaRPr lang="en-US" sz="2800"/>
          </a:p>
          <a:p>
            <a:endParaRPr lang="en-US" sz="2800"/>
          </a:p>
          <a:p>
            <a:pPr>
              <a:buFontTx/>
              <a:buNone/>
            </a:pPr>
            <a:endParaRPr lang="en-US" sz="2800"/>
          </a:p>
          <a:p>
            <a:r>
              <a:rPr lang="en-US" sz="2800"/>
              <a:t>A new system that is not designed to be integrated with the work that other people in the company do may cause needless disruptions</a:t>
            </a:r>
          </a:p>
        </p:txBody>
      </p:sp>
      <p:pic>
        <p:nvPicPr>
          <p:cNvPr id="227332" name="Picture 4" descr="maxim"/>
          <p:cNvPicPr>
            <a:picLocks noChangeAspect="1" noChangeArrowheads="1"/>
          </p:cNvPicPr>
          <p:nvPr/>
        </p:nvPicPr>
        <p:blipFill>
          <a:blip r:embed="rId3" cstate="print"/>
          <a:srcRect/>
          <a:stretch>
            <a:fillRect/>
          </a:stretch>
        </p:blipFill>
        <p:spPr bwMode="auto">
          <a:xfrm>
            <a:off x="381000" y="2819400"/>
            <a:ext cx="7905750" cy="428625"/>
          </a:xfrm>
          <a:prstGeom prst="rect">
            <a:avLst/>
          </a:prstGeom>
          <a:noFill/>
        </p:spPr>
      </p:pic>
      <p:sp>
        <p:nvSpPr>
          <p:cNvPr id="227333" name="Rectangle 5"/>
          <p:cNvSpPr>
            <a:spLocks noChangeArrowheads="1"/>
          </p:cNvSpPr>
          <p:nvPr/>
        </p:nvSpPr>
        <p:spPr bwMode="auto">
          <a:xfrm>
            <a:off x="304800" y="3276600"/>
            <a:ext cx="8305800" cy="685800"/>
          </a:xfrm>
          <a:prstGeom prst="rect">
            <a:avLst/>
          </a:prstGeom>
          <a:noFill/>
          <a:ln w="9525">
            <a:noFill/>
            <a:miter lim="800000"/>
            <a:headEnd/>
            <a:tailEnd/>
          </a:ln>
          <a:effectLst/>
        </p:spPr>
        <p:txBody>
          <a:bodyPr rIns="0"/>
          <a:lstStyle/>
          <a:p>
            <a:pPr indent="1588" eaLnBrk="1" hangingPunct="1">
              <a:spcBef>
                <a:spcPct val="20000"/>
              </a:spcBef>
            </a:pPr>
            <a:r>
              <a:rPr lang="en-US" baseline="0">
                <a:solidFill>
                  <a:srgbClr val="003300"/>
                </a:solidFill>
              </a:rPr>
              <a:t>All stakeholders should be considered during the design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ED7179B5-A0F3-47AE-93D2-E93F5AFC4557}" type="slidenum">
              <a:rPr lang="en-US"/>
              <a:pPr/>
              <a:t>9</a:t>
            </a:fld>
            <a:endParaRPr lang="en-US"/>
          </a:p>
        </p:txBody>
      </p:sp>
      <p:sp>
        <p:nvSpPr>
          <p:cNvPr id="229378" name="Rectangle 2"/>
          <p:cNvSpPr>
            <a:spLocks noGrp="1" noChangeArrowheads="1"/>
          </p:cNvSpPr>
          <p:nvPr>
            <p:ph type="title"/>
          </p:nvPr>
        </p:nvSpPr>
        <p:spPr/>
        <p:txBody>
          <a:bodyPr/>
          <a:lstStyle/>
          <a:p>
            <a:r>
              <a:rPr lang="en-US"/>
              <a:t>Exploring the Work Domain</a:t>
            </a:r>
          </a:p>
        </p:txBody>
      </p:sp>
      <p:sp>
        <p:nvSpPr>
          <p:cNvPr id="229379" name="Rectangle 3"/>
          <p:cNvSpPr>
            <a:spLocks noGrp="1" noChangeArrowheads="1"/>
          </p:cNvSpPr>
          <p:nvPr>
            <p:ph type="body" idx="1"/>
          </p:nvPr>
        </p:nvSpPr>
        <p:spPr/>
        <p:txBody>
          <a:bodyPr/>
          <a:lstStyle/>
          <a:p>
            <a:r>
              <a:rPr lang="en-US" dirty="0"/>
              <a:t>Understand the competition</a:t>
            </a:r>
          </a:p>
          <a:p>
            <a:pPr lvl="1"/>
            <a:r>
              <a:rPr lang="en-US" sz="2400" dirty="0"/>
              <a:t>Learn from other design solutions</a:t>
            </a:r>
          </a:p>
          <a:p>
            <a:pPr lvl="1"/>
            <a:r>
              <a:rPr lang="en-US" sz="2400" dirty="0"/>
              <a:t>Assess both the positive and negative aspects</a:t>
            </a:r>
          </a:p>
          <a:p>
            <a:pPr lvl="1"/>
            <a:r>
              <a:rPr lang="en-US" sz="2400" dirty="0"/>
              <a:t>Respect copyrighted material and intellectual </a:t>
            </a:r>
            <a:r>
              <a:rPr lang="en-US" sz="2400" dirty="0" smtClean="0"/>
              <a:t>property</a:t>
            </a:r>
          </a:p>
          <a:p>
            <a:pPr lvl="2"/>
            <a:r>
              <a:rPr lang="en-US" sz="2000" dirty="0" smtClean="0"/>
              <a:t>You may need the help of your company’s legal team to sort out the right balance of ‘learning from others’ versus original design if you feel the competitor has got it right!</a:t>
            </a:r>
            <a:endParaRPr lang="en-US" sz="2000" dirty="0"/>
          </a:p>
        </p:txBody>
      </p:sp>
    </p:spTree>
  </p:cSld>
  <p:clrMapOvr>
    <a:masterClrMapping/>
  </p:clrMapOvr>
</p:sld>
</file>

<file path=ppt/theme/theme1.xml><?xml version="1.0" encoding="utf-8"?>
<a:theme xmlns:a="http://schemas.openxmlformats.org/drawingml/2006/main" name="Heim_Resonant">
  <a:themeElements>
    <a:clrScheme name="Heim_Resonant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663300"/>
      </a:hlink>
      <a:folHlink>
        <a:srgbClr val="000066"/>
      </a:folHlink>
    </a:clrScheme>
    <a:fontScheme name="Heim_Resonant">
      <a:majorFont>
        <a:latin typeface="Arial"/>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25000" smtClean="0">
            <a:ln>
              <a:noFill/>
            </a:ln>
            <a:solidFill>
              <a:schemeClr val="tx1"/>
            </a:solidFill>
            <a:effectLst/>
            <a:latin typeface="Times" pitchFamily="1" charset="0"/>
          </a:defRPr>
        </a:defPPr>
      </a:lstStyle>
    </a:lnDef>
  </a:objectDefaults>
  <a:extraClrSchemeLst>
    <a:extraClrScheme>
      <a:clrScheme name="Heim_Resona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eim_Resonan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eim_Resonan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eim_Resonan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eim_Resonan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eim_Resonan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eim_Resonan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eim_Resonan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eim_Resonan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eim_Resonan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eim_Resonan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eim_Resonan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Heim_Resonant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663300"/>
        </a:hlink>
        <a:folHlink>
          <a:srgbClr val="00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Heim_Resonant</Template>
  <TotalTime>1636</TotalTime>
  <Words>1772</Words>
  <Application>Microsoft Office PowerPoint</Application>
  <PresentationFormat>On-screen Show (4:3)</PresentationFormat>
  <Paragraphs>289</Paragraphs>
  <Slides>33</Slides>
  <Notes>31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Times</vt:lpstr>
      <vt:lpstr>Times New Roman</vt:lpstr>
      <vt:lpstr>Heim_Resonant</vt:lpstr>
      <vt:lpstr>Lecture 2 Discovery</vt:lpstr>
      <vt:lpstr>Learning Objectives</vt:lpstr>
      <vt:lpstr>Discovery</vt:lpstr>
      <vt:lpstr>Discovery</vt:lpstr>
      <vt:lpstr>Discovery Phase Framework</vt:lpstr>
      <vt:lpstr>Exploring the Work Domain</vt:lpstr>
      <vt:lpstr>Exploring the Work Domain</vt:lpstr>
      <vt:lpstr>Exploring the Work Domain</vt:lpstr>
      <vt:lpstr>Exploring the Work Domain</vt:lpstr>
      <vt:lpstr>Organizing the Discovery Process</vt:lpstr>
      <vt:lpstr>Organizing the Discovery Process</vt:lpstr>
      <vt:lpstr>Organizing the Discovery Process</vt:lpstr>
      <vt:lpstr>Collection - Methods of Collection</vt:lpstr>
      <vt:lpstr>Collection - Methods of Collection</vt:lpstr>
      <vt:lpstr>Collection – Observation</vt:lpstr>
      <vt:lpstr>Collection - Observation</vt:lpstr>
      <vt:lpstr>Collection - Observation</vt:lpstr>
      <vt:lpstr>Half-Time Entertainment </vt:lpstr>
      <vt:lpstr>Collection - Elicitation</vt:lpstr>
      <vt:lpstr>Collection - Elicitation – Direct - Interviews</vt:lpstr>
      <vt:lpstr>Collection - Elicitation – Direct - Interviews</vt:lpstr>
      <vt:lpstr>Collection - Elicitation – Direct - Interviews</vt:lpstr>
      <vt:lpstr>Collection - Elicitation – Direct - Interviews</vt:lpstr>
      <vt:lpstr>Collection - Elicitation – Direct – Focus Groups</vt:lpstr>
      <vt:lpstr>Collection - Elicitation – Direct – Focus Groups</vt:lpstr>
      <vt:lpstr>Collection - Elicitation – Indirect</vt:lpstr>
      <vt:lpstr>Collection - Elicitation – Indirect - Questionnaires</vt:lpstr>
      <vt:lpstr>Collection - Elicitation – Indirect - Questionnaires</vt:lpstr>
      <vt:lpstr>Survey form from www.stats.govt.nz</vt:lpstr>
      <vt:lpstr>Collection - Elicitation – Indirect - Questionnaires</vt:lpstr>
      <vt:lpstr>Collection - Elicitation – Indirect - Questionnaires</vt:lpstr>
      <vt:lpstr>Collection - Elicitation – Indirect - Questionnaires</vt:lpstr>
      <vt:lpstr>Survey tools</vt:lpstr>
    </vt:vector>
  </TitlesOfParts>
  <Company>cwp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Title</dc:title>
  <dc:subject>Chapter Title</dc:subject>
  <dc:creator>sh</dc:creator>
  <cp:lastModifiedBy>bpli001</cp:lastModifiedBy>
  <cp:revision>87</cp:revision>
  <dcterms:created xsi:type="dcterms:W3CDTF">2007-02-02T18:46:00Z</dcterms:created>
  <dcterms:modified xsi:type="dcterms:W3CDTF">2014-02-20T02:53:55Z</dcterms:modified>
</cp:coreProperties>
</file>