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6" r:id="rId3"/>
    <p:sldId id="287" r:id="rId4"/>
    <p:sldId id="288" r:id="rId5"/>
    <p:sldId id="289" r:id="rId6"/>
    <p:sldId id="290" r:id="rId7"/>
    <p:sldId id="292" r:id="rId8"/>
    <p:sldId id="291" r:id="rId9"/>
    <p:sldId id="257" r:id="rId10"/>
    <p:sldId id="274" r:id="rId11"/>
    <p:sldId id="275" r:id="rId12"/>
    <p:sldId id="276" r:id="rId13"/>
    <p:sldId id="277" r:id="rId14"/>
    <p:sldId id="269" r:id="rId15"/>
    <p:sldId id="270" r:id="rId16"/>
    <p:sldId id="303" r:id="rId17"/>
    <p:sldId id="279" r:id="rId18"/>
    <p:sldId id="280" r:id="rId19"/>
    <p:sldId id="281" r:id="rId20"/>
    <p:sldId id="264" r:id="rId21"/>
    <p:sldId id="295" r:id="rId22"/>
    <p:sldId id="296" r:id="rId23"/>
    <p:sldId id="297" r:id="rId24"/>
    <p:sldId id="299" r:id="rId25"/>
    <p:sldId id="300" r:id="rId26"/>
    <p:sldId id="301" r:id="rId27"/>
    <p:sldId id="302" r:id="rId28"/>
    <p:sldId id="293" r:id="rId29"/>
    <p:sldId id="294" r:id="rId30"/>
    <p:sldId id="267"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1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pPr>
              <a:defRPr/>
            </a:pPr>
            <a:fld id="{F8ACE26E-B47A-49EC-977F-A46D387D72F9}" type="datetime1">
              <a:rPr lang="en-US"/>
              <a:pPr>
                <a:defRPr/>
              </a:pPr>
              <a:t>4/6/2014</a:t>
            </a:fld>
            <a:endParaRPr lang="en-GB"/>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CE38B32F-5848-4CBC-9F82-ED2863A34B52}" type="slidenum">
              <a:rPr lang="en-GB"/>
              <a:pPr/>
              <a:t>‹#›</a:t>
            </a:fld>
            <a:endParaRPr lang="en-GB"/>
          </a:p>
        </p:txBody>
      </p:sp>
    </p:spTree>
    <p:extLst>
      <p:ext uri="{BB962C8B-B14F-4D97-AF65-F5344CB8AC3E}">
        <p14:creationId xmlns:p14="http://schemas.microsoft.com/office/powerpoint/2010/main" val="40215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D7A1D0-5FE0-429B-99F7-44E2ADFBA6CC}" type="datetime1">
              <a:rPr lang="en-US"/>
              <a:pPr>
                <a:defRPr/>
              </a:pPr>
              <a:t>4/6/2014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fld id="{27CB9ED1-5E25-43B3-9181-11A8E2AFCF65}" type="slidenum">
              <a:rPr lang="en-GB"/>
              <a:pPr/>
              <a:t>‹#›</a:t>
            </a:fld>
            <a:endParaRPr lang="en-GB"/>
          </a:p>
        </p:txBody>
      </p:sp>
    </p:spTree>
    <p:extLst>
      <p:ext uri="{BB962C8B-B14F-4D97-AF65-F5344CB8AC3E}">
        <p14:creationId xmlns:p14="http://schemas.microsoft.com/office/powerpoint/2010/main" val="32733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ED47E1-33AC-4D56-84AA-9AA1E5EA5730}" type="datetime1">
              <a:rPr lang="en-US"/>
              <a:pPr>
                <a:defRPr/>
              </a:pPr>
              <a:t>4/6/2014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B252823-CB73-4D16-AED2-DF044C9BB051}" type="slidenum">
              <a:rPr lang="en-GB"/>
              <a:pPr/>
              <a:t>‹#›</a:t>
            </a:fld>
            <a:endParaRPr lang="en-GB"/>
          </a:p>
        </p:txBody>
      </p:sp>
    </p:spTree>
    <p:extLst>
      <p:ext uri="{BB962C8B-B14F-4D97-AF65-F5344CB8AC3E}">
        <p14:creationId xmlns:p14="http://schemas.microsoft.com/office/powerpoint/2010/main" val="35085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AEBC36-8635-4AE6-BB83-634116E58C1C}" type="datetime1">
              <a:rPr lang="en-US"/>
              <a:pPr>
                <a:defRPr/>
              </a:pPr>
              <a:t>4/6/2014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fld id="{C4FB8F6F-7B16-412C-B69C-3954A8C5C12B}" type="slidenum">
              <a:rPr lang="en-GB"/>
              <a:pPr/>
              <a:t>‹#›</a:t>
            </a:fld>
            <a:endParaRPr lang="en-GB"/>
          </a:p>
        </p:txBody>
      </p:sp>
    </p:spTree>
    <p:extLst>
      <p:ext uri="{BB962C8B-B14F-4D97-AF65-F5344CB8AC3E}">
        <p14:creationId xmlns:p14="http://schemas.microsoft.com/office/powerpoint/2010/main" val="246875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DCBBBD31-0ACB-4A24-B213-67ED011B5D2B}" type="datetime1">
              <a:rPr lang="en-US"/>
              <a:pPr>
                <a:defRPr/>
              </a:pPr>
              <a:t>4/6/2014</a:t>
            </a:fld>
            <a:endParaRPr lang="en-GB"/>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129690BE-FCB0-45E2-9FCE-42CBC6F19FBB}" type="slidenum">
              <a:rPr lang="en-GB"/>
              <a:pPr/>
              <a:t>‹#›</a:t>
            </a:fld>
            <a:endParaRPr lang="en-GB"/>
          </a:p>
        </p:txBody>
      </p:sp>
    </p:spTree>
    <p:extLst>
      <p:ext uri="{BB962C8B-B14F-4D97-AF65-F5344CB8AC3E}">
        <p14:creationId xmlns:p14="http://schemas.microsoft.com/office/powerpoint/2010/main" val="32019083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6480217-EBA9-4223-B3B4-2D927C996B58}" type="datetime1">
              <a:rPr lang="en-US"/>
              <a:pPr>
                <a:defRPr/>
              </a:pPr>
              <a:t>4/6/2014</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fld id="{FBA85FFE-193D-4F28-A845-6D7258461237}" type="slidenum">
              <a:rPr lang="en-GB"/>
              <a:pPr/>
              <a:t>‹#›</a:t>
            </a:fld>
            <a:endParaRPr lang="en-GB"/>
          </a:p>
        </p:txBody>
      </p:sp>
    </p:spTree>
    <p:extLst>
      <p:ext uri="{BB962C8B-B14F-4D97-AF65-F5344CB8AC3E}">
        <p14:creationId xmlns:p14="http://schemas.microsoft.com/office/powerpoint/2010/main" val="26489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27F2709-E944-4D44-B2C2-530A5BE4BC56}" type="datetime1">
              <a:rPr lang="en-US"/>
              <a:pPr>
                <a:defRPr/>
              </a:pPr>
              <a:t>4/6/2014</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fld id="{DF9A2D60-BF2F-4242-AB1B-BC5FCF9344C6}" type="slidenum">
              <a:rPr lang="en-GB"/>
              <a:pPr/>
              <a:t>‹#›</a:t>
            </a:fld>
            <a:endParaRPr lang="en-GB"/>
          </a:p>
        </p:txBody>
      </p:sp>
    </p:spTree>
    <p:extLst>
      <p:ext uri="{BB962C8B-B14F-4D97-AF65-F5344CB8AC3E}">
        <p14:creationId xmlns:p14="http://schemas.microsoft.com/office/powerpoint/2010/main" val="135287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929790BD-35F8-4909-A8B2-050FC6E9A5BC}" type="datetime1">
              <a:rPr lang="en-US"/>
              <a:pPr>
                <a:defRPr/>
              </a:pPr>
              <a:t>4/6/2014</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fld id="{9103DF90-869D-4194-912C-B78A8E0C4603}" type="slidenum">
              <a:rPr lang="en-GB"/>
              <a:pPr/>
              <a:t>‹#›</a:t>
            </a:fld>
            <a:endParaRPr lang="en-GB"/>
          </a:p>
        </p:txBody>
      </p:sp>
    </p:spTree>
    <p:extLst>
      <p:ext uri="{BB962C8B-B14F-4D97-AF65-F5344CB8AC3E}">
        <p14:creationId xmlns:p14="http://schemas.microsoft.com/office/powerpoint/2010/main" val="75809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A3CDF71D-6258-448D-8DFA-BEF50A77FA2E}" type="datetime1">
              <a:rPr lang="en-US"/>
              <a:pPr>
                <a:defRPr/>
              </a:pPr>
              <a:t>4/6/2014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fld id="{763B0BDB-1311-4188-BB92-3439AED0B467}" type="slidenum">
              <a:rPr lang="en-GB"/>
              <a:pPr/>
              <a:t>‹#›</a:t>
            </a:fld>
            <a:endParaRPr lang="en-GB"/>
          </a:p>
        </p:txBody>
      </p:sp>
    </p:spTree>
    <p:extLst>
      <p:ext uri="{BB962C8B-B14F-4D97-AF65-F5344CB8AC3E}">
        <p14:creationId xmlns:p14="http://schemas.microsoft.com/office/powerpoint/2010/main" val="384589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05DCB055-51FE-4F15-BE10-7A50E4D6BDE7}" type="datetime1">
              <a:rPr lang="en-US"/>
              <a:pPr>
                <a:defRPr/>
              </a:pPr>
              <a:t>4/6/2014</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fld id="{7710DF0E-25D8-4EFB-B2D7-74627F71883E}" type="slidenum">
              <a:rPr lang="en-GB"/>
              <a:pPr/>
              <a:t>‹#›</a:t>
            </a:fld>
            <a:endParaRPr lang="en-GB"/>
          </a:p>
        </p:txBody>
      </p:sp>
    </p:spTree>
    <p:extLst>
      <p:ext uri="{BB962C8B-B14F-4D97-AF65-F5344CB8AC3E}">
        <p14:creationId xmlns:p14="http://schemas.microsoft.com/office/powerpoint/2010/main" val="136421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80239D22-347B-40EE-B7D8-97134FAC4CE9}" type="datetime1">
              <a:rPr lang="en-US"/>
              <a:pPr>
                <a:defRPr/>
              </a:pPr>
              <a:t>4/6/2014</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fld id="{58576398-7926-44D3-B630-4CE6FDCBE813}" type="slidenum">
              <a:rPr lang="en-GB"/>
              <a:pPr/>
              <a:t>‹#›</a:t>
            </a:fld>
            <a:endParaRPr lang="en-GB"/>
          </a:p>
        </p:txBody>
      </p:sp>
    </p:spTree>
    <p:extLst>
      <p:ext uri="{BB962C8B-B14F-4D97-AF65-F5344CB8AC3E}">
        <p14:creationId xmlns:p14="http://schemas.microsoft.com/office/powerpoint/2010/main" val="34618700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itchFamily="34" charset="0"/>
                <a:ea typeface="ＭＳ Ｐゴシック" pitchFamily="34" charset="-128"/>
              </a:defRPr>
            </a:lvl1pPr>
          </a:lstStyle>
          <a:p>
            <a:pPr>
              <a:defRPr/>
            </a:pPr>
            <a:fld id="{68383E1B-53CD-4002-B7EE-A49FFC0AB6E2}" type="datetime1">
              <a:rPr lang="en-US"/>
              <a:pPr>
                <a:defRPr/>
              </a:pPr>
              <a:t>4/6/2014</a:t>
            </a:fld>
            <a:endParaRPr lang="en-GB"/>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GB"/>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defRPr>
            </a:lvl1pPr>
          </a:lstStyle>
          <a:p>
            <a:fld id="{D0EF2359-AFA7-49AB-902F-A0D8669C7F9E}" type="slidenum">
              <a:rPr lang="en-GB"/>
              <a:pPr/>
              <a:t>‹#›</a:t>
            </a:fld>
            <a:endParaRPr lang="en-GB"/>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11" r:id="rId1"/>
    <p:sldLayoutId id="2147483907" r:id="rId2"/>
    <p:sldLayoutId id="2147483912" r:id="rId3"/>
    <p:sldLayoutId id="2147483908" r:id="rId4"/>
    <p:sldLayoutId id="2147483909" r:id="rId5"/>
    <p:sldLayoutId id="2147483913" r:id="rId6"/>
    <p:sldLayoutId id="2147483914" r:id="rId7"/>
    <p:sldLayoutId id="2147483915" r:id="rId8"/>
    <p:sldLayoutId id="2147483916" r:id="rId9"/>
    <p:sldLayoutId id="2147483910" r:id="rId10"/>
    <p:sldLayoutId id="2147483917" r:id="rId11"/>
  </p:sldLayoutIdLst>
  <p:txStyles>
    <p:titleStyle>
      <a:lvl1pPr algn="l" rtl="0" eaLnBrk="0" fontAlgn="base" hangingPunct="0">
        <a:spcBef>
          <a:spcPct val="0"/>
        </a:spcBef>
        <a:spcAft>
          <a:spcPct val="0"/>
        </a:spcAft>
        <a:defRPr sz="3200" kern="1200">
          <a:solidFill>
            <a:schemeClr val="tx2"/>
          </a:solidFill>
          <a:latin typeface="+mj-lt"/>
          <a:ea typeface="ＭＳ Ｐゴシック" panose="020B0600070205080204" pitchFamily="34"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ＭＳ Ｐゴシック" panose="020B0600070205080204" pitchFamily="34"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ＭＳ Ｐゴシック" panose="020B0600070205080204" pitchFamily="34" charset="-128"/>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ＭＳ Ｐゴシック" panose="020B0600070205080204" pitchFamily="34" charset="-128"/>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ＭＳ Ｐゴシック" panose="020B0600070205080204"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ＭＳ Ｐゴシック" panose="020B0600070205080204"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youtu.be/BKorP55Aqv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www.metservice.com/towns-cities/auckland/auckland-centra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3schools.com/cssref/playit.asp?filename=playcss_column-rule-style" TargetMode="External"/><Relationship Id="rId2" Type="http://schemas.openxmlformats.org/officeDocument/2006/relationships/hyperlink" Target="http://www.w3schools.com/cssref/playit.asp?filename=playcss_border-style&amp;preval=non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ability.gov/methods/design_site/defin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raction-design.org/encyclopedia/data_visualization_for_human_perception.html" TargetMode="External"/><Relationship Id="rId2" Type="http://schemas.openxmlformats.org/officeDocument/2006/relationships/hyperlink" Target="http://www.graphics.com/modules.php?name=Sections&amp;op=viewarticle&amp;artid=92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apple.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telecom.co.nz/"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newzealand.govt.n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irify.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GB" smtClean="0"/>
              <a:t>Lines and Borders</a:t>
            </a:r>
          </a:p>
        </p:txBody>
      </p:sp>
      <p:sp>
        <p:nvSpPr>
          <p:cNvPr id="3" name="Subtitle 2"/>
          <p:cNvSpPr>
            <a:spLocks noGrp="1"/>
          </p:cNvSpPr>
          <p:nvPr>
            <p:ph type="subTitle" idx="1"/>
          </p:nvPr>
        </p:nvSpPr>
        <p:spPr/>
        <p:txBody>
          <a:bodyPr>
            <a:normAutofit/>
          </a:bodyPr>
          <a:lstStyle/>
          <a:p>
            <a:pPr eaLnBrk="1" hangingPunct="1">
              <a:defRPr/>
            </a:pPr>
            <a:r>
              <a:rPr lang="en-GB" smtClean="0">
                <a:ea typeface="ＭＳ Ｐゴシック" pitchFamily="34" charset="-128"/>
              </a:rPr>
              <a:t>COMPSCI 345 / SOFTENG 350</a:t>
            </a:r>
          </a:p>
          <a:p>
            <a:pPr eaLnBrk="1" hangingPunct="1">
              <a:defRPr/>
            </a:pPr>
            <a:endParaRPr lang="en-GB" smtClean="0">
              <a:ea typeface="ＭＳ Ｐゴシック" pitchFamily="34" charset="-128"/>
            </a:endParaRPr>
          </a:p>
        </p:txBody>
      </p:sp>
      <p:sp>
        <p:nvSpPr>
          <p:cNvPr id="9220" name="Rectangle 1"/>
          <p:cNvSpPr>
            <a:spLocks noChangeArrowheads="1"/>
          </p:cNvSpPr>
          <p:nvPr/>
        </p:nvSpPr>
        <p:spPr bwMode="auto">
          <a:xfrm>
            <a:off x="225425" y="612775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t>Prepared by Safurah Abdul Jalil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Lines and Borders</a:t>
            </a:r>
            <a:endParaRPr lang="en-GB" smtClean="0"/>
          </a:p>
        </p:txBody>
      </p:sp>
      <p:sp>
        <p:nvSpPr>
          <p:cNvPr id="18435" name="Content Placeholder 2"/>
          <p:cNvSpPr>
            <a:spLocks noGrp="1"/>
          </p:cNvSpPr>
          <p:nvPr>
            <p:ph sz="quarter" idx="1"/>
          </p:nvPr>
        </p:nvSpPr>
        <p:spPr>
          <a:xfrm>
            <a:off x="4932363" y="1219200"/>
            <a:ext cx="3754437" cy="2214563"/>
          </a:xfrm>
        </p:spPr>
        <p:txBody>
          <a:bodyPr/>
          <a:lstStyle/>
          <a:p>
            <a:r>
              <a:rPr lang="en-US" sz="2000" smtClean="0"/>
              <a:t>Borders and other lines, use the same colour, thickness, and curves as one of the fonts.</a:t>
            </a:r>
            <a:endParaRPr lang="en-GB" sz="2000" smtClean="0"/>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43418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14825"/>
            <a:ext cx="297021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3427413" y="4314825"/>
            <a:ext cx="5259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73050" indent="-273050">
              <a:spcBef>
                <a:spcPts val="600"/>
              </a:spcBef>
              <a:buClr>
                <a:schemeClr val="accent1"/>
              </a:buClr>
              <a:buSzPct val="76000"/>
              <a:buFont typeface="Wingdings 3" pitchFamily="18" charset="2"/>
              <a:buChar char=""/>
              <a:defRPr/>
            </a:pPr>
            <a:r>
              <a:rPr lang="en-US" sz="2000" dirty="0" err="1">
                <a:latin typeface="+mn-lt"/>
                <a:cs typeface="ＭＳ Ｐゴシック" charset="-128"/>
              </a:rPr>
              <a:t>Mochimedia</a:t>
            </a:r>
            <a:r>
              <a:rPr lang="en-US" sz="2000" dirty="0">
                <a:latin typeface="+mn-lt"/>
                <a:cs typeface="ＭＳ Ｐゴシック" charset="-128"/>
              </a:rPr>
              <a:t> uses the logotype’s “fat curves” all over the design. The heavy black border strongly echoes the logo type; so do the icons, the headline, the top menu bar, and the cartoon character itself.</a:t>
            </a:r>
            <a:endParaRPr lang="en-GB" sz="2000" dirty="0">
              <a:latin typeface="+mn-lt"/>
              <a:cs typeface="ＭＳ Ｐゴシック" charset="-128"/>
            </a:endParaRPr>
          </a:p>
        </p:txBody>
      </p:sp>
      <p:cxnSp>
        <p:nvCxnSpPr>
          <p:cNvPr id="8" name="Straight Connector 7"/>
          <p:cNvCxnSpPr/>
          <p:nvPr/>
        </p:nvCxnSpPr>
        <p:spPr>
          <a:xfrm>
            <a:off x="457200" y="4227513"/>
            <a:ext cx="8229600" cy="1587"/>
          </a:xfrm>
          <a:prstGeom prst="line">
            <a:avLst/>
          </a:prstGeom>
          <a:ln w="952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Lines and Borders</a:t>
            </a:r>
            <a:endParaRPr lang="en-GB" smtClean="0"/>
          </a:p>
        </p:txBody>
      </p:sp>
      <p:sp>
        <p:nvSpPr>
          <p:cNvPr id="19459" name="Content Placeholder 2"/>
          <p:cNvSpPr>
            <a:spLocks noGrp="1"/>
          </p:cNvSpPr>
          <p:nvPr>
            <p:ph sz="quarter" idx="1"/>
          </p:nvPr>
        </p:nvSpPr>
        <p:spPr>
          <a:xfrm>
            <a:off x="457200" y="1219200"/>
            <a:ext cx="5749925" cy="4937125"/>
          </a:xfrm>
        </p:spPr>
        <p:txBody>
          <a:bodyPr/>
          <a:lstStyle/>
          <a:p>
            <a:r>
              <a:rPr lang="en-US" smtClean="0"/>
              <a:t>Many sites use very thin borders and separator lines that reflect the visual qualities of a body font.</a:t>
            </a:r>
            <a:endParaRPr lang="en-GB"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1219200"/>
            <a:ext cx="24225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Lines and Borders</a:t>
            </a:r>
            <a:endParaRPr lang="en-GB" smtClean="0"/>
          </a:p>
        </p:txBody>
      </p:sp>
      <p:sp>
        <p:nvSpPr>
          <p:cNvPr id="20483" name="Content Placeholder 2"/>
          <p:cNvSpPr>
            <a:spLocks noGrp="1"/>
          </p:cNvSpPr>
          <p:nvPr>
            <p:ph sz="quarter" idx="1"/>
          </p:nvPr>
        </p:nvSpPr>
        <p:spPr>
          <a:xfrm>
            <a:off x="457200" y="1219200"/>
            <a:ext cx="8229600" cy="4937125"/>
          </a:xfrm>
        </p:spPr>
        <p:txBody>
          <a:bodyPr/>
          <a:lstStyle/>
          <a:p>
            <a:r>
              <a:rPr lang="en-US" smtClean="0"/>
              <a:t>The website below shows hairlines used in many places: as a faint grid in the background, as horizontal rules, and as very lightweight borders around the boxes. </a:t>
            </a:r>
            <a:endParaRPr lang="en-GB"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2616200"/>
            <a:ext cx="59928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457200" y="3848100"/>
            <a:ext cx="2236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The hairlines work with the background texture and excellent typography to create a very rich look.</a:t>
            </a:r>
            <a:endParaRPr lang="en-GB">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Lines and Borders</a:t>
            </a:r>
            <a:endParaRPr lang="en-GB" smtClean="0"/>
          </a:p>
        </p:txBody>
      </p:sp>
      <p:sp>
        <p:nvSpPr>
          <p:cNvPr id="21507" name="Content Placeholder 2"/>
          <p:cNvSpPr>
            <a:spLocks noGrp="1"/>
          </p:cNvSpPr>
          <p:nvPr>
            <p:ph sz="quarter" idx="1"/>
          </p:nvPr>
        </p:nvSpPr>
        <p:spPr>
          <a:xfrm>
            <a:off x="457200" y="1219200"/>
            <a:ext cx="4167188" cy="4937125"/>
          </a:xfrm>
        </p:spPr>
        <p:txBody>
          <a:bodyPr/>
          <a:lstStyle/>
          <a:p>
            <a:r>
              <a:rPr lang="en-US" dirty="0" smtClean="0"/>
              <a:t>Likewise, hairlines are used in several ways in the design studio site </a:t>
            </a:r>
          </a:p>
          <a:p>
            <a:r>
              <a:rPr lang="en-US" dirty="0" smtClean="0"/>
              <a:t>Note their usage in the logo, in the dotted separator lines, and in the diagonal texture used around the thumbnails and at the bottom of the page.</a:t>
            </a:r>
            <a:endParaRPr lang="en-GB" dirty="0" smtClean="0"/>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101600"/>
            <a:ext cx="42799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Corner treatments</a:t>
            </a:r>
          </a:p>
        </p:txBody>
      </p:sp>
      <p:sp>
        <p:nvSpPr>
          <p:cNvPr id="22531" name="Content Placeholder 2"/>
          <p:cNvSpPr>
            <a:spLocks noGrp="1"/>
          </p:cNvSpPr>
          <p:nvPr>
            <p:ph sz="quarter" idx="1"/>
          </p:nvPr>
        </p:nvSpPr>
        <p:spPr>
          <a:xfrm>
            <a:off x="457200" y="1219200"/>
            <a:ext cx="8229600" cy="4937125"/>
          </a:xfrm>
        </p:spPr>
        <p:txBody>
          <a:bodyPr/>
          <a:lstStyle/>
          <a:p>
            <a:r>
              <a:rPr lang="en-US" smtClean="0"/>
              <a:t>Instead of using ordinary right angles, you can also use diagonals, curves, or cutouts for some of the interface's box corners. </a:t>
            </a:r>
          </a:p>
          <a:p>
            <a:pPr lvl="1"/>
            <a:r>
              <a:rPr lang="en-US" smtClean="0"/>
              <a:t>Make these corner treatments </a:t>
            </a:r>
            <a:r>
              <a:rPr lang="en-US" b="1" smtClean="0"/>
              <a:t>consistent</a:t>
            </a:r>
            <a:r>
              <a:rPr lang="en-US" smtClean="0"/>
              <a:t> across the interface!</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3160713"/>
            <a:ext cx="499268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596900" y="4843463"/>
            <a:ext cx="2933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latin typeface="Rockwell" panose="02060603020205020403" pitchFamily="18" charset="0"/>
              </a:rPr>
              <a:t>The repetition of visual motifs helps unify a design. When you devise a single "corner" motif and use it consistently in many places, it gives a distinctive look to the whole design. It's certainly less boring than ordinary right-angled corners.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Corner treatments</a:t>
            </a:r>
            <a:endParaRPr lang="en-GB" smtClean="0"/>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362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457200" y="4789488"/>
            <a:ext cx="4051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The Getty Museum’s site uses</a:t>
            </a:r>
          </a:p>
          <a:p>
            <a:pPr eaLnBrk="1" hangingPunct="1"/>
            <a:r>
              <a:rPr lang="en-US">
                <a:latin typeface="Rockwell" panose="02060603020205020403" pitchFamily="18" charset="0"/>
              </a:rPr>
              <a:t>	- bars across the top of boxes, </a:t>
            </a:r>
          </a:p>
          <a:p>
            <a:pPr eaLnBrk="1" hangingPunct="1"/>
            <a:r>
              <a:rPr lang="en-US">
                <a:latin typeface="Rockwell" panose="02060603020205020403" pitchFamily="18" charset="0"/>
              </a:rPr>
              <a:t>	- curves on the bottom corners. </a:t>
            </a:r>
          </a:p>
          <a:p>
            <a:pPr eaLnBrk="1" hangingPunct="1"/>
            <a:r>
              <a:rPr lang="en-US">
                <a:latin typeface="Rockwell" panose="02060603020205020403" pitchFamily="18" charset="0"/>
              </a:rPr>
              <a:t>(The tabs also use curved corners, which is common.)</a:t>
            </a:r>
            <a:endParaRPr lang="en-GB">
              <a:latin typeface="Rockwell" panose="02060603020205020403" pitchFamily="18" charset="0"/>
            </a:endParaRPr>
          </a:p>
        </p:txBody>
      </p:sp>
      <p:pic>
        <p:nvPicPr>
          <p:cNvPr id="235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21100"/>
            <a:ext cx="44196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3968750" y="1219200"/>
            <a:ext cx="4718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Pattern repeats the curved corners all over the site: </a:t>
            </a:r>
          </a:p>
          <a:p>
            <a:pPr eaLnBrk="1" hangingPunct="1"/>
            <a:r>
              <a:rPr lang="en-US">
                <a:latin typeface="Rockwell" panose="02060603020205020403" pitchFamily="18" charset="0"/>
              </a:rPr>
              <a:t>	menu bars, </a:t>
            </a:r>
          </a:p>
          <a:p>
            <a:pPr eaLnBrk="1" hangingPunct="1"/>
            <a:r>
              <a:rPr lang="en-US">
                <a:latin typeface="Rockwell" panose="02060603020205020403" pitchFamily="18" charset="0"/>
              </a:rPr>
              <a:t>	the main content box, </a:t>
            </a:r>
          </a:p>
          <a:p>
            <a:pPr eaLnBrk="1" hangingPunct="1"/>
            <a:r>
              <a:rPr lang="en-US">
                <a:latin typeface="Rockwell" panose="02060603020205020403" pitchFamily="18" charset="0"/>
              </a:rPr>
              <a:t>	tabs, </a:t>
            </a:r>
          </a:p>
          <a:p>
            <a:pPr eaLnBrk="1" hangingPunct="1"/>
            <a:r>
              <a:rPr lang="en-US">
                <a:latin typeface="Rockwell" panose="02060603020205020403" pitchFamily="18" charset="0"/>
              </a:rPr>
              <a:t>	and buttons</a:t>
            </a:r>
            <a:endParaRPr lang="en-GB">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Half time entertainment	</a:t>
            </a:r>
            <a:endParaRPr lang="en-NZ" dirty="0"/>
          </a:p>
        </p:txBody>
      </p:sp>
      <p:sp>
        <p:nvSpPr>
          <p:cNvPr id="3" name="Content Placeholder 2"/>
          <p:cNvSpPr>
            <a:spLocks noGrp="1"/>
          </p:cNvSpPr>
          <p:nvPr>
            <p:ph sz="quarter" idx="1"/>
          </p:nvPr>
        </p:nvSpPr>
        <p:spPr/>
        <p:txBody>
          <a:bodyPr/>
          <a:lstStyle/>
          <a:p>
            <a:r>
              <a:rPr lang="en-NZ" dirty="0" smtClean="0"/>
              <a:t>This one is a bit long…. But how could we not have it in a lecture about LINES and borders</a:t>
            </a:r>
          </a:p>
          <a:p>
            <a:endParaRPr lang="en-NZ" dirty="0"/>
          </a:p>
          <a:p>
            <a:r>
              <a:rPr lang="en-NZ" u="sng" dirty="0">
                <a:hlinkClick r:id="rId2"/>
              </a:rPr>
              <a:t>http://youtu.be/BKorP55Aqvg</a:t>
            </a:r>
            <a:endParaRPr lang="en-NZ" dirty="0"/>
          </a:p>
        </p:txBody>
      </p:sp>
    </p:spTree>
    <p:extLst>
      <p:ext uri="{BB962C8B-B14F-4D97-AF65-F5344CB8AC3E}">
        <p14:creationId xmlns:p14="http://schemas.microsoft.com/office/powerpoint/2010/main" val="288247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Angles</a:t>
            </a:r>
            <a:endParaRPr lang="en-GB" smtClean="0"/>
          </a:p>
        </p:txBody>
      </p:sp>
      <p:sp>
        <p:nvSpPr>
          <p:cNvPr id="24579" name="Content Placeholder 2"/>
          <p:cNvSpPr>
            <a:spLocks noGrp="1"/>
          </p:cNvSpPr>
          <p:nvPr>
            <p:ph sz="quarter" idx="1"/>
          </p:nvPr>
        </p:nvSpPr>
        <p:spPr>
          <a:xfrm>
            <a:off x="457200" y="1219200"/>
            <a:ext cx="8229600" cy="4937125"/>
          </a:xfrm>
        </p:spPr>
        <p:txBody>
          <a:bodyPr/>
          <a:lstStyle/>
          <a:p>
            <a:r>
              <a:rPr lang="en-US" smtClean="0"/>
              <a:t>A page composed of straight up-and-down lines and right angles generally looks calmer and more still than diagonal lines and non-rectangular shapes. </a:t>
            </a:r>
          </a:p>
          <a:p>
            <a:r>
              <a:rPr lang="en-US" smtClean="0"/>
              <a:t>Likewise, a page with many different angles has more apparent motion than a page with a single repeated angle.</a:t>
            </a: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3481388"/>
            <a:ext cx="54483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Curves</a:t>
            </a:r>
          </a:p>
        </p:txBody>
      </p:sp>
      <p:sp>
        <p:nvSpPr>
          <p:cNvPr id="25603" name="Content Placeholder 2"/>
          <p:cNvSpPr>
            <a:spLocks noGrp="1"/>
          </p:cNvSpPr>
          <p:nvPr>
            <p:ph sz="quarter" idx="1"/>
          </p:nvPr>
        </p:nvSpPr>
        <p:spPr>
          <a:xfrm>
            <a:off x="457200" y="1219200"/>
            <a:ext cx="4708525" cy="4937125"/>
          </a:xfrm>
        </p:spPr>
        <p:txBody>
          <a:bodyPr/>
          <a:lstStyle/>
          <a:p>
            <a:pPr>
              <a:lnSpc>
                <a:spcPct val="110000"/>
              </a:lnSpc>
            </a:pPr>
            <a:r>
              <a:rPr lang="en-US" sz="2400" smtClean="0"/>
              <a:t>Curves also can add motion and liveliness, but not always. </a:t>
            </a:r>
          </a:p>
          <a:p>
            <a:pPr>
              <a:lnSpc>
                <a:spcPct val="110000"/>
              </a:lnSpc>
            </a:pPr>
            <a:r>
              <a:rPr lang="en-US" sz="2400" smtClean="0"/>
              <a:t>A design made with a lot of circles and circular arcs can be calming and restful. </a:t>
            </a:r>
          </a:p>
          <a:p>
            <a:pPr lvl="1">
              <a:lnSpc>
                <a:spcPct val="110000"/>
              </a:lnSpc>
            </a:pPr>
            <a:r>
              <a:rPr lang="en-US" sz="2100" smtClean="0"/>
              <a:t>But a curve swooping through a page sets the whole design in motion, and a few carefully chosen curves in an otherwise rectangular design add sophistication and interest.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19200"/>
            <a:ext cx="37353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r>
              <a:rPr lang="en-US" smtClean="0"/>
              <a:t>Curves</a:t>
            </a:r>
          </a:p>
        </p:txBody>
      </p:sp>
      <p:sp>
        <p:nvSpPr>
          <p:cNvPr id="26627" name="Content Placeholder 9"/>
          <p:cNvSpPr>
            <a:spLocks noGrp="1"/>
          </p:cNvSpPr>
          <p:nvPr>
            <p:ph sz="quarter" idx="1"/>
          </p:nvPr>
        </p:nvSpPr>
        <p:spPr>
          <a:xfrm>
            <a:off x="457200" y="4708525"/>
            <a:ext cx="7800975" cy="1447800"/>
          </a:xfrm>
        </p:spPr>
        <p:txBody>
          <a:bodyPr/>
          <a:lstStyle/>
          <a:p>
            <a:pPr>
              <a:lnSpc>
                <a:spcPct val="90000"/>
              </a:lnSpc>
            </a:pPr>
            <a:r>
              <a:rPr lang="en-US" sz="2400" smtClean="0"/>
              <a:t>The Starbucks web site above takes advantage of its circular logo by echoing that curve in rectangle corners all over the page in panel borders, icons, and even the "go" buttons. The overall effect is restful and unified.</a:t>
            </a:r>
          </a:p>
          <a:p>
            <a:pPr>
              <a:lnSpc>
                <a:spcPct val="90000"/>
              </a:lnSpc>
            </a:pPr>
            <a:endParaRPr lang="en-US" sz="2400" smtClean="0"/>
          </a:p>
        </p:txBody>
      </p:sp>
      <p:pic>
        <p:nvPicPr>
          <p:cNvPr id="26628" name="Content Placeholder 11" descr="Capture.PN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800" y="1230313"/>
            <a:ext cx="5078413" cy="31464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NZ" smtClean="0"/>
              <a:t>Learning Outcomes</a:t>
            </a:r>
          </a:p>
        </p:txBody>
      </p:sp>
      <p:sp>
        <p:nvSpPr>
          <p:cNvPr id="10243" name="Content Placeholder 2"/>
          <p:cNvSpPr>
            <a:spLocks noGrp="1"/>
          </p:cNvSpPr>
          <p:nvPr>
            <p:ph sz="quarter" idx="1"/>
          </p:nvPr>
        </p:nvSpPr>
        <p:spPr>
          <a:xfrm>
            <a:off x="457200" y="1219200"/>
            <a:ext cx="8229600" cy="4937125"/>
          </a:xfrm>
        </p:spPr>
        <p:txBody>
          <a:bodyPr/>
          <a:lstStyle/>
          <a:p>
            <a:r>
              <a:rPr lang="en-NZ" smtClean="0"/>
              <a:t>What is wire framing and why do you do it?</a:t>
            </a:r>
          </a:p>
          <a:p>
            <a:endParaRPr lang="en-NZ" smtClean="0"/>
          </a:p>
          <a:p>
            <a:r>
              <a:rPr lang="en-NZ" smtClean="0"/>
              <a:t>Why do you use lines and borders?</a:t>
            </a:r>
          </a:p>
          <a:p>
            <a:endParaRPr lang="en-NZ" smtClean="0"/>
          </a:p>
          <a:p>
            <a:r>
              <a:rPr lang="en-NZ" smtClean="0"/>
              <a:t>What are some of style options?</a:t>
            </a:r>
          </a:p>
          <a:p>
            <a:endParaRPr lang="en-NZ" smtClean="0"/>
          </a:p>
          <a:p>
            <a:r>
              <a:rPr lang="en-NZ" smtClean="0"/>
              <a:t>How are lines and borders used in Data Tables</a:t>
            </a:r>
          </a:p>
          <a:p>
            <a:endParaRPr lang="en-NZ" smtClean="0"/>
          </a:p>
          <a:p>
            <a:endParaRPr lang="en-NZ" smtClean="0"/>
          </a:p>
          <a:p>
            <a:endParaRPr lang="en-NZ" smtClean="0"/>
          </a:p>
          <a:p>
            <a:endParaRPr lang="en-NZ" smtClean="0"/>
          </a:p>
          <a:p>
            <a:endParaRPr lang="en-NZ" smtClean="0"/>
          </a:p>
          <a:p>
            <a:endParaRPr lang="en-NZ" smtClean="0"/>
          </a:p>
          <a:p>
            <a:endParaRPr lang="en-NZ"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NZ" smtClean="0"/>
              <a:t>Doing it wrong</a:t>
            </a:r>
          </a:p>
        </p:txBody>
      </p:sp>
      <p:sp>
        <p:nvSpPr>
          <p:cNvPr id="27651" name="Content Placeholder 2"/>
          <p:cNvSpPr>
            <a:spLocks noGrp="1"/>
          </p:cNvSpPr>
          <p:nvPr>
            <p:ph sz="quarter" idx="1"/>
          </p:nvPr>
        </p:nvSpPr>
        <p:spPr>
          <a:xfrm>
            <a:off x="457200" y="1219200"/>
            <a:ext cx="4319588" cy="4937125"/>
          </a:xfrm>
        </p:spPr>
        <p:txBody>
          <a:bodyPr/>
          <a:lstStyle/>
          <a:p>
            <a:r>
              <a:rPr lang="en-NZ" smtClean="0"/>
              <a:t>Adding lines between connected bits of information disrupts the visual flow</a:t>
            </a:r>
          </a:p>
          <a:p>
            <a:endParaRPr lang="en-NZ" smtClean="0"/>
          </a:p>
          <a:p>
            <a:r>
              <a:rPr lang="en-NZ" smtClean="0"/>
              <a:t>Grouping incorrectly is guaranteed to confuse your users!</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95338"/>
            <a:ext cx="39052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7624763" y="2676525"/>
            <a:ext cx="1519237" cy="1222375"/>
          </a:xfrm>
          <a:prstGeom prst="cloudCallout">
            <a:avLst>
              <a:gd name="adj1" fmla="val -44727"/>
              <a:gd name="adj2" fmla="val 78984"/>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NZ"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NZ" smtClean="0"/>
              <a:t>Tables </a:t>
            </a:r>
          </a:p>
        </p:txBody>
      </p:sp>
      <p:sp>
        <p:nvSpPr>
          <p:cNvPr id="28675" name="Content Placeholder 2"/>
          <p:cNvSpPr>
            <a:spLocks noGrp="1"/>
          </p:cNvSpPr>
          <p:nvPr>
            <p:ph sz="quarter" idx="1"/>
          </p:nvPr>
        </p:nvSpPr>
        <p:spPr>
          <a:xfrm>
            <a:off x="457200" y="1219200"/>
            <a:ext cx="8229600" cy="4937125"/>
          </a:xfrm>
        </p:spPr>
        <p:txBody>
          <a:bodyPr/>
          <a:lstStyle/>
          <a:p>
            <a:r>
              <a:rPr lang="en-NZ" smtClean="0"/>
              <a:t>Tabular data is everywhere and naturally the columns and rows must be visually separated</a:t>
            </a:r>
          </a:p>
          <a:p>
            <a:r>
              <a:rPr lang="en-NZ" smtClean="0"/>
              <a:t> taking this table as an example what are all the decisions that must be made?</a:t>
            </a:r>
          </a:p>
          <a:p>
            <a:r>
              <a:rPr lang="en-NZ" smtClean="0"/>
              <a:t> </a:t>
            </a:r>
          </a:p>
          <a:p>
            <a:r>
              <a:rPr lang="en-NZ" smtClean="0"/>
              <a:t> </a:t>
            </a:r>
          </a:p>
          <a:p>
            <a:r>
              <a:rPr lang="en-NZ" smtClean="0"/>
              <a:t> </a:t>
            </a:r>
          </a:p>
          <a:p>
            <a:r>
              <a:rPr lang="en-NZ" smtClean="0"/>
              <a:t> </a:t>
            </a:r>
          </a:p>
          <a:p>
            <a:r>
              <a:rPr lang="en-NZ" smtClean="0"/>
              <a:t> </a:t>
            </a:r>
          </a:p>
          <a:p>
            <a:r>
              <a:rPr lang="en-NZ" smtClean="0"/>
              <a:t> </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33713"/>
            <a:ext cx="6096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NZ" smtClean="0"/>
              <a:t>Table Data	</a:t>
            </a:r>
          </a:p>
        </p:txBody>
      </p:sp>
      <p:sp>
        <p:nvSpPr>
          <p:cNvPr id="29699" name="Content Placeholder 2"/>
          <p:cNvSpPr>
            <a:spLocks noGrp="1"/>
          </p:cNvSpPr>
          <p:nvPr>
            <p:ph sz="quarter" idx="1"/>
          </p:nvPr>
        </p:nvSpPr>
        <p:spPr>
          <a:xfrm>
            <a:off x="457200" y="1143000"/>
            <a:ext cx="8229600" cy="4937125"/>
          </a:xfrm>
        </p:spPr>
        <p:txBody>
          <a:bodyPr/>
          <a:lstStyle/>
          <a:p>
            <a:r>
              <a:rPr lang="en-NZ" smtClean="0"/>
              <a:t>All cells in a column should be of the same magnitude</a:t>
            </a:r>
          </a:p>
          <a:p>
            <a:r>
              <a:rPr lang="en-NZ" smtClean="0"/>
              <a:t>Alignment is critical too  </a:t>
            </a:r>
          </a:p>
          <a:p>
            <a:pPr lvl="1"/>
            <a:r>
              <a:rPr lang="en-NZ" smtClean="0"/>
              <a:t>This </a:t>
            </a:r>
          </a:p>
          <a:p>
            <a:pPr lvl="1"/>
            <a:endParaRPr lang="en-NZ" smtClean="0"/>
          </a:p>
          <a:p>
            <a:pPr lvl="1"/>
            <a:endParaRPr lang="en-NZ" smtClean="0"/>
          </a:p>
          <a:p>
            <a:pPr lvl="1"/>
            <a:endParaRPr lang="en-NZ" smtClean="0"/>
          </a:p>
          <a:p>
            <a:pPr lvl="1"/>
            <a:endParaRPr lang="en-NZ" smtClean="0"/>
          </a:p>
          <a:p>
            <a:pPr lvl="1"/>
            <a:r>
              <a:rPr lang="en-NZ" smtClean="0"/>
              <a:t>Or this </a:t>
            </a:r>
          </a:p>
        </p:txBody>
      </p:sp>
      <p:graphicFrame>
        <p:nvGraphicFramePr>
          <p:cNvPr id="4" name="Table 3"/>
          <p:cNvGraphicFramePr>
            <a:graphicFrameLocks noGrp="1"/>
          </p:cNvGraphicFramePr>
          <p:nvPr/>
        </p:nvGraphicFramePr>
        <p:xfrm>
          <a:off x="4529138" y="1801813"/>
          <a:ext cx="3509962" cy="2926000"/>
        </p:xfrm>
        <a:graphic>
          <a:graphicData uri="http://schemas.openxmlformats.org/drawingml/2006/table">
            <a:tbl>
              <a:tblPr firstRow="1" bandRow="1">
                <a:tableStyleId>{5C22544A-7EE6-4342-B048-85BDC9FD1C3A}</a:tableStyleId>
              </a:tblPr>
              <a:tblGrid>
                <a:gridCol w="1754981"/>
                <a:gridCol w="1754981"/>
              </a:tblGrid>
              <a:tr h="365720">
                <a:tc>
                  <a:txBody>
                    <a:bodyPr/>
                    <a:lstStyle/>
                    <a:p>
                      <a:r>
                        <a:rPr lang="en-NZ" sz="1800" dirty="0" smtClean="0"/>
                        <a:t>Temperature</a:t>
                      </a:r>
                      <a:r>
                        <a:rPr lang="en-NZ" sz="1800" baseline="0" dirty="0" smtClean="0"/>
                        <a:t> </a:t>
                      </a:r>
                      <a:endParaRPr lang="en-NZ" sz="1800" dirty="0"/>
                    </a:p>
                  </a:txBody>
                  <a:tcPr marL="91446" marR="91446" marT="45715" marB="45715"/>
                </a:tc>
                <a:tc>
                  <a:txBody>
                    <a:bodyPr/>
                    <a:lstStyle/>
                    <a:p>
                      <a:r>
                        <a:rPr lang="en-NZ" sz="1800" dirty="0" smtClean="0"/>
                        <a:t>Time</a:t>
                      </a:r>
                      <a:endParaRPr lang="en-NZ" sz="1800" dirty="0"/>
                    </a:p>
                  </a:txBody>
                  <a:tcPr marL="91446" marR="91446" marT="45715" marB="45715"/>
                </a:tc>
              </a:tr>
              <a:tr h="365720">
                <a:tc>
                  <a:txBody>
                    <a:bodyPr/>
                    <a:lstStyle/>
                    <a:p>
                      <a:r>
                        <a:rPr lang="en-NZ" sz="1800" dirty="0" smtClean="0"/>
                        <a:t>21</a:t>
                      </a:r>
                      <a:endParaRPr lang="en-NZ" sz="1800" dirty="0"/>
                    </a:p>
                  </a:txBody>
                  <a:tcPr marL="91446" marR="91446" marT="45715" marB="45715"/>
                </a:tc>
                <a:tc>
                  <a:txBody>
                    <a:bodyPr/>
                    <a:lstStyle/>
                    <a:p>
                      <a:r>
                        <a:rPr lang="en-NZ" sz="1800" dirty="0" smtClean="0"/>
                        <a:t>12</a:t>
                      </a:r>
                      <a:endParaRPr lang="en-NZ" sz="1800" dirty="0"/>
                    </a:p>
                  </a:txBody>
                  <a:tcPr marL="91446" marR="91446" marT="45715" marB="45715"/>
                </a:tc>
              </a:tr>
              <a:tr h="365720">
                <a:tc>
                  <a:txBody>
                    <a:bodyPr/>
                    <a:lstStyle/>
                    <a:p>
                      <a:r>
                        <a:rPr lang="en-NZ" sz="1800" dirty="0" smtClean="0"/>
                        <a:t>3</a:t>
                      </a:r>
                      <a:endParaRPr lang="en-NZ" sz="1800" dirty="0"/>
                    </a:p>
                  </a:txBody>
                  <a:tcPr marL="91446" marR="91446" marT="45715" marB="45715"/>
                </a:tc>
                <a:tc>
                  <a:txBody>
                    <a:bodyPr/>
                    <a:lstStyle/>
                    <a:p>
                      <a:r>
                        <a:rPr lang="en-NZ" sz="1800" dirty="0" smtClean="0"/>
                        <a:t>1:30</a:t>
                      </a:r>
                      <a:endParaRPr lang="en-NZ" sz="1800" dirty="0"/>
                    </a:p>
                  </a:txBody>
                  <a:tcPr marL="91446" marR="91446" marT="45715" marB="45715"/>
                </a:tc>
              </a:tr>
              <a:tr h="365720">
                <a:tc>
                  <a:txBody>
                    <a:bodyPr/>
                    <a:lstStyle/>
                    <a:p>
                      <a:r>
                        <a:rPr lang="en-NZ" sz="1800" dirty="0" smtClean="0"/>
                        <a:t>14.46</a:t>
                      </a:r>
                      <a:endParaRPr lang="en-NZ" sz="1800" dirty="0"/>
                    </a:p>
                  </a:txBody>
                  <a:tcPr marL="91446" marR="91446" marT="45715" marB="45715"/>
                </a:tc>
                <a:tc>
                  <a:txBody>
                    <a:bodyPr/>
                    <a:lstStyle/>
                    <a:p>
                      <a:r>
                        <a:rPr lang="en-NZ" sz="1800" dirty="0" smtClean="0"/>
                        <a:t>14:17</a:t>
                      </a:r>
                      <a:endParaRPr lang="en-NZ" sz="1800" dirty="0"/>
                    </a:p>
                  </a:txBody>
                  <a:tcPr marL="91446" marR="91446" marT="45715" marB="45715"/>
                </a:tc>
              </a:tr>
              <a:tr h="365720">
                <a:tc>
                  <a:txBody>
                    <a:bodyPr/>
                    <a:lstStyle/>
                    <a:p>
                      <a:r>
                        <a:rPr lang="en-NZ" sz="1800" dirty="0" smtClean="0"/>
                        <a:t>-8</a:t>
                      </a:r>
                      <a:endParaRPr lang="en-NZ" sz="1800" dirty="0"/>
                    </a:p>
                  </a:txBody>
                  <a:tcPr marL="91446" marR="91446" marT="45715" marB="45715"/>
                </a:tc>
                <a:tc>
                  <a:txBody>
                    <a:bodyPr/>
                    <a:lstStyle/>
                    <a:p>
                      <a:r>
                        <a:rPr lang="en-NZ" sz="1800" dirty="0" smtClean="0"/>
                        <a:t>3pm</a:t>
                      </a:r>
                      <a:endParaRPr lang="en-NZ" sz="1800" dirty="0"/>
                    </a:p>
                  </a:txBody>
                  <a:tcPr marL="91446" marR="91446" marT="45715" marB="45715"/>
                </a:tc>
              </a:tr>
              <a:tr h="365720">
                <a:tc>
                  <a:txBody>
                    <a:bodyPr/>
                    <a:lstStyle/>
                    <a:p>
                      <a:r>
                        <a:rPr lang="en-NZ" sz="1800" dirty="0" smtClean="0"/>
                        <a:t>6</a:t>
                      </a:r>
                      <a:endParaRPr lang="en-NZ" sz="1800" dirty="0"/>
                    </a:p>
                  </a:txBody>
                  <a:tcPr marL="91446" marR="91446" marT="45715" marB="45715"/>
                </a:tc>
                <a:tc>
                  <a:txBody>
                    <a:bodyPr/>
                    <a:lstStyle/>
                    <a:p>
                      <a:r>
                        <a:rPr lang="en-NZ" sz="1800" dirty="0" smtClean="0"/>
                        <a:t>9:30am</a:t>
                      </a:r>
                      <a:endParaRPr lang="en-NZ" sz="1800" dirty="0"/>
                    </a:p>
                  </a:txBody>
                  <a:tcPr marL="91446" marR="91446" marT="45715" marB="45715"/>
                </a:tc>
              </a:tr>
              <a:tr h="365720">
                <a:tc>
                  <a:txBody>
                    <a:bodyPr/>
                    <a:lstStyle/>
                    <a:p>
                      <a:r>
                        <a:rPr lang="en-NZ" sz="1800" dirty="0" smtClean="0"/>
                        <a:t>-1.231</a:t>
                      </a:r>
                      <a:endParaRPr lang="en-NZ" sz="1800" dirty="0"/>
                    </a:p>
                  </a:txBody>
                  <a:tcPr marL="91446" marR="91446" marT="45715" marB="45715"/>
                </a:tc>
                <a:tc>
                  <a:txBody>
                    <a:bodyPr/>
                    <a:lstStyle/>
                    <a:p>
                      <a:r>
                        <a:rPr lang="en-NZ" sz="1800" dirty="0" smtClean="0"/>
                        <a:t>17</a:t>
                      </a:r>
                      <a:endParaRPr lang="en-NZ" sz="1800" dirty="0"/>
                    </a:p>
                  </a:txBody>
                  <a:tcPr marL="91446" marR="91446" marT="45715" marB="45715"/>
                </a:tc>
              </a:tr>
              <a:tr h="365720">
                <a:tc>
                  <a:txBody>
                    <a:bodyPr/>
                    <a:lstStyle/>
                    <a:p>
                      <a:endParaRPr lang="en-NZ" sz="1800" dirty="0"/>
                    </a:p>
                  </a:txBody>
                  <a:tcPr marL="91446" marR="91446" marT="45715" marB="45715"/>
                </a:tc>
                <a:tc>
                  <a:txBody>
                    <a:bodyPr/>
                    <a:lstStyle/>
                    <a:p>
                      <a:endParaRPr lang="en-NZ" sz="1800" dirty="0"/>
                    </a:p>
                  </a:txBody>
                  <a:tcPr marL="91446" marR="91446" marT="45715" marB="45715"/>
                </a:tc>
              </a:tr>
            </a:tbl>
          </a:graphicData>
        </a:graphic>
      </p:graphicFrame>
      <p:graphicFrame>
        <p:nvGraphicFramePr>
          <p:cNvPr id="5" name="Table 4"/>
          <p:cNvGraphicFramePr>
            <a:graphicFrameLocks noGrp="1"/>
          </p:cNvGraphicFramePr>
          <p:nvPr/>
        </p:nvGraphicFramePr>
        <p:xfrm>
          <a:off x="2689225" y="3562350"/>
          <a:ext cx="3902076" cy="2926000"/>
        </p:xfrm>
        <a:graphic>
          <a:graphicData uri="http://schemas.openxmlformats.org/drawingml/2006/table">
            <a:tbl>
              <a:tblPr firstRow="1" bandRow="1">
                <a:tableStyleId>{5C22544A-7EE6-4342-B048-85BDC9FD1C3A}</a:tableStyleId>
              </a:tblPr>
              <a:tblGrid>
                <a:gridCol w="1951038"/>
                <a:gridCol w="1951038"/>
              </a:tblGrid>
              <a:tr h="365720">
                <a:tc>
                  <a:txBody>
                    <a:bodyPr/>
                    <a:lstStyle/>
                    <a:p>
                      <a:pPr algn="r"/>
                      <a:r>
                        <a:rPr lang="en-NZ" sz="1800" dirty="0" smtClean="0"/>
                        <a:t>Temperature</a:t>
                      </a:r>
                      <a:r>
                        <a:rPr lang="en-NZ" sz="1800" baseline="0" dirty="0" smtClean="0"/>
                        <a:t> </a:t>
                      </a:r>
                      <a:endParaRPr lang="en-NZ" sz="1800" dirty="0"/>
                    </a:p>
                  </a:txBody>
                  <a:tcPr marL="91412" marR="91412" marT="45715" marB="45715"/>
                </a:tc>
                <a:tc>
                  <a:txBody>
                    <a:bodyPr/>
                    <a:lstStyle/>
                    <a:p>
                      <a:pPr algn="ctr"/>
                      <a:r>
                        <a:rPr lang="en-NZ" sz="1800" dirty="0" smtClean="0"/>
                        <a:t>Time</a:t>
                      </a:r>
                      <a:endParaRPr lang="en-NZ" sz="1800" dirty="0"/>
                    </a:p>
                  </a:txBody>
                  <a:tcPr marL="91412" marR="91412" marT="45715" marB="45715"/>
                </a:tc>
              </a:tr>
              <a:tr h="365720">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412" marR="91412" marT="45715" marB="45715"/>
                </a:tc>
              </a:tr>
              <a:tr h="365720">
                <a:tc>
                  <a:txBody>
                    <a:bodyPr/>
                    <a:lstStyle/>
                    <a:p>
                      <a:endParaRPr lang="en-NZ" sz="1800" dirty="0">
                        <a:latin typeface="Courier New" pitchFamily="49" charset="0"/>
                        <a:cs typeface="Courier New" pitchFamily="49" charset="0"/>
                      </a:endParaRPr>
                    </a:p>
                  </a:txBody>
                  <a:tcPr marL="91412" marR="91412" marT="45715" marB="45715"/>
                </a:tc>
                <a:tc>
                  <a:txBody>
                    <a:bodyPr/>
                    <a:lstStyle/>
                    <a:p>
                      <a:endParaRPr lang="en-NZ" sz="1800" dirty="0">
                        <a:latin typeface="Courier New" pitchFamily="49" charset="0"/>
                        <a:cs typeface="Courier New" pitchFamily="49" charset="0"/>
                      </a:endParaRPr>
                    </a:p>
                  </a:txBody>
                  <a:tcPr marL="91412" marR="91412" marT="45715" marB="4571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NZ" smtClean="0"/>
              <a:t>Heading and Totals </a:t>
            </a:r>
          </a:p>
        </p:txBody>
      </p:sp>
      <p:sp>
        <p:nvSpPr>
          <p:cNvPr id="30723" name="Content Placeholder 2"/>
          <p:cNvSpPr>
            <a:spLocks noGrp="1"/>
          </p:cNvSpPr>
          <p:nvPr>
            <p:ph sz="quarter" idx="1"/>
          </p:nvPr>
        </p:nvSpPr>
        <p:spPr>
          <a:xfrm>
            <a:off x="457200" y="1219200"/>
            <a:ext cx="8229600" cy="4937125"/>
          </a:xfrm>
        </p:spPr>
        <p:txBody>
          <a:bodyPr/>
          <a:lstStyle/>
          <a:p>
            <a:r>
              <a:rPr lang="en-NZ" smtClean="0"/>
              <a:t>Should be separate</a:t>
            </a:r>
          </a:p>
          <a:p>
            <a:pPr lvl="1"/>
            <a:r>
              <a:rPr lang="en-NZ" smtClean="0"/>
              <a:t>But not too dominant</a:t>
            </a:r>
          </a:p>
        </p:txBody>
      </p:sp>
      <p:graphicFrame>
        <p:nvGraphicFramePr>
          <p:cNvPr id="4" name="Table 3"/>
          <p:cNvGraphicFramePr>
            <a:graphicFrameLocks noGrp="1"/>
          </p:cNvGraphicFramePr>
          <p:nvPr/>
        </p:nvGraphicFramePr>
        <p:xfrm>
          <a:off x="5159375" y="381000"/>
          <a:ext cx="2646364" cy="2559998"/>
        </p:xfrm>
        <a:graphic>
          <a:graphicData uri="http://schemas.openxmlformats.org/drawingml/2006/table">
            <a:tbl>
              <a:tblPr firstRow="1" bandRow="1">
                <a:tableStyleId>{5C22544A-7EE6-4342-B048-85BDC9FD1C3A}</a:tableStyleId>
              </a:tblPr>
              <a:tblGrid>
                <a:gridCol w="1323182"/>
                <a:gridCol w="1323182"/>
              </a:tblGrid>
              <a:tr h="365579">
                <a:tc>
                  <a:txBody>
                    <a:bodyPr/>
                    <a:lstStyle/>
                    <a:p>
                      <a:pPr algn="r"/>
                      <a:r>
                        <a:rPr lang="en-NZ" sz="1800" dirty="0" smtClean="0"/>
                        <a:t>Temp</a:t>
                      </a:r>
                      <a:r>
                        <a:rPr lang="en-NZ" sz="1800" baseline="0" dirty="0" smtClean="0"/>
                        <a:t> </a:t>
                      </a:r>
                      <a:endParaRPr lang="en-NZ" sz="1800" dirty="0"/>
                    </a:p>
                  </a:txBody>
                  <a:tcPr marL="91395" marR="91395" marT="45697" marB="45697"/>
                </a:tc>
                <a:tc>
                  <a:txBody>
                    <a:bodyPr/>
                    <a:lstStyle/>
                    <a:p>
                      <a:pPr algn="ctr"/>
                      <a:r>
                        <a:rPr lang="en-NZ" sz="1800" dirty="0" smtClean="0"/>
                        <a:t>Time</a:t>
                      </a:r>
                      <a:endParaRPr lang="en-NZ" sz="1800" dirty="0"/>
                    </a:p>
                  </a:txBody>
                  <a:tcPr marL="91395" marR="91395" marT="45697" marB="45697"/>
                </a:tc>
              </a:tr>
              <a:tr h="365579">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395" marR="91395" marT="45697" marB="45697"/>
                </a:tc>
              </a:tr>
            </a:tbl>
          </a:graphicData>
        </a:graphic>
      </p:graphicFrame>
      <p:graphicFrame>
        <p:nvGraphicFramePr>
          <p:cNvPr id="5" name="Table 4"/>
          <p:cNvGraphicFramePr>
            <a:graphicFrameLocks noGrp="1"/>
          </p:cNvGraphicFramePr>
          <p:nvPr/>
        </p:nvGraphicFramePr>
        <p:xfrm>
          <a:off x="457200" y="2576513"/>
          <a:ext cx="2763838" cy="2926000"/>
        </p:xfrm>
        <a:graphic>
          <a:graphicData uri="http://schemas.openxmlformats.org/drawingml/2006/table">
            <a:tbl>
              <a:tblPr firstRow="1" bandRow="1">
                <a:tableStyleId>{2D5ABB26-0587-4C30-8999-92F81FD0307C}</a:tableStyleId>
              </a:tblPr>
              <a:tblGrid>
                <a:gridCol w="1381919"/>
                <a:gridCol w="1381919"/>
              </a:tblGrid>
              <a:tr h="365720">
                <a:tc>
                  <a:txBody>
                    <a:bodyPr/>
                    <a:lstStyle/>
                    <a:p>
                      <a:pPr algn="r"/>
                      <a:r>
                        <a:rPr lang="en-NZ" sz="1800" dirty="0" smtClean="0"/>
                        <a:t>Temp</a:t>
                      </a:r>
                      <a:endParaRPr lang="en-NZ" sz="1800" dirty="0"/>
                    </a:p>
                  </a:txBody>
                  <a:tcPr marL="91445" marR="91445" marT="45715" marB="45715"/>
                </a:tc>
                <a:tc>
                  <a:txBody>
                    <a:bodyPr/>
                    <a:lstStyle/>
                    <a:p>
                      <a:pPr algn="ctr"/>
                      <a:r>
                        <a:rPr lang="en-NZ" sz="1800" dirty="0" smtClean="0"/>
                        <a:t>Time</a:t>
                      </a:r>
                      <a:endParaRPr lang="en-NZ" sz="1800" dirty="0"/>
                    </a:p>
                  </a:txBody>
                  <a:tcPr marL="91445" marR="91445" marT="45715" marB="45715"/>
                </a:tc>
              </a:tr>
              <a:tr h="365720">
                <a:tc>
                  <a:txBody>
                    <a:bodyPr/>
                    <a:lstStyle/>
                    <a:p>
                      <a:pPr algn="r"/>
                      <a:r>
                        <a:rPr lang="en-NZ" sz="1800" dirty="0" smtClean="0"/>
                        <a:t>21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12:00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3</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1:30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14</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14:17</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-8</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15:00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6</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9:30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17:00</a:t>
                      </a:r>
                      <a:endParaRPr lang="en-NZ" sz="1800" dirty="0">
                        <a:latin typeface="Courier New" pitchFamily="49" charset="0"/>
                        <a:cs typeface="Courier New" pitchFamily="49" charset="0"/>
                      </a:endParaRPr>
                    </a:p>
                  </a:txBody>
                  <a:tcPr marL="91445" marR="91445" marT="45715" marB="45715"/>
                </a:tc>
              </a:tr>
              <a:tr h="365720">
                <a:tc>
                  <a:txBody>
                    <a:bodyPr/>
                    <a:lstStyle/>
                    <a:p>
                      <a:endParaRPr lang="en-NZ" sz="1800" dirty="0">
                        <a:latin typeface="Courier New" pitchFamily="49" charset="0"/>
                        <a:cs typeface="Courier New" pitchFamily="49" charset="0"/>
                      </a:endParaRPr>
                    </a:p>
                  </a:txBody>
                  <a:tcPr marL="91445" marR="91445" marT="45715" marB="45715"/>
                </a:tc>
                <a:tc>
                  <a:txBody>
                    <a:bodyPr/>
                    <a:lstStyle/>
                    <a:p>
                      <a:endParaRPr lang="en-NZ" sz="1800" dirty="0">
                        <a:latin typeface="Courier New" pitchFamily="49" charset="0"/>
                        <a:cs typeface="Courier New" pitchFamily="49" charset="0"/>
                      </a:endParaRPr>
                    </a:p>
                  </a:txBody>
                  <a:tcPr marL="91445" marR="91445" marT="45715" marB="45715"/>
                </a:tc>
              </a:tr>
            </a:tbl>
          </a:graphicData>
        </a:graphic>
      </p:graphicFrame>
      <p:graphicFrame>
        <p:nvGraphicFramePr>
          <p:cNvPr id="6" name="Table 5"/>
          <p:cNvGraphicFramePr>
            <a:graphicFrameLocks noGrp="1"/>
          </p:cNvGraphicFramePr>
          <p:nvPr/>
        </p:nvGraphicFramePr>
        <p:xfrm>
          <a:off x="2941638" y="3298825"/>
          <a:ext cx="2646362" cy="2560635"/>
        </p:xfrm>
        <a:graphic>
          <a:graphicData uri="http://schemas.openxmlformats.org/drawingml/2006/table">
            <a:tbl>
              <a:tblPr firstRow="1" bandRow="1">
                <a:tableStyleId>{7E9639D4-E3E2-4D34-9284-5A2195B3D0D7}</a:tableStyleId>
              </a:tblPr>
              <a:tblGrid>
                <a:gridCol w="1323181"/>
                <a:gridCol w="1323181"/>
              </a:tblGrid>
              <a:tr h="365805">
                <a:tc>
                  <a:txBody>
                    <a:bodyPr/>
                    <a:lstStyle/>
                    <a:p>
                      <a:pPr algn="r"/>
                      <a:r>
                        <a:rPr lang="en-NZ" sz="1800" dirty="0" smtClean="0"/>
                        <a:t>Temp</a:t>
                      </a:r>
                      <a:r>
                        <a:rPr lang="en-NZ" sz="1800" baseline="0" dirty="0" smtClean="0"/>
                        <a:t> </a:t>
                      </a:r>
                      <a:endParaRPr lang="en-NZ" sz="1800" dirty="0"/>
                    </a:p>
                  </a:txBody>
                  <a:tcPr marL="91395" marR="91395" marT="45726" marB="4572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NZ" sz="1800" dirty="0" smtClean="0"/>
                        <a:t>Time</a:t>
                      </a:r>
                      <a:endParaRPr lang="en-NZ" sz="1800" dirty="0"/>
                    </a:p>
                  </a:txBody>
                  <a:tcPr marL="91395" marR="91395" marT="45726" marB="4572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12:00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 1:30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14:17</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15:00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 9:30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NZ" sz="1800" dirty="0" smtClean="0"/>
                        <a:t>17:00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nvGraphicFramePr>
        <p:xfrm>
          <a:off x="5916613" y="3298825"/>
          <a:ext cx="2647950" cy="2560635"/>
        </p:xfrm>
        <a:graphic>
          <a:graphicData uri="http://schemas.openxmlformats.org/drawingml/2006/table">
            <a:tbl>
              <a:tblPr firstRow="1" bandRow="1">
                <a:tableStyleId>{5940675A-B579-460E-94D1-54222C63F5DA}</a:tableStyleId>
              </a:tblPr>
              <a:tblGrid>
                <a:gridCol w="1323975"/>
                <a:gridCol w="1323975"/>
              </a:tblGrid>
              <a:tr h="365805">
                <a:tc>
                  <a:txBody>
                    <a:bodyPr/>
                    <a:lstStyle/>
                    <a:p>
                      <a:pPr algn="r"/>
                      <a:r>
                        <a:rPr lang="en-NZ" sz="1800" dirty="0" smtClean="0"/>
                        <a:t>Temp</a:t>
                      </a:r>
                      <a:r>
                        <a:rPr lang="en-NZ" sz="1800" baseline="0" dirty="0" smtClean="0"/>
                        <a:t> </a:t>
                      </a:r>
                      <a:endParaRPr lang="en-NZ" sz="1800" dirty="0"/>
                    </a:p>
                  </a:txBody>
                  <a:tcPr marL="91450" marR="91450" marT="45726" marB="45726">
                    <a:lnL w="12700" cmpd="sng">
                      <a:noFill/>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NZ" sz="1800" dirty="0" smtClean="0"/>
                        <a:t>Time</a:t>
                      </a:r>
                      <a:endParaRPr lang="en-NZ" sz="1800" dirty="0"/>
                    </a:p>
                  </a:txBody>
                  <a:tcPr marL="91450" marR="91450" marT="45726" marB="45726">
                    <a:lnL w="12700"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NZ" smtClean="0"/>
              <a:t>Columns and Rows</a:t>
            </a:r>
          </a:p>
        </p:txBody>
      </p:sp>
      <p:sp>
        <p:nvSpPr>
          <p:cNvPr id="31747" name="Content Placeholder 2"/>
          <p:cNvSpPr>
            <a:spLocks noGrp="1"/>
          </p:cNvSpPr>
          <p:nvPr>
            <p:ph sz="quarter" idx="1"/>
          </p:nvPr>
        </p:nvSpPr>
        <p:spPr>
          <a:xfrm>
            <a:off x="457200" y="1219200"/>
            <a:ext cx="4565650" cy="4937125"/>
          </a:xfrm>
        </p:spPr>
        <p:txBody>
          <a:bodyPr/>
          <a:lstStyle/>
          <a:p>
            <a:r>
              <a:rPr lang="en-NZ" smtClean="0"/>
              <a:t>What makes the data easier to see?</a:t>
            </a:r>
          </a:p>
          <a:p>
            <a:r>
              <a:rPr lang="en-NZ" smtClean="0"/>
              <a:t>Is extra encoding sensible?</a:t>
            </a:r>
          </a:p>
        </p:txBody>
      </p:sp>
      <p:graphicFrame>
        <p:nvGraphicFramePr>
          <p:cNvPr id="4" name="Table 3"/>
          <p:cNvGraphicFramePr>
            <a:graphicFrameLocks noGrp="1"/>
          </p:cNvGraphicFramePr>
          <p:nvPr/>
        </p:nvGraphicFramePr>
        <p:xfrm>
          <a:off x="5159375" y="381000"/>
          <a:ext cx="2646364" cy="2559998"/>
        </p:xfrm>
        <a:graphic>
          <a:graphicData uri="http://schemas.openxmlformats.org/drawingml/2006/table">
            <a:tbl>
              <a:tblPr firstRow="1" bandRow="1">
                <a:tableStyleId>{5C22544A-7EE6-4342-B048-85BDC9FD1C3A}</a:tableStyleId>
              </a:tblPr>
              <a:tblGrid>
                <a:gridCol w="1323182"/>
                <a:gridCol w="1323182"/>
              </a:tblGrid>
              <a:tr h="365579">
                <a:tc>
                  <a:txBody>
                    <a:bodyPr/>
                    <a:lstStyle/>
                    <a:p>
                      <a:pPr algn="r"/>
                      <a:r>
                        <a:rPr lang="en-NZ" sz="1800" dirty="0" smtClean="0"/>
                        <a:t>Temp</a:t>
                      </a:r>
                      <a:r>
                        <a:rPr lang="en-NZ" sz="1800" baseline="0" dirty="0" smtClean="0"/>
                        <a:t> </a:t>
                      </a:r>
                      <a:endParaRPr lang="en-NZ" sz="1800" dirty="0"/>
                    </a:p>
                  </a:txBody>
                  <a:tcPr marL="91395" marR="91395" marT="45697" marB="45697"/>
                </a:tc>
                <a:tc>
                  <a:txBody>
                    <a:bodyPr/>
                    <a:lstStyle/>
                    <a:p>
                      <a:pPr algn="ctr"/>
                      <a:r>
                        <a:rPr lang="en-NZ" sz="1800" dirty="0" smtClean="0"/>
                        <a:t>Time</a:t>
                      </a:r>
                      <a:endParaRPr lang="en-NZ" sz="1800" dirty="0"/>
                    </a:p>
                  </a:txBody>
                  <a:tcPr marL="91395" marR="91395" marT="45697" marB="45697"/>
                </a:tc>
              </a:tr>
              <a:tr h="365579">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395" marR="91395" marT="45697" marB="45697"/>
                </a:tc>
              </a:tr>
            </a:tbl>
          </a:graphicData>
        </a:graphic>
      </p:graphicFrame>
      <p:graphicFrame>
        <p:nvGraphicFramePr>
          <p:cNvPr id="5" name="Table 4"/>
          <p:cNvGraphicFramePr>
            <a:graphicFrameLocks noGrp="1"/>
          </p:cNvGraphicFramePr>
          <p:nvPr/>
        </p:nvGraphicFramePr>
        <p:xfrm>
          <a:off x="184150" y="3633788"/>
          <a:ext cx="2763838" cy="2926000"/>
        </p:xfrm>
        <a:graphic>
          <a:graphicData uri="http://schemas.openxmlformats.org/drawingml/2006/table">
            <a:tbl>
              <a:tblPr firstRow="1" bandRow="1">
                <a:tableStyleId>{2D5ABB26-0587-4C30-8999-92F81FD0307C}</a:tableStyleId>
              </a:tblPr>
              <a:tblGrid>
                <a:gridCol w="1381919"/>
                <a:gridCol w="1381919"/>
              </a:tblGrid>
              <a:tr h="365720">
                <a:tc>
                  <a:txBody>
                    <a:bodyPr/>
                    <a:lstStyle/>
                    <a:p>
                      <a:pPr algn="r"/>
                      <a:r>
                        <a:rPr lang="en-NZ" sz="1800" dirty="0" smtClean="0"/>
                        <a:t>Temp</a:t>
                      </a:r>
                      <a:endParaRPr lang="en-NZ" sz="1800" dirty="0"/>
                    </a:p>
                  </a:txBody>
                  <a:tcPr marL="91445" marR="91445" marT="45715" marB="45715"/>
                </a:tc>
                <a:tc>
                  <a:txBody>
                    <a:bodyPr/>
                    <a:lstStyle/>
                    <a:p>
                      <a:pPr algn="ctr"/>
                      <a:r>
                        <a:rPr lang="en-NZ" sz="1800" dirty="0" smtClean="0"/>
                        <a:t>Time</a:t>
                      </a:r>
                      <a:endParaRPr lang="en-NZ" sz="1800" dirty="0"/>
                    </a:p>
                  </a:txBody>
                  <a:tcPr marL="91445" marR="91445" marT="45715" marB="45715"/>
                </a:tc>
              </a:tr>
              <a:tr h="365720">
                <a:tc>
                  <a:txBody>
                    <a:bodyPr/>
                    <a:lstStyle/>
                    <a:p>
                      <a:pPr algn="r"/>
                      <a:r>
                        <a:rPr lang="en-NZ" sz="1800" dirty="0" smtClean="0"/>
                        <a:t>21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12:00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3</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1:30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14</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14:17</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-8</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15:00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6</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9:30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17:00</a:t>
                      </a:r>
                      <a:endParaRPr lang="en-NZ" sz="1800" dirty="0">
                        <a:latin typeface="Courier New" pitchFamily="49" charset="0"/>
                        <a:cs typeface="Courier New" pitchFamily="49" charset="0"/>
                      </a:endParaRPr>
                    </a:p>
                  </a:txBody>
                  <a:tcPr marL="91445" marR="91445" marT="45715" marB="45715"/>
                </a:tc>
              </a:tr>
              <a:tr h="365720">
                <a:tc>
                  <a:txBody>
                    <a:bodyPr/>
                    <a:lstStyle/>
                    <a:p>
                      <a:endParaRPr lang="en-NZ" sz="1800" dirty="0">
                        <a:latin typeface="Courier New" pitchFamily="49" charset="0"/>
                        <a:cs typeface="Courier New" pitchFamily="49" charset="0"/>
                      </a:endParaRPr>
                    </a:p>
                  </a:txBody>
                  <a:tcPr marL="91445" marR="91445" marT="45715" marB="45715"/>
                </a:tc>
                <a:tc>
                  <a:txBody>
                    <a:bodyPr/>
                    <a:lstStyle/>
                    <a:p>
                      <a:endParaRPr lang="en-NZ" sz="1800" dirty="0">
                        <a:latin typeface="Courier New" pitchFamily="49" charset="0"/>
                        <a:cs typeface="Courier New" pitchFamily="49" charset="0"/>
                      </a:endParaRPr>
                    </a:p>
                  </a:txBody>
                  <a:tcPr marL="91445" marR="91445" marT="45715" marB="45715"/>
                </a:tc>
              </a:tr>
            </a:tbl>
          </a:graphicData>
        </a:graphic>
      </p:graphicFrame>
      <p:graphicFrame>
        <p:nvGraphicFramePr>
          <p:cNvPr id="6" name="Table 5"/>
          <p:cNvGraphicFramePr>
            <a:graphicFrameLocks noGrp="1"/>
          </p:cNvGraphicFramePr>
          <p:nvPr/>
        </p:nvGraphicFramePr>
        <p:xfrm>
          <a:off x="3268663" y="3597275"/>
          <a:ext cx="2647950" cy="2559998"/>
        </p:xfrm>
        <a:graphic>
          <a:graphicData uri="http://schemas.openxmlformats.org/drawingml/2006/table">
            <a:tbl>
              <a:tblPr firstRow="1" bandRow="1">
                <a:tableStyleId>{7E9639D4-E3E2-4D34-9284-5A2195B3D0D7}</a:tableStyleId>
              </a:tblPr>
              <a:tblGrid>
                <a:gridCol w="1323975"/>
                <a:gridCol w="1323975"/>
              </a:tblGrid>
              <a:tr h="365579">
                <a:tc>
                  <a:txBody>
                    <a:bodyPr/>
                    <a:lstStyle/>
                    <a:p>
                      <a:pPr algn="r"/>
                      <a:r>
                        <a:rPr lang="en-NZ" sz="1800" dirty="0" smtClean="0"/>
                        <a:t>Temp</a:t>
                      </a:r>
                      <a:r>
                        <a:rPr lang="en-NZ" sz="1800" baseline="0" dirty="0" smtClean="0"/>
                        <a:t> </a:t>
                      </a:r>
                      <a:endParaRPr lang="en-NZ" sz="1800" dirty="0"/>
                    </a:p>
                  </a:txBody>
                  <a:tcPr marL="91450" marR="91450" marT="45697" marB="4569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NZ" sz="1800" dirty="0" smtClean="0"/>
                        <a:t>Time</a:t>
                      </a:r>
                      <a:endParaRPr lang="en-NZ" sz="1800" dirty="0"/>
                    </a:p>
                  </a:txBody>
                  <a:tcPr marL="91450" marR="91450" marT="45697" marB="4569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alpha val="85000"/>
                      </a:schemeClr>
                    </a:solidFill>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nvGraphicFramePr>
        <p:xfrm>
          <a:off x="5916613" y="3298825"/>
          <a:ext cx="2647950" cy="2560635"/>
        </p:xfrm>
        <a:graphic>
          <a:graphicData uri="http://schemas.openxmlformats.org/drawingml/2006/table">
            <a:tbl>
              <a:tblPr firstRow="1" bandRow="1">
                <a:tableStyleId>{5940675A-B579-460E-94D1-54222C63F5DA}</a:tableStyleId>
              </a:tblPr>
              <a:tblGrid>
                <a:gridCol w="1323975"/>
                <a:gridCol w="1323975"/>
              </a:tblGrid>
              <a:tr h="365805">
                <a:tc>
                  <a:txBody>
                    <a:bodyPr/>
                    <a:lstStyle/>
                    <a:p>
                      <a:pPr algn="r"/>
                      <a:r>
                        <a:rPr lang="en-NZ" sz="1800" dirty="0" smtClean="0"/>
                        <a:t>Temp</a:t>
                      </a:r>
                      <a:r>
                        <a:rPr lang="en-NZ" sz="1800" baseline="0" dirty="0" smtClean="0"/>
                        <a:t> </a:t>
                      </a:r>
                      <a:endParaRPr lang="en-NZ" sz="1800" dirty="0"/>
                    </a:p>
                  </a:txBody>
                  <a:tcPr marL="91450" marR="91450" marT="45726" marB="45726">
                    <a:lnL w="12700" cmpd="sng">
                      <a:noFill/>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NZ" sz="1800" dirty="0" smtClean="0"/>
                        <a:t>Time</a:t>
                      </a:r>
                      <a:endParaRPr lang="en-NZ" sz="1800" dirty="0"/>
                    </a:p>
                  </a:txBody>
                  <a:tcPr marL="91450" marR="91450" marT="45726" marB="45726">
                    <a:lnL w="12700"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NZ" smtClean="0"/>
              <a:t>And then there is graphs! </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2700"/>
            <a:ext cx="428625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b="26971"/>
          <a:stretch>
            <a:fillRect/>
          </a:stretch>
        </p:blipFill>
        <p:spPr bwMode="auto">
          <a:xfrm>
            <a:off x="4886325" y="2406650"/>
            <a:ext cx="3933825" cy="24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NZ" smtClean="0"/>
              <a:t>And other information visualization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82725"/>
            <a:ext cx="6115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1517650"/>
            <a:ext cx="294322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Content Placeholder 2"/>
          <p:cNvSpPr>
            <a:spLocks noGrp="1"/>
          </p:cNvSpPr>
          <p:nvPr>
            <p:ph sz="quarter" idx="1"/>
          </p:nvPr>
        </p:nvSpPr>
        <p:spPr>
          <a:xfrm>
            <a:off x="457200" y="3535363"/>
            <a:ext cx="5413375" cy="2620962"/>
          </a:xfrm>
        </p:spPr>
        <p:txBody>
          <a:bodyPr/>
          <a:lstStyle/>
          <a:p>
            <a:r>
              <a:rPr lang="en-NZ" smtClean="0"/>
              <a:t>All from </a:t>
            </a:r>
          </a:p>
          <a:p>
            <a:pPr lvl="1"/>
            <a:r>
              <a:rPr lang="en-NZ" sz="2000" smtClean="0">
                <a:hlinkClick r:id="rId4"/>
              </a:rPr>
              <a:t>http://www.metservice.com/towns-cities/auckland/auckland-central</a:t>
            </a:r>
            <a:endParaRPr lang="en-NZ" sz="2000" smtClean="0"/>
          </a:p>
          <a:p>
            <a:pPr lvl="1"/>
            <a:endParaRPr lang="en-NZ" sz="2000" smtClean="0"/>
          </a:p>
          <a:p>
            <a:pPr lvl="1"/>
            <a:r>
              <a:rPr lang="en-NZ" sz="2000" smtClean="0"/>
              <a:t>Which is pretty cool!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NZ" smtClean="0"/>
              <a:t>More about this </a:t>
            </a:r>
          </a:p>
        </p:txBody>
      </p:sp>
      <p:sp>
        <p:nvSpPr>
          <p:cNvPr id="34819" name="Content Placeholder 2"/>
          <p:cNvSpPr>
            <a:spLocks noGrp="1"/>
          </p:cNvSpPr>
          <p:nvPr>
            <p:ph sz="quarter" idx="1"/>
          </p:nvPr>
        </p:nvSpPr>
        <p:spPr>
          <a:xfrm>
            <a:off x="457200" y="1219200"/>
            <a:ext cx="8229600" cy="4937125"/>
          </a:xfrm>
        </p:spPr>
        <p:txBody>
          <a:bodyPr/>
          <a:lstStyle/>
          <a:p>
            <a:r>
              <a:rPr lang="en-NZ" dirty="0" smtClean="0"/>
              <a:t>Stephen Few, Show me the numbers: designing tables and graphs to enlighten 2</a:t>
            </a:r>
            <a:r>
              <a:rPr lang="en-NZ" baseline="30000" dirty="0" smtClean="0"/>
              <a:t>nd</a:t>
            </a:r>
            <a:r>
              <a:rPr lang="en-NZ" dirty="0" smtClean="0"/>
              <a:t> Edition,  Analytics Press, 2012</a:t>
            </a:r>
          </a:p>
          <a:p>
            <a:pPr lvl="1"/>
            <a:r>
              <a:rPr lang="en-NZ" dirty="0" smtClean="0"/>
              <a:t>Chapter 8 is available on the </a:t>
            </a:r>
            <a:r>
              <a:rPr lang="en-NZ" b="1" dirty="0" smtClean="0"/>
              <a:t>Cecil </a:t>
            </a:r>
            <a:r>
              <a:rPr lang="en-NZ" dirty="0" smtClean="0"/>
              <a:t>course webpage. </a:t>
            </a:r>
          </a:p>
          <a:p>
            <a:endParaRPr lang="en-NZ" dirty="0" smtClean="0"/>
          </a:p>
          <a:p>
            <a:endParaRPr lang="en-NZ"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NZ" smtClean="0"/>
              <a:t>CSS3 Borders	</a:t>
            </a:r>
          </a:p>
        </p:txBody>
      </p:sp>
      <p:sp>
        <p:nvSpPr>
          <p:cNvPr id="35843" name="Content Placeholder 2"/>
          <p:cNvSpPr>
            <a:spLocks noGrp="1"/>
          </p:cNvSpPr>
          <p:nvPr>
            <p:ph sz="quarter" idx="1"/>
          </p:nvPr>
        </p:nvSpPr>
        <p:spPr>
          <a:xfrm>
            <a:off x="457200" y="1219200"/>
            <a:ext cx="8229600" cy="4937125"/>
          </a:xfrm>
        </p:spPr>
        <p:txBody>
          <a:bodyPr/>
          <a:lstStyle/>
          <a:p>
            <a:r>
              <a:rPr lang="en-NZ" smtClean="0"/>
              <a:t>CSS3 has extended the border options</a:t>
            </a:r>
          </a:p>
          <a:p>
            <a:endParaRPr lang="en-NZ" smtClean="0"/>
          </a:p>
          <a:p>
            <a:pPr lvl="1"/>
            <a:r>
              <a:rPr lang="en-NZ" smtClean="0">
                <a:hlinkClick r:id="rId2"/>
              </a:rPr>
              <a:t>http://www.w3schools.com/cssref/playit.asp?filename=playcss_border-style&amp;preval=none</a:t>
            </a:r>
            <a:r>
              <a:rPr lang="en-NZ" smtClean="0"/>
              <a:t> </a:t>
            </a:r>
          </a:p>
          <a:p>
            <a:pPr lvl="1"/>
            <a:endParaRPr lang="en-NZ" smtClean="0"/>
          </a:p>
          <a:p>
            <a:r>
              <a:rPr lang="en-NZ" smtClean="0"/>
              <a:t>Other elements have borders too </a:t>
            </a:r>
          </a:p>
          <a:p>
            <a:pPr lvl="1"/>
            <a:r>
              <a:rPr lang="en-NZ" smtClean="0"/>
              <a:t>Tables </a:t>
            </a:r>
          </a:p>
          <a:p>
            <a:pPr lvl="1"/>
            <a:r>
              <a:rPr lang="en-NZ" smtClean="0"/>
              <a:t>Boxes </a:t>
            </a:r>
          </a:p>
          <a:p>
            <a:pPr lvl="1"/>
            <a:r>
              <a:rPr lang="en-NZ" smtClean="0"/>
              <a:t>Columns </a:t>
            </a:r>
            <a:br>
              <a:rPr lang="en-NZ" smtClean="0"/>
            </a:br>
            <a:r>
              <a:rPr lang="en-NZ" sz="1800" smtClean="0">
                <a:hlinkClick r:id="rId3"/>
              </a:rPr>
              <a:t>http://www.w3schools.com/cssref/playit.asp?filename=playcss_column-rule-style</a:t>
            </a:r>
            <a:r>
              <a:rPr lang="en-NZ" sz="18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NZ" smtClean="0"/>
              <a:t>Summary	</a:t>
            </a:r>
          </a:p>
        </p:txBody>
      </p:sp>
      <p:sp>
        <p:nvSpPr>
          <p:cNvPr id="3" name="Content Placeholder 2"/>
          <p:cNvSpPr>
            <a:spLocks noGrp="1"/>
          </p:cNvSpPr>
          <p:nvPr>
            <p:ph sz="quarter" idx="1"/>
          </p:nvPr>
        </p:nvSpPr>
        <p:spPr>
          <a:xfrm>
            <a:off x="457200" y="1219200"/>
            <a:ext cx="8229600" cy="4937125"/>
          </a:xfrm>
        </p:spPr>
        <p:txBody>
          <a:bodyPr>
            <a:normAutofit fontScale="92500" lnSpcReduction="20000"/>
          </a:bodyPr>
          <a:lstStyle/>
          <a:p>
            <a:pPr>
              <a:defRPr/>
            </a:pPr>
            <a:r>
              <a:rPr lang="en-NZ" dirty="0" smtClean="0">
                <a:ea typeface="MS PGothic" pitchFamily="34" charset="-128"/>
              </a:rPr>
              <a:t>What is wire framing and why do you do it?</a:t>
            </a:r>
          </a:p>
          <a:p>
            <a:pPr lvl="1">
              <a:defRPr/>
            </a:pPr>
            <a:r>
              <a:rPr lang="en-NZ" dirty="0" smtClean="0">
                <a:ea typeface="MS PGothic" pitchFamily="34" charset="-128"/>
              </a:rPr>
              <a:t>Overall design of site/system</a:t>
            </a:r>
          </a:p>
          <a:p>
            <a:pPr lvl="1">
              <a:defRPr/>
            </a:pPr>
            <a:r>
              <a:rPr lang="en-NZ" dirty="0" smtClean="0">
                <a:ea typeface="MS PGothic" pitchFamily="34" charset="-128"/>
              </a:rPr>
              <a:t>Consistency</a:t>
            </a:r>
          </a:p>
          <a:p>
            <a:pPr>
              <a:defRPr/>
            </a:pPr>
            <a:r>
              <a:rPr lang="en-NZ" dirty="0" smtClean="0">
                <a:ea typeface="MS PGothic" pitchFamily="34" charset="-128"/>
              </a:rPr>
              <a:t>Why do you use lines and borders?</a:t>
            </a:r>
          </a:p>
          <a:p>
            <a:pPr lvl="1">
              <a:defRPr/>
            </a:pPr>
            <a:r>
              <a:rPr lang="en-NZ" dirty="0" smtClean="0">
                <a:ea typeface="MS PGothic" pitchFamily="34" charset="-128"/>
              </a:rPr>
              <a:t>Lines and borders are a powerful aesthetic element</a:t>
            </a:r>
          </a:p>
          <a:p>
            <a:pPr lvl="1">
              <a:defRPr/>
            </a:pPr>
            <a:r>
              <a:rPr lang="en-NZ" dirty="0" smtClean="0">
                <a:ea typeface="MS PGothic" pitchFamily="34" charset="-128"/>
              </a:rPr>
              <a:t>They can group and segment content</a:t>
            </a:r>
          </a:p>
          <a:p>
            <a:pPr lvl="1">
              <a:defRPr/>
            </a:pPr>
            <a:r>
              <a:rPr lang="en-NZ" dirty="0" smtClean="0">
                <a:ea typeface="MS PGothic" pitchFamily="34" charset="-128"/>
              </a:rPr>
              <a:t>They can calm or energize a visualization</a:t>
            </a:r>
          </a:p>
          <a:p>
            <a:pPr>
              <a:defRPr/>
            </a:pPr>
            <a:r>
              <a:rPr lang="en-NZ" dirty="0" smtClean="0">
                <a:ea typeface="MS PGothic" pitchFamily="34" charset="-128"/>
              </a:rPr>
              <a:t>What are some of style choices?</a:t>
            </a:r>
          </a:p>
          <a:p>
            <a:pPr lvl="1">
              <a:defRPr/>
            </a:pPr>
            <a:r>
              <a:rPr lang="en-NZ" dirty="0" smtClean="0">
                <a:ea typeface="MS PGothic" pitchFamily="34" charset="-128"/>
              </a:rPr>
              <a:t>The style of the lines and corners should be congruent with the rest of the design </a:t>
            </a:r>
          </a:p>
          <a:p>
            <a:pPr lvl="2">
              <a:defRPr/>
            </a:pPr>
            <a:r>
              <a:rPr lang="en-NZ" dirty="0" smtClean="0">
                <a:ea typeface="MS PGothic" pitchFamily="34" charset="-128"/>
              </a:rPr>
              <a:t>All sharp and ‘hard’</a:t>
            </a:r>
          </a:p>
          <a:p>
            <a:pPr lvl="2">
              <a:defRPr/>
            </a:pPr>
            <a:r>
              <a:rPr lang="en-NZ" dirty="0" smtClean="0">
                <a:ea typeface="MS PGothic" pitchFamily="34" charset="-128"/>
              </a:rPr>
              <a:t>All round and ‘soft’</a:t>
            </a:r>
          </a:p>
          <a:p>
            <a:pPr lvl="2">
              <a:defRPr/>
            </a:pPr>
            <a:r>
              <a:rPr lang="en-NZ" dirty="0" smtClean="0">
                <a:ea typeface="MS PGothic" pitchFamily="34" charset="-128"/>
              </a:rPr>
              <a:t>Can use lines, background contrast or whitespace</a:t>
            </a:r>
          </a:p>
          <a:p>
            <a:pPr>
              <a:defRPr/>
            </a:pPr>
            <a:r>
              <a:rPr lang="en-NZ" dirty="0" smtClean="0">
                <a:ea typeface="MS PGothic" pitchFamily="34" charset="-128"/>
              </a:rPr>
              <a:t>Apply this in </a:t>
            </a:r>
            <a:r>
              <a:rPr lang="en-NZ" smtClean="0">
                <a:ea typeface="MS PGothic" pitchFamily="34" charset="-128"/>
              </a:rPr>
              <a:t>your assignment</a:t>
            </a:r>
            <a:endParaRPr lang="en-NZ" dirty="0" smtClean="0">
              <a:ea typeface="MS PGothic" pitchFamily="34" charset="-128"/>
            </a:endParaRPr>
          </a:p>
          <a:p>
            <a:pPr>
              <a:defRPr/>
            </a:pPr>
            <a:endParaRPr lang="en-NZ" dirty="0" smtClean="0">
              <a:ea typeface="MS PGothic" pitchFamily="34" charset="-128"/>
            </a:endParaRPr>
          </a:p>
          <a:p>
            <a:pPr>
              <a:defRPr/>
            </a:pPr>
            <a:endParaRPr lang="en-NZ" dirty="0" smtClean="0">
              <a:ea typeface="MS PGothic" pitchFamily="34" charset="-128"/>
            </a:endParaRPr>
          </a:p>
          <a:p>
            <a:pPr>
              <a:defRPr/>
            </a:pPr>
            <a:endParaRPr lang="en-NZ" dirty="0" smtClean="0">
              <a:ea typeface="MS PGothic" pitchFamily="34" charset="-128"/>
            </a:endParaRPr>
          </a:p>
          <a:p>
            <a:pPr>
              <a:defRPr/>
            </a:pPr>
            <a:endParaRPr lang="en-NZ" dirty="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NZ" smtClean="0"/>
              <a:t>High level Layout</a:t>
            </a:r>
          </a:p>
        </p:txBody>
      </p:sp>
      <p:sp>
        <p:nvSpPr>
          <p:cNvPr id="11267" name="Content Placeholder 2"/>
          <p:cNvSpPr>
            <a:spLocks noGrp="1"/>
          </p:cNvSpPr>
          <p:nvPr>
            <p:ph sz="quarter" idx="1"/>
          </p:nvPr>
        </p:nvSpPr>
        <p:spPr>
          <a:xfrm>
            <a:off x="457200" y="1219200"/>
            <a:ext cx="4513263" cy="4937125"/>
          </a:xfrm>
        </p:spPr>
        <p:txBody>
          <a:bodyPr/>
          <a:lstStyle/>
          <a:p>
            <a:r>
              <a:rPr lang="en-US" smtClean="0"/>
              <a:t>Wire framing your site (or system) is an important first step in design</a:t>
            </a:r>
          </a:p>
          <a:p>
            <a:endParaRPr lang="en-US" smtClean="0"/>
          </a:p>
          <a:p>
            <a:endParaRPr lang="en-US" smtClean="0"/>
          </a:p>
          <a:p>
            <a:endParaRPr lang="en-US" smtClean="0"/>
          </a:p>
          <a:p>
            <a:endParaRPr lang="en-US" smtClean="0"/>
          </a:p>
          <a:p>
            <a:endParaRPr lang="en-US" smtClean="0"/>
          </a:p>
          <a:p>
            <a:endParaRPr lang="en-US" smtClean="0"/>
          </a:p>
          <a:p>
            <a:r>
              <a:rPr lang="en-US" smtClean="0">
                <a:hlinkClick r:id="rId2"/>
              </a:rPr>
              <a:t>http://www.usability.gov/methods/design_site/define.html</a:t>
            </a:r>
            <a:r>
              <a:rPr lang="en-US" smtClean="0"/>
              <a:t> </a:t>
            </a:r>
          </a:p>
          <a:p>
            <a:endParaRPr lang="en-NZ"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611313"/>
            <a:ext cx="42862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References</a:t>
            </a:r>
          </a:p>
        </p:txBody>
      </p:sp>
      <p:sp>
        <p:nvSpPr>
          <p:cNvPr id="40963" name="Content Placeholder 2"/>
          <p:cNvSpPr>
            <a:spLocks noGrp="1"/>
          </p:cNvSpPr>
          <p:nvPr>
            <p:ph idx="1"/>
          </p:nvPr>
        </p:nvSpPr>
        <p:spPr>
          <a:xfrm>
            <a:off x="849313" y="1293813"/>
            <a:ext cx="7369175" cy="4832350"/>
          </a:xfrm>
        </p:spPr>
        <p:txBody>
          <a:bodyPr/>
          <a:lstStyle/>
          <a:p>
            <a:r>
              <a:rPr lang="en-US" smtClean="0">
                <a:hlinkClick r:id="rId2"/>
              </a:rPr>
              <a:t>http://www.graphics.com/modules.php?name=Sections&amp;op=viewarticle&amp;artid=923</a:t>
            </a:r>
            <a:r>
              <a:rPr lang="en-US" smtClean="0"/>
              <a:t> </a:t>
            </a:r>
          </a:p>
          <a:p>
            <a:endParaRPr lang="en-US" smtClean="0"/>
          </a:p>
          <a:p>
            <a:r>
              <a:rPr lang="en-US" smtClean="0"/>
              <a:t>Data Visualization for Human Perception, Stephen Few </a:t>
            </a:r>
            <a:r>
              <a:rPr lang="en-NZ" smtClean="0">
                <a:hlinkClick r:id="rId3"/>
              </a:rPr>
              <a:t>http://www.interaction-design.org/encyclopedia/data_visualization_for_human_perception.html</a:t>
            </a:r>
            <a:r>
              <a:rPr lang="en-NZ" smtClean="0"/>
              <a:t> </a:t>
            </a:r>
            <a:r>
              <a:rPr lang="en-US" smtClean="0"/>
              <a:t/>
            </a:r>
            <a:br>
              <a:rPr lang="en-US" smtClean="0"/>
            </a:br>
            <a:r>
              <a:rPr lang="en-US" smtClean="0"/>
              <a:t/>
            </a:r>
            <a:br>
              <a:rPr lang="en-US" smtClean="0"/>
            </a:br>
            <a:r>
              <a:rPr lang="en-US" smtClean="0"/>
              <a:t/>
            </a:r>
            <a:br>
              <a:rPr lang="en-US" smtClean="0"/>
            </a:br>
            <a:endParaRPr lang="en-US" smtClean="0"/>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7772E05-F01F-4716-808F-8316765EBC87}" type="slidenum">
              <a:rPr lang="en-GB">
                <a:solidFill>
                  <a:schemeClr val="tx2"/>
                </a:solidFill>
                <a:latin typeface="Gill Sans MT" panose="020B0502020104020203" pitchFamily="34" charset="0"/>
              </a:rPr>
              <a:pPr eaLnBrk="1" hangingPunct="1"/>
              <a:t>30</a:t>
            </a:fld>
            <a:endParaRPr lang="en-GB">
              <a:solidFill>
                <a:schemeClr val="tx2"/>
              </a:solidFill>
              <a:latin typeface="Gill Sans MT" panose="020B0502020104020203" pitchFamily="34" charset="0"/>
            </a:endParaRPr>
          </a:p>
        </p:txBody>
      </p:sp>
      <p:sp>
        <p:nvSpPr>
          <p:cNvPr id="40965" name="Rectangle 1"/>
          <p:cNvSpPr>
            <a:spLocks noChangeArrowheads="1"/>
          </p:cNvSpPr>
          <p:nvPr/>
        </p:nvSpPr>
        <p:spPr bwMode="auto">
          <a:xfrm>
            <a:off x="1003300" y="6402388"/>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t>Prepared by Safurah Abdul Jalil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NZ" smtClean="0"/>
              <a:t>Analysing existing pages </a:t>
            </a:r>
          </a:p>
        </p:txBody>
      </p:sp>
      <p:sp>
        <p:nvSpPr>
          <p:cNvPr id="12291" name="Content Placeholder 2"/>
          <p:cNvSpPr>
            <a:spLocks noGrp="1"/>
          </p:cNvSpPr>
          <p:nvPr>
            <p:ph sz="quarter" idx="1"/>
          </p:nvPr>
        </p:nvSpPr>
        <p:spPr>
          <a:xfrm>
            <a:off x="457200" y="1219200"/>
            <a:ext cx="8229600" cy="4937125"/>
          </a:xfrm>
        </p:spPr>
        <p:txBody>
          <a:bodyPr/>
          <a:lstStyle/>
          <a:p>
            <a:endParaRPr lang="en-NZ" smtClean="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143000"/>
            <a:ext cx="5135562"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828800"/>
            <a:ext cx="466725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2190750"/>
            <a:ext cx="4954588"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1393825"/>
            <a:ext cx="485775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Point Star 3"/>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Quite a range of layouts but a consistent feel</a:t>
            </a:r>
          </a:p>
        </p:txBody>
      </p:sp>
      <p:sp>
        <p:nvSpPr>
          <p:cNvPr id="12299" name="Rectangle 4"/>
          <p:cNvSpPr>
            <a:spLocks noChangeArrowheads="1"/>
          </p:cNvSpPr>
          <p:nvPr/>
        </p:nvSpPr>
        <p:spPr bwMode="auto">
          <a:xfrm>
            <a:off x="566738" y="6380163"/>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6"/>
              </a:rPr>
              <a:t>www.apple.com/</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NZ" smtClean="0"/>
          </a:p>
        </p:txBody>
      </p:sp>
      <p:sp>
        <p:nvSpPr>
          <p:cNvPr id="13315" name="Content Placeholder 2"/>
          <p:cNvSpPr>
            <a:spLocks noGrp="1"/>
          </p:cNvSpPr>
          <p:nvPr>
            <p:ph sz="quarter" idx="1"/>
          </p:nvPr>
        </p:nvSpPr>
        <p:spPr>
          <a:xfrm>
            <a:off x="457200" y="1219200"/>
            <a:ext cx="8229600" cy="4937125"/>
          </a:xfrm>
        </p:spPr>
        <p:txBody>
          <a:bodyPr/>
          <a:lstStyle/>
          <a:p>
            <a:endParaRPr lang="en-NZ" smtClean="0"/>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84175"/>
            <a:ext cx="598805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584200"/>
            <a:ext cx="5575300"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1219200"/>
            <a:ext cx="516255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Point Star 7"/>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More consistency </a:t>
            </a:r>
          </a:p>
          <a:p>
            <a:pPr algn="ctr">
              <a:defRPr/>
            </a:pPr>
            <a:r>
              <a:rPr lang="en-NZ" dirty="0"/>
              <a:t>Nice menus</a:t>
            </a:r>
          </a:p>
        </p:txBody>
      </p:sp>
      <p:sp>
        <p:nvSpPr>
          <p:cNvPr id="13322" name="Rectangle 9"/>
          <p:cNvSpPr>
            <a:spLocks noChangeArrowheads="1"/>
          </p:cNvSpPr>
          <p:nvPr/>
        </p:nvSpPr>
        <p:spPr bwMode="auto">
          <a:xfrm>
            <a:off x="993775" y="6326188"/>
            <a:ext cx="228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5"/>
              </a:rPr>
              <a:t>www.telecom.co.nz/</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NZ" smtClean="0"/>
          </a:p>
        </p:txBody>
      </p:sp>
      <p:sp>
        <p:nvSpPr>
          <p:cNvPr id="14339" name="Content Placeholder 2"/>
          <p:cNvSpPr>
            <a:spLocks noGrp="1"/>
          </p:cNvSpPr>
          <p:nvPr>
            <p:ph sz="quarter" idx="1"/>
          </p:nvPr>
        </p:nvSpPr>
        <p:spPr>
          <a:xfrm>
            <a:off x="457200" y="1219200"/>
            <a:ext cx="8229600" cy="4937125"/>
          </a:xfrm>
        </p:spPr>
        <p:txBody>
          <a:bodyPr/>
          <a:lstStyle/>
          <a:p>
            <a:endParaRPr lang="en-NZ"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225"/>
            <a:ext cx="59245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7575"/>
            <a:ext cx="6457950"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7-Point Star 5"/>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Functional</a:t>
            </a:r>
          </a:p>
          <a:p>
            <a:pPr algn="ctr">
              <a:defRPr/>
            </a:pPr>
            <a:r>
              <a:rPr lang="en-NZ" dirty="0"/>
              <a:t>(ugly)</a:t>
            </a:r>
          </a:p>
        </p:txBody>
      </p:sp>
      <p:sp>
        <p:nvSpPr>
          <p:cNvPr id="14345" name="Rectangle 4"/>
          <p:cNvSpPr>
            <a:spLocks noChangeArrowheads="1"/>
          </p:cNvSpPr>
          <p:nvPr/>
        </p:nvSpPr>
        <p:spPr bwMode="auto">
          <a:xfrm>
            <a:off x="693738" y="639127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4"/>
              </a:rPr>
              <a:t>http://newzealand.govt.nz/</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NZ" smtClean="0"/>
              <a:t>Extracting the wireframes</a:t>
            </a:r>
          </a:p>
        </p:txBody>
      </p:sp>
      <p:sp>
        <p:nvSpPr>
          <p:cNvPr id="15363" name="Content Placeholder 2"/>
          <p:cNvSpPr>
            <a:spLocks noGrp="1"/>
          </p:cNvSpPr>
          <p:nvPr>
            <p:ph sz="quarter" idx="1"/>
          </p:nvPr>
        </p:nvSpPr>
        <p:spPr>
          <a:xfrm>
            <a:off x="457200" y="1219200"/>
            <a:ext cx="4502150" cy="4937125"/>
          </a:xfrm>
        </p:spPr>
        <p:txBody>
          <a:bodyPr/>
          <a:lstStyle/>
          <a:p>
            <a:r>
              <a:rPr lang="en-NZ" smtClean="0">
                <a:hlinkClick r:id="rId2"/>
              </a:rPr>
              <a:t>http://wirify.com/</a:t>
            </a:r>
            <a:endParaRPr lang="en-NZ" smtClean="0"/>
          </a:p>
          <a:p>
            <a:r>
              <a:rPr lang="en-NZ" smtClean="0"/>
              <a:t>Drag it to your bookmarks</a:t>
            </a:r>
          </a:p>
          <a:p>
            <a:r>
              <a:rPr lang="en-NZ" smtClean="0"/>
              <a:t>When on a page click the bookmark </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b="46143"/>
          <a:stretch>
            <a:fillRect/>
          </a:stretch>
        </p:blipFill>
        <p:spPr bwMode="auto">
          <a:xfrm>
            <a:off x="5775325" y="638175"/>
            <a:ext cx="67373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00475"/>
            <a:ext cx="6645275" cy="64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NZ" smtClean="0"/>
              <a:t>Making Wireframes</a:t>
            </a:r>
          </a:p>
        </p:txBody>
      </p:sp>
      <p:sp>
        <p:nvSpPr>
          <p:cNvPr id="16387" name="Content Placeholder 2"/>
          <p:cNvSpPr>
            <a:spLocks noGrp="1"/>
          </p:cNvSpPr>
          <p:nvPr>
            <p:ph sz="quarter" idx="1"/>
          </p:nvPr>
        </p:nvSpPr>
        <p:spPr>
          <a:xfrm>
            <a:off x="457200" y="1219200"/>
            <a:ext cx="8229600" cy="4937125"/>
          </a:xfrm>
        </p:spPr>
        <p:txBody>
          <a:bodyPr/>
          <a:lstStyle/>
          <a:p>
            <a:r>
              <a:rPr lang="en-NZ" dirty="0" smtClean="0"/>
              <a:t>Hand-draw them </a:t>
            </a:r>
          </a:p>
          <a:p>
            <a:pPr lvl="1"/>
            <a:r>
              <a:rPr lang="en-NZ" dirty="0" smtClean="0"/>
              <a:t>(preferable – you can photocopy the main frame</a:t>
            </a:r>
          </a:p>
          <a:p>
            <a:r>
              <a:rPr lang="en-NZ" dirty="0" smtClean="0"/>
              <a:t> or use </a:t>
            </a:r>
            <a:r>
              <a:rPr lang="en-NZ" dirty="0" err="1" smtClean="0"/>
              <a:t>Balsamiq</a:t>
            </a:r>
            <a:endParaRPr lang="en-NZ" dirty="0" smtClean="0"/>
          </a:p>
          <a:p>
            <a:r>
              <a:rPr lang="en-NZ" dirty="0" smtClean="0"/>
              <a:t>There are lots of other tools around.</a:t>
            </a:r>
          </a:p>
          <a:p>
            <a:endParaRPr lang="en-NZ" dirty="0" smtClean="0"/>
          </a:p>
          <a:p>
            <a:pPr lvl="1"/>
            <a:endParaRPr lang="en-NZ" dirty="0" smtClean="0"/>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3000375"/>
            <a:ext cx="5591175"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Lines and Borders</a:t>
            </a:r>
          </a:p>
        </p:txBody>
      </p:sp>
      <p:sp>
        <p:nvSpPr>
          <p:cNvPr id="17411" name="Rectangle 3"/>
          <p:cNvSpPr>
            <a:spLocks noGrp="1" noChangeArrowheads="1"/>
          </p:cNvSpPr>
          <p:nvPr>
            <p:ph sz="quarter" idx="1"/>
          </p:nvPr>
        </p:nvSpPr>
        <p:spPr>
          <a:xfrm>
            <a:off x="457200" y="1219200"/>
            <a:ext cx="3890963" cy="4937125"/>
          </a:xfrm>
        </p:spPr>
        <p:txBody>
          <a:bodyPr/>
          <a:lstStyle/>
          <a:p>
            <a:r>
              <a:rPr lang="en-US" smtClean="0"/>
              <a:t>Create physical grouping. </a:t>
            </a:r>
          </a:p>
          <a:p>
            <a:endParaRPr lang="en-US" smtClean="0"/>
          </a:p>
          <a:p>
            <a:r>
              <a:rPr lang="en-US" smtClean="0"/>
              <a:t>Borders offer possibilities for creative styling. </a:t>
            </a:r>
          </a:p>
          <a:p>
            <a:endParaRPr lang="en-US" smtClean="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9775" y="1219200"/>
            <a:ext cx="402748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Origin.thmx</Template>
  <TotalTime>730</TotalTime>
  <Words>1091</Words>
  <Application>Microsoft Office PowerPoint</Application>
  <PresentationFormat>On-screen Show (4:3)</PresentationFormat>
  <Paragraphs>294</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MS PGothic</vt:lpstr>
      <vt:lpstr>Arial</vt:lpstr>
      <vt:lpstr>Bookman Old Style</vt:lpstr>
      <vt:lpstr>Courier New</vt:lpstr>
      <vt:lpstr>Gill Sans MT</vt:lpstr>
      <vt:lpstr>Rockwell</vt:lpstr>
      <vt:lpstr>Wingdings</vt:lpstr>
      <vt:lpstr>Wingdings 3</vt:lpstr>
      <vt:lpstr>Origin</vt:lpstr>
      <vt:lpstr>Lines and Borders</vt:lpstr>
      <vt:lpstr>Learning Outcomes</vt:lpstr>
      <vt:lpstr>High level Layout</vt:lpstr>
      <vt:lpstr>Analysing existing pages </vt:lpstr>
      <vt:lpstr>PowerPoint Presentation</vt:lpstr>
      <vt:lpstr>PowerPoint Presentation</vt:lpstr>
      <vt:lpstr>Extracting the wireframes</vt:lpstr>
      <vt:lpstr>Making Wireframes</vt:lpstr>
      <vt:lpstr>Lines and Borders</vt:lpstr>
      <vt:lpstr>Lines and Borders</vt:lpstr>
      <vt:lpstr>Lines and Borders</vt:lpstr>
      <vt:lpstr>Lines and Borders</vt:lpstr>
      <vt:lpstr>Lines and Borders</vt:lpstr>
      <vt:lpstr>Corner treatments</vt:lpstr>
      <vt:lpstr>Corner treatments</vt:lpstr>
      <vt:lpstr>Half time entertainment </vt:lpstr>
      <vt:lpstr>Angles</vt:lpstr>
      <vt:lpstr>Curves</vt:lpstr>
      <vt:lpstr>Curves</vt:lpstr>
      <vt:lpstr>Doing it wrong</vt:lpstr>
      <vt:lpstr>Tables </vt:lpstr>
      <vt:lpstr>Table Data </vt:lpstr>
      <vt:lpstr>Heading and Totals </vt:lpstr>
      <vt:lpstr>Columns and Rows</vt:lpstr>
      <vt:lpstr>And then there is graphs! </vt:lpstr>
      <vt:lpstr>And other information visualization</vt:lpstr>
      <vt:lpstr>More about this </vt:lpstr>
      <vt:lpstr>CSS3 Borders </vt:lpstr>
      <vt:lpstr>Summary </vt:lpstr>
      <vt:lpstr>References</vt:lpstr>
    </vt:vector>
  </TitlesOfParts>
  <Company>PIXEL LATTE CREATIVE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ILISH ASMIN SAMIN</dc:creator>
  <cp:lastModifiedBy>bpli001</cp:lastModifiedBy>
  <cp:revision>45</cp:revision>
  <dcterms:created xsi:type="dcterms:W3CDTF">2011-05-08T23:35:59Z</dcterms:created>
  <dcterms:modified xsi:type="dcterms:W3CDTF">2014-04-05T21:02:25Z</dcterms:modified>
</cp:coreProperties>
</file>