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7" r:id="rId2"/>
    <p:sldId id="330" r:id="rId3"/>
    <p:sldId id="326" r:id="rId4"/>
    <p:sldId id="331" r:id="rId5"/>
    <p:sldId id="301" r:id="rId6"/>
    <p:sldId id="302" r:id="rId7"/>
    <p:sldId id="303" r:id="rId8"/>
    <p:sldId id="304" r:id="rId9"/>
    <p:sldId id="327" r:id="rId10"/>
    <p:sldId id="315" r:id="rId11"/>
    <p:sldId id="318" r:id="rId12"/>
    <p:sldId id="332" r:id="rId13"/>
    <p:sldId id="338" r:id="rId14"/>
    <p:sldId id="319" r:id="rId15"/>
    <p:sldId id="317" r:id="rId16"/>
    <p:sldId id="333" r:id="rId17"/>
    <p:sldId id="320" r:id="rId18"/>
    <p:sldId id="322" r:id="rId19"/>
    <p:sldId id="334" r:id="rId20"/>
    <p:sldId id="335" r:id="rId21"/>
    <p:sldId id="323" r:id="rId22"/>
    <p:sldId id="336" r:id="rId23"/>
    <p:sldId id="337" r:id="rId24"/>
    <p:sldId id="324" r:id="rId25"/>
    <p:sldId id="325" r:id="rId26"/>
    <p:sldId id="329" r:id="rId27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5pPr>
    <a:lvl6pPr marL="2286000" algn="l" defTabSz="914400" rtl="0" eaLnBrk="1" latinLnBrk="0" hangingPunct="1"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6pPr>
    <a:lvl7pPr marL="2743200" algn="l" defTabSz="914400" rtl="0" eaLnBrk="1" latinLnBrk="0" hangingPunct="1"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7pPr>
    <a:lvl8pPr marL="3200400" algn="l" defTabSz="914400" rtl="0" eaLnBrk="1" latinLnBrk="0" hangingPunct="1"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8pPr>
    <a:lvl9pPr marL="3657600" algn="l" defTabSz="914400" rtl="0" eaLnBrk="1" latinLnBrk="0" hangingPunct="1">
      <a:defRPr sz="2400" kern="1200" baseline="-25000">
        <a:solidFill>
          <a:schemeClr val="tx1"/>
        </a:solidFill>
        <a:latin typeface="Times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AFB2"/>
    <a:srgbClr val="AAAF4E"/>
    <a:srgbClr val="C45647"/>
    <a:srgbClr val="C75948"/>
    <a:srgbClr val="A0DBE5"/>
    <a:srgbClr val="BBE4F6"/>
    <a:srgbClr val="0033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57" autoAdjust="0"/>
    <p:restoredTop sz="94660"/>
  </p:normalViewPr>
  <p:slideViewPr>
    <p:cSldViewPr>
      <p:cViewPr varScale="1">
        <p:scale>
          <a:sx n="85" d="100"/>
          <a:sy n="85" d="100"/>
        </p:scale>
        <p:origin x="121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434998" cy="354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615" y="0"/>
            <a:ext cx="4434998" cy="354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744335"/>
            <a:ext cx="4434998" cy="354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615" y="6744335"/>
            <a:ext cx="4434998" cy="354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5904B53F-A84B-42D5-A7D1-53280156C7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5472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434998" cy="354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>
              <a:defRPr sz="1300" baseline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9615" y="0"/>
            <a:ext cx="4434998" cy="354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 baseline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3275" y="533400"/>
            <a:ext cx="3548063" cy="2660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4617" y="3372167"/>
            <a:ext cx="7505382" cy="3194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744335"/>
            <a:ext cx="4434998" cy="354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>
              <a:defRPr sz="1300" baseline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9615" y="6744335"/>
            <a:ext cx="4434998" cy="354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 baseline="0" smtClean="0"/>
            </a:lvl1pPr>
          </a:lstStyle>
          <a:p>
            <a:pPr>
              <a:defRPr/>
            </a:pPr>
            <a:fld id="{12E9E661-69D4-45C7-8FB5-AA4DB3156F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947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AB91C8-1658-4C6B-9294-3A31500F28EE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7759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698D3E-0747-44B4-A31F-741F15BD7160}" type="slidenum">
              <a:rPr lang="en-US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8452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96B73D-0D1E-43E2-9864-60C52C440025}" type="slidenum">
              <a:rPr lang="en-US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6475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D45818-5C85-4FD4-8F75-DF3C2E8E95A6}" type="slidenum">
              <a:rPr lang="en-US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6300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B9A844-AD2F-4BD2-8DB9-F510B98AE81B}" type="slidenum">
              <a:rPr lang="en-US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757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3F93DC-7F2C-4BAF-87DF-CB41EDE33F91}" type="slidenum">
              <a:rPr lang="en-US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8869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89CF16-D0BA-4F36-84E8-52CFA0822877}" type="slidenum">
              <a:rPr lang="en-US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0440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BE964A-C9EB-4C86-A650-08C7E3B07782}" type="slidenum">
              <a:rPr lang="en-US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794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BE964A-C9EB-4C86-A650-08C7E3B07782}" type="slidenum">
              <a:rPr lang="en-US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534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25041F-8F0B-4437-A5B9-BF5E290E7D6C}" type="slidenum">
              <a:rPr lang="en-US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136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816BAB-E7EF-4C33-83CD-E5116FF8D1CB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1502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661046-99F2-4B12-9DC7-425217B8B0FF}" type="slidenum">
              <a:rPr lang="en-US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2182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BE20D4-3B97-4E31-81E0-4DA8D09879A2}" type="slidenum">
              <a:rPr lang="en-US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4993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6BBFAF-73FE-4B30-838A-5A3FA6D27DF2}" type="slidenum">
              <a:rPr lang="en-US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8055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E9E661-69D4-45C7-8FB5-AA4DB3156F0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0295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C28296-FBD8-4BFC-B820-1AFA6AE29583}" type="slidenum">
              <a:rPr lang="en-US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6546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NZ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B0591F0-B4C0-43D7-B8CF-97AC0E122040}" type="slidenum">
              <a:rPr lang="en-US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180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B3A38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awtri_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791200"/>
            <a:ext cx="766763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1147763" y="6324600"/>
            <a:ext cx="5562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50000"/>
              </a:spcBef>
              <a:defRPr/>
            </a:pPr>
            <a:r>
              <a:rPr lang="en-US" sz="1200" baseline="0">
                <a:latin typeface="Times New Roman" pitchFamily="18" charset="0"/>
              </a:rPr>
              <a:t>Copyright © 2008 Pearson Education, Inc. Publishing as Pearson Addison-Wesley</a:t>
            </a:r>
          </a:p>
        </p:txBody>
      </p:sp>
      <p:sp>
        <p:nvSpPr>
          <p:cNvPr id="4" name="AutoShape 12"/>
          <p:cNvSpPr>
            <a:spLocks noChangeArrowheads="1"/>
          </p:cNvSpPr>
          <p:nvPr/>
        </p:nvSpPr>
        <p:spPr bwMode="auto">
          <a:xfrm flipH="1">
            <a:off x="0" y="1524000"/>
            <a:ext cx="9144000" cy="152400"/>
          </a:xfrm>
          <a:prstGeom prst="homePlate">
            <a:avLst>
              <a:gd name="adj" fmla="val 0"/>
            </a:avLst>
          </a:prstGeom>
          <a:solidFill>
            <a:srgbClr val="EEB13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N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793EA811-4D36-43B2-B820-D26E50D0B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03213"/>
            <a:ext cx="2152650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3213"/>
            <a:ext cx="6305550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A9555A8E-3862-47F5-A6A7-1A0A7CECB2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3213"/>
            <a:ext cx="8610600" cy="9921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600200"/>
            <a:ext cx="407035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27550" y="1600200"/>
            <a:ext cx="4071938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9583FCBD-588E-4FA2-980C-31044268EE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237EEF61-5FFA-447D-9E41-46D4EC7DFC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4BF2FC80-2D9D-4BFB-A88B-52B447A41C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07035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27550" y="1600200"/>
            <a:ext cx="4071938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DE5D4469-64E4-481E-920A-92DFE8F5A3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C7E756C5-B0BB-4DB4-87AA-7EFE85C9C4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75E217CF-BAA6-409B-B0F9-3268178418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DD48C230-1406-4AE4-85C1-53157C7A13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414B3146-CF00-47B2-AAB6-381B28E48B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N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0A32A31B-5BC2-415B-8111-4AD26AEF1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AutoShape 12"/>
          <p:cNvSpPr>
            <a:spLocks noChangeArrowheads="1"/>
          </p:cNvSpPr>
          <p:nvPr/>
        </p:nvSpPr>
        <p:spPr bwMode="auto">
          <a:xfrm flipH="1">
            <a:off x="0" y="0"/>
            <a:ext cx="9144000" cy="2133600"/>
          </a:xfrm>
          <a:prstGeom prst="homePlate">
            <a:avLst>
              <a:gd name="adj" fmla="val 0"/>
            </a:avLst>
          </a:prstGeom>
          <a:gradFill rotWithShape="1">
            <a:gsLst>
              <a:gs pos="0">
                <a:srgbClr val="B3A381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N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 smtClean="0">
                <a:latin typeface="+mj-lt"/>
              </a:defRPr>
            </a:lvl1pPr>
          </a:lstStyle>
          <a:p>
            <a:pPr>
              <a:defRPr/>
            </a:pPr>
            <a:r>
              <a:rPr lang="en-US"/>
              <a:t>1-</a:t>
            </a:r>
            <a:fld id="{02D4A282-0B47-437D-B720-4177B8975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228600" y="6324600"/>
            <a:ext cx="5562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50000"/>
              </a:spcBef>
              <a:defRPr/>
            </a:pPr>
            <a:r>
              <a:rPr lang="en-US" sz="1200" baseline="0">
                <a:latin typeface="Times New Roman" pitchFamily="18" charset="0"/>
              </a:rPr>
              <a:t>Copyright © 2008 Pearson Education, Inc. Publishing as Pearson Addison-Wesley</a:t>
            </a:r>
          </a:p>
        </p:txBody>
      </p:sp>
      <p:sp>
        <p:nvSpPr>
          <p:cNvPr id="1029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03213"/>
            <a:ext cx="8610600" cy="99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600200"/>
            <a:ext cx="8294688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00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eXbje3Czh4k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en.wikipedia.org/wiki/13_(number)" TargetMode="External"/><Relationship Id="rId13" Type="http://schemas.openxmlformats.org/officeDocument/2006/relationships/hyperlink" Target="http://en.wikipedia.org/wiki/144_(number)" TargetMode="External"/><Relationship Id="rId18" Type="http://schemas.openxmlformats.org/officeDocument/2006/relationships/image" Target="../media/image7.png"/><Relationship Id="rId3" Type="http://schemas.openxmlformats.org/officeDocument/2006/relationships/hyperlink" Target="http://en.wikipedia.org/wiki/1_(number)" TargetMode="External"/><Relationship Id="rId7" Type="http://schemas.openxmlformats.org/officeDocument/2006/relationships/hyperlink" Target="http://en.wikipedia.org/wiki/8_(number)" TargetMode="External"/><Relationship Id="rId12" Type="http://schemas.openxmlformats.org/officeDocument/2006/relationships/hyperlink" Target="http://en.wikipedia.org/wiki/89_(number)" TargetMode="External"/><Relationship Id="rId17" Type="http://schemas.openxmlformats.org/officeDocument/2006/relationships/hyperlink" Target="http://en.wikipedia.org/wiki/987_(number)" TargetMode="External"/><Relationship Id="rId2" Type="http://schemas.openxmlformats.org/officeDocument/2006/relationships/notesSlide" Target="../notesSlides/notesSlide6.xml"/><Relationship Id="rId16" Type="http://schemas.openxmlformats.org/officeDocument/2006/relationships/hyperlink" Target="http://en.wikipedia.org/wiki/610_(number)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5_(number)" TargetMode="External"/><Relationship Id="rId11" Type="http://schemas.openxmlformats.org/officeDocument/2006/relationships/hyperlink" Target="http://en.wikipedia.org/wiki/55_(number)" TargetMode="External"/><Relationship Id="rId5" Type="http://schemas.openxmlformats.org/officeDocument/2006/relationships/hyperlink" Target="http://en.wikipedia.org/wiki/3_(number)" TargetMode="External"/><Relationship Id="rId15" Type="http://schemas.openxmlformats.org/officeDocument/2006/relationships/hyperlink" Target="http://en.wikipedia.org/wiki/377_(number)" TargetMode="External"/><Relationship Id="rId10" Type="http://schemas.openxmlformats.org/officeDocument/2006/relationships/hyperlink" Target="http://en.wikipedia.org/wiki/34_(number)" TargetMode="External"/><Relationship Id="rId4" Type="http://schemas.openxmlformats.org/officeDocument/2006/relationships/hyperlink" Target="http://en.wikipedia.org/wiki/2_(number)" TargetMode="External"/><Relationship Id="rId9" Type="http://schemas.openxmlformats.org/officeDocument/2006/relationships/hyperlink" Target="http://en.wikipedia.org/wiki/21_(number)" TargetMode="External"/><Relationship Id="rId14" Type="http://schemas.openxmlformats.org/officeDocument/2006/relationships/hyperlink" Target="http://en.wikipedia.org/wiki/233_(number)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8"/>
          <p:cNvSpPr>
            <a:spLocks noGrp="1" noChangeArrowheads="1"/>
          </p:cNvSpPr>
          <p:nvPr>
            <p:ph type="subTitle" idx="4294967295"/>
          </p:nvPr>
        </p:nvSpPr>
        <p:spPr>
          <a:xfrm>
            <a:off x="838200" y="1981200"/>
            <a:ext cx="7543800" cy="3962400"/>
          </a:xfrm>
          <a:noFill/>
        </p:spPr>
        <p:txBody>
          <a:bodyPr/>
          <a:lstStyle/>
          <a:p>
            <a:pPr marL="0" indent="0" algn="just" eaLnBrk="1" hangingPunct="1">
              <a:buFontTx/>
              <a:buNone/>
            </a:pPr>
            <a:endParaRPr lang="en-US" sz="2400" b="1" dirty="0" smtClean="0">
              <a:latin typeface="Arial" charset="0"/>
            </a:endParaRPr>
          </a:p>
          <a:p>
            <a:pPr marL="0" indent="0" algn="just" eaLnBrk="1" hangingPunct="1">
              <a:buFontTx/>
              <a:buNone/>
            </a:pPr>
            <a:r>
              <a:rPr lang="en-US" sz="2400" b="1" dirty="0" smtClean="0">
                <a:latin typeface="Arial" charset="0"/>
              </a:rPr>
              <a:t>Design principles</a:t>
            </a:r>
          </a:p>
          <a:p>
            <a:pPr marL="0" indent="0" algn="just" eaLnBrk="1" hangingPunct="1">
              <a:buFontTx/>
              <a:buNone/>
            </a:pPr>
            <a:r>
              <a:rPr lang="en-US" sz="2400" b="1" dirty="0" smtClean="0">
                <a:latin typeface="Arial" charset="0"/>
              </a:rPr>
              <a:t>	Stimulus intensity </a:t>
            </a:r>
          </a:p>
          <a:p>
            <a:pPr marL="0" indent="0" algn="just" eaLnBrk="1" hangingPunct="1">
              <a:buFontTx/>
              <a:buNone/>
            </a:pPr>
            <a:r>
              <a:rPr lang="en-US" sz="2400" b="1" dirty="0" smtClean="0">
                <a:latin typeface="Arial" charset="0"/>
              </a:rPr>
              <a:t>	Proportion</a:t>
            </a:r>
          </a:p>
          <a:p>
            <a:pPr marL="0" indent="0" algn="just">
              <a:buNone/>
            </a:pPr>
            <a:r>
              <a:rPr lang="en-US" sz="2400" b="1" dirty="0" smtClean="0">
                <a:latin typeface="Arial" charset="0"/>
              </a:rPr>
              <a:t>	Screen complexity</a:t>
            </a:r>
          </a:p>
          <a:p>
            <a:pPr marL="0" indent="0" algn="just">
              <a:buNone/>
            </a:pPr>
            <a:r>
              <a:rPr lang="en-US" sz="2400" b="1" dirty="0" smtClean="0">
                <a:latin typeface="Arial" charset="0"/>
              </a:rPr>
              <a:t>	Resolution/closure</a:t>
            </a:r>
          </a:p>
          <a:p>
            <a:pPr marL="0" indent="0" algn="just">
              <a:buNone/>
            </a:pPr>
            <a:r>
              <a:rPr lang="en-US" sz="2400" b="1" dirty="0" smtClean="0">
                <a:latin typeface="Arial" charset="0"/>
              </a:rPr>
              <a:t>	Usability goals</a:t>
            </a:r>
          </a:p>
          <a:p>
            <a:pPr marL="0" indent="0" algn="just" eaLnBrk="1" hangingPunct="1">
              <a:buFontTx/>
              <a:buNone/>
            </a:pPr>
            <a:r>
              <a:rPr lang="en-US" sz="2400" b="1" dirty="0" smtClean="0">
                <a:latin typeface="Arial" charset="0"/>
              </a:rPr>
              <a:t>Heim, Chapters 6.7-6.11</a:t>
            </a:r>
          </a:p>
        </p:txBody>
      </p:sp>
      <p:sp>
        <p:nvSpPr>
          <p:cNvPr id="3075" name="Rectangle 19"/>
          <p:cNvSpPr>
            <a:spLocks noGrp="1" noChangeArrowheads="1"/>
          </p:cNvSpPr>
          <p:nvPr>
            <p:ph type="ctrTitle" idx="4294967295"/>
          </p:nvPr>
        </p:nvSpPr>
        <p:spPr>
          <a:xfrm>
            <a:off x="304800" y="457200"/>
            <a:ext cx="8534400" cy="914400"/>
          </a:xfrm>
          <a:noFill/>
        </p:spPr>
        <p:txBody>
          <a:bodyPr/>
          <a:lstStyle/>
          <a:p>
            <a:pPr algn="ctr" eaLnBrk="1" hangingPunct="1"/>
            <a:r>
              <a:rPr lang="en-US" sz="3600" b="0" dirty="0" smtClean="0">
                <a:latin typeface="Times New Roman" pitchFamily="18" charset="0"/>
              </a:rPr>
              <a:t>Lecture 11</a:t>
            </a:r>
            <a:br>
              <a:rPr lang="en-US" sz="3600" b="0" dirty="0" smtClean="0">
                <a:latin typeface="Times New Roman" pitchFamily="18" charset="0"/>
              </a:rPr>
            </a:br>
            <a:r>
              <a:rPr lang="en-NZ" sz="3600" b="0" dirty="0" smtClean="0">
                <a:latin typeface="Times New Roman" pitchFamily="18" charset="0"/>
              </a:rPr>
              <a:t>Design Principles #2</a:t>
            </a:r>
            <a:endParaRPr lang="en-US" sz="3600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5F394C56-1925-4514-BF2F-C5A787F956BE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Other Principles of Perception - </a:t>
            </a:r>
            <a:r>
              <a:rPr lang="en-US" sz="2800" b="0" i="1" smtClean="0"/>
              <a:t>Screen Complexity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 eaLnBrk="1" hangingPunct="1"/>
            <a:r>
              <a:rPr lang="en-US" sz="2800" smtClean="0"/>
              <a:t>The measure of complexity developed by Tullis (1984) can be used to calculate the relative complexity, and therefore the difficulty, of a design. </a:t>
            </a:r>
          </a:p>
          <a:p>
            <a:pPr marL="1143000" lvl="1" indent="-495300" eaLnBrk="1" hangingPunct="1"/>
            <a:r>
              <a:rPr lang="en-US" smtClean="0"/>
              <a:t>This measure of complexity uses information theory </a:t>
            </a:r>
            <a:r>
              <a:rPr lang="en-US" sz="2000" smtClean="0"/>
              <a:t>(Shannon &amp; Weaver, 1949)</a:t>
            </a:r>
          </a:p>
          <a:p>
            <a:pPr marL="1143000" lvl="1" indent="-495300" eaLnBrk="1" hangingPunct="1"/>
            <a:endParaRPr lang="en-US" sz="2000" smtClean="0"/>
          </a:p>
        </p:txBody>
      </p:sp>
      <p:pic>
        <p:nvPicPr>
          <p:cNvPr id="8197" name="Picture 5" descr="Figure6-3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33600" y="3962400"/>
            <a:ext cx="4267200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BCFD4080-B691-4D4A-BB52-9569F0096E6C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Other Principles of Perception - </a:t>
            </a:r>
            <a:r>
              <a:rPr lang="en-US" sz="2800" b="0" i="1" smtClean="0"/>
              <a:t>Screen Complexity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1625" y="1600200"/>
            <a:ext cx="8689975" cy="4724400"/>
          </a:xfrm>
          <a:noFill/>
        </p:spPr>
        <p:txBody>
          <a:bodyPr/>
          <a:lstStyle/>
          <a:p>
            <a:pPr marL="228600" indent="-228600" eaLnBrk="1" hangingPunct="1"/>
            <a:r>
              <a:rPr lang="en-US" dirty="0" smtClean="0"/>
              <a:t>Formula for calculating the measure of complexity</a:t>
            </a:r>
          </a:p>
          <a:p>
            <a:pPr marL="228600" indent="-228600" eaLnBrk="1" hangingPunct="1"/>
            <a:endParaRPr lang="en-US" sz="2400" dirty="0" smtClean="0"/>
          </a:p>
          <a:p>
            <a:pPr marL="228600" indent="-228600" eaLnBrk="1" hangingPunct="1"/>
            <a:endParaRPr lang="en-US" sz="2400" dirty="0" smtClean="0"/>
          </a:p>
          <a:p>
            <a:pPr marL="228600" indent="-228600" eaLnBrk="1" hangingPunct="1"/>
            <a:endParaRPr lang="en-US" sz="2400" dirty="0" smtClean="0"/>
          </a:p>
          <a:p>
            <a:pPr marL="228600" indent="-228600" eaLnBrk="1" hangingPunct="1"/>
            <a:endParaRPr lang="en-US" sz="2400" dirty="0" smtClean="0"/>
          </a:p>
          <a:p>
            <a:pPr marL="228600" indent="-228600" eaLnBrk="1" hangingPunct="1">
              <a:buFontTx/>
              <a:buNone/>
            </a:pPr>
            <a:endParaRPr lang="en-US" sz="2000" dirty="0" smtClean="0"/>
          </a:p>
          <a:p>
            <a:pPr marL="228600" indent="-228600" eaLnBrk="1" hangingPunct="1">
              <a:buFontTx/>
              <a:buNone/>
            </a:pPr>
            <a:r>
              <a:rPr lang="en-US" sz="2000" dirty="0" smtClean="0"/>
              <a:t>C, complexity of the system in bits</a:t>
            </a:r>
          </a:p>
          <a:p>
            <a:pPr marL="228600" indent="-228600" eaLnBrk="1" hangingPunct="1">
              <a:buFontTx/>
              <a:buNone/>
            </a:pPr>
            <a:r>
              <a:rPr lang="en-US" sz="2000" dirty="0" smtClean="0"/>
              <a:t>N, total number of events (widths or heights)</a:t>
            </a:r>
          </a:p>
          <a:p>
            <a:pPr marL="228600" indent="-228600" eaLnBrk="1" hangingPunct="1">
              <a:buFontTx/>
              <a:buNone/>
            </a:pPr>
            <a:r>
              <a:rPr lang="en-US" sz="2000" dirty="0" smtClean="0"/>
              <a:t>m, number of event classes (number of unique widths or heights)</a:t>
            </a:r>
          </a:p>
          <a:p>
            <a:pPr marL="228600" indent="-228600" eaLnBrk="1" hangingPunct="1">
              <a:buFontTx/>
              <a:buNone/>
            </a:pPr>
            <a:r>
              <a:rPr lang="en-US" sz="2000" dirty="0" err="1" smtClean="0"/>
              <a:t>p</a:t>
            </a:r>
            <a:r>
              <a:rPr lang="en-US" sz="2000" baseline="-25000" dirty="0" err="1" smtClean="0"/>
              <a:t>n</a:t>
            </a:r>
            <a:r>
              <a:rPr lang="en-US" sz="2000" dirty="0" smtClean="0"/>
              <a:t>, probability of occurrence of the n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event class </a:t>
            </a:r>
            <a:br>
              <a:rPr lang="en-US" sz="2000" dirty="0" smtClean="0"/>
            </a:br>
            <a:r>
              <a:rPr lang="en-US" sz="2000" dirty="0" smtClean="0"/>
              <a:t>(based on the frequency of events within that class)</a:t>
            </a:r>
            <a:endParaRPr lang="en-US" sz="2000" b="1" dirty="0" smtClean="0"/>
          </a:p>
          <a:p>
            <a:pPr marL="1143000" lvl="1" indent="-495300" eaLnBrk="1" hangingPunct="1"/>
            <a:endParaRPr lang="en-US" sz="1400" dirty="0" smtClean="0"/>
          </a:p>
        </p:txBody>
      </p:sp>
      <p:pic>
        <p:nvPicPr>
          <p:cNvPr id="9221" name="Picture 4" descr="Figure6-3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52600" y="2133600"/>
            <a:ext cx="4114800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BB02B494-78C3-471F-8CD8-59BCFB3E1AAE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Other Principles of Perception - </a:t>
            </a:r>
            <a:r>
              <a:rPr lang="en-US" sz="2800" b="0" i="1" smtClean="0"/>
              <a:t>Screen Complexity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236538" indent="-236538" eaLnBrk="1" hangingPunct="1"/>
            <a:r>
              <a:rPr lang="en-US" sz="2800" dirty="0" smtClean="0"/>
              <a:t>More practical (approximate) way to calculate the measure of complexity for a particular screen, do the following:</a:t>
            </a:r>
          </a:p>
          <a:p>
            <a:pPr marL="1257300" lvl="1" indent="-533400" eaLnBrk="1" hangingPunct="1">
              <a:buFontTx/>
              <a:buAutoNum type="arabicPeriod"/>
            </a:pPr>
            <a:r>
              <a:rPr lang="en-US" sz="2400" dirty="0" smtClean="0"/>
              <a:t>Count the number of elements</a:t>
            </a:r>
          </a:p>
          <a:p>
            <a:pPr marL="1257300" lvl="1" indent="-533400" eaLnBrk="1" hangingPunct="1">
              <a:buFontTx/>
              <a:buAutoNum type="arabicPeriod"/>
            </a:pPr>
            <a:r>
              <a:rPr lang="en-US" sz="2400" dirty="0" smtClean="0"/>
              <a:t>Count the number of columns (horizontal alignment points)</a:t>
            </a:r>
          </a:p>
          <a:p>
            <a:pPr marL="1257300" lvl="1" indent="-533400" eaLnBrk="1" hangingPunct="1">
              <a:buFontTx/>
              <a:buAutoNum type="arabicPeriod"/>
            </a:pPr>
            <a:r>
              <a:rPr lang="en-US" sz="2400" dirty="0" smtClean="0"/>
              <a:t>Count the number of rows (vertical alignment points)</a:t>
            </a:r>
          </a:p>
          <a:p>
            <a:pPr marL="1257300" lvl="1" indent="-533400" eaLnBrk="1" hangingPunct="1">
              <a:buFontTx/>
              <a:buAutoNum type="arabicPeriod"/>
            </a:pPr>
            <a:r>
              <a:rPr lang="en-US" sz="2400" dirty="0" smtClean="0"/>
              <a:t>Sum up these three counts for a complexity score</a:t>
            </a:r>
          </a:p>
        </p:txBody>
      </p:sp>
    </p:spTree>
    <p:extLst>
      <p:ext uri="{BB962C8B-B14F-4D97-AF65-F5344CB8AC3E}">
        <p14:creationId xmlns:p14="http://schemas.microsoft.com/office/powerpoint/2010/main" val="25165383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Half time entertainment 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/>
              <a:t>Bit to close to </a:t>
            </a:r>
            <a:r>
              <a:rPr lang="en-NZ" dirty="0" err="1"/>
              <a:t>Novapay</a:t>
            </a:r>
            <a:r>
              <a:rPr lang="en-NZ" dirty="0"/>
              <a:t> for comfort? </a:t>
            </a:r>
          </a:p>
          <a:p>
            <a:r>
              <a:rPr lang="en-NZ" dirty="0" smtClean="0">
                <a:hlinkClick r:id="rId2"/>
              </a:rPr>
              <a:t>https</a:t>
            </a:r>
            <a:r>
              <a:rPr lang="en-NZ" dirty="0">
                <a:hlinkClick r:id="rId2"/>
              </a:rPr>
              <a:t>://</a:t>
            </a:r>
            <a:r>
              <a:rPr lang="en-NZ" dirty="0" smtClean="0">
                <a:hlinkClick r:id="rId2"/>
              </a:rPr>
              <a:t>www.youtube.com/watch?v=eXbje3Czh4k</a:t>
            </a:r>
            <a:r>
              <a:rPr lang="en-NZ" dirty="0" smtClean="0"/>
              <a:t> </a:t>
            </a:r>
          </a:p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237EEF61-5FFA-447D-9E41-46D4EC7DFC8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271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8B03ED9A-BEC3-48B2-81B5-D679F6F79530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Other Principles of Perception - </a:t>
            </a:r>
            <a:r>
              <a:rPr lang="en-US" sz="2800" b="0" i="1" smtClean="0"/>
              <a:t>Screen Complexity</a:t>
            </a:r>
          </a:p>
        </p:txBody>
      </p:sp>
      <p:pic>
        <p:nvPicPr>
          <p:cNvPr id="11268" name="Picture 5" descr="Figure6-35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2438400"/>
            <a:ext cx="3175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7" descr="Figure6-35b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91000" y="1905000"/>
            <a:ext cx="436245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ounded Rectangular Callout 1"/>
          <p:cNvSpPr/>
          <p:nvPr/>
        </p:nvSpPr>
        <p:spPr bwMode="auto">
          <a:xfrm>
            <a:off x="3048000" y="1295400"/>
            <a:ext cx="2057400" cy="1143000"/>
          </a:xfrm>
          <a:prstGeom prst="wedgeRoundRectCallout">
            <a:avLst>
              <a:gd name="adj1" fmla="val 29785"/>
              <a:gd name="adj2" fmla="val 130649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NZ" sz="2400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" pitchFamily="1" charset="0"/>
              </a:rPr>
              <a:t>Labelling from the text is a bit confused, but conveys the general idea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396AEF6A-2EAE-4D77-A8EA-19D8A84EA786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Other Principles of Perception - </a:t>
            </a:r>
            <a:r>
              <a:rPr lang="en-US" sz="2800" b="0" i="1" smtClean="0"/>
              <a:t>Screen Complexity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 eaLnBrk="1" hangingPunct="1"/>
            <a:r>
              <a:rPr lang="en-US" dirty="0" smtClean="0"/>
              <a:t>Redesigned screen</a:t>
            </a:r>
          </a:p>
          <a:p>
            <a:pPr marL="228600" indent="-228600" eaLnBrk="1" hangingPunct="1"/>
            <a:endParaRPr lang="en-US" dirty="0"/>
          </a:p>
          <a:p>
            <a:pPr marL="228600" indent="-228600" eaLnBrk="1" hangingPunct="1"/>
            <a:endParaRPr lang="en-US" dirty="0" smtClean="0"/>
          </a:p>
          <a:p>
            <a:pPr marL="228600" indent="-228600" eaLnBrk="1" hangingPunct="1"/>
            <a:endParaRPr lang="en-US" dirty="0"/>
          </a:p>
          <a:p>
            <a:pPr marL="228600" indent="-228600" eaLnBrk="1" hangingPunct="1"/>
            <a:endParaRPr lang="en-US" dirty="0" smtClean="0"/>
          </a:p>
          <a:p>
            <a:pPr marL="228600" indent="-228600" eaLnBrk="1" hangingPunct="1"/>
            <a:endParaRPr lang="en-US" dirty="0"/>
          </a:p>
          <a:p>
            <a:pPr marL="628650" lvl="1" indent="-228600" eaLnBrk="1" hangingPunct="1"/>
            <a:r>
              <a:rPr lang="en-NZ" sz="2000" dirty="0"/>
              <a:t>Original had 22 elements + 6 horizontal alignment points (columns) + 20 vertical alignment points (row) = 48 complexity</a:t>
            </a:r>
          </a:p>
          <a:p>
            <a:pPr marL="628650" lvl="1" indent="-228600" eaLnBrk="1" hangingPunct="1"/>
            <a:r>
              <a:rPr lang="en-NZ" sz="2000" dirty="0"/>
              <a:t>New design has 18, 7 and 8 respectively = 33 complexity (31% reduction)</a:t>
            </a:r>
            <a:endParaRPr lang="en-US" sz="2000" dirty="0"/>
          </a:p>
          <a:p>
            <a:pPr marL="228600" indent="-228600" eaLnBrk="1" hangingPunct="1"/>
            <a:endParaRPr lang="en-US" dirty="0" smtClean="0"/>
          </a:p>
          <a:p>
            <a:pPr marL="1143000" lvl="1" indent="-495300" eaLnBrk="1" hangingPunct="1">
              <a:buFontTx/>
              <a:buNone/>
            </a:pPr>
            <a:endParaRPr lang="en-US" dirty="0" smtClean="0"/>
          </a:p>
        </p:txBody>
      </p:sp>
      <p:pic>
        <p:nvPicPr>
          <p:cNvPr id="12293" name="Picture 5" descr="Figure6-3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2209800"/>
            <a:ext cx="4937125" cy="279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About screen complexity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More important as a heuristic than as a precise quantity</a:t>
            </a:r>
          </a:p>
          <a:p>
            <a:pPr lvl="1"/>
            <a:r>
              <a:rPr lang="en-NZ" dirty="0" smtClean="0"/>
              <a:t>Higher complexity places more ‘load’ on the eye, and hence the brain</a:t>
            </a:r>
          </a:p>
          <a:p>
            <a:pPr lvl="1"/>
            <a:r>
              <a:rPr lang="en-NZ" dirty="0" smtClean="0"/>
              <a:t>Gives a good indication of the relative complexity of alternative designs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237EEF61-5FFA-447D-9E41-46D4EC7DFC8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3439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ED5956CD-B926-4D55-8281-2B5EC56FBA12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Other Principles of Perception - </a:t>
            </a:r>
            <a:r>
              <a:rPr lang="en-US" sz="2800" b="0" i="1" smtClean="0"/>
              <a:t>Screen Complexity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294688" cy="4724400"/>
          </a:xfrm>
        </p:spPr>
        <p:txBody>
          <a:bodyPr/>
          <a:lstStyle/>
          <a:p>
            <a:pPr marL="228600" indent="-228600" eaLnBrk="1" hangingPunct="1"/>
            <a:r>
              <a:rPr lang="en-US" sz="2800" b="1" dirty="0" smtClean="0"/>
              <a:t>Complexity vs. Usability</a:t>
            </a:r>
          </a:p>
          <a:p>
            <a:pPr marL="1143000" lvl="1" indent="-495300" eaLnBrk="1" hangingPunct="1"/>
            <a:r>
              <a:rPr lang="en-US" sz="2400" dirty="0" smtClean="0"/>
              <a:t>Comber and </a:t>
            </a:r>
            <a:r>
              <a:rPr lang="en-US" sz="2400" dirty="0" err="1" smtClean="0"/>
              <a:t>Maltby</a:t>
            </a:r>
            <a:r>
              <a:rPr lang="en-US" sz="2400" dirty="0" smtClean="0"/>
              <a:t> (1997) found that both overly simple and overly complex screens were low in usability</a:t>
            </a:r>
          </a:p>
          <a:p>
            <a:pPr marL="1143000" lvl="1" indent="-495300" eaLnBrk="1" hangingPunct="1"/>
            <a:endParaRPr lang="en-US" sz="1600" dirty="0" smtClean="0"/>
          </a:p>
          <a:p>
            <a:pPr marL="1143000" lvl="1" indent="-495300" eaLnBrk="1" hangingPunct="1"/>
            <a:endParaRPr lang="en-US" sz="2400" dirty="0" smtClean="0"/>
          </a:p>
          <a:p>
            <a:pPr marL="1143000" lvl="1" indent="-495300" eaLnBrk="1" hangingPunct="1"/>
            <a:endParaRPr lang="en-US" sz="2400" dirty="0"/>
          </a:p>
          <a:p>
            <a:pPr marL="1143000" lvl="1" indent="-495300" eaLnBrk="1" hangingPunct="1"/>
            <a:endParaRPr lang="en-US" sz="2400" dirty="0" smtClean="0"/>
          </a:p>
          <a:p>
            <a:pPr marL="1143000" lvl="1" indent="-495300" eaLnBrk="1" hangingPunct="1"/>
            <a:endParaRPr lang="en-US" sz="2400" dirty="0"/>
          </a:p>
          <a:p>
            <a:pPr marL="1143000" lvl="1" indent="-495300" eaLnBrk="1" hangingPunct="1"/>
            <a:endParaRPr lang="en-US" sz="2400" dirty="0" smtClean="0"/>
          </a:p>
          <a:p>
            <a:pPr marL="1143000" lvl="1" indent="-495300" eaLnBrk="1" hangingPunct="1"/>
            <a:r>
              <a:rPr lang="en-US" sz="2400" dirty="0" smtClean="0"/>
              <a:t>This could, for instance, be due to lack of opportunity to form logical groupings in very low complexity designs (lecture on grouping later in the semester)</a:t>
            </a:r>
          </a:p>
        </p:txBody>
      </p:sp>
      <p:pic>
        <p:nvPicPr>
          <p:cNvPr id="13317" name="Picture 7" descr="Figure6-3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90800" y="2691053"/>
            <a:ext cx="4267200" cy="2490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3A8AA088-35C6-481D-932C-4337B75B59ED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Other Principles of Perception - </a:t>
            </a:r>
            <a:r>
              <a:rPr lang="en-US" sz="2800" b="0" i="1" smtClean="0"/>
              <a:t>Screen Complexity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10600" cy="4800600"/>
          </a:xfrm>
        </p:spPr>
        <p:txBody>
          <a:bodyPr/>
          <a:lstStyle/>
          <a:p>
            <a:pPr marL="228600" indent="-228600" eaLnBrk="1" hangingPunct="1"/>
            <a:r>
              <a:rPr lang="en-US" smtClean="0"/>
              <a:t>Comber and Maltby found tradeoffs between usability and complexity:</a:t>
            </a:r>
          </a:p>
          <a:p>
            <a:pPr marL="1143000" lvl="1" indent="-495300" eaLnBrk="1" hangingPunct="1"/>
            <a:r>
              <a:rPr lang="en-US" sz="2400" smtClean="0"/>
              <a:t>As complexity decreased, predictability increased.</a:t>
            </a:r>
          </a:p>
          <a:p>
            <a:pPr marL="1143000" lvl="1" indent="-495300" eaLnBrk="1" hangingPunct="1"/>
            <a:r>
              <a:rPr lang="en-US" sz="2400" smtClean="0"/>
              <a:t>As complexity decreased, it became harder to differentiate among screen objects; the screen became artificially regular.</a:t>
            </a:r>
          </a:p>
          <a:p>
            <a:pPr marL="1143000" lvl="1" indent="-495300" eaLnBrk="1" hangingPunct="1"/>
            <a:r>
              <a:rPr lang="en-US" sz="2400" smtClean="0"/>
              <a:t>Decreased complexity meant that there were fewer ways to group objects. </a:t>
            </a:r>
          </a:p>
          <a:p>
            <a:pPr marL="1143000" lvl="1" indent="-495300" eaLnBrk="1" hangingPunct="1"/>
            <a:r>
              <a:rPr lang="en-US" sz="2400" smtClean="0"/>
              <a:t>Excessive complexity made screens look artificially irregular.</a:t>
            </a:r>
          </a:p>
          <a:p>
            <a:pPr marL="1143000" lvl="1" indent="-495300" eaLnBrk="1" hangingPunct="1"/>
            <a:r>
              <a:rPr lang="en-US" sz="2400" smtClean="0"/>
              <a:t>Increased complexity could occur from increased utility.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10600" cy="992187"/>
          </a:xfrm>
        </p:spPr>
        <p:txBody>
          <a:bodyPr/>
          <a:lstStyle/>
          <a:p>
            <a:r>
              <a:rPr lang="en-NZ" dirty="0" smtClean="0"/>
              <a:t>Complexity and usability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294688" cy="4572000"/>
          </a:xfrm>
        </p:spPr>
        <p:txBody>
          <a:bodyPr/>
          <a:lstStyle/>
          <a:p>
            <a:r>
              <a:rPr lang="en-NZ" sz="2800" dirty="0" smtClean="0"/>
              <a:t>In general, use layout as a code</a:t>
            </a:r>
          </a:p>
          <a:p>
            <a:pPr lvl="1"/>
            <a:r>
              <a:rPr lang="en-NZ" sz="2400" dirty="0" smtClean="0"/>
              <a:t>If you have something to say, then do things that add complexity such as indenting a group, putting a box around it, or having some groups shorter than others</a:t>
            </a:r>
          </a:p>
          <a:p>
            <a:pPr lvl="1"/>
            <a:r>
              <a:rPr lang="en-NZ" sz="2400" dirty="0" smtClean="0"/>
              <a:t>If there’s no ‘message’ intended, keep it simple with uniform margin and working across as well as down where screen width permits</a:t>
            </a:r>
          </a:p>
          <a:p>
            <a:r>
              <a:rPr lang="en-NZ" sz="2800" dirty="0" smtClean="0"/>
              <a:t>However</a:t>
            </a:r>
          </a:p>
          <a:p>
            <a:pPr lvl="1"/>
            <a:r>
              <a:rPr lang="en-NZ" sz="2400" dirty="0" smtClean="0"/>
              <a:t>If you find yourself with large undifferentiated areas (e.g. a huge grid of captions and entry fields), the user will glaze over</a:t>
            </a:r>
          </a:p>
          <a:p>
            <a:pPr lvl="1"/>
            <a:r>
              <a:rPr lang="en-NZ" sz="2400" dirty="0" smtClean="0"/>
              <a:t>Find some logical groupings to add meaning</a:t>
            </a:r>
            <a:br>
              <a:rPr lang="en-NZ" sz="2400" dirty="0" smtClean="0"/>
            </a:br>
            <a:r>
              <a:rPr lang="en-NZ" sz="2400" dirty="0" smtClean="0"/>
              <a:t>(anybody try to census form recently? – very thoughtful!)</a:t>
            </a:r>
            <a:endParaRPr lang="en-NZ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237EEF61-5FFA-447D-9E41-46D4EC7DFC8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32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Learning Objectives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To be able to apply design principles in the context of user interface design tasks</a:t>
            </a:r>
          </a:p>
          <a:p>
            <a:r>
              <a:rPr lang="en-NZ" dirty="0" smtClean="0"/>
              <a:t>To understand the role of intensity in perception of content</a:t>
            </a:r>
          </a:p>
          <a:p>
            <a:r>
              <a:rPr lang="en-NZ" dirty="0" smtClean="0"/>
              <a:t>To be able to assess the relative complexity of screen designs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F2EA90C0-2222-4414-A280-65452057AD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7609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Complexity and usability (contd.)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KISS (keep it simple, stupid)</a:t>
            </a:r>
          </a:p>
          <a:p>
            <a:pPr lvl="1"/>
            <a:r>
              <a:rPr lang="en-NZ" dirty="0" smtClean="0"/>
              <a:t>Obviously, if you need less screen components, then the screen will be simpler</a:t>
            </a:r>
          </a:p>
          <a:p>
            <a:pPr lvl="2"/>
            <a:r>
              <a:rPr lang="en-NZ" dirty="0" smtClean="0"/>
              <a:t>And faster both for user comprehension as well as actual user work if you can eliminate an input field!</a:t>
            </a:r>
          </a:p>
          <a:p>
            <a:r>
              <a:rPr lang="en-NZ" dirty="0" smtClean="0"/>
              <a:t>Notice an interaction with ‘progressive disclosure’ here</a:t>
            </a:r>
          </a:p>
          <a:p>
            <a:pPr lvl="1"/>
            <a:r>
              <a:rPr lang="en-NZ" dirty="0" smtClean="0"/>
              <a:t>Can show a simpler screen and only confront user with more complexity if they ask for it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237EEF61-5FFA-447D-9E41-46D4EC7DFC8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1855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A4CE2BE1-93DE-4CA9-8EE6-475AF6DFB97E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Other Principles of Perception - </a:t>
            </a:r>
            <a:r>
              <a:rPr lang="en-US" sz="2400" b="0" i="1" smtClean="0"/>
              <a:t>Resolution/Closure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10600" cy="4572000"/>
          </a:xfrm>
        </p:spPr>
        <p:txBody>
          <a:bodyPr/>
          <a:lstStyle/>
          <a:p>
            <a:pPr marL="228600" indent="-228600" eaLnBrk="1" hangingPunct="1"/>
            <a:r>
              <a:rPr lang="en-US" dirty="0" smtClean="0"/>
              <a:t>Resolution/Closure - Relates to the perceived completion of a user’s tasks.</a:t>
            </a:r>
          </a:p>
          <a:p>
            <a:pPr marL="1143000" lvl="1" indent="-495300" eaLnBrk="1" hangingPunct="1"/>
            <a:r>
              <a:rPr lang="en-US" dirty="0" smtClean="0"/>
              <a:t>When the user’s objective is satisfied, he or she will consider the task complete and move on to the next goal</a:t>
            </a:r>
          </a:p>
          <a:p>
            <a:pPr marL="742950" indent="-495300" eaLnBrk="1" hangingPunct="1"/>
            <a:r>
              <a:rPr lang="en-US" dirty="0" smtClean="0"/>
              <a:t>It’s good to create closure in the dialog structure</a:t>
            </a:r>
          </a:p>
          <a:p>
            <a:pPr marL="1143000" lvl="1" indent="-495300" eaLnBrk="1" hangingPunct="1"/>
            <a:r>
              <a:rPr lang="en-US" dirty="0" smtClean="0"/>
              <a:t>Frees the user’s attention</a:t>
            </a:r>
          </a:p>
          <a:p>
            <a:pPr marL="1143000" lvl="1" indent="-495300" eaLnBrk="1" hangingPunct="1"/>
            <a:r>
              <a:rPr lang="en-US" dirty="0" smtClean="0"/>
              <a:t>Satisfying to give feedback</a:t>
            </a:r>
          </a:p>
          <a:p>
            <a:pPr marL="228600" indent="-228600" eaLnBrk="1" hangingPunct="1"/>
            <a:endParaRPr lang="en-US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Caution on closure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294688" cy="4572000"/>
          </a:xfrm>
        </p:spPr>
        <p:txBody>
          <a:bodyPr/>
          <a:lstStyle/>
          <a:p>
            <a:r>
              <a:rPr lang="en-NZ" sz="2800" dirty="0" smtClean="0"/>
              <a:t>Be sure the task is really completed before your user moves on</a:t>
            </a:r>
          </a:p>
          <a:p>
            <a:pPr lvl="1"/>
            <a:r>
              <a:rPr lang="en-NZ" sz="2400" dirty="0" smtClean="0"/>
              <a:t>A problem with ATM machines is that the user may walk away when they’ve gotten their cash, and leave their card in the machine!</a:t>
            </a:r>
          </a:p>
          <a:p>
            <a:pPr lvl="2"/>
            <a:r>
              <a:rPr lang="en-NZ" sz="2000" dirty="0" smtClean="0"/>
              <a:t>They went for cash: cash = closure</a:t>
            </a:r>
          </a:p>
          <a:p>
            <a:pPr lvl="1"/>
            <a:r>
              <a:rPr lang="en-NZ" sz="2400" dirty="0" smtClean="0"/>
              <a:t>Textbook suggests to swipe (or insert and withdraw) card so it gets put away in advance of closing step</a:t>
            </a:r>
          </a:p>
          <a:p>
            <a:pPr lvl="2"/>
            <a:r>
              <a:rPr lang="en-NZ" sz="2000" dirty="0" smtClean="0"/>
              <a:t>Actually a lot of machines (e.g. </a:t>
            </a:r>
            <a:r>
              <a:rPr lang="en-NZ" sz="2000" dirty="0" err="1" smtClean="0"/>
              <a:t>PackNSave</a:t>
            </a:r>
            <a:r>
              <a:rPr lang="en-NZ" sz="2000" dirty="0" smtClean="0"/>
              <a:t> self-serve fuel pump) do this, although my </a:t>
            </a:r>
            <a:r>
              <a:rPr lang="en-NZ" sz="2000" dirty="0" err="1" smtClean="0"/>
              <a:t>WestPac</a:t>
            </a:r>
            <a:r>
              <a:rPr lang="en-NZ" sz="2000" dirty="0" smtClean="0"/>
              <a:t> ATM instead just beeps at the end of the transaction (no matter how quickly I retrieve my card – </a:t>
            </a:r>
            <a:r>
              <a:rPr lang="en-NZ" sz="2000" dirty="0" err="1" smtClean="0"/>
              <a:t>Arg</a:t>
            </a:r>
            <a:r>
              <a:rPr lang="en-NZ" sz="2000" dirty="0" smtClean="0"/>
              <a:t>!)</a:t>
            </a:r>
          </a:p>
          <a:p>
            <a:pPr lvl="2"/>
            <a:r>
              <a:rPr lang="en-NZ" sz="2000" dirty="0" smtClean="0"/>
              <a:t>And lots of people forget their receipt at the </a:t>
            </a:r>
            <a:r>
              <a:rPr lang="en-NZ" sz="2000" dirty="0" err="1" smtClean="0"/>
              <a:t>PackNSave</a:t>
            </a:r>
            <a:r>
              <a:rPr lang="en-NZ" sz="2000" dirty="0" smtClean="0"/>
              <a:t> pump (prints after they got their fuel! [probably didn’t want it anyway])</a:t>
            </a:r>
            <a:endParaRPr lang="en-NZ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1-</a:t>
            </a:r>
            <a:fld id="{237EEF61-5FFA-447D-9E41-46D4EC7DFC8A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9807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Putting usability goals into effect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z="2800" dirty="0" smtClean="0"/>
              <a:t>User-centred design (UCD) puts the focus on the user’s tasks and goals</a:t>
            </a:r>
          </a:p>
          <a:p>
            <a:r>
              <a:rPr lang="en-NZ" sz="2800" dirty="0" smtClean="0"/>
              <a:t>Generally-accepted goals for an interface are that it be:</a:t>
            </a:r>
          </a:p>
          <a:p>
            <a:pPr lvl="1"/>
            <a:r>
              <a:rPr lang="en-NZ" sz="2400" dirty="0" smtClean="0"/>
              <a:t>Understandable</a:t>
            </a:r>
          </a:p>
          <a:p>
            <a:pPr lvl="1"/>
            <a:r>
              <a:rPr lang="en-NZ" sz="2400" dirty="0" smtClean="0"/>
              <a:t>Learnable</a:t>
            </a:r>
          </a:p>
          <a:p>
            <a:pPr lvl="1"/>
            <a:r>
              <a:rPr lang="en-NZ" sz="2400" dirty="0" smtClean="0"/>
              <a:t>Effective / useful</a:t>
            </a:r>
          </a:p>
          <a:p>
            <a:pPr lvl="1"/>
            <a:r>
              <a:rPr lang="en-NZ" sz="2400" dirty="0" smtClean="0"/>
              <a:t>Efficient / usable</a:t>
            </a:r>
          </a:p>
          <a:p>
            <a:r>
              <a:rPr lang="en-NZ" sz="2800" dirty="0" smtClean="0"/>
              <a:t>Hard to argue with that!  But how do we run a project such that usability goals are achieved?</a:t>
            </a:r>
            <a:endParaRPr lang="en-NZ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237EEF61-5FFA-447D-9E41-46D4EC7DFC8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5456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DEA2704F-5CEF-410F-96BD-13A9190FE647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Usability Goals – Principles - Guidelines</a:t>
            </a:r>
            <a:endParaRPr lang="en-US" sz="2800" b="0" i="1" smtClean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686800" cy="4724400"/>
          </a:xfrm>
        </p:spPr>
        <p:txBody>
          <a:bodyPr/>
          <a:lstStyle/>
          <a:p>
            <a:pPr marL="228600" indent="-228600" eaLnBrk="1" hangingPunct="1"/>
            <a:r>
              <a:rPr lang="en-US" sz="2800" b="1" dirty="0" smtClean="0"/>
              <a:t>One approach is to articulate key project-specific pathways from goals, to principles to guidelines for the development team – for example…</a:t>
            </a:r>
          </a:p>
          <a:p>
            <a:pPr marL="228600" indent="-228600" eaLnBrk="1" hangingPunct="1"/>
            <a:r>
              <a:rPr lang="en-US" sz="2800" b="1" dirty="0" smtClean="0"/>
              <a:t>Usability Goal—</a:t>
            </a:r>
            <a:r>
              <a:rPr lang="en-US" sz="2800" dirty="0" smtClean="0"/>
              <a:t>Easy to use </a:t>
            </a:r>
          </a:p>
          <a:p>
            <a:pPr marL="1143000" lvl="1" indent="-495300" eaLnBrk="1" hangingPunct="1"/>
            <a:r>
              <a:rPr lang="en-US" sz="2400" dirty="0" smtClean="0"/>
              <a:t>One of the most important goals of user-centered design is to make things easy to use.  Let’s say we’re confident that this is very important to our users.</a:t>
            </a:r>
          </a:p>
          <a:p>
            <a:pPr marL="228600" indent="-228600" eaLnBrk="1" hangingPunct="1"/>
            <a:r>
              <a:rPr lang="en-US" sz="2800" b="1" dirty="0" smtClean="0"/>
              <a:t>Design Principle—</a:t>
            </a:r>
            <a:r>
              <a:rPr lang="en-US" sz="2800" dirty="0" smtClean="0"/>
              <a:t>Simplicity</a:t>
            </a:r>
          </a:p>
          <a:p>
            <a:pPr marL="1143000" lvl="1" indent="-495300" eaLnBrk="1" hangingPunct="1"/>
            <a:r>
              <a:rPr lang="en-US" sz="2400" dirty="0" smtClean="0"/>
              <a:t>Simple things require little effort and can often be accomplished without much thought. If interaction designs are guided by the principle of simplicity, they will be easier to use.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ADBDBC9C-9866-4BDB-B596-ADF61099EEE5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Usability Goals – Principles – Guidelines (contd.)</a:t>
            </a:r>
            <a:endParaRPr lang="en-US" sz="2800" b="0" i="1" dirty="0" smtClean="0"/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077200" cy="4572000"/>
          </a:xfrm>
        </p:spPr>
        <p:txBody>
          <a:bodyPr/>
          <a:lstStyle/>
          <a:p>
            <a:pPr marL="228600" indent="-228600" eaLnBrk="1" hangingPunct="1"/>
            <a:r>
              <a:rPr lang="en-US" b="1" dirty="0" smtClean="0"/>
              <a:t>Project Guideline—</a:t>
            </a:r>
            <a:r>
              <a:rPr lang="en-US" sz="2400" dirty="0" smtClean="0"/>
              <a:t>All dialogue boxes should present only the basic functions that are most often used and that other, less used functions can be accessed using an expandable dialogue with a link for “More Options.”</a:t>
            </a:r>
          </a:p>
          <a:p>
            <a:pPr marL="228600" indent="-228600" eaLnBrk="1" hangingPunct="1"/>
            <a:endParaRPr lang="en-US" sz="2400" dirty="0"/>
          </a:p>
          <a:p>
            <a:pPr marL="228600" indent="-228600" eaLnBrk="1" hangingPunct="1"/>
            <a:r>
              <a:rPr lang="en-US" sz="2400" dirty="0" smtClean="0"/>
              <a:t>This is something that could be communicated to even a large team and used as a design guideline and checked in heuristic evaluations and walkthroughs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ADBDBC9C-9866-4BDB-B596-ADF61099EEE5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Summary</a:t>
            </a:r>
            <a:endParaRPr lang="en-US" sz="2800" b="0" i="1" dirty="0" smtClean="0"/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077200" cy="4572000"/>
          </a:xfrm>
        </p:spPr>
        <p:txBody>
          <a:bodyPr/>
          <a:lstStyle/>
          <a:p>
            <a:pPr marL="228600" indent="-228600" eaLnBrk="1" hangingPunct="1"/>
            <a:r>
              <a:rPr lang="en-US" sz="2400" dirty="0" smtClean="0"/>
              <a:t>Intensity is perceived before semantics</a:t>
            </a:r>
          </a:p>
          <a:p>
            <a:pPr marL="228600" indent="-228600" eaLnBrk="1" hangingPunct="1"/>
            <a:r>
              <a:rPr lang="en-US" sz="2400" dirty="0" smtClean="0"/>
              <a:t>Consider classically pleasing proportions</a:t>
            </a:r>
          </a:p>
          <a:p>
            <a:pPr marL="228600" indent="-228600" eaLnBrk="1" hangingPunct="1"/>
            <a:r>
              <a:rPr lang="en-US" sz="2400" dirty="0" smtClean="0"/>
              <a:t>Aim for simple interfaces, but not simplistic</a:t>
            </a:r>
          </a:p>
          <a:p>
            <a:pPr marL="628650" lvl="1" indent="-228600" eaLnBrk="1" hangingPunct="1"/>
            <a:r>
              <a:rPr lang="en-US" sz="2000" dirty="0" smtClean="0"/>
              <a:t>Complexity can be measured and contrasted across alternative designs</a:t>
            </a:r>
          </a:p>
          <a:p>
            <a:pPr marL="228600" indent="-228600" eaLnBrk="1" hangingPunct="1"/>
            <a:r>
              <a:rPr lang="en-US" sz="2400" dirty="0" smtClean="0"/>
              <a:t>Understand and plan for where your interface creates closure</a:t>
            </a:r>
          </a:p>
          <a:p>
            <a:pPr marL="228600" indent="-228600" eaLnBrk="1" hangingPunct="1"/>
            <a:r>
              <a:rPr lang="en-US" sz="2400" dirty="0" smtClean="0"/>
              <a:t>Projects (esp. when large) should choose focus usability goals and related principles to formulate guidelines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6477000"/>
            <a:ext cx="5257800" cy="338554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N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C3D08DCB-06E2-4EEF-BC6F-A4115FB5B642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Other Principles of Perception - </a:t>
            </a:r>
            <a:r>
              <a:rPr lang="en-US" sz="2800" b="0" i="1" smtClean="0"/>
              <a:t>Stimulus Intensity</a:t>
            </a:r>
            <a:r>
              <a:rPr lang="en-US" sz="3600" b="0" smtClean="0"/>
              <a:t> 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294688" cy="1076325"/>
          </a:xfrm>
        </p:spPr>
        <p:txBody>
          <a:bodyPr/>
          <a:lstStyle/>
          <a:p>
            <a:pPr marL="228600" indent="-228600" eaLnBrk="1" hangingPunct="1">
              <a:lnSpc>
                <a:spcPct val="80000"/>
              </a:lnSpc>
            </a:pPr>
            <a:r>
              <a:rPr lang="en-US" sz="2400" smtClean="0"/>
              <a:t>We respond first to the intensity of a stimulus and only then do we begin to process its meaning.</a:t>
            </a:r>
            <a:r>
              <a:rPr lang="en-US" sz="2800" smtClean="0"/>
              <a:t> </a:t>
            </a:r>
          </a:p>
        </p:txBody>
      </p:sp>
      <p:sp>
        <p:nvSpPr>
          <p:cNvPr id="30725" name="Rectangle 4"/>
          <p:cNvSpPr>
            <a:spLocks noChangeArrowheads="1"/>
          </p:cNvSpPr>
          <p:nvPr/>
        </p:nvSpPr>
        <p:spPr bwMode="auto">
          <a:xfrm>
            <a:off x="0" y="2635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NZ"/>
          </a:p>
        </p:txBody>
      </p:sp>
      <p:pic>
        <p:nvPicPr>
          <p:cNvPr id="30726" name="Picture 5" descr="physical encodi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0800" y="2667000"/>
            <a:ext cx="3962400" cy="357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Stimulus versus cognition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/>
              <a:t>In general, the ‘hard wired’ responses to stimulus will be processed quicker than those that require processing of coded information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237EEF61-5FFA-447D-9E41-46D4EC7DFC8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70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CB30FCA7-B5F8-458C-A1AB-F69CC8BBAE86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Other Principles of Perception – </a:t>
            </a:r>
            <a:r>
              <a:rPr lang="en-US" b="0" i="1" smtClean="0"/>
              <a:t>Proportion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294688" cy="1076325"/>
          </a:xfrm>
        </p:spPr>
        <p:txBody>
          <a:bodyPr/>
          <a:lstStyle/>
          <a:p>
            <a:pPr marL="228600" indent="-228600" eaLnBrk="1" hangingPunct="1"/>
            <a:r>
              <a:rPr lang="en-US" sz="2800" smtClean="0"/>
              <a:t>Proportion can be used to represent logical hierarchies</a:t>
            </a:r>
            <a:endParaRPr lang="en-US" smtClean="0"/>
          </a:p>
        </p:txBody>
      </p:sp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2590800" y="2590800"/>
            <a:ext cx="3486150" cy="250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tabLst>
                <a:tab pos="342900" algn="l"/>
              </a:tabLst>
            </a:pPr>
            <a:r>
              <a:rPr lang="en-US" sz="3600" baseline="0">
                <a:solidFill>
                  <a:srgbClr val="003300"/>
                </a:solidFill>
                <a:latin typeface="Arial" charset="0"/>
              </a:rPr>
              <a:t>Heading Level 1</a:t>
            </a:r>
          </a:p>
          <a:p>
            <a:pPr algn="ctr" eaLnBrk="1" hangingPunct="1">
              <a:tabLst>
                <a:tab pos="342900" algn="l"/>
              </a:tabLst>
            </a:pPr>
            <a:r>
              <a:rPr lang="en-US" sz="3200" baseline="0">
                <a:solidFill>
                  <a:srgbClr val="003300"/>
                </a:solidFill>
                <a:latin typeface="Arial" charset="0"/>
              </a:rPr>
              <a:t>Heading Level 2</a:t>
            </a:r>
          </a:p>
          <a:p>
            <a:pPr algn="ctr" eaLnBrk="1" hangingPunct="1">
              <a:tabLst>
                <a:tab pos="342900" algn="l"/>
              </a:tabLst>
            </a:pPr>
            <a:r>
              <a:rPr lang="en-US" sz="2800" baseline="0">
                <a:solidFill>
                  <a:srgbClr val="003300"/>
                </a:solidFill>
                <a:latin typeface="Arial" charset="0"/>
              </a:rPr>
              <a:t>Heading Level 3</a:t>
            </a:r>
          </a:p>
          <a:p>
            <a:pPr algn="ctr" eaLnBrk="1" hangingPunct="1">
              <a:tabLst>
                <a:tab pos="342900" algn="l"/>
              </a:tabLst>
            </a:pPr>
            <a:r>
              <a:rPr lang="en-US" baseline="0">
                <a:solidFill>
                  <a:srgbClr val="003300"/>
                </a:solidFill>
                <a:latin typeface="Arial" charset="0"/>
              </a:rPr>
              <a:t>Heading Level 4</a:t>
            </a:r>
          </a:p>
          <a:p>
            <a:pPr algn="ctr" eaLnBrk="1" hangingPunct="1">
              <a:tabLst>
                <a:tab pos="342900" algn="l"/>
              </a:tabLst>
            </a:pPr>
            <a:r>
              <a:rPr lang="en-US" sz="2000" baseline="0">
                <a:solidFill>
                  <a:srgbClr val="003300"/>
                </a:solidFill>
                <a:latin typeface="Arial" charset="0"/>
              </a:rPr>
              <a:t>Heading Level 5</a:t>
            </a:r>
          </a:p>
          <a:p>
            <a:pPr algn="ctr" eaLnBrk="1" hangingPunct="1">
              <a:tabLst>
                <a:tab pos="342900" algn="l"/>
              </a:tabLst>
            </a:pPr>
            <a:r>
              <a:rPr lang="en-US" sz="1800" baseline="0">
                <a:solidFill>
                  <a:srgbClr val="003300"/>
                </a:solidFill>
                <a:latin typeface="Arial" charset="0"/>
              </a:rPr>
              <a:t>Heading Level 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8731B411-6307-4A32-885D-C82990532F28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Other Principles of Perception – </a:t>
            </a:r>
            <a:r>
              <a:rPr lang="en-US" b="0" i="1" smtClean="0"/>
              <a:t>Proportion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294688" cy="1922463"/>
          </a:xfrm>
        </p:spPr>
        <p:txBody>
          <a:bodyPr/>
          <a:lstStyle/>
          <a:p>
            <a:pPr marL="225425" indent="-225425" eaLnBrk="1" hangingPunct="1"/>
            <a:r>
              <a:rPr lang="en-US" b="1" dirty="0" smtClean="0"/>
              <a:t>Golden Ratio</a:t>
            </a:r>
            <a:r>
              <a:rPr lang="en-US" dirty="0" smtClean="0"/>
              <a:t> - </a:t>
            </a:r>
            <a:r>
              <a:rPr lang="en-US" sz="2800" dirty="0" smtClean="0"/>
              <a:t>The golden ratio expresses the relationship between two aspects of a form such as height to width, about 1.618</a:t>
            </a:r>
          </a:p>
          <a:p>
            <a:pPr marL="625475" lvl="1" indent="-225425" eaLnBrk="1" hangingPunct="1"/>
            <a:r>
              <a:rPr lang="en-US" sz="2400" dirty="0" smtClean="0"/>
              <a:t>Actually (1+sqrt(5)) / 2</a:t>
            </a:r>
          </a:p>
        </p:txBody>
      </p:sp>
      <p:pic>
        <p:nvPicPr>
          <p:cNvPr id="5125" name="Picture 4" descr="golden ratio n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3763962"/>
            <a:ext cx="2667000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5" descr="golden ratio equation new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91000" y="3992562"/>
            <a:ext cx="3581400" cy="119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7" name="Rectangle 6"/>
          <p:cNvSpPr>
            <a:spLocks noChangeArrowheads="1"/>
          </p:cNvSpPr>
          <p:nvPr/>
        </p:nvSpPr>
        <p:spPr bwMode="auto">
          <a:xfrm>
            <a:off x="0" y="2995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NZ"/>
          </a:p>
        </p:txBody>
      </p:sp>
      <p:sp>
        <p:nvSpPr>
          <p:cNvPr id="5128" name="Rectangle 7"/>
          <p:cNvSpPr>
            <a:spLocks noChangeArrowheads="1"/>
          </p:cNvSpPr>
          <p:nvPr/>
        </p:nvSpPr>
        <p:spPr bwMode="auto">
          <a:xfrm>
            <a:off x="0" y="29956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N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0D660FDC-DF6D-458A-BCA1-4AC67DCB1B46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Other Principles of Perception – </a:t>
            </a:r>
            <a:r>
              <a:rPr lang="en-US" b="0" i="1" smtClean="0"/>
              <a:t>Proportion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30188" indent="-230188" eaLnBrk="1" hangingPunct="1"/>
            <a:r>
              <a:rPr lang="en-US" b="1" dirty="0" smtClean="0"/>
              <a:t>Golden Ratio</a:t>
            </a:r>
          </a:p>
          <a:p>
            <a:pPr marL="630238" lvl="1" indent="-230188" eaLnBrk="1" hangingPunct="1"/>
            <a:r>
              <a:rPr lang="en-US" dirty="0" smtClean="0"/>
              <a:t>Occurs in nature, common in architecture</a:t>
            </a:r>
          </a:p>
          <a:p>
            <a:pPr marL="630238" lvl="1" indent="-230188" eaLnBrk="1" hangingPunct="1"/>
            <a:r>
              <a:rPr lang="en-US" dirty="0" smtClean="0"/>
              <a:t>Widely believed to be inherently pleasing</a:t>
            </a:r>
          </a:p>
        </p:txBody>
      </p:sp>
      <p:pic>
        <p:nvPicPr>
          <p:cNvPr id="6149" name="Picture 4" descr="golden ar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3381375"/>
            <a:ext cx="3962400" cy="182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10" descr="Figure6-32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10200" y="3609975"/>
            <a:ext cx="3276600" cy="294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2CAFAFB7-8BDE-44AB-BA1E-D42864A5C726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Other Principles of Perception – </a:t>
            </a:r>
            <a:r>
              <a:rPr lang="en-US" b="0" i="1" smtClean="0"/>
              <a:t>Proportion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 eaLnBrk="1" hangingPunct="1"/>
            <a:r>
              <a:rPr lang="en-US" b="1" smtClean="0"/>
              <a:t>Fibonacci - </a:t>
            </a:r>
            <a:r>
              <a:rPr lang="en-US" sz="2400" smtClean="0"/>
              <a:t>A sequence of numbers in which each number is the sum of the two preceding numbers. </a:t>
            </a:r>
          </a:p>
          <a:p>
            <a:pPr marL="1143000" lvl="1" indent="-495300" eaLnBrk="1" hangingPunct="1"/>
            <a:r>
              <a:rPr lang="en-US" sz="2000" smtClean="0"/>
              <a:t>The relationship between the numbers in the Fibonacci series is similar to the golden ratio</a:t>
            </a:r>
          </a:p>
          <a:p>
            <a:pPr marL="228600" indent="-228600" eaLnBrk="1" hangingPunct="1">
              <a:buFontTx/>
              <a:buNone/>
            </a:pPr>
            <a:r>
              <a:rPr lang="en-US" smtClean="0"/>
              <a:t> </a:t>
            </a:r>
            <a:br>
              <a:rPr lang="en-US" smtClean="0"/>
            </a:br>
            <a:r>
              <a:rPr lang="en-US" smtClean="0">
                <a:hlinkClick r:id="rId3" tooltip="1 (number)"/>
              </a:rPr>
              <a:t>1</a:t>
            </a:r>
            <a:r>
              <a:rPr lang="en-US" smtClean="0"/>
              <a:t>, </a:t>
            </a:r>
            <a:r>
              <a:rPr lang="en-US" smtClean="0">
                <a:hlinkClick r:id="rId3" tooltip="1 (number)"/>
              </a:rPr>
              <a:t>1</a:t>
            </a:r>
            <a:r>
              <a:rPr lang="en-US" smtClean="0"/>
              <a:t>, </a:t>
            </a:r>
            <a:r>
              <a:rPr lang="en-US" smtClean="0">
                <a:hlinkClick r:id="rId4" tooltip="2 (number)"/>
              </a:rPr>
              <a:t>2</a:t>
            </a:r>
            <a:r>
              <a:rPr lang="en-US" smtClean="0"/>
              <a:t>, </a:t>
            </a:r>
            <a:r>
              <a:rPr lang="en-US" smtClean="0">
                <a:hlinkClick r:id="rId5" tooltip="3 (number)"/>
              </a:rPr>
              <a:t>3</a:t>
            </a:r>
            <a:r>
              <a:rPr lang="en-US" smtClean="0"/>
              <a:t>, </a:t>
            </a:r>
            <a:r>
              <a:rPr lang="en-US" smtClean="0">
                <a:hlinkClick r:id="rId6" tooltip="5 (number)"/>
              </a:rPr>
              <a:t>5</a:t>
            </a:r>
            <a:r>
              <a:rPr lang="en-US" smtClean="0"/>
              <a:t>, </a:t>
            </a:r>
            <a:r>
              <a:rPr lang="en-US" smtClean="0">
                <a:hlinkClick r:id="rId7" tooltip="8 (number)"/>
              </a:rPr>
              <a:t>8</a:t>
            </a:r>
            <a:r>
              <a:rPr lang="en-US" smtClean="0"/>
              <a:t>, </a:t>
            </a:r>
            <a:r>
              <a:rPr lang="en-US" smtClean="0">
                <a:hlinkClick r:id="rId8" tooltip="13 (number)"/>
              </a:rPr>
              <a:t>13</a:t>
            </a:r>
            <a:r>
              <a:rPr lang="en-US" smtClean="0"/>
              <a:t>, </a:t>
            </a:r>
            <a:r>
              <a:rPr lang="en-US" smtClean="0">
                <a:hlinkClick r:id="rId9" tooltip="21 (number)"/>
              </a:rPr>
              <a:t>21</a:t>
            </a:r>
            <a:r>
              <a:rPr lang="en-US" smtClean="0"/>
              <a:t>, </a:t>
            </a:r>
            <a:r>
              <a:rPr lang="en-US" smtClean="0">
                <a:hlinkClick r:id="rId10" tooltip="34 (number)"/>
              </a:rPr>
              <a:t>34</a:t>
            </a:r>
            <a:r>
              <a:rPr lang="en-US" smtClean="0"/>
              <a:t>, </a:t>
            </a:r>
            <a:r>
              <a:rPr lang="en-US" smtClean="0">
                <a:hlinkClick r:id="rId11" tooltip="55 (number)"/>
              </a:rPr>
              <a:t>55</a:t>
            </a:r>
            <a:r>
              <a:rPr lang="en-US" smtClean="0"/>
              <a:t>, </a:t>
            </a:r>
            <a:r>
              <a:rPr lang="en-US" smtClean="0">
                <a:hlinkClick r:id="rId12" tooltip="89 (number)"/>
              </a:rPr>
              <a:t>89</a:t>
            </a:r>
            <a:r>
              <a:rPr lang="en-US" smtClean="0"/>
              <a:t>, </a:t>
            </a:r>
            <a:r>
              <a:rPr lang="en-US" smtClean="0">
                <a:hlinkClick r:id="rId13" tooltip="144 (number)"/>
              </a:rPr>
              <a:t>144</a:t>
            </a:r>
            <a:r>
              <a:rPr lang="en-US" smtClean="0"/>
              <a:t>, </a:t>
            </a:r>
            <a:r>
              <a:rPr lang="en-US" smtClean="0">
                <a:hlinkClick r:id="rId14" tooltip="233 (number)"/>
              </a:rPr>
              <a:t>233</a:t>
            </a:r>
            <a:r>
              <a:rPr lang="en-US" smtClean="0"/>
              <a:t>, </a:t>
            </a:r>
            <a:r>
              <a:rPr lang="en-US" smtClean="0">
                <a:hlinkClick r:id="rId15" tooltip="377 (number)"/>
              </a:rPr>
              <a:t>377</a:t>
            </a:r>
            <a:r>
              <a:rPr lang="en-US" smtClean="0"/>
              <a:t>, </a:t>
            </a:r>
            <a:r>
              <a:rPr lang="en-US" smtClean="0">
                <a:hlinkClick r:id="rId16" tooltip="610 (number)"/>
              </a:rPr>
              <a:t>610</a:t>
            </a:r>
            <a:r>
              <a:rPr lang="en-US" smtClean="0"/>
              <a:t>, </a:t>
            </a:r>
            <a:r>
              <a:rPr lang="en-US" smtClean="0">
                <a:hlinkClick r:id="rId17" tooltip="987 (number)"/>
              </a:rPr>
              <a:t>987</a:t>
            </a:r>
            <a:r>
              <a:rPr lang="en-US" smtClean="0"/>
              <a:t>, …</a:t>
            </a:r>
          </a:p>
        </p:txBody>
      </p:sp>
      <p:pic>
        <p:nvPicPr>
          <p:cNvPr id="7173" name="Picture 7" descr="fibonnaci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3200400" y="4419600"/>
            <a:ext cx="2819400" cy="174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Golden ratios &amp; Fibonacci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1-</a:t>
            </a:r>
            <a:fld id="{237EEF61-5FFA-447D-9E41-46D4EC7DFC8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1026" name="Picture 2" descr="C:\Users\ramo001\Desktop\golden-parthen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81500" y="1600200"/>
            <a:ext cx="4762500" cy="2962275"/>
          </a:xfrm>
          <a:prstGeom prst="rect">
            <a:avLst/>
          </a:prstGeom>
          <a:noFill/>
        </p:spPr>
      </p:pic>
      <p:pic>
        <p:nvPicPr>
          <p:cNvPr id="1027" name="Picture 3" descr="C:\Users\ramo001\Desktop\fibonacci-nature-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1600200"/>
            <a:ext cx="3810000" cy="2362200"/>
          </a:xfrm>
          <a:prstGeom prst="rect">
            <a:avLst/>
          </a:prstGeom>
          <a:noFill/>
        </p:spPr>
      </p:pic>
      <p:pic>
        <p:nvPicPr>
          <p:cNvPr id="1028" name="Picture 4" descr="C:\Users\ramo001\Desktop\images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4419600"/>
            <a:ext cx="2619375" cy="1743075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85800" y="6096000"/>
            <a:ext cx="17215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journalofcosmology.com</a:t>
            </a:r>
            <a:endParaRPr lang="en-NZ" sz="1800" dirty="0" smtClean="0"/>
          </a:p>
          <a:p>
            <a:endParaRPr lang="en-NZ" sz="180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6477000"/>
            <a:ext cx="5257800" cy="338554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NZ" dirty="0"/>
          </a:p>
        </p:txBody>
      </p:sp>
      <p:sp>
        <p:nvSpPr>
          <p:cNvPr id="10" name="TextBox 9"/>
          <p:cNvSpPr txBox="1"/>
          <p:nvPr/>
        </p:nvSpPr>
        <p:spPr>
          <a:xfrm>
            <a:off x="1295400" y="3886200"/>
            <a:ext cx="1525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www.mathsisfun.com</a:t>
            </a:r>
            <a:endParaRPr lang="en-NZ" sz="1800" dirty="0" smtClean="0"/>
          </a:p>
          <a:p>
            <a:endParaRPr lang="en-NZ" sz="1800" dirty="0"/>
          </a:p>
        </p:txBody>
      </p:sp>
      <p:pic>
        <p:nvPicPr>
          <p:cNvPr id="1029" name="Picture 5" descr="C:\Users\ramo001\Desktop\gui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76800" y="4648200"/>
            <a:ext cx="4138097" cy="2209800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3733800" y="6096000"/>
            <a:ext cx="11845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www.atrise.com</a:t>
            </a:r>
            <a:endParaRPr lang="en-NZ" sz="1800" dirty="0" smtClean="0"/>
          </a:p>
          <a:p>
            <a:endParaRPr lang="en-NZ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eim_Resonant">
  <a:themeElements>
    <a:clrScheme name="Heim_Resonant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663300"/>
      </a:hlink>
      <a:folHlink>
        <a:srgbClr val="000066"/>
      </a:folHlink>
    </a:clrScheme>
    <a:fontScheme name="Heim_Resonant">
      <a:majorFont>
        <a:latin typeface="Arial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" pitchFamily="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" pitchFamily="1" charset="0"/>
          </a:defRPr>
        </a:defPPr>
      </a:lstStyle>
    </a:lnDef>
  </a:objectDefaults>
  <a:extraClrSchemeLst>
    <a:extraClrScheme>
      <a:clrScheme name="Heim_Resona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im_Resona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im_Resona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im_Resona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im_Resona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im_Resona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im_Resona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im_Resona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im_Resona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im_Resona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im_Resona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im_Resona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im_Resonant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663300"/>
        </a:hlink>
        <a:folHlink>
          <a:srgbClr val="00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Heim_Resonant</Template>
  <TotalTime>1796</TotalTime>
  <Words>1344</Words>
  <Application>Microsoft Office PowerPoint</Application>
  <PresentationFormat>On-screen Show (4:3)</PresentationFormat>
  <Paragraphs>188</Paragraphs>
  <Slides>26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Times</vt:lpstr>
      <vt:lpstr>Times New Roman</vt:lpstr>
      <vt:lpstr>Heim_Resonant</vt:lpstr>
      <vt:lpstr>Lecture 11 Design Principles #2</vt:lpstr>
      <vt:lpstr>Learning Objectives</vt:lpstr>
      <vt:lpstr>Other Principles of Perception - Stimulus Intensity </vt:lpstr>
      <vt:lpstr>Stimulus versus cognition</vt:lpstr>
      <vt:lpstr>Other Principles of Perception – Proportion</vt:lpstr>
      <vt:lpstr>Other Principles of Perception – Proportion</vt:lpstr>
      <vt:lpstr>Other Principles of Perception – Proportion</vt:lpstr>
      <vt:lpstr>Other Principles of Perception – Proportion</vt:lpstr>
      <vt:lpstr>Golden ratios &amp; Fibonacci</vt:lpstr>
      <vt:lpstr>Other Principles of Perception - Screen Complexity</vt:lpstr>
      <vt:lpstr>Other Principles of Perception - Screen Complexity</vt:lpstr>
      <vt:lpstr>Other Principles of Perception - Screen Complexity</vt:lpstr>
      <vt:lpstr>Half time entertainment </vt:lpstr>
      <vt:lpstr>Other Principles of Perception - Screen Complexity</vt:lpstr>
      <vt:lpstr>Other Principles of Perception - Screen Complexity</vt:lpstr>
      <vt:lpstr>About screen complexity</vt:lpstr>
      <vt:lpstr>Other Principles of Perception - Screen Complexity</vt:lpstr>
      <vt:lpstr>Other Principles of Perception - Screen Complexity</vt:lpstr>
      <vt:lpstr>Complexity and usability</vt:lpstr>
      <vt:lpstr>Complexity and usability (contd.)</vt:lpstr>
      <vt:lpstr>Other Principles of Perception - Resolution/Closure</vt:lpstr>
      <vt:lpstr>Caution on closure</vt:lpstr>
      <vt:lpstr>Putting usability goals into effect</vt:lpstr>
      <vt:lpstr>Usability Goals – Principles - Guidelines</vt:lpstr>
      <vt:lpstr>Usability Goals – Principles – Guidelines (contd.)</vt:lpstr>
      <vt:lpstr>Summary</vt:lpstr>
    </vt:vector>
  </TitlesOfParts>
  <Company>cwp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Title</dc:title>
  <dc:subject>Chapter Title</dc:subject>
  <dc:creator>sh</dc:creator>
  <cp:lastModifiedBy>bpli001</cp:lastModifiedBy>
  <cp:revision>91</cp:revision>
  <dcterms:created xsi:type="dcterms:W3CDTF">2007-02-02T18:46:00Z</dcterms:created>
  <dcterms:modified xsi:type="dcterms:W3CDTF">2014-04-05T21:37:03Z</dcterms:modified>
</cp:coreProperties>
</file>