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7" r:id="rId2"/>
    <p:sldId id="331" r:id="rId3"/>
    <p:sldId id="262" r:id="rId4"/>
    <p:sldId id="264" r:id="rId5"/>
    <p:sldId id="265" r:id="rId6"/>
    <p:sldId id="268" r:id="rId7"/>
    <p:sldId id="269" r:id="rId8"/>
    <p:sldId id="270" r:id="rId9"/>
    <p:sldId id="271" r:id="rId10"/>
    <p:sldId id="272" r:id="rId11"/>
    <p:sldId id="273" r:id="rId12"/>
    <p:sldId id="315" r:id="rId13"/>
    <p:sldId id="313" r:id="rId14"/>
    <p:sldId id="307" r:id="rId15"/>
    <p:sldId id="274" r:id="rId16"/>
    <p:sldId id="275" r:id="rId17"/>
    <p:sldId id="334" r:id="rId18"/>
    <p:sldId id="276" r:id="rId19"/>
    <p:sldId id="277" r:id="rId20"/>
    <p:sldId id="278" r:id="rId21"/>
    <p:sldId id="316" r:id="rId22"/>
    <p:sldId id="317" r:id="rId23"/>
    <p:sldId id="318" r:id="rId24"/>
    <p:sldId id="332" r:id="rId25"/>
    <p:sldId id="319" r:id="rId26"/>
    <p:sldId id="320" r:id="rId27"/>
    <p:sldId id="321" r:id="rId28"/>
    <p:sldId id="322" r:id="rId29"/>
    <p:sldId id="323" r:id="rId30"/>
    <p:sldId id="324" r:id="rId31"/>
    <p:sldId id="325" r:id="rId32"/>
    <p:sldId id="326" r:id="rId33"/>
    <p:sldId id="327" r:id="rId34"/>
    <p:sldId id="329" r:id="rId35"/>
    <p:sldId id="330" r:id="rId36"/>
    <p:sldId id="333" r:id="rId37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7" autoAdjust="0"/>
    <p:restoredTop sz="94660"/>
  </p:normalViewPr>
  <p:slideViewPr>
    <p:cSldViewPr>
      <p:cViewPr varScale="1">
        <p:scale>
          <a:sx n="63" d="100"/>
          <a:sy n="63" d="100"/>
        </p:scale>
        <p:origin x="7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8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8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5057B215-EABC-436D-908C-F18E510B7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42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8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6" y="4717415"/>
            <a:ext cx="4982632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8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fld id="{BBC449E7-6291-4199-A71B-21DC2F8CA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70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F92A1-6EF7-462A-9309-A2F9247BC377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65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6ACAD-9412-4A59-B76C-20589A829917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59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449E7-6291-4199-A71B-21DC2F8CAF7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9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449E7-6291-4199-A71B-21DC2F8CAF7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87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88ACE-6CD3-4E0F-9954-AF2F97945B7A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812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42D6C8-F8F7-41AA-BB03-82F73F64C324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767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19A28-F608-4F4A-ADFB-E56272BB48E1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57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35006-E62C-450C-BA06-1C20C75EF38D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28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65A420-8313-460B-8579-7E517D34F389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717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A8757C-6A88-4F90-BBBE-22A5854F40F5}" type="slidenum">
              <a:rPr lang="en-US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920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C35518-FA89-45F7-895C-217D055202FD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6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34B822-B87C-46E3-B314-4607669CF31D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001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E0D2F8-3547-45A5-8569-1408CF7F708A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349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449E7-6291-4199-A71B-21DC2F8CAF7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426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632A6-0486-4248-AA83-3E96C69FFCB9}" type="slidenum">
              <a:rPr lang="en-US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13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B9DD2-6C61-4BE6-A5DF-0AA73FAB1D15}" type="slidenum">
              <a:rPr lang="en-US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603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C97DA8-B3D5-4E7D-8102-A3E7361F54AF}" type="slidenum">
              <a:rPr lang="en-US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49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8E23F4-FB8A-432E-9248-8D393CEF9BAE}" type="slidenum">
              <a:rPr lang="en-US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20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2C15C-6480-4E3F-A51E-126AB1AC9C70}" type="slidenum">
              <a:rPr lang="en-US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1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1B2BB4-5398-4072-922D-AC7B58C113F4}" type="slidenum">
              <a:rPr lang="en-US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445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0CBA5-01BE-4A39-BCEF-24A7F58628FC}" type="slidenum">
              <a:rPr lang="en-US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918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19F2BD-6AC4-45B9-B1C0-1075372BE9C5}" type="slidenum">
              <a:rPr lang="en-US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75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632A6-0486-4248-AA83-3E96C69FFCB9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972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67F32-A6B5-4B06-A4A5-B39D72039FD3}" type="slidenum">
              <a:rPr lang="en-US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03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B15FFF-68DA-4B14-B767-87B9BB58CDB1}" type="slidenum">
              <a:rPr lang="en-US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100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4EE2B2-1E5C-4325-B350-DB060ACCCEF1}" type="slidenum">
              <a:rPr lang="en-US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8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C1B413-3BF9-4B01-9E5B-CFE2175BDA99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3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4DF10-20AB-4441-91E4-803E5DBD46D0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01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9AFE8D-F51F-4D6B-9004-DB32B58C1CE3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17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623542-82F5-4DDA-B42D-7AAF90A61A33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67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954F2-A490-4702-A596-D73634407068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41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114BE-0943-4622-94D5-2A23FEB69C4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0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3A3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awtri_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91200"/>
            <a:ext cx="766763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147763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4" name="AutoShape 12"/>
          <p:cNvSpPr>
            <a:spLocks noChangeArrowheads="1"/>
          </p:cNvSpPr>
          <p:nvPr/>
        </p:nvSpPr>
        <p:spPr bwMode="auto">
          <a:xfrm flipH="1">
            <a:off x="0" y="1524000"/>
            <a:ext cx="9144000" cy="152400"/>
          </a:xfrm>
          <a:prstGeom prst="homePlate">
            <a:avLst>
              <a:gd name="adj" fmla="val 0"/>
            </a:avLst>
          </a:prstGeom>
          <a:solidFill>
            <a:srgbClr val="EEB1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5A499816-D825-495F-979F-2E557C7AF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1526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3213"/>
            <a:ext cx="63055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915B8925-4D6A-47B8-A53A-A013DBAEB0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3213"/>
            <a:ext cx="86106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50789FF9-446C-45E6-856A-09CFC29AC4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F2EA90C0-2222-4414-A280-65452057A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93F4E42C-5CDA-4D5F-9A17-0DA6076B8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3248FC6-3376-408A-9C5C-6E923989D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8F912BA1-A2AF-4A58-89C7-9BC624EE5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90FAAC7-B75F-4800-AF9E-936B5DB2E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BBB680B3-C4DF-43EC-8A33-700D09D74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6EF5FB0-00D7-4C79-A78D-95F5E400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B2042A94-D9C2-4D2C-8A5F-C256A8C20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AutoShape 12"/>
          <p:cNvSpPr>
            <a:spLocks noChangeArrowheads="1"/>
          </p:cNvSpPr>
          <p:nvPr/>
        </p:nvSpPr>
        <p:spPr bwMode="auto">
          <a:xfrm flipH="1">
            <a:off x="0" y="0"/>
            <a:ext cx="9144000" cy="2133600"/>
          </a:xfrm>
          <a:prstGeom prst="homePlate">
            <a:avLst>
              <a:gd name="adj" fmla="val 0"/>
            </a:avLst>
          </a:prstGeom>
          <a:gradFill rotWithShape="1">
            <a:gsLst>
              <a:gs pos="0">
                <a:srgbClr val="B3A381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 smtClean="0">
                <a:latin typeface="+mj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4ADBECEB-FBAF-4C2F-9449-38F44E420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102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3213"/>
            <a:ext cx="8610600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946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uP9xNujkN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8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1981200"/>
            <a:ext cx="7543800" cy="3962400"/>
          </a:xfrm>
          <a:noFill/>
        </p:spPr>
        <p:txBody>
          <a:bodyPr/>
          <a:lstStyle/>
          <a:p>
            <a:pPr marL="0" indent="0" algn="just" eaLnBrk="1" hangingPunct="1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Design principles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	Comprehensibility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Learnability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Effectiveness/usefulness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Efficiency/usability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	</a:t>
            </a:r>
          </a:p>
          <a:p>
            <a:pPr marL="0" indent="0" algn="just" eaLnBrk="1" hangingPunct="1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Heim, Chapters 6.1-6.5</a:t>
            </a:r>
          </a:p>
        </p:txBody>
      </p:sp>
      <p:sp>
        <p:nvSpPr>
          <p:cNvPr id="3075" name="Rectangle 19"/>
          <p:cNvSpPr>
            <a:spLocks noGrp="1" noChangeArrowheads="1"/>
          </p:cNvSpPr>
          <p:nvPr>
            <p:ph type="ctrTitle" idx="4294967295"/>
          </p:nvPr>
        </p:nvSpPr>
        <p:spPr>
          <a:xfrm>
            <a:off x="304800" y="457200"/>
            <a:ext cx="8534400" cy="914400"/>
          </a:xfrm>
          <a:noFill/>
        </p:spPr>
        <p:txBody>
          <a:bodyPr/>
          <a:lstStyle/>
          <a:p>
            <a:pPr algn="ctr" eaLnBrk="1" hangingPunct="1"/>
            <a:r>
              <a:rPr lang="en-US" sz="3600" b="0" dirty="0" smtClean="0">
                <a:latin typeface="Times New Roman" pitchFamily="18" charset="0"/>
              </a:rPr>
              <a:t>Lecture 10</a:t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NZ" sz="3600" b="0" dirty="0" smtClean="0">
                <a:latin typeface="Times New Roman" pitchFamily="18" charset="0"/>
              </a:rPr>
              <a:t>Design Principles #1</a:t>
            </a:r>
            <a:endParaRPr lang="en-US" sz="3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7FA092F8-4662-452E-94DC-5E35668DF28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11269" name="Picture 4" descr="Principl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1524000"/>
            <a:ext cx="42672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301624" y="2971800"/>
            <a:ext cx="81565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Comprehensibility Barrier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If the presentation is comprehensible, the comprehensibility barrier will be superseded. This depends on the degree of efficiency/usability in the interface design. </a:t>
            </a:r>
            <a:endParaRPr lang="en-US" sz="1800" baseline="0" dirty="0" smtClean="0">
              <a:solidFill>
                <a:srgbClr val="003300"/>
              </a:solidFill>
              <a:latin typeface="Arial" charset="0"/>
            </a:endParaRPr>
          </a:p>
          <a:p>
            <a:pPr marL="742950" lvl="1" indent="-285750" eaLnBrk="1" hangingPunct="1">
              <a:buFont typeface="Arial" pitchFamily="34" charset="0"/>
              <a:buChar char="•"/>
            </a:pP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The user needs to understand how they access the functionality</a:t>
            </a:r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Learnability Barrier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– If the interface is comprehensible it will be learnable, there is a direct relationship</a:t>
            </a: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.</a:t>
            </a:r>
          </a:p>
          <a:p>
            <a:pPr marL="742950" lvl="1" indent="-285750" eaLnBrk="1" hangingPunct="1">
              <a:buFont typeface="Arial" pitchFamily="34" charset="0"/>
              <a:buChar char="•"/>
            </a:pP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Effective use generally requires that the way of working through the interface become natural to the user (that they ‘learn’ it)</a:t>
            </a:r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Effectiveness/Usefulness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If the user can learn the interface </a:t>
            </a: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s/he 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can take advantage of the functionality and the interface will, therefore, be useful.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138A377A-24E8-4F36-802D-866D7B3EA82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Comprehensibilty</a:t>
            </a: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301625" y="1598613"/>
            <a:ext cx="8308975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0188" indent="-230188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0188" indent="-230188" eaLnBrk="1" hangingPunct="1"/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An interface design that is easy to comprehend will be efficient and effective</a:t>
            </a:r>
          </a:p>
          <a:p>
            <a:pPr marL="230188" indent="-230188" eaLnBrk="1" hangingPunct="1"/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 </a:t>
            </a:r>
          </a:p>
          <a:p>
            <a:pPr marL="230188" indent="-230188" eaLnBrk="1" hangingPunct="1">
              <a:buFontTx/>
              <a:buChar char="•"/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If a user does not understand the interface it will be useless</a:t>
            </a:r>
          </a:p>
          <a:p>
            <a:pPr marL="230188" indent="-230188" eaLnBrk="1" hangingPunct="1">
              <a:buFontTx/>
              <a:buChar char="•"/>
            </a:pPr>
            <a:endParaRPr lang="en-US" baseline="0">
              <a:solidFill>
                <a:srgbClr val="003300"/>
              </a:solidFill>
              <a:latin typeface="Arial" charset="0"/>
            </a:endParaRPr>
          </a:p>
          <a:p>
            <a:pPr marL="230188" indent="-230188" eaLnBrk="1" hangingPunct="1">
              <a:buFontTx/>
              <a:buChar char="•"/>
            </a:pPr>
            <a:r>
              <a:rPr lang="en-US" sz="2800" baseline="0">
                <a:solidFill>
                  <a:srgbClr val="003300"/>
                </a:solidFill>
              </a:rPr>
              <a:t>A design’s comprehensibility is highly dependent on the way in which the interface communicates its functionality to the user</a:t>
            </a:r>
          </a:p>
          <a:p>
            <a:pPr marL="230188" indent="-230188" eaLnBrk="1" hangingPunct="1"/>
            <a:endParaRPr lang="en-US" baseline="0">
              <a:solidFill>
                <a:srgbClr val="003300"/>
              </a:solidFill>
            </a:endParaRPr>
          </a:p>
        </p:txBody>
      </p:sp>
      <p:pic>
        <p:nvPicPr>
          <p:cNvPr id="12294" name="Picture 5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049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Interface Hall of Shame</a:t>
            </a:r>
            <a:endParaRPr lang="en-N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6" name="Picture 5" descr="Tally printer dia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676400"/>
            <a:ext cx="3810000" cy="381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200" y="5562600"/>
            <a:ext cx="1771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Tally printer dialog</a:t>
            </a:r>
            <a:endParaRPr lang="en-NZ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4876800" y="1701225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VCR metaphor for a print dialog – what does rewind do?!</a:t>
            </a:r>
            <a:endParaRPr lang="en-N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Interface Hall of Shame</a:t>
            </a:r>
            <a:endParaRPr lang="en-NZ" sz="2400" dirty="0"/>
          </a:p>
        </p:txBody>
      </p:sp>
      <p:pic>
        <p:nvPicPr>
          <p:cNvPr id="5" name="Content Placeholder 4" descr="stoplite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8600" y="1676400"/>
            <a:ext cx="4771292" cy="2743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05000" y="4495800"/>
            <a:ext cx="17684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Stoplight metaphor</a:t>
            </a:r>
            <a:endParaRPr lang="en-NZ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1066800"/>
            <a:ext cx="32766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aseline="0" dirty="0" smtClean="0"/>
              <a:t>Stoplight </a:t>
            </a:r>
            <a:r>
              <a:rPr lang="en-NZ" i="1" baseline="0" dirty="0" smtClean="0"/>
              <a:t>can </a:t>
            </a:r>
            <a:r>
              <a:rPr lang="en-NZ" baseline="0" dirty="0" smtClean="0"/>
              <a:t>be a good metaphor</a:t>
            </a:r>
          </a:p>
          <a:p>
            <a:r>
              <a:rPr lang="en-NZ" baseline="0" dirty="0" smtClean="0"/>
              <a:t>In this dialog, however, it’s indicating whether all, some or none of the required information has been entered</a:t>
            </a:r>
          </a:p>
          <a:p>
            <a:endParaRPr lang="en-NZ" baseline="0" dirty="0"/>
          </a:p>
          <a:p>
            <a:r>
              <a:rPr lang="en-NZ" baseline="0" dirty="0" smtClean="0"/>
              <a:t>Problems: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000" baseline="0" dirty="0" smtClean="0"/>
              <a:t>Could do with a single colour of flag (e.g. for ‘incomplete’)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2000" baseline="0" dirty="0" smtClean="0"/>
              <a:t>The 1-6 on the bottom row is an indirect reference to the labelled tabs, requiring the user to map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B1787EA-00F1-4AE4-BFD7-8D7A3321278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Learnabilty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301625" y="1598613"/>
            <a:ext cx="83089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/>
            <a:r>
              <a:rPr lang="en-US" sz="2000" baseline="0">
                <a:solidFill>
                  <a:srgbClr val="003300"/>
                </a:solidFill>
                <a:latin typeface="Arial" charset="0"/>
              </a:rPr>
              <a:t>An interface with high usability will be easier to learn</a:t>
            </a:r>
          </a:p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>
              <a:buFontTx/>
              <a:buChar char="•"/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The learnability of a design is based on comprehensibility: if you can’t understand it, you can’t learn it</a:t>
            </a:r>
          </a:p>
          <a:p>
            <a:pPr marL="238125" indent="-238125" eaLnBrk="1" hangingPunct="1"/>
            <a:endParaRPr lang="en-US" baseline="0">
              <a:solidFill>
                <a:srgbClr val="003300"/>
              </a:solidFill>
              <a:latin typeface="Arial" charset="0"/>
            </a:endParaRPr>
          </a:p>
        </p:txBody>
      </p:sp>
      <p:pic>
        <p:nvPicPr>
          <p:cNvPr id="13318" name="Picture 5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049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1BFF8BE2-F0FD-41C6-A7AA-B5F1B2201864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Comprehensibility Learnabilty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301625" y="1598613"/>
            <a:ext cx="7696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 eaLnBrk="1" hangingPunct="1">
              <a:buFontTx/>
              <a:buChar char="•"/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Learnability and comprehensibility are recursive: we start with comprehensibility which affects learnability, which will in turn increase comprehensibility.</a:t>
            </a:r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 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14343" name="Picture 6" descr="comprehensibilityLearnabilit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819400"/>
            <a:ext cx="3048000" cy="29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2524125" y="6065838"/>
            <a:ext cx="4344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1600" baseline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Comprehensibility/Learnability Feedback Loop</a:t>
            </a:r>
            <a:endParaRPr lang="en-US" baseline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C3ED14F-380A-4D2F-9EDF-3413F6D58A1F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Principles of Interaction Design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0188" indent="-230188" eaLnBrk="1" hangingPunct="1">
              <a:lnSpc>
                <a:spcPct val="90000"/>
              </a:lnSpc>
            </a:pPr>
            <a:r>
              <a:rPr lang="en-US" smtClean="0"/>
              <a:t>Effectiveness/Usefulness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Utility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Safety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Flexibility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Stability</a:t>
            </a:r>
          </a:p>
          <a:p>
            <a:pPr marL="230188" indent="-230188" eaLnBrk="1" hangingPunct="1">
              <a:lnSpc>
                <a:spcPct val="90000"/>
              </a:lnSpc>
            </a:pPr>
            <a:r>
              <a:rPr lang="en-US" smtClean="0"/>
              <a:t>Efficiency/Usability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Simplicity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Memorability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Predictability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Visibility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hlinkClick r:id="rId2"/>
              </a:rPr>
              <a:t>https://</a:t>
            </a:r>
            <a:r>
              <a:rPr lang="en-NZ" dirty="0" smtClean="0">
                <a:hlinkClick r:id="rId2"/>
              </a:rPr>
              <a:t>www.youtube.com/watch?v=ouP9xNujkNo</a:t>
            </a:r>
            <a:r>
              <a:rPr lang="en-NZ" dirty="0" smtClean="0"/>
              <a:t>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75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491F9C3D-53CC-4439-84A4-D4DA9D5BB6F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 Principle Categories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6553200" cy="4572000"/>
          </a:xfrm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Effectiveness/Usefulness</a:t>
            </a:r>
          </a:p>
          <a:p>
            <a:pPr marL="228600" indent="-228600" eaLnBrk="1" hangingPunct="1">
              <a:buFontTx/>
              <a:buNone/>
            </a:pPr>
            <a:endParaRPr lang="en-US" dirty="0" smtClean="0"/>
          </a:p>
          <a:p>
            <a:pPr marL="228600" indent="-228600" eaLnBrk="1" hangingPunct="1">
              <a:buFontTx/>
              <a:buNone/>
            </a:pPr>
            <a:r>
              <a:rPr lang="en-US" sz="2400" dirty="0" smtClean="0"/>
              <a:t>Effectiveness describes the usefulness of a design</a:t>
            </a:r>
          </a:p>
          <a:p>
            <a:pPr marL="228600" indent="-228600" eaLnBrk="1" hangingPunct="1">
              <a:buFontTx/>
              <a:buNone/>
            </a:pPr>
            <a:endParaRPr lang="en-US" dirty="0" smtClean="0"/>
          </a:p>
          <a:p>
            <a:pPr marL="228600" indent="-228600" eaLnBrk="1" hangingPunct="1"/>
            <a:r>
              <a:rPr lang="en-US" sz="2800" dirty="0" smtClean="0"/>
              <a:t>The effectiveness goal stipulates that a design must fulfill the user’s needs by affording the required functionality</a:t>
            </a:r>
          </a:p>
          <a:p>
            <a:pPr marL="228600" indent="-228600" eaLnBrk="1" hangingPunct="1"/>
            <a:endParaRPr lang="en-US" dirty="0" smtClean="0"/>
          </a:p>
        </p:txBody>
      </p:sp>
      <p:pic>
        <p:nvPicPr>
          <p:cNvPr id="16389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3907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fil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553200" y="2921802"/>
            <a:ext cx="2491736" cy="3317074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1-</a:t>
            </a:r>
            <a:fld id="{5C60471B-5CC5-478D-ACF8-8CED82384D1E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Effectiveness/Usefulness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4800600"/>
          </a:xfrm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US" sz="2800" b="1" dirty="0" smtClean="0"/>
              <a:t>Utility</a:t>
            </a:r>
            <a:r>
              <a:rPr lang="en-US" sz="2800" dirty="0" smtClean="0"/>
              <a:t> - The principle of utility relates to what the user can do with the system.</a:t>
            </a:r>
          </a:p>
          <a:p>
            <a:pPr marL="628650" lvl="1" indent="-228600" eaLnBrk="1" hangingPunct="1">
              <a:lnSpc>
                <a:spcPct val="90000"/>
              </a:lnSpc>
            </a:pPr>
            <a:r>
              <a:rPr lang="en-US" sz="2400" dirty="0" smtClean="0"/>
              <a:t>And how that relates to the user’s goals in the real world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sz="2800" b="1" dirty="0" smtClean="0"/>
              <a:t>Safety</a:t>
            </a:r>
            <a:r>
              <a:rPr lang="en-US" sz="2800" dirty="0" smtClean="0"/>
              <a:t> - If a design has a high degree of safety, it will prove more useful than a design that involves a high degree of risk.</a:t>
            </a:r>
          </a:p>
          <a:p>
            <a:pPr marL="1143000" lvl="1" indent="-495300" eaLnBrk="1" hangingPunct="1">
              <a:lnSpc>
                <a:spcPct val="90000"/>
              </a:lnSpc>
            </a:pPr>
            <a:r>
              <a:rPr lang="en-US" sz="2400" b="1" dirty="0" smtClean="0"/>
              <a:t>Recovery - </a:t>
            </a:r>
            <a:r>
              <a:rPr lang="en-US" sz="2400" dirty="0" smtClean="0"/>
              <a:t>can be implemented in interaction designs by incorporating appropriate </a:t>
            </a:r>
            <a:r>
              <a:rPr lang="en-US" sz="2400" u="sng" dirty="0" smtClean="0"/>
              <a:t>undo</a:t>
            </a:r>
            <a:r>
              <a:rPr lang="en-US" sz="2400" dirty="0" smtClean="0"/>
              <a:t> functionality and robust error recovery routines. </a:t>
            </a:r>
          </a:p>
          <a:p>
            <a:pPr marL="228600" indent="-228600" eaLnBrk="1" hangingPunct="1">
              <a:lnSpc>
                <a:spcPct val="90000"/>
              </a:lnSpc>
              <a:buFontTx/>
              <a:buNone/>
            </a:pPr>
            <a:r>
              <a:rPr lang="en-US" sz="2400" i="1" dirty="0" smtClean="0"/>
              <a:t>	</a:t>
            </a:r>
            <a:r>
              <a:rPr lang="en-US" sz="1800" i="1" dirty="0" smtClean="0"/>
              <a:t>A computer shall not harm your work or,</a:t>
            </a:r>
            <a:br>
              <a:rPr lang="en-US" sz="1800" i="1" dirty="0" smtClean="0"/>
            </a:br>
            <a:r>
              <a:rPr lang="en-US" sz="1800" i="1" dirty="0" smtClean="0"/>
              <a:t>through inaction, allow your work to come to harm.</a:t>
            </a:r>
            <a:r>
              <a:rPr lang="en-US" sz="2000" i="1" dirty="0" smtClean="0"/>
              <a:t> </a:t>
            </a:r>
          </a:p>
          <a:p>
            <a:pPr marL="228600" indent="-228600" eaLnBrk="1" hangingPunct="1">
              <a:lnSpc>
                <a:spcPct val="90000"/>
              </a:lnSpc>
              <a:buFontTx/>
              <a:buNone/>
            </a:pPr>
            <a:r>
              <a:rPr lang="en-US" sz="2400" i="1" dirty="0" smtClean="0"/>
              <a:t>	</a:t>
            </a:r>
            <a:r>
              <a:rPr lang="en-US" sz="1800" i="1" dirty="0" smtClean="0"/>
              <a:t>(</a:t>
            </a:r>
            <a:r>
              <a:rPr lang="en-US" sz="1800" i="1" dirty="0" err="1" smtClean="0"/>
              <a:t>Raskin</a:t>
            </a:r>
            <a:r>
              <a:rPr lang="en-US" sz="1800" i="1" dirty="0" smtClean="0"/>
              <a:t>, 2000 [making fun of Asimov’s laws of robotics])</a:t>
            </a:r>
            <a:endParaRPr lang="en-US" sz="2400" dirty="0" smtClean="0"/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6400800" y="5029200"/>
            <a:ext cx="2133600" cy="990600"/>
          </a:xfrm>
          <a:prstGeom prst="wedgeRoundRectCallout">
            <a:avLst>
              <a:gd name="adj1" fmla="val -106944"/>
              <a:gd name="adj2" fmla="val -7291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2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Can be a real pain to implement, but immensely useful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be able to apply design principles in the context of user interface design tasks</a:t>
            </a:r>
          </a:p>
          <a:p>
            <a:r>
              <a:rPr lang="en-NZ" dirty="0" smtClean="0"/>
              <a:t>To be able to characterise key design principles for </a:t>
            </a:r>
            <a:r>
              <a:rPr lang="en-NZ" i="1" dirty="0" smtClean="0"/>
              <a:t>effectiveness</a:t>
            </a:r>
            <a:r>
              <a:rPr lang="en-NZ" dirty="0" smtClean="0"/>
              <a:t> and </a:t>
            </a:r>
            <a:r>
              <a:rPr lang="en-NZ" i="1" dirty="0" smtClean="0"/>
              <a:t>efficiency</a:t>
            </a:r>
            <a:endParaRPr lang="en-NZ" dirty="0" smtClean="0"/>
          </a:p>
          <a:p>
            <a:r>
              <a:rPr lang="en-NZ" dirty="0" smtClean="0"/>
              <a:t>To be able to conceptualise design principles in terms of an interaction framework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66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364D22A-BF55-4787-80A1-1BD523E7F650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Effectiveness/Usefulness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48006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Flexibility</a:t>
            </a:r>
            <a:r>
              <a:rPr lang="en-US" dirty="0" smtClean="0"/>
              <a:t> - A tool that is flexible can be used in multiple environments and may address diverse needs</a:t>
            </a:r>
            <a:r>
              <a:rPr lang="en-US" sz="2400" dirty="0" smtClean="0"/>
              <a:t> (e.g. a spreadsheet app)</a:t>
            </a:r>
            <a:endParaRPr lang="en-US" dirty="0" smtClean="0"/>
          </a:p>
          <a:p>
            <a:pPr marL="1143000" lvl="1" indent="-495300" eaLnBrk="1" hangingPunct="1"/>
            <a:r>
              <a:rPr lang="en-US" sz="2600" b="1" dirty="0" smtClean="0"/>
              <a:t>Customization</a:t>
            </a:r>
            <a:r>
              <a:rPr lang="en-US" sz="2600" dirty="0" smtClean="0"/>
              <a:t> - A tool will have greater flexibility if people are able to customize the interface according to their personal preferences </a:t>
            </a:r>
            <a:br>
              <a:rPr lang="en-US" sz="2600" dirty="0" smtClean="0"/>
            </a:br>
            <a:endParaRPr lang="en-US" dirty="0" smtClean="0"/>
          </a:p>
          <a:p>
            <a:pPr marL="228600" indent="-228600" eaLnBrk="1" hangingPunct="1"/>
            <a:r>
              <a:rPr lang="en-US" b="1" dirty="0" smtClean="0"/>
              <a:t>Stability</a:t>
            </a:r>
            <a:r>
              <a:rPr lang="en-US" dirty="0" smtClean="0"/>
              <a:t> - A stable system is a robust system. </a:t>
            </a:r>
          </a:p>
          <a:p>
            <a:pPr marL="1143000" lvl="1" indent="-495300" eaLnBrk="1" hangingPunct="1"/>
            <a:r>
              <a:rPr lang="en-US" dirty="0" smtClean="0"/>
              <a:t>A system that functions consistently well will be more useful than a system that crashes frequently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E64E73AB-6D50-4889-9E0E-EF10CB92967F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8613775" cy="5105400"/>
          </a:xfrm>
          <a:noFill/>
        </p:spPr>
        <p:txBody>
          <a:bodyPr/>
          <a:lstStyle/>
          <a:p>
            <a:pPr marL="228600" indent="-228600" eaLnBrk="1" hangingPunct="1">
              <a:buFontTx/>
              <a:buNone/>
            </a:pPr>
            <a:endParaRPr lang="en-US" b="1" dirty="0" smtClean="0"/>
          </a:p>
          <a:p>
            <a:pPr marL="228600" indent="-228600" eaLnBrk="1" hangingPunct="1">
              <a:buFontTx/>
              <a:buNone/>
            </a:pPr>
            <a:r>
              <a:rPr lang="en-US" sz="2400" dirty="0" smtClean="0"/>
              <a:t>Efficiency describes the usability of a design</a:t>
            </a:r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r>
              <a:rPr lang="en-US" dirty="0" smtClean="0"/>
              <a:t> </a:t>
            </a:r>
            <a:r>
              <a:rPr lang="en-US" sz="2800" dirty="0" smtClean="0"/>
              <a:t>The efficiency goal stipulates that a design should enable a user to accomplish tasks in the easiest and quickest way possible without having to do overly complex or extraneous procedures.</a:t>
            </a:r>
          </a:p>
          <a:p>
            <a:pPr marL="228600" indent="-228600" eaLnBrk="1" hangingPunct="1">
              <a:buFontTx/>
              <a:buNone/>
            </a:pPr>
            <a:r>
              <a:rPr lang="en-US" i="1" dirty="0" smtClean="0"/>
              <a:t>	</a:t>
            </a:r>
            <a:r>
              <a:rPr lang="en-US" sz="2400" i="1" dirty="0" smtClean="0"/>
              <a:t>A computer shall not waste your time or require you to do more work than is strictly necessary.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Raskin</a:t>
            </a:r>
            <a:r>
              <a:rPr lang="en-US" sz="2000" i="1" dirty="0" smtClean="0"/>
              <a:t>, 2000)</a:t>
            </a:r>
            <a:endParaRPr lang="en-US" sz="2000" dirty="0" smtClean="0"/>
          </a:p>
        </p:txBody>
      </p:sp>
      <p:pic>
        <p:nvPicPr>
          <p:cNvPr id="4101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049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1272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4EBEE78-D2ED-4BAB-AF7B-7F835B3E938A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8461375" cy="5105400"/>
          </a:xfrm>
          <a:noFill/>
        </p:spPr>
        <p:txBody>
          <a:bodyPr/>
          <a:lstStyle/>
          <a:p>
            <a:pPr marL="225425" indent="-225425" eaLnBrk="1" hangingPunct="1"/>
            <a:r>
              <a:rPr lang="en-US" sz="2800" b="1" dirty="0" smtClean="0"/>
              <a:t>Simplicity</a:t>
            </a:r>
            <a:r>
              <a:rPr lang="en-US" sz="2800" dirty="0" smtClean="0"/>
              <a:t> - If things are simple they will be easy to understand and, therefore, easy to learn and remember. </a:t>
            </a:r>
          </a:p>
          <a:p>
            <a:pPr marL="1131888" lvl="1" indent="-495300" eaLnBrk="1" hangingPunct="1"/>
            <a:r>
              <a:rPr lang="en-US" sz="2600" b="1" dirty="0" smtClean="0"/>
              <a:t>Ockham’s Razor</a:t>
            </a:r>
            <a:r>
              <a:rPr lang="en-US" sz="2600" dirty="0" smtClean="0"/>
              <a:t> - </a:t>
            </a:r>
            <a:r>
              <a:rPr lang="en-US" sz="2600" dirty="0" err="1" smtClean="0"/>
              <a:t>Pluralitas</a:t>
            </a:r>
            <a:r>
              <a:rPr lang="en-US" sz="2600" dirty="0" smtClean="0"/>
              <a:t> non </a:t>
            </a:r>
            <a:r>
              <a:rPr lang="en-US" sz="2600" dirty="0" err="1" smtClean="0"/>
              <a:t>est</a:t>
            </a:r>
            <a:r>
              <a:rPr lang="en-US" sz="2600" dirty="0" smtClean="0"/>
              <a:t> </a:t>
            </a:r>
            <a:r>
              <a:rPr lang="en-US" sz="2600" dirty="0" err="1" smtClean="0"/>
              <a:t>ponenda</a:t>
            </a:r>
            <a:r>
              <a:rPr lang="en-US" sz="2600" dirty="0" smtClean="0"/>
              <a:t> sine necessitate - pluralities should not be posited without necessity (‘simplest is best’)</a:t>
            </a:r>
          </a:p>
          <a:p>
            <a:pPr marL="1131888" lvl="1" indent="-495300" eaLnBrk="1" hangingPunct="1"/>
            <a:r>
              <a:rPr lang="en-US" sz="2600" b="1" dirty="0" smtClean="0"/>
              <a:t>80/20 Rule</a:t>
            </a:r>
            <a:r>
              <a:rPr lang="en-US" sz="2600" dirty="0" smtClean="0"/>
              <a:t> - The 80/20 rule implies that 80% of an application’s usage involves 20% of its functionality</a:t>
            </a:r>
          </a:p>
          <a:p>
            <a:pPr marL="1131888" lvl="1" indent="-495300" eaLnBrk="1" hangingPunct="1"/>
            <a:r>
              <a:rPr lang="en-US" sz="2600" b="1" dirty="0" smtClean="0"/>
              <a:t>Satisficing - </a:t>
            </a:r>
            <a:r>
              <a:rPr lang="en-US" sz="2600" dirty="0" smtClean="0"/>
              <a:t>Combines the conflicting needs of finding the optimal solution that satisfies all the requirements and the need to settle on a solution that will be sufficient to proceed with the design </a:t>
            </a:r>
          </a:p>
        </p:txBody>
      </p:sp>
    </p:spTree>
    <p:extLst>
      <p:ext uri="{BB962C8B-B14F-4D97-AF65-F5344CB8AC3E}">
        <p14:creationId xmlns:p14="http://schemas.microsoft.com/office/powerpoint/2010/main" val="4037698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Interface Hall of Shame</a:t>
            </a:r>
            <a:endParaRPr lang="en-NZ" sz="2400" dirty="0"/>
          </a:p>
        </p:txBody>
      </p:sp>
      <p:pic>
        <p:nvPicPr>
          <p:cNvPr id="5" name="Content Placeholder 4" descr="Multi Edit tabs complex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" y="1600200"/>
            <a:ext cx="7200247" cy="2971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4648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MultiEdit</a:t>
            </a:r>
            <a:r>
              <a:rPr lang="en-US" dirty="0" smtClean="0"/>
              <a:t> tabs</a:t>
            </a:r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5181599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NZ" baseline="0" dirty="0" smtClean="0"/>
              <a:t>Avoid multiple rows of tabs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NZ" baseline="0" dirty="0" smtClean="0"/>
              <a:t>And the icons aren’t helping here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NZ" baseline="0" dirty="0" smtClean="0"/>
              <a:t>And the tabs are interacting in some complex way to allow search and replace to both be highlighted</a:t>
            </a:r>
          </a:p>
          <a:p>
            <a:pPr marL="342900" indent="-342900">
              <a:buFont typeface="Arial" pitchFamily="34" charset="0"/>
              <a:buChar char="•"/>
            </a:pPr>
            <a:endParaRPr lang="en-NZ" baseline="0" dirty="0"/>
          </a:p>
        </p:txBody>
      </p:sp>
    </p:spTree>
    <p:extLst>
      <p:ext uri="{BB962C8B-B14F-4D97-AF65-F5344CB8AC3E}">
        <p14:creationId xmlns:p14="http://schemas.microsoft.com/office/powerpoint/2010/main" val="1534613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Improved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038600" cy="4572000"/>
          </a:xfrm>
        </p:spPr>
        <p:txBody>
          <a:bodyPr/>
          <a:lstStyle/>
          <a:p>
            <a:r>
              <a:rPr lang="en-NZ" dirty="0" smtClean="0"/>
              <a:t>Did it really need so much functionality in the one dialog?</a:t>
            </a:r>
          </a:p>
          <a:p>
            <a:r>
              <a:rPr lang="en-NZ" dirty="0" smtClean="0"/>
              <a:t>If so, here we use the list metaphor (and thus natural alphabetical order)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1026" name="Picture 2" descr="A simpler alternativ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371600"/>
            <a:ext cx="4524375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3562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B797FAC-73D8-46A8-8D5F-9AD27F0733FC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Simplicity!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371600"/>
            <a:ext cx="7086600" cy="4973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ular Callout 1"/>
          <p:cNvSpPr/>
          <p:nvPr/>
        </p:nvSpPr>
        <p:spPr bwMode="auto">
          <a:xfrm>
            <a:off x="3048000" y="8467"/>
            <a:ext cx="3124200" cy="1981200"/>
          </a:xfrm>
          <a:prstGeom prst="wedgeRoundRectCallout">
            <a:avLst>
              <a:gd name="adj1" fmla="val 3287"/>
              <a:gd name="adj2" fmla="val 14113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Well, it’s changed since this screen cap, but they continue to play the 80/20 rule – if you want one of their many less popular functions, then you go another step</a:t>
            </a:r>
          </a:p>
        </p:txBody>
      </p:sp>
    </p:spTree>
    <p:extLst>
      <p:ext uri="{BB962C8B-B14F-4D97-AF65-F5344CB8AC3E}">
        <p14:creationId xmlns:p14="http://schemas.microsoft.com/office/powerpoint/2010/main" val="5039187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7AB95767-4E17-4A9B-9493-41DBB53FA763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b="1" smtClean="0"/>
              <a:t>Simplicity</a:t>
            </a:r>
            <a:endParaRPr lang="en-US" smtClean="0"/>
          </a:p>
          <a:p>
            <a:pPr marL="1143000" lvl="1" indent="-495300" eaLnBrk="1" hangingPunct="1"/>
            <a:r>
              <a:rPr lang="en-US" b="1" smtClean="0"/>
              <a:t>Progressive Disclosure - </a:t>
            </a:r>
            <a:r>
              <a:rPr lang="en-US" smtClean="0"/>
              <a:t>Show the user only what is necessary</a:t>
            </a:r>
          </a:p>
        </p:txBody>
      </p:sp>
      <p:pic>
        <p:nvPicPr>
          <p:cNvPr id="6149" name="Picture 4" descr="Figure6-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819400"/>
            <a:ext cx="434340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9548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650EBC8-F7C6-4B73-81E8-62DD010F584D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b="1" dirty="0" smtClean="0"/>
              <a:t>Simplicity</a:t>
            </a:r>
            <a:endParaRPr lang="en-US" dirty="0" smtClean="0"/>
          </a:p>
          <a:p>
            <a:pPr marL="1143000" lvl="1" indent="-495300" eaLnBrk="1" hangingPunct="1"/>
            <a:r>
              <a:rPr lang="en-US" b="1" dirty="0" smtClean="0"/>
              <a:t>Constraints - </a:t>
            </a:r>
            <a:r>
              <a:rPr lang="en-US" dirty="0" smtClean="0"/>
              <a:t>Involves limiting the actions that can be performed in a particular design </a:t>
            </a:r>
          </a:p>
          <a:p>
            <a:pPr marL="1695450" lvl="2" indent="-438150" eaLnBrk="1" hangingPunct="1"/>
            <a:r>
              <a:rPr lang="en-US" dirty="0" smtClean="0"/>
              <a:t>Controls the design’s simplicity</a:t>
            </a:r>
          </a:p>
          <a:p>
            <a:pPr marL="1695450" lvl="2" indent="-438150" eaLnBrk="1" hangingPunct="1"/>
            <a:r>
              <a:rPr lang="en-US" dirty="0" smtClean="0"/>
              <a:t>Physical </a:t>
            </a:r>
          </a:p>
          <a:p>
            <a:pPr marL="2190750" lvl="3" indent="-381000" eaLnBrk="1" hangingPunct="1"/>
            <a:r>
              <a:rPr lang="en-US" b="1" dirty="0" smtClean="0"/>
              <a:t>Paths</a:t>
            </a:r>
            <a:r>
              <a:rPr lang="en-US" dirty="0" smtClean="0"/>
              <a:t> - constrain movement to a designated location and direction (e.g. scrollbar)</a:t>
            </a:r>
          </a:p>
          <a:p>
            <a:pPr marL="2190750" lvl="3" indent="-381000" eaLnBrk="1" hangingPunct="1"/>
            <a:r>
              <a:rPr lang="en-US" b="1" dirty="0" smtClean="0"/>
              <a:t>Axes</a:t>
            </a:r>
            <a:r>
              <a:rPr lang="en-US" dirty="0" smtClean="0"/>
              <a:t> - constrain the user’s movement to rotation around an axis</a:t>
            </a:r>
          </a:p>
          <a:p>
            <a:pPr marL="2190750" lvl="3" indent="-381000" eaLnBrk="1" hangingPunct="1"/>
            <a:r>
              <a:rPr lang="en-US" b="1" dirty="0" smtClean="0"/>
              <a:t>Barriers</a:t>
            </a:r>
            <a:r>
              <a:rPr lang="en-US" dirty="0" smtClean="0"/>
              <a:t> -provide spatial constraints that can confine the user’s movement to the appropriate areas of the interface</a:t>
            </a:r>
          </a:p>
        </p:txBody>
      </p:sp>
      <p:pic>
        <p:nvPicPr>
          <p:cNvPr id="7173" name="Picture 4" descr="Figure6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25" y="3124200"/>
            <a:ext cx="1868488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33806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9BB64EE-E44A-41F0-B967-EDF27FB99695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610600" cy="992187"/>
          </a:xfrm>
        </p:spPr>
        <p:txBody>
          <a:bodyPr/>
          <a:lstStyle/>
          <a:p>
            <a:pPr eaLnBrk="1" hangingPunct="1"/>
            <a:r>
              <a:rPr lang="en-US" dirty="0" smtClean="0"/>
              <a:t>Efficiency/Usability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294688" cy="4572000"/>
          </a:xfrm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Simplicity</a:t>
            </a:r>
            <a:endParaRPr lang="en-US" dirty="0" smtClean="0"/>
          </a:p>
          <a:p>
            <a:pPr marL="1143000" lvl="1" indent="-495300" eaLnBrk="1" hangingPunct="1"/>
            <a:r>
              <a:rPr lang="en-US" b="1" dirty="0" smtClean="0"/>
              <a:t>Constraints</a:t>
            </a:r>
          </a:p>
          <a:p>
            <a:pPr marL="1695450" lvl="2" indent="-438150" eaLnBrk="1" hangingPunct="1"/>
            <a:r>
              <a:rPr lang="en-US" dirty="0" smtClean="0"/>
              <a:t>Psychological – limit the way the user perceives the components</a:t>
            </a:r>
          </a:p>
          <a:p>
            <a:pPr marL="2190750" lvl="3" indent="-381000" eaLnBrk="1" hangingPunct="1"/>
            <a:r>
              <a:rPr lang="en-US" b="1" dirty="0" smtClean="0"/>
              <a:t>Conventions</a:t>
            </a:r>
            <a:r>
              <a:rPr lang="en-US" dirty="0" smtClean="0"/>
              <a:t> - exploit learned behavior to influence a user’s actions</a:t>
            </a:r>
          </a:p>
          <a:p>
            <a:pPr marL="2190750" lvl="3" indent="-381000" eaLnBrk="1" hangingPunct="1"/>
            <a:r>
              <a:rPr lang="en-US" b="1" dirty="0" smtClean="0"/>
              <a:t>Mapping</a:t>
            </a:r>
            <a:r>
              <a:rPr lang="en-US" dirty="0" smtClean="0"/>
              <a:t> - can influence the way in which people perceive relationships between controls and effects</a:t>
            </a:r>
          </a:p>
          <a:p>
            <a:pPr marL="2190750" lvl="3" indent="-381000" eaLnBrk="1" hangingPunct="1"/>
            <a:r>
              <a:rPr lang="en-US" b="1" dirty="0" smtClean="0"/>
              <a:t>Symbols</a:t>
            </a:r>
            <a:r>
              <a:rPr lang="en-US" dirty="0" smtClean="0"/>
              <a:t> - can influence the way in which we interact with an interface by defining meaning and constraining our possible interpretations of interface elements</a:t>
            </a:r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486400"/>
            <a:ext cx="669925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486400"/>
            <a:ext cx="6223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5486400"/>
            <a:ext cx="6826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5486400"/>
            <a:ext cx="7413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53000" y="5486400"/>
            <a:ext cx="566738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1200" y="5486400"/>
            <a:ext cx="668338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05600" y="5486400"/>
            <a:ext cx="69532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00" y="5486400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44779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058399F-40DA-4E2B-A200-586430DF6086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5425" indent="-225425" eaLnBrk="1" hangingPunct="1">
              <a:lnSpc>
                <a:spcPct val="90000"/>
              </a:lnSpc>
            </a:pPr>
            <a:r>
              <a:rPr lang="en-US" b="1" smtClean="0"/>
              <a:t>Memorability</a:t>
            </a:r>
            <a:r>
              <a:rPr lang="en-US" smtClean="0"/>
              <a:t> - Interfaces that have high memorability will be easier to learn and use</a:t>
            </a:r>
          </a:p>
          <a:p>
            <a:pPr marL="1143000" lvl="1" indent="-495300" eaLnBrk="1" hangingPunct="1">
              <a:lnSpc>
                <a:spcPct val="90000"/>
              </a:lnSpc>
            </a:pPr>
            <a:r>
              <a:rPr lang="en-US" smtClean="0"/>
              <a:t>Many different parameters affect memorability: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Location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Logical Grouping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Conventions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Redundancy </a:t>
            </a:r>
          </a:p>
        </p:txBody>
      </p:sp>
    </p:spTree>
    <p:extLst>
      <p:ext uri="{BB962C8B-B14F-4D97-AF65-F5344CB8AC3E}">
        <p14:creationId xmlns:p14="http://schemas.microsoft.com/office/powerpoint/2010/main" val="283640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874DD2E-D8AA-4EB2-B78F-03ED2681857F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Interaction Design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How do we create elegant solutions to complex interaction problems?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sz="2400" dirty="0" smtClean="0"/>
              <a:t>Don’t let the technical variables get in the way of coming up with something useful, usable and pleasing</a:t>
            </a:r>
          </a:p>
          <a:p>
            <a:pPr eaLnBrk="1" hangingPunct="1"/>
            <a:r>
              <a:rPr lang="en-US" i="1" dirty="0" smtClean="0"/>
              <a:t>How do interaction designers succeed at creating great designs that are powerful and aesthetically appealing?</a:t>
            </a:r>
            <a:r>
              <a:rPr lang="en-US" dirty="0" smtClean="0"/>
              <a:t>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‘Insanely great’ </a:t>
            </a:r>
            <a:r>
              <a:rPr lang="en-US" sz="2400" dirty="0" smtClean="0"/>
              <a:t>– Steve Jobs’ description of the Macintosh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4F11F8A4-185B-443C-AEA6-1B2240D97712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7772400" cy="5105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Predictability</a:t>
            </a:r>
            <a:r>
              <a:rPr lang="en-US" sz="2800" dirty="0" smtClean="0"/>
              <a:t> - Predictability involves a person’s expectations and his ability to determine the results of his actions ahead of time. 	</a:t>
            </a:r>
          </a:p>
          <a:p>
            <a:pPr marL="1143000" lvl="1" indent="-495300" eaLnBrk="1" hangingPunct="1"/>
            <a:r>
              <a:rPr lang="en-US" b="1" dirty="0" smtClean="0"/>
              <a:t>Consistency (when appropriate)</a:t>
            </a:r>
          </a:p>
          <a:p>
            <a:pPr marL="1695450" lvl="2" indent="-438150" eaLnBrk="1" hangingPunct="1"/>
            <a:r>
              <a:rPr lang="en-US" sz="2000" dirty="0" smtClean="0"/>
              <a:t>Consistency reinforces our associations and, therefore, increases our ability to remember and predict outcomes and processes. </a:t>
            </a:r>
          </a:p>
          <a:p>
            <a:pPr marL="1695450" lvl="2" indent="-438150" eaLnBrk="1" hangingPunct="1"/>
            <a:r>
              <a:rPr lang="en-US" sz="2000" dirty="0" smtClean="0"/>
              <a:t>Consistency is great, but only offer options that fit the task at hand</a:t>
            </a:r>
          </a:p>
          <a:p>
            <a:pPr marL="2152650" lvl="3" indent="-438150" eaLnBrk="1" hangingPunct="1"/>
            <a:r>
              <a:rPr lang="en-US" dirty="0" smtClean="0"/>
              <a:t>Greyed out menu items are a compromise to keep the menu consistent, while also having the options minimized to those that are appropriate in context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838200"/>
            <a:ext cx="733425" cy="79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2971800"/>
            <a:ext cx="752475" cy="7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905000"/>
            <a:ext cx="771525" cy="7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97940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E12B201-6D93-4DB3-B72B-834FB684EDF6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447800"/>
            <a:ext cx="8537575" cy="5105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Predictability</a:t>
            </a:r>
            <a:r>
              <a:rPr lang="en-US" dirty="0" smtClean="0"/>
              <a:t>	</a:t>
            </a:r>
          </a:p>
          <a:p>
            <a:pPr marL="1143000" lvl="1" indent="-495300" eaLnBrk="1" hangingPunct="1"/>
            <a:r>
              <a:rPr lang="en-US" b="1" dirty="0" err="1" smtClean="0"/>
              <a:t>Generalizabilty</a:t>
            </a:r>
            <a:r>
              <a:rPr lang="en-US" b="1" dirty="0" smtClean="0"/>
              <a:t>: </a:t>
            </a:r>
            <a:r>
              <a:rPr lang="en-US" dirty="0" smtClean="0"/>
              <a:t>can help us use the knowledge we gathered from previous experience and apply it to similar situations</a:t>
            </a:r>
            <a:endParaRPr lang="en-US" b="1" dirty="0" smtClean="0"/>
          </a:p>
          <a:p>
            <a:pPr marL="1143000" lvl="1" indent="-495300" eaLnBrk="1" hangingPunct="1"/>
            <a:r>
              <a:rPr lang="en-US" b="1" dirty="0" smtClean="0"/>
              <a:t>Conventions: </a:t>
            </a:r>
            <a:r>
              <a:rPr lang="en-US" dirty="0" smtClean="0"/>
              <a:t>allows us to use our intuition</a:t>
            </a:r>
            <a:endParaRPr lang="en-US" b="1" dirty="0" smtClean="0"/>
          </a:p>
          <a:p>
            <a:pPr marL="1143000" lvl="1" indent="-495300" eaLnBrk="1" hangingPunct="1"/>
            <a:r>
              <a:rPr lang="en-US" b="1" dirty="0" smtClean="0"/>
              <a:t>Familiarity: </a:t>
            </a:r>
            <a:r>
              <a:rPr lang="en-US" dirty="0" smtClean="0"/>
              <a:t>familiar menu names and options help users locate objects and functions more easily</a:t>
            </a:r>
            <a:endParaRPr lang="en-US" b="1" dirty="0" smtClean="0"/>
          </a:p>
          <a:p>
            <a:pPr marL="1143000" lvl="1" indent="-495300" eaLnBrk="1" hangingPunct="1"/>
            <a:r>
              <a:rPr lang="en-US" b="1" dirty="0" smtClean="0"/>
              <a:t>Location, Location, Location: </a:t>
            </a:r>
            <a:r>
              <a:rPr lang="en-US" dirty="0" smtClean="0"/>
              <a:t>Not all areas on the screen are created equal</a:t>
            </a:r>
          </a:p>
          <a:p>
            <a:pPr marL="1543050" lvl="2" indent="-495300" eaLnBrk="1" hangingPunct="1"/>
            <a:r>
              <a:rPr lang="en-US" sz="2000" b="1" dirty="0" smtClean="0"/>
              <a:t>Top-left is the most prime real estate; bottom and right for closure; many location conventions exist</a:t>
            </a:r>
          </a:p>
        </p:txBody>
      </p:sp>
    </p:spTree>
    <p:extLst>
      <p:ext uri="{BB962C8B-B14F-4D97-AF65-F5344CB8AC3E}">
        <p14:creationId xmlns:p14="http://schemas.microsoft.com/office/powerpoint/2010/main" val="2515452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8BD4808-50C5-4A5B-BBA9-86E32740D71D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8537575" cy="5105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b="1" smtClean="0"/>
              <a:t>Predictability</a:t>
            </a:r>
            <a:r>
              <a:rPr lang="en-US" smtClean="0"/>
              <a:t>	</a:t>
            </a:r>
          </a:p>
          <a:p>
            <a:pPr marL="1143000" lvl="1" indent="-495300" eaLnBrk="1" hangingPunct="1"/>
            <a:r>
              <a:rPr lang="en-US" b="1" smtClean="0"/>
              <a:t>Modes: </a:t>
            </a:r>
            <a:r>
              <a:rPr lang="en-US" smtClean="0"/>
              <a:t>Modes create instability in mental models because they change the way objects function</a:t>
            </a:r>
          </a:p>
          <a:p>
            <a:pPr marL="1143000" lvl="1" indent="-495300" eaLnBrk="1" hangingPunct="1"/>
            <a:endParaRPr lang="en-US" b="1" smtClean="0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aseline="0" dirty="0" smtClean="0"/>
              <a:t>Simplest example of a mode: Caps Lock – causes input to be interpreted differently.  With few exceptions, modes are considered bad for usability (and, alas, are traditionally easy to program)</a:t>
            </a:r>
            <a:endParaRPr lang="en-NZ" baseline="0" dirty="0"/>
          </a:p>
        </p:txBody>
      </p:sp>
    </p:spTree>
    <p:extLst>
      <p:ext uri="{BB962C8B-B14F-4D97-AF65-F5344CB8AC3E}">
        <p14:creationId xmlns:p14="http://schemas.microsoft.com/office/powerpoint/2010/main" val="18218906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FCB8339-A457-479A-95B6-7F44C01C44DE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905000"/>
          </a:xfrm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Visibility</a:t>
            </a:r>
            <a:r>
              <a:rPr lang="en-US" sz="2800" smtClean="0"/>
              <a:t> - The principle of visibility involves making the user aware of the system’s components and processes, including all possible functionality and feedback from user actions. </a:t>
            </a:r>
          </a:p>
          <a:p>
            <a:pPr marL="228600" indent="-228600" eaLnBrk="1" hangingPunct="1">
              <a:lnSpc>
                <a:spcPct val="90000"/>
              </a:lnSpc>
            </a:pPr>
            <a:endParaRPr lang="en-US" sz="2800" smtClean="0"/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533400" y="3733800"/>
            <a:ext cx="84582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3600" i="1">
                <a:solidFill>
                  <a:srgbClr val="003300"/>
                </a:solidFill>
              </a:rPr>
              <a:t>Show everything at once, and the result is chaos. </a:t>
            </a:r>
          </a:p>
          <a:p>
            <a:pPr>
              <a:lnSpc>
                <a:spcPct val="125000"/>
              </a:lnSpc>
            </a:pPr>
            <a:r>
              <a:rPr lang="en-US" sz="3600" i="1">
                <a:solidFill>
                  <a:srgbClr val="003300"/>
                </a:solidFill>
              </a:rPr>
              <a:t>Don’t show everything, and then stuff gets lost.</a:t>
            </a:r>
          </a:p>
          <a:p>
            <a:pPr>
              <a:lnSpc>
                <a:spcPct val="125000"/>
              </a:lnSpc>
            </a:pPr>
            <a:r>
              <a:rPr lang="en-US" sz="3600">
                <a:solidFill>
                  <a:srgbClr val="003300"/>
                </a:solidFill>
              </a:rPr>
              <a:t>(Norman, 1998, 74)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9211413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48016F53-927F-4B28-B66D-3E890E990CBD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0"/>
            <a:ext cx="8294688" cy="2895600"/>
          </a:xfrm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US" b="1" smtClean="0"/>
              <a:t>Visibility</a:t>
            </a:r>
            <a:endParaRPr lang="en-US" sz="2800" b="1" smtClean="0"/>
          </a:p>
          <a:p>
            <a:pPr marL="1143000" lvl="1" indent="-495300" eaLnBrk="1" hangingPunct="1">
              <a:lnSpc>
                <a:spcPct val="80000"/>
              </a:lnSpc>
            </a:pPr>
            <a:r>
              <a:rPr lang="en-US" sz="2600" b="1" smtClean="0"/>
              <a:t>Overload: </a:t>
            </a:r>
            <a:r>
              <a:rPr lang="en-US" sz="2400" smtClean="0"/>
              <a:t>Following the principle of visibility without also applying progressive disclosure can lead to visual overload</a:t>
            </a:r>
            <a:endParaRPr lang="en-US" sz="2600" b="1" smtClean="0"/>
          </a:p>
          <a:p>
            <a:pPr marL="1143000" lvl="1" indent="-495300" eaLnBrk="1" hangingPunct="1">
              <a:lnSpc>
                <a:spcPct val="80000"/>
              </a:lnSpc>
            </a:pPr>
            <a:r>
              <a:rPr lang="en-US" sz="2600" b="1" smtClean="0"/>
              <a:t>Feedback: </a:t>
            </a:r>
            <a:r>
              <a:rPr lang="en-US" sz="2400" smtClean="0"/>
              <a:t>Direct Manipulation interfaces provide immediate visual feedback about user actions. It is the task of the interaction designer to decide what form that feedback takes 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04800" y="1600200"/>
            <a:ext cx="82946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/>
          <a:lstStyle/>
          <a:p>
            <a:pPr marL="4763" indent="4763" eaLnBrk="1" hangingPunct="1">
              <a:spcBef>
                <a:spcPct val="20000"/>
              </a:spcBef>
              <a:buFontTx/>
              <a:buChar char="•"/>
            </a:pPr>
            <a:endParaRPr lang="en-US" sz="2800" b="1" baseline="0">
              <a:solidFill>
                <a:srgbClr val="003300"/>
              </a:solidFill>
            </a:endParaRPr>
          </a:p>
          <a:p>
            <a:pPr marL="4763" indent="4763" eaLnBrk="1" hangingPunct="1">
              <a:spcBef>
                <a:spcPct val="20000"/>
              </a:spcBef>
            </a:pPr>
            <a:r>
              <a:rPr lang="en-US" sz="2000" baseline="0">
                <a:solidFill>
                  <a:srgbClr val="003300"/>
                </a:solidFill>
              </a:rPr>
              <a:t>The principles of progressive disclosure and simplicity should be used in</a:t>
            </a:r>
            <a:br>
              <a:rPr lang="en-US" sz="2000" baseline="0">
                <a:solidFill>
                  <a:srgbClr val="003300"/>
                </a:solidFill>
              </a:rPr>
            </a:br>
            <a:r>
              <a:rPr lang="en-US" sz="2000" baseline="0">
                <a:solidFill>
                  <a:srgbClr val="003300"/>
                </a:solidFill>
              </a:rPr>
              <a:t>conjunction with the principle of visibility to avoid overload</a:t>
            </a:r>
            <a:endParaRPr lang="en-US" sz="2800" b="1" baseline="0">
              <a:solidFill>
                <a:srgbClr val="003300"/>
              </a:solidFill>
            </a:endParaRPr>
          </a:p>
        </p:txBody>
      </p:sp>
      <p:pic>
        <p:nvPicPr>
          <p:cNvPr id="14342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00200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76681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6704169-F6EE-4D74-9716-C0E5C4D7BA8A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94688" cy="4572000"/>
          </a:xfrm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Visibility</a:t>
            </a:r>
            <a:endParaRPr lang="en-US" sz="2800" dirty="0" smtClean="0"/>
          </a:p>
          <a:p>
            <a:pPr marL="1189038" lvl="1" indent="-495300" eaLnBrk="1" hangingPunct="1"/>
            <a:r>
              <a:rPr lang="en-US" sz="2400" b="1" dirty="0" smtClean="0"/>
              <a:t>Recognition/Recall: </a:t>
            </a:r>
            <a:r>
              <a:rPr lang="en-US" sz="2400" dirty="0" smtClean="0"/>
              <a:t>The principle of visibility is based on the fact that we are better at recognition than we are at recall</a:t>
            </a:r>
          </a:p>
          <a:p>
            <a:pPr marL="1589088" lvl="2" indent="-495300" eaLnBrk="1" hangingPunct="1"/>
            <a:r>
              <a:rPr lang="en-US" sz="2000" dirty="0" smtClean="0"/>
              <a:t>We’ll explore cognitive reasons later in the semester, but basically it’s easy to work with what’s before your eyes as compared to dredging your memory</a:t>
            </a:r>
          </a:p>
          <a:p>
            <a:pPr marL="1189038" lvl="1" indent="-495300" eaLnBrk="1" hangingPunct="1"/>
            <a:r>
              <a:rPr lang="en-US" sz="2400" b="1" dirty="0" smtClean="0"/>
              <a:t>Orientation: </a:t>
            </a:r>
            <a:r>
              <a:rPr lang="en-US" sz="2400" dirty="0" smtClean="0"/>
              <a:t>People need to be able to orient themselves, especially in complex information spaces</a:t>
            </a:r>
          </a:p>
          <a:p>
            <a:pPr marL="1589088" lvl="2" indent="-495300" eaLnBrk="1" hangingPunct="1"/>
            <a:r>
              <a:rPr lang="en-US" sz="2000" dirty="0" smtClean="0"/>
              <a:t>With web sites – consistent and hierarchical page titles and menu structure, as well as footprints (changing </a:t>
            </a:r>
            <a:r>
              <a:rPr lang="en-US" sz="2000" dirty="0" err="1" smtClean="0"/>
              <a:t>colour</a:t>
            </a:r>
            <a:r>
              <a:rPr lang="en-US" sz="2000" dirty="0" smtClean="0"/>
              <a:t> to indicate traversed area)</a:t>
            </a:r>
          </a:p>
        </p:txBody>
      </p:sp>
    </p:spTree>
    <p:extLst>
      <p:ext uri="{BB962C8B-B14F-4D97-AF65-F5344CB8AC3E}">
        <p14:creationId xmlns:p14="http://schemas.microsoft.com/office/powerpoint/2010/main" val="35611342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 be continued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Next lecture we’ll </a:t>
            </a:r>
            <a:r>
              <a:rPr lang="en-NZ" dirty="0" smtClean="0"/>
              <a:t>talk about human perception – </a:t>
            </a:r>
            <a:r>
              <a:rPr lang="en-NZ" smtClean="0"/>
              <a:t>particularly visual </a:t>
            </a:r>
            <a:r>
              <a:rPr lang="en-NZ" dirty="0" smtClean="0"/>
              <a:t>perception.  </a:t>
            </a:r>
          </a:p>
          <a:p>
            <a:r>
              <a:rPr lang="en-NZ" dirty="0" smtClean="0"/>
              <a:t>We will come back to this chapter of Heim in week 6 and look </a:t>
            </a:r>
            <a:r>
              <a:rPr lang="en-NZ" dirty="0" smtClean="0"/>
              <a:t>at more design principles, with a focus on proportion and screen complexity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16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B797FAC-73D8-46A8-8D5F-9AD27F0733FC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Interaction Design</a:t>
            </a:r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828800"/>
            <a:ext cx="5105400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4" descr="Figure6-32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1676400"/>
            <a:ext cx="22479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5562600"/>
            <a:ext cx="82946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eaLnBrk="1" hangingPunct="1"/>
            <a:r>
              <a:rPr lang="en-US" sz="2800" kern="0" baseline="0" dirty="0" smtClean="0"/>
              <a:t>Clear, minimal, to-the-point and insanely successful!</a:t>
            </a:r>
            <a:endParaRPr lang="en-US" sz="2000" kern="0" baseline="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EAC8AF2-D617-4E4B-BCDA-1911DDB5CA6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Interaction Design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marL="4763" indent="-4763">
              <a:lnSpc>
                <a:spcPct val="90000"/>
              </a:lnSpc>
              <a:buFontTx/>
              <a:buNone/>
            </a:pPr>
            <a:r>
              <a:rPr lang="en-US" sz="2800" smtClean="0"/>
              <a:t>Design principles can be used to guide design decisions</a:t>
            </a:r>
          </a:p>
          <a:p>
            <a:pPr marL="4763" indent="-4763" eaLnBrk="1" hangingPunct="1">
              <a:lnSpc>
                <a:spcPct val="90000"/>
              </a:lnSpc>
            </a:pPr>
            <a:endParaRPr lang="en-US" smtClean="0"/>
          </a:p>
          <a:p>
            <a:pPr marL="4763" indent="-4763" eaLnBrk="1" hangingPunct="1">
              <a:lnSpc>
                <a:spcPct val="90000"/>
              </a:lnSpc>
            </a:pPr>
            <a:r>
              <a:rPr lang="en-US" sz="2800" smtClean="0"/>
              <a:t>Design principles do not prescribe specific outcomes; they function within the context of a particular design project. </a:t>
            </a:r>
          </a:p>
          <a:p>
            <a:pPr marL="4763" indent="-4763" eaLnBrk="1" hangingPunct="1">
              <a:lnSpc>
                <a:spcPct val="90000"/>
              </a:lnSpc>
            </a:pPr>
            <a:endParaRPr lang="en-US" sz="2800" smtClean="0"/>
          </a:p>
          <a:p>
            <a:pPr marL="4763" indent="-4763" eaLnBrk="1" hangingPunct="1">
              <a:lnSpc>
                <a:spcPct val="90000"/>
              </a:lnSpc>
            </a:pPr>
            <a:r>
              <a:rPr lang="en-US" sz="2800" smtClean="0"/>
              <a:t>Design principles guide interaction designers and help them make decisions that are based on established criteria </a:t>
            </a:r>
          </a:p>
        </p:txBody>
      </p:sp>
      <p:pic>
        <p:nvPicPr>
          <p:cNvPr id="6149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08A581CD-42DB-4056-A4CD-112004EF02C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Gulfs and Principles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Design principle can be used to determine if there are gulfs of execution or evaluation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Gulfs of execution relate to the effectiveness principles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Gulfs of evaluation relate to the efficiency principles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FF61657D-4D5F-4B32-B1D0-CEE807BAD86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8197" name="Picture 4" descr="Principl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209800"/>
            <a:ext cx="7543800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04800" y="5105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NZ" sz="3600" dirty="0" smtClean="0"/>
              <a:t>Provides a framework for thinking about design principles in terms of interaction</a:t>
            </a:r>
            <a:endParaRPr lang="en-NZ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BA12510-8C33-4146-A762-F7A0AEC41684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7772400" cy="5105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The framework has the following components: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Usability Goals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There are two main usability goals in the framework; comprehensibility and learnability.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Design Principle Categories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The framework also divides the design principles into two main groups; efficiency principles and effectiveness principles.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Format to Describe Design Principles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The framework uses the format “serves the principle of … which promotes …” to describe the different principles. 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/>
              <a:t>Familiarity</a:t>
            </a:r>
            <a:r>
              <a:rPr lang="en-US" sz="2400" smtClean="0"/>
              <a:t> serves the principle of </a:t>
            </a:r>
            <a:r>
              <a:rPr lang="en-US" sz="2400" i="1" smtClean="0"/>
              <a:t>memorability</a:t>
            </a:r>
            <a:r>
              <a:rPr lang="en-US" sz="2400" smtClean="0"/>
              <a:t>, which promotes </a:t>
            </a:r>
            <a:r>
              <a:rPr lang="en-US" sz="2400" i="1" smtClean="0"/>
              <a:t>usability</a:t>
            </a:r>
            <a:r>
              <a:rPr lang="en-US" sz="2400" smtClean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77CAF557-6F38-4517-A38D-BB64AADBB543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10245" name="Picture 4" descr="Principl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1752600"/>
            <a:ext cx="42672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301625" y="3352800"/>
            <a:ext cx="76962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Functionality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The system must have adequate functionality for a particular task. </a:t>
            </a:r>
          </a:p>
          <a:p>
            <a:pPr eaLnBrk="1" hangingPunct="1"/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Presentation Filter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The functionality must be made accessible through the presentation filter (interface). </a:t>
            </a:r>
            <a:endParaRPr lang="en-US" sz="1800" baseline="0" dirty="0" smtClean="0">
              <a:solidFill>
                <a:srgbClr val="003300"/>
              </a:solidFill>
              <a:latin typeface="Arial" charset="0"/>
            </a:endParaRPr>
          </a:p>
          <a:p>
            <a:pPr marL="742950" lvl="1" indent="-285750" eaLnBrk="1" hangingPunct="1">
              <a:buFont typeface="Arial" pitchFamily="34" charset="0"/>
              <a:buChar char="•"/>
            </a:pP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The user has to be able to access the functionality (that’s what the ‘user interface’ is for!)</a:t>
            </a:r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eim_Resonant">
  <a:themeElements>
    <a:clrScheme name="Heim_Resona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3300"/>
      </a:hlink>
      <a:folHlink>
        <a:srgbClr val="000066"/>
      </a:folHlink>
    </a:clrScheme>
    <a:fontScheme name="Heim_Resonant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Heim_Resona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663300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Heim_Resonant</Template>
  <TotalTime>1997</TotalTime>
  <Words>1625</Words>
  <Application>Microsoft Office PowerPoint</Application>
  <PresentationFormat>On-screen Show (4:3)</PresentationFormat>
  <Paragraphs>270</Paragraphs>
  <Slides>36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Times</vt:lpstr>
      <vt:lpstr>Times New Roman</vt:lpstr>
      <vt:lpstr>Heim_Resonant</vt:lpstr>
      <vt:lpstr>Lecture 10 Design Principles #1</vt:lpstr>
      <vt:lpstr>Learning Objectives</vt:lpstr>
      <vt:lpstr>Principles of Interaction Design</vt:lpstr>
      <vt:lpstr>Principles of Interaction Design</vt:lpstr>
      <vt:lpstr>Principles of Interaction Design</vt:lpstr>
      <vt:lpstr>Gulfs and Principles</vt:lpstr>
      <vt:lpstr>Framework for Design Principles</vt:lpstr>
      <vt:lpstr>Framework for Design Principles</vt:lpstr>
      <vt:lpstr>Framework for Design Principles</vt:lpstr>
      <vt:lpstr>Framework for Design Principles</vt:lpstr>
      <vt:lpstr>Comprehensibilty</vt:lpstr>
      <vt:lpstr>Interface Hall of Shame</vt:lpstr>
      <vt:lpstr>Interface Hall of Shame</vt:lpstr>
      <vt:lpstr>Learnabilty</vt:lpstr>
      <vt:lpstr>Comprehensibility Learnabilty</vt:lpstr>
      <vt:lpstr>Principles of Interaction Design</vt:lpstr>
      <vt:lpstr>Half time entertainment </vt:lpstr>
      <vt:lpstr>Design Principle Categories</vt:lpstr>
      <vt:lpstr>Effectiveness/Usefulness</vt:lpstr>
      <vt:lpstr>Effectiveness/Usefulness</vt:lpstr>
      <vt:lpstr>Efficiency/Usability</vt:lpstr>
      <vt:lpstr>Efficiency/Usability</vt:lpstr>
      <vt:lpstr>Interface Hall of Shame</vt:lpstr>
      <vt:lpstr>Improved</vt:lpstr>
      <vt:lpstr>Simplicity!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To be continued</vt:lpstr>
    </vt:vector>
  </TitlesOfParts>
  <Company>cwp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bpli001</cp:lastModifiedBy>
  <cp:revision>105</cp:revision>
  <cp:lastPrinted>2014-03-23T21:22:51Z</cp:lastPrinted>
  <dcterms:created xsi:type="dcterms:W3CDTF">2007-02-02T18:46:00Z</dcterms:created>
  <dcterms:modified xsi:type="dcterms:W3CDTF">2014-03-23T21:22:55Z</dcterms:modified>
</cp:coreProperties>
</file>