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3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7" r:id="rId11"/>
    <p:sldId id="269" r:id="rId12"/>
    <p:sldId id="268" r:id="rId13"/>
    <p:sldId id="270" r:id="rId14"/>
    <p:sldId id="263" r:id="rId15"/>
    <p:sldId id="265" r:id="rId16"/>
    <p:sldId id="266" r:id="rId17"/>
    <p:sldId id="271" r:id="rId18"/>
    <p:sldId id="274" r:id="rId19"/>
    <p:sldId id="284" r:id="rId20"/>
    <p:sldId id="285" r:id="rId21"/>
    <p:sldId id="286" r:id="rId22"/>
    <p:sldId id="275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B826-FB91-4DA3-AD5D-B2A899C6BBED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08CC-AD18-415A-8AC3-1F153ADA76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976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im@cs.auckland.ac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Health Informatics and HCI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Jim Warren</a:t>
            </a:r>
          </a:p>
          <a:p>
            <a:r>
              <a:rPr lang="en-NZ" sz="2400" dirty="0" smtClean="0"/>
              <a:t>Professor of </a:t>
            </a:r>
            <a:r>
              <a:rPr lang="en-NZ" sz="2400" smtClean="0"/>
              <a:t>Health Informatics</a:t>
            </a:r>
            <a:endParaRPr lang="en-N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Another study: Robotic elder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724399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‘</a:t>
            </a:r>
            <a:r>
              <a:rPr lang="en-NZ" dirty="0" err="1" smtClean="0"/>
              <a:t>Cafero</a:t>
            </a:r>
            <a:r>
              <a:rPr lang="en-NZ" dirty="0" smtClean="0"/>
              <a:t>’ waiter robot with clinical monitoring tools on the tray</a:t>
            </a:r>
          </a:p>
          <a:p>
            <a:r>
              <a:rPr lang="en-NZ" dirty="0" smtClean="0"/>
              <a:t>Linux based navigation system on bottom</a:t>
            </a:r>
          </a:p>
          <a:p>
            <a:r>
              <a:rPr lang="en-NZ" dirty="0" smtClean="0"/>
              <a:t>Windows touchscreen and voice interface up </a:t>
            </a:r>
            <a:r>
              <a:rPr lang="en-NZ" dirty="0" smtClean="0"/>
              <a:t>top</a:t>
            </a:r>
          </a:p>
          <a:p>
            <a:pPr marL="0" indent="0">
              <a:buNone/>
            </a:pPr>
            <a:r>
              <a:rPr lang="en-NZ" sz="2600" i="1" dirty="0" smtClean="0"/>
              <a:t>(Project with A/Prof Bruce MacDonald in ECE)</a:t>
            </a:r>
            <a:endParaRPr lang="en-US" sz="2600" i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304800" y="1447800"/>
            <a:ext cx="3843546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Application /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Elder care</a:t>
            </a:r>
          </a:p>
          <a:p>
            <a:pPr lvl="1"/>
            <a:r>
              <a:rPr lang="en-NZ" dirty="0" smtClean="0"/>
              <a:t>Testing in a residential care facility (supported living: periodic caregiver visits, nurse on call)</a:t>
            </a:r>
          </a:p>
          <a:p>
            <a:pPr lvl="1"/>
            <a:r>
              <a:rPr lang="en-NZ" dirty="0" smtClean="0"/>
              <a:t>Promoting quality use of medicine</a:t>
            </a:r>
          </a:p>
          <a:p>
            <a:pPr lvl="2"/>
            <a:r>
              <a:rPr lang="en-NZ" dirty="0" smtClean="0"/>
              <a:t>Adherence to taking it (or knowing why not)</a:t>
            </a:r>
          </a:p>
          <a:p>
            <a:pPr lvl="2"/>
            <a:r>
              <a:rPr lang="en-NZ" dirty="0" smtClean="0"/>
              <a:t>Physiological monitoring of effectiveness (and for safety)</a:t>
            </a:r>
          </a:p>
          <a:p>
            <a:pPr lvl="2"/>
            <a:r>
              <a:rPr lang="en-NZ" dirty="0" smtClean="0"/>
              <a:t>Asking about side-effects</a:t>
            </a:r>
          </a:p>
          <a:p>
            <a:pPr lvl="2"/>
            <a:r>
              <a:rPr lang="en-NZ" dirty="0" smtClean="0"/>
              <a:t>Providing education (and entertainment)</a:t>
            </a:r>
          </a:p>
          <a:p>
            <a:r>
              <a:rPr lang="en-NZ" dirty="0" smtClean="0"/>
              <a:t>Tested with morning medications of 12 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03263" y="609600"/>
          <a:ext cx="8358187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3" imgW="7128510" imgH="3751580" progId="">
                  <p:embed/>
                </p:oleObj>
              </mc:Choice>
              <mc:Fallback>
                <p:oleObj r:id="rId3" imgW="7128510" imgH="37515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609600"/>
                        <a:ext cx="8358187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Measures /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Video recorded</a:t>
            </a:r>
          </a:p>
          <a:p>
            <a:r>
              <a:rPr lang="en-NZ" dirty="0" smtClean="0"/>
              <a:t>Interviewed</a:t>
            </a:r>
          </a:p>
          <a:p>
            <a:pPr lvl="1"/>
            <a:r>
              <a:rPr lang="en-NZ" dirty="0" smtClean="0"/>
              <a:t>Structured,</a:t>
            </a:r>
            <a:br>
              <a:rPr lang="en-NZ" dirty="0" smtClean="0"/>
            </a:br>
            <a:r>
              <a:rPr lang="en-NZ" dirty="0" smtClean="0"/>
              <a:t>open-ended</a:t>
            </a:r>
          </a:p>
          <a:p>
            <a:r>
              <a:rPr lang="en-NZ" dirty="0" smtClean="0"/>
              <a:t>Needed to tilt</a:t>
            </a:r>
            <a:br>
              <a:rPr lang="en-NZ" dirty="0" smtClean="0"/>
            </a:br>
            <a:r>
              <a:rPr lang="en-NZ" dirty="0" smtClean="0"/>
              <a:t>head lower!</a:t>
            </a:r>
          </a:p>
          <a:p>
            <a:r>
              <a:rPr lang="en-NZ" dirty="0" smtClean="0"/>
              <a:t>Patients like it and can use it well enough unless having significant dementia or macular degeneration</a:t>
            </a:r>
          </a:p>
          <a:p>
            <a:r>
              <a:rPr lang="en-NZ" dirty="0" smtClean="0"/>
              <a:t>Want features to video call and alert family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9000" contrast="14000"/>
          </a:blip>
          <a:srcRect l="19579" t="12704" r="16653" b="12695"/>
          <a:stretch>
            <a:fillRect/>
          </a:stretch>
        </p:blipFill>
        <p:spPr bwMode="auto">
          <a:xfrm>
            <a:off x="3962400" y="1524000"/>
            <a:ext cx="4572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Lesson 1: Remember Nielsen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NZ" sz="2800" dirty="0" smtClean="0"/>
              <a:t>A common problem will appear after a few sessions</a:t>
            </a:r>
          </a:p>
          <a:p>
            <a:endParaRPr lang="en-NZ" sz="2800" dirty="0" smtClean="0"/>
          </a:p>
          <a:p>
            <a:endParaRPr lang="en-NZ" sz="2800" dirty="0" smtClean="0"/>
          </a:p>
          <a:p>
            <a:endParaRPr lang="en-NZ" sz="2800" dirty="0" smtClean="0"/>
          </a:p>
          <a:p>
            <a:endParaRPr lang="en-NZ" sz="2800" dirty="0" smtClean="0"/>
          </a:p>
          <a:p>
            <a:endParaRPr lang="en-NZ" sz="2800" dirty="0" smtClean="0"/>
          </a:p>
          <a:p>
            <a:endParaRPr lang="en-NZ" sz="2800" dirty="0" smtClean="0"/>
          </a:p>
          <a:p>
            <a:endParaRPr lang="en-NZ" sz="2800" dirty="0" smtClean="0"/>
          </a:p>
          <a:p>
            <a:r>
              <a:rPr lang="en-NZ" sz="2800" dirty="0" smtClean="0"/>
              <a:t>For systems in production use, you can just ask a couple real users and they’ll tell you about all the worst problems (“saturation”)</a:t>
            </a:r>
            <a:endParaRPr lang="en-US" sz="2800" dirty="0"/>
          </a:p>
        </p:txBody>
      </p:sp>
      <p:pic>
        <p:nvPicPr>
          <p:cNvPr id="2050" name="Picture 2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1"/>
            <a:ext cx="3924300" cy="2723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233267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Based here on 34% probability of one independent use evaluator finding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Lesson 2: Show name, the right name (aka, don’t kill the patient: type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3820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Patient full name, age/dob, and gender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1972270"/>
            <a:ext cx="914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Ideally, patient photo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819400"/>
            <a:ext cx="4800600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Sub-window (often in HTML) with clinical details</a:t>
            </a:r>
          </a:p>
          <a:p>
            <a:endParaRPr lang="en-NZ" dirty="0" smtClean="0"/>
          </a:p>
          <a:p>
            <a:pPr lvl="1"/>
            <a:r>
              <a:rPr lang="en-NZ" dirty="0" smtClean="0"/>
              <a:t>Don’t let the </a:t>
            </a:r>
            <a:r>
              <a:rPr lang="en-NZ" dirty="0" err="1" smtClean="0"/>
              <a:t>subwindow</a:t>
            </a:r>
            <a:r>
              <a:rPr lang="en-NZ" dirty="0" smtClean="0"/>
              <a:t> navigate to a different patient without refreshing the main window</a:t>
            </a:r>
          </a:p>
          <a:p>
            <a:pPr lvl="1"/>
            <a:endParaRPr lang="en-NZ" dirty="0" smtClean="0"/>
          </a:p>
          <a:p>
            <a:pPr lvl="1"/>
            <a:r>
              <a:rPr lang="en-NZ" dirty="0" smtClean="0"/>
              <a:t>Don’t let the main window navigate to a different patient without refreshing the </a:t>
            </a:r>
            <a:r>
              <a:rPr lang="en-NZ" dirty="0" err="1" smtClean="0"/>
              <a:t>subwindow</a:t>
            </a:r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1440180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Navigation controls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Lesson 3: Show all the data</a:t>
            </a:r>
            <a:br>
              <a:rPr lang="en-NZ" dirty="0" smtClean="0"/>
            </a:br>
            <a:r>
              <a:rPr lang="en-NZ" dirty="0" smtClean="0"/>
              <a:t>(aka, don’t kill the patient: type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Must always avoid truncating a field</a:t>
            </a:r>
          </a:p>
          <a:p>
            <a:endParaRPr lang="en-NZ" dirty="0" smtClean="0"/>
          </a:p>
          <a:p>
            <a:r>
              <a:rPr lang="en-NZ" dirty="0" smtClean="0"/>
              <a:t>Must do best to make navigation easy and presence of more data apparent</a:t>
            </a:r>
          </a:p>
          <a:p>
            <a:r>
              <a:rPr lang="en-NZ" dirty="0" smtClean="0"/>
              <a:t>Most medical data is indefinite upper bound repeating groups (e.g., problems, medications)</a:t>
            </a:r>
          </a:p>
          <a:p>
            <a:pPr lvl="1"/>
            <a:r>
              <a:rPr lang="en-NZ" dirty="0" smtClean="0"/>
              <a:t>No obvious answer; tabs are used a lot</a:t>
            </a:r>
          </a:p>
          <a:p>
            <a:pPr lvl="1"/>
            <a:r>
              <a:rPr lang="en-NZ" dirty="0" smtClean="0"/>
              <a:t>Allow comments fields on every visual ‘chunk’ of patient data (hmm… if only you knew how the data might get transmitted and </a:t>
            </a:r>
            <a:r>
              <a:rPr lang="en-NZ" dirty="0" smtClean="0"/>
              <a:t>reformatted</a:t>
            </a:r>
            <a:r>
              <a:rPr lang="en-NZ" dirty="0" smtClean="0"/>
              <a:t>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24384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Amoxicillin should be given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2209800"/>
            <a:ext cx="47244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under no circumstances due to severe allergic reaction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Lesson 4: Microsoft </a:t>
            </a:r>
            <a:r>
              <a:rPr lang="en-NZ" dirty="0" smtClean="0"/>
              <a:t>CUI</a:t>
            </a:r>
            <a:br>
              <a:rPr lang="en-NZ" dirty="0" smtClean="0"/>
            </a:br>
            <a:r>
              <a:rPr lang="en-NZ" sz="3600" dirty="0" smtClean="0"/>
              <a:t>(‘standards and successful templates’)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API and style guide based on extensive study of common clinical HCI </a:t>
            </a:r>
            <a:r>
              <a:rPr lang="en-NZ" dirty="0" smtClean="0"/>
              <a:t>problems</a:t>
            </a:r>
          </a:p>
          <a:p>
            <a:pPr lvl="1"/>
            <a:r>
              <a:rPr lang="en-NZ" dirty="0" smtClean="0"/>
              <a:t>CUI = common user interface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23820"/>
            <a:ext cx="9144000" cy="31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Lesson 5: research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There’s not much you’ll do research-wise in this area without needing </a:t>
            </a:r>
            <a:r>
              <a:rPr lang="en-NZ" dirty="0" smtClean="0"/>
              <a:t>formal human research </a:t>
            </a:r>
            <a:r>
              <a:rPr lang="en-NZ" dirty="0" smtClean="0"/>
              <a:t>ethics approval (called IRB – institutional review board – in the US)</a:t>
            </a:r>
          </a:p>
          <a:p>
            <a:pPr lvl="1"/>
            <a:r>
              <a:rPr lang="en-NZ" dirty="0" smtClean="0"/>
              <a:t>Takes time; doesn’t always go smoothly</a:t>
            </a:r>
          </a:p>
          <a:p>
            <a:pPr lvl="1"/>
            <a:r>
              <a:rPr lang="en-NZ" dirty="0" smtClean="0"/>
              <a:t>Acknowledge risks (confidentiality, safety): they’re always there</a:t>
            </a:r>
          </a:p>
          <a:p>
            <a:pPr lvl="1"/>
            <a:r>
              <a:rPr lang="en-NZ" dirty="0" smtClean="0"/>
              <a:t>Indicate benefits and safeguards</a:t>
            </a:r>
          </a:p>
          <a:p>
            <a:r>
              <a:rPr lang="en-NZ" dirty="0" smtClean="0"/>
              <a:t>Need clinical collaborators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Lesson 6: consider a wide range of criteria for 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HCI success is never one-dimensional</a:t>
            </a:r>
          </a:p>
          <a:p>
            <a:pPr lvl="1"/>
            <a:r>
              <a:rPr lang="en-NZ" dirty="0" smtClean="0"/>
              <a:t>Efficiency, error rate, subjective user satisfaction</a:t>
            </a:r>
          </a:p>
          <a:p>
            <a:pPr lvl="1"/>
            <a:r>
              <a:rPr lang="en-NZ" dirty="0" smtClean="0"/>
              <a:t>All the more so in health</a:t>
            </a:r>
          </a:p>
          <a:p>
            <a:pPr lvl="1"/>
            <a:r>
              <a:rPr lang="en-NZ" dirty="0" smtClean="0"/>
              <a:t>Serious deficiency in any area will be unacceptable</a:t>
            </a:r>
          </a:p>
          <a:p>
            <a:pPr lvl="2"/>
            <a:r>
              <a:rPr lang="en-NZ" dirty="0" smtClean="0"/>
              <a:t>Clinical users can work around system, or have many levels of appeal if forced to use something</a:t>
            </a:r>
          </a:p>
          <a:p>
            <a:r>
              <a:rPr lang="en-NZ" dirty="0" smtClean="0"/>
              <a:t>Simple qualitative feedback from users will quickly yield important information</a:t>
            </a:r>
          </a:p>
          <a:p>
            <a:pPr lvl="1"/>
            <a:r>
              <a:rPr lang="en-NZ" dirty="0" smtClean="0"/>
              <a:t>That’s basically Lesson 1 (Nielsen’s curve)</a:t>
            </a:r>
          </a:p>
          <a:p>
            <a:pPr lvl="1"/>
            <a:r>
              <a:rPr lang="en-NZ" dirty="0" smtClean="0"/>
              <a:t>The software can always be made better for the current context of use</a:t>
            </a:r>
          </a:p>
          <a:p>
            <a:r>
              <a:rPr lang="en-NZ" dirty="0" smtClean="0"/>
              <a:t>Quantitative measures provide a ‘warrant’ to sustain the innovation</a:t>
            </a:r>
          </a:p>
          <a:p>
            <a:pPr lvl="1"/>
            <a:r>
              <a:rPr lang="en-NZ" dirty="0" smtClean="0"/>
              <a:t>Show the good that’s being done (well, or not!) to make case for further roll-out and perfective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39340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 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gain awareness of IT applications in health</a:t>
            </a:r>
          </a:p>
          <a:p>
            <a:r>
              <a:rPr lang="en-NZ" dirty="0" smtClean="0"/>
              <a:t>To be able to identify </a:t>
            </a:r>
            <a:r>
              <a:rPr lang="en-NZ" dirty="0" smtClean="0"/>
              <a:t>common </a:t>
            </a:r>
            <a:r>
              <a:rPr lang="en-NZ" dirty="0" smtClean="0"/>
              <a:t>HCI problems </a:t>
            </a:r>
            <a:r>
              <a:rPr lang="en-NZ" dirty="0" smtClean="0"/>
              <a:t>and approaches for </a:t>
            </a:r>
            <a:r>
              <a:rPr lang="en-NZ" dirty="0" smtClean="0"/>
              <a:t>health IT systems</a:t>
            </a:r>
          </a:p>
          <a:p>
            <a:pPr lvl="1"/>
            <a:r>
              <a:rPr lang="en-NZ" dirty="0" smtClean="0"/>
              <a:t>Maybe you’ll use this directly</a:t>
            </a:r>
          </a:p>
          <a:p>
            <a:pPr lvl="2"/>
            <a:r>
              <a:rPr lang="en-NZ" dirty="0" smtClean="0"/>
              <a:t>Health is a big sector where IT use is expanding rapidly, and Orion Health is one of NZ’s biggest IT employers</a:t>
            </a:r>
          </a:p>
          <a:p>
            <a:pPr lvl="1"/>
            <a:r>
              <a:rPr lang="en-NZ" dirty="0" smtClean="0"/>
              <a:t>Maybe you’ll transfer these lessons to another sector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20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NZ" dirty="0" smtClean="0"/>
              <a:t>Criteria pool (1 of 2)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732742"/>
              </p:ext>
            </p:extLst>
          </p:nvPr>
        </p:nvGraphicFramePr>
        <p:xfrm>
          <a:off x="304800" y="990600"/>
          <a:ext cx="8534400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92825"/>
                <a:gridCol w="1964575"/>
                <a:gridCol w="342207"/>
                <a:gridCol w="4382193"/>
              </a:tblGrid>
              <a:tr h="381000">
                <a:tc gridSpan="2"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Criteria Domain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Criteria Type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Examples / Comments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187548">
                <a:tc gridSpan="5">
                  <a:txBody>
                    <a:bodyPr/>
                    <a:lstStyle/>
                    <a:p>
                      <a:pPr marL="144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Genre: Impact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745058">
                <a:tc row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Work and Communication Patterns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Efficiency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Time-and-motion measurements, logging of screen access times, transactional log cycle times (e.g. received-to-actioned latency), direct expenditure (cost), self report of task time, impression of efficiency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18754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Coherence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Interruptions, multi-tasking (observed or self-reported)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249172">
                <a:tc rowSpan="5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Organisational Culture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Positivity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Reporting feeling positive / motivated, sick leave rates, turnover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558794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Safety (culture of)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Reported feeling that system is safe, specific safety promoting practices (e.g. incident reporting and review) – also see Safety and Quality domain below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37252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Effectiveness and Quality (culture of)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Self report that efforts are effective / that quality matters, quality improvement activity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37252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Social networks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Levels of inter-professional communication, inter-professional respect and empathy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18754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Patient centeredness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Patient engagement, adherence, confidence, knowledge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558794">
                <a:tc row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Safety and Quality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Safety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Incident rates and timeliness of review, description of potential sources of error, data inaccuracy (wrong patient details, incorrect / missing / duplicate clinical data)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37252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Quality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See Organisational Culture above and Clinical Effectiveness below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375098">
                <a:tc rowSpan="3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Clinical Effectiveness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Outcome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Mortality, morbidity, readmission, length of stay, patient functional status, quality of life / health status (e.g. SF-36)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18754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Indicator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HbA1c, blood pressure, etc.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  <a:tr h="18754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Process measure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gridSpan="2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Guideline adherence – also domains above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  <a:tc hMerge="1"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46529" marR="46529" marT="0" marB="0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3400" y="1828800"/>
            <a:ext cx="4191000" cy="152400"/>
            <a:chOff x="4343400" y="1828800"/>
            <a:chExt cx="4191000" cy="152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781800" y="1828800"/>
              <a:ext cx="1752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19812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267200" y="26670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343400" y="3276600"/>
            <a:ext cx="2590800" cy="609600"/>
            <a:chOff x="4343400" y="3276600"/>
            <a:chExt cx="2590800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343400" y="3276600"/>
              <a:ext cx="2514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19600" y="3886200"/>
              <a:ext cx="2514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7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NZ" dirty="0" smtClean="0"/>
              <a:t>Criteria pool (2 of 2)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07356"/>
              </p:ext>
            </p:extLst>
          </p:nvPr>
        </p:nvGraphicFramePr>
        <p:xfrm>
          <a:off x="304800" y="914400"/>
          <a:ext cx="8534399" cy="5782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295400"/>
                <a:gridCol w="5714999"/>
              </a:tblGrid>
              <a:tr h="22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Criteria Domain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Criteria Type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600" dirty="0">
                          <a:effectLst/>
                        </a:rPr>
                        <a:t>Examples / Comments</a:t>
                      </a:r>
                      <a:endParaRPr lang="en-NZ" sz="1600" b="1" dirty="0">
                        <a:solidFill>
                          <a:srgbClr val="FFFFFF"/>
                        </a:solidFill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432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Genre</a:t>
                      </a:r>
                      <a:r>
                        <a:rPr lang="en-NZ" sz="1400" dirty="0">
                          <a:effectLst/>
                        </a:rPr>
                        <a:t>: Product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68266">
                <a:tc row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IT System Integrity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Stability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Uptime, errors (logged or self-report), disaster recovery features, maintenance effort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413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Data quality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See Safety above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26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Data security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IT expert opinion, standards compliance, evidence of breaches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26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Standards compliance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International / national compliance, demonstrated interoperability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26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Scalability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Response time, maintainability / tailorability / extensibility, IT expert opinion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23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Usability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Uptake / Use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Rate and extent of uptake, persistence of use of alternatives / workarounds (as measured from transactional systems, or self-report)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4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Efficiency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As per Impact genre above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4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Accuracy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Data entry / interpretation error rates – as per Safety above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4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Learnability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Extent of feature use, help desk requests, rate of uptake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2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Satisfaction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Overall happiness with solution (e.g. desire to continue using it)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266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Vendor factors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Cost competitiveness of licensing / services, vendor support / commitment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413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Genre: Process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4133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Project Management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On time, on budget, with proposed features / benefits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2398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Participant experience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Disruption (self-report or using intermediate measures from the Impact genre), angst, meeting expectations, feeling included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2398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>
                          <a:effectLst/>
                        </a:rPr>
                        <a:t>Leadership</a:t>
                      </a:r>
                      <a:endParaRPr lang="en-NZ" sz="140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400" dirty="0">
                          <a:effectLst/>
                        </a:rPr>
                        <a:t>Identification of leaders, ability to have bridged difficult transitions, role in maintaining quality of participant experience</a:t>
                      </a:r>
                      <a:endParaRPr lang="en-NZ" sz="1400" dirty="0">
                        <a:effectLst/>
                        <a:latin typeface="Franklin Gothic Book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200400" y="3429000"/>
            <a:ext cx="533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Health IT presents exciting HCI challenges</a:t>
            </a:r>
          </a:p>
          <a:p>
            <a:pPr lvl="1"/>
            <a:r>
              <a:rPr lang="en-NZ" dirty="0" smtClean="0"/>
              <a:t>Both practical and for </a:t>
            </a:r>
            <a:r>
              <a:rPr lang="en-NZ" dirty="0" smtClean="0"/>
              <a:t>research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Key lessons include</a:t>
            </a:r>
          </a:p>
          <a:p>
            <a:pPr lvl="1"/>
            <a:r>
              <a:rPr lang="en-NZ" dirty="0" smtClean="0"/>
              <a:t>Get feedback from users: you’ll quickly uncover the major problems</a:t>
            </a:r>
          </a:p>
          <a:p>
            <a:pPr lvl="1"/>
            <a:r>
              <a:rPr lang="en-NZ" dirty="0" smtClean="0"/>
              <a:t>Keep the patient identity synchronized to the displayed data</a:t>
            </a:r>
          </a:p>
          <a:p>
            <a:pPr lvl="1"/>
            <a:r>
              <a:rPr lang="en-NZ" dirty="0" smtClean="0"/>
              <a:t>Make sure user can see if there’s more data</a:t>
            </a:r>
          </a:p>
          <a:p>
            <a:pPr lvl="1"/>
            <a:r>
              <a:rPr lang="en-NZ" dirty="0" smtClean="0"/>
              <a:t>Take advantage of successful standards, templates and APIs</a:t>
            </a:r>
          </a:p>
          <a:p>
            <a:pPr lvl="1"/>
            <a:r>
              <a:rPr lang="en-NZ" dirty="0" smtClean="0"/>
              <a:t>Operate within a formal human research ethics framework where necessary and with clinical collaborators</a:t>
            </a:r>
          </a:p>
          <a:p>
            <a:pPr lvl="1"/>
            <a:r>
              <a:rPr lang="en-NZ" dirty="0" smtClean="0"/>
              <a:t>Consider a wide range of evaluation criteria and make both qualitative and quantitative measures, including subjective measures</a:t>
            </a:r>
          </a:p>
          <a:p>
            <a:endParaRPr lang="en-NZ" dirty="0" smtClean="0"/>
          </a:p>
          <a:p>
            <a:r>
              <a:rPr lang="en-NZ" dirty="0" smtClean="0"/>
              <a:t>Please </a:t>
            </a:r>
            <a:r>
              <a:rPr lang="en-NZ" dirty="0" smtClean="0"/>
              <a:t>let me know (</a:t>
            </a:r>
            <a:r>
              <a:rPr lang="en-NZ" dirty="0" smtClean="0">
                <a:hlinkClick r:id="rId2"/>
              </a:rPr>
              <a:t>jim@cs.auckland.ac.nz</a:t>
            </a:r>
            <a:r>
              <a:rPr lang="en-NZ" dirty="0" smtClean="0"/>
              <a:t>) if you might be interested in a Health Informatics research topic for honours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is Health Informatics?</a:t>
            </a:r>
          </a:p>
          <a:p>
            <a:r>
              <a:rPr lang="en-NZ" dirty="0" smtClean="0"/>
              <a:t>Some HCI-focused projects I’ve done</a:t>
            </a:r>
          </a:p>
          <a:p>
            <a:r>
              <a:rPr lang="en-NZ" dirty="0" smtClean="0"/>
              <a:t>Some core HCI lessons in </a:t>
            </a:r>
            <a:r>
              <a:rPr lang="en-NZ" dirty="0" smtClean="0"/>
              <a:t>health including issues around</a:t>
            </a:r>
          </a:p>
          <a:p>
            <a:pPr lvl="1"/>
            <a:r>
              <a:rPr lang="en-NZ" dirty="0" smtClean="0"/>
              <a:t>Research ethics</a:t>
            </a:r>
          </a:p>
          <a:p>
            <a:pPr lvl="1"/>
            <a:r>
              <a:rPr lang="en-NZ" dirty="0" smtClean="0"/>
              <a:t>Appropriate information display</a:t>
            </a:r>
          </a:p>
          <a:p>
            <a:pPr lvl="1"/>
            <a:r>
              <a:rPr lang="en-NZ" dirty="0" smtClean="0"/>
              <a:t>Evaluation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‘Health Informatics’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One of the journals in the field is called </a:t>
            </a:r>
            <a:r>
              <a:rPr lang="en-NZ" i="1" dirty="0" smtClean="0"/>
              <a:t>Methods of Information in Medicine</a:t>
            </a:r>
            <a:endParaRPr lang="en-NZ" dirty="0" smtClean="0"/>
          </a:p>
          <a:p>
            <a:r>
              <a:rPr lang="en-NZ" dirty="0" smtClean="0"/>
              <a:t>Anything about how to process and distribute information to support health and healthcare</a:t>
            </a:r>
          </a:p>
          <a:p>
            <a:pPr lvl="1"/>
            <a:r>
              <a:rPr lang="en-NZ" dirty="0" smtClean="0"/>
              <a:t>Clinical decision support systems (CDSS)</a:t>
            </a:r>
          </a:p>
          <a:p>
            <a:pPr lvl="1"/>
            <a:r>
              <a:rPr lang="en-NZ" dirty="0" smtClean="0"/>
              <a:t>Electronic medical records</a:t>
            </a:r>
          </a:p>
          <a:p>
            <a:pPr lvl="1"/>
            <a:r>
              <a:rPr lang="en-NZ" dirty="0" smtClean="0"/>
              <a:t>Consumer Health Informatics (e.g. use of Internet)</a:t>
            </a:r>
          </a:p>
          <a:p>
            <a:pPr lvl="1"/>
            <a:r>
              <a:rPr lang="en-NZ" dirty="0" smtClean="0"/>
              <a:t>Medical imaging (CT, MRI, etc.)</a:t>
            </a:r>
          </a:p>
          <a:p>
            <a:pPr lvl="1"/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Also, standards, and strategy and policy…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An HCI study I did: PREDICT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PREDICT is a CDSS that computes probability of a patient having a cardiovascular event (e.g. heart attack, stroke) in the next 5 years (CVR</a:t>
            </a:r>
            <a:r>
              <a:rPr lang="en-NZ" baseline="-25000" dirty="0" smtClean="0"/>
              <a:t>5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Can play ‘what if’ should patient change risk factors (lower blood pressure, quit smoking)</a:t>
            </a:r>
          </a:p>
          <a:p>
            <a:pPr lvl="1"/>
            <a:r>
              <a:rPr lang="en-NZ" dirty="0" smtClean="0"/>
              <a:t>Has about 1000 rules to compute recommended actions to manage down CVR</a:t>
            </a:r>
          </a:p>
          <a:p>
            <a:r>
              <a:rPr lang="en-NZ" dirty="0" smtClean="0"/>
              <a:t>Has been used in about </a:t>
            </a:r>
            <a:r>
              <a:rPr lang="en-NZ" dirty="0" smtClean="0"/>
              <a:t>300,000 </a:t>
            </a:r>
            <a:r>
              <a:rPr lang="en-NZ" dirty="0" smtClean="0"/>
              <a:t>consults, mostly in general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Usability (and safety)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Some say PREDICT usability could be better; what kind of problems might be present?</a:t>
            </a:r>
          </a:p>
          <a:p>
            <a:pPr lvl="1"/>
            <a:r>
              <a:rPr lang="en-NZ" dirty="0" smtClean="0"/>
              <a:t>Data entry burden is high</a:t>
            </a:r>
          </a:p>
          <a:p>
            <a:pPr lvl="1"/>
            <a:r>
              <a:rPr lang="en-NZ" dirty="0" smtClean="0"/>
              <a:t>Data validation is awkward</a:t>
            </a:r>
          </a:p>
          <a:p>
            <a:pPr lvl="1"/>
            <a:r>
              <a:rPr lang="en-NZ" dirty="0" smtClean="0"/>
              <a:t>Uptake of data from the Practice Management System (PMS) database is </a:t>
            </a:r>
            <a:r>
              <a:rPr lang="en-NZ" dirty="0" smtClean="0"/>
              <a:t>incomplete</a:t>
            </a:r>
          </a:p>
          <a:p>
            <a:pPr lvl="2"/>
            <a:r>
              <a:rPr lang="en-NZ" dirty="0" smtClean="0"/>
              <a:t>i.e. doctor or nurse might need to re-enter data they’ve already entered into their primary system</a:t>
            </a:r>
            <a:endParaRPr lang="en-NZ" dirty="0" smtClean="0"/>
          </a:p>
          <a:p>
            <a:pPr lvl="1"/>
            <a:r>
              <a:rPr lang="en-NZ" dirty="0" smtClean="0"/>
              <a:t>Recommendations are too numerous</a:t>
            </a:r>
          </a:p>
          <a:p>
            <a:r>
              <a:rPr lang="en-NZ" dirty="0" smtClean="0"/>
              <a:t>Well, so let’s study PREDICT in use and see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Consent, Recruitment and the Problem with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Video recording and General Practice can be a little difficult to mix</a:t>
            </a:r>
          </a:p>
          <a:p>
            <a:r>
              <a:rPr lang="en-US" dirty="0" smtClean="0"/>
              <a:t>Most decision support tools are only used on a proportion of patients</a:t>
            </a:r>
          </a:p>
          <a:p>
            <a:pPr lvl="1"/>
            <a:r>
              <a:rPr lang="en-US" dirty="0" smtClean="0"/>
              <a:t>i.e., only want to recruit and to invoke equipment sporadically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1752600"/>
            <a:ext cx="3075908" cy="2306637"/>
            <a:chOff x="5562600" y="1752600"/>
            <a:chExt cx="3075908" cy="2306637"/>
          </a:xfrm>
        </p:grpSpPr>
        <p:pic>
          <p:nvPicPr>
            <p:cNvPr id="4" name="Picture 5" descr="genital-rectal-exam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1752600"/>
              <a:ext cx="3075908" cy="2306637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 rot="1805483">
              <a:off x="6521784" y="2701504"/>
              <a:ext cx="1275838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Censored!</a:t>
              </a:r>
              <a:endParaRPr lang="en-N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a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4561"/>
            <a:ext cx="8740775" cy="662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Realistic Test Cases and Software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Sounds easy enough to put a ‘realistic’ patient into a PMS</a:t>
            </a:r>
          </a:p>
          <a:p>
            <a:r>
              <a:rPr lang="en-US" sz="2400" dirty="0" smtClean="0"/>
              <a:t>But when does their record begin?</a:t>
            </a:r>
          </a:p>
          <a:p>
            <a:pPr lvl="1"/>
            <a:r>
              <a:rPr lang="en-US" sz="2000" dirty="0" smtClean="0"/>
              <a:t>Our scenario began with a sick certificate for flu the previous week (now GP wanted to assess CVD risk)</a:t>
            </a:r>
          </a:p>
          <a:p>
            <a:pPr lvl="1"/>
            <a:r>
              <a:rPr lang="en-US" sz="2000" dirty="0" smtClean="0"/>
              <a:t>But we need to set up complete history, including that visit a week ago</a:t>
            </a:r>
          </a:p>
          <a:p>
            <a:r>
              <a:rPr lang="en-US" sz="2400" dirty="0" smtClean="0"/>
              <a:t>Time moves on!</a:t>
            </a:r>
          </a:p>
          <a:p>
            <a:pPr lvl="1"/>
            <a:r>
              <a:rPr lang="en-US" sz="2000" dirty="0" smtClean="0"/>
              <a:t>‘A week ago’ keeps moving</a:t>
            </a:r>
          </a:p>
          <a:p>
            <a:pPr lvl="1"/>
            <a:r>
              <a:rPr lang="en-US" sz="2000" dirty="0" smtClean="0"/>
              <a:t>Actually very hard to </a:t>
            </a:r>
            <a:r>
              <a:rPr lang="en-US" sz="2000" dirty="0" smtClean="0"/>
              <a:t>synthesize</a:t>
            </a:r>
            <a:br>
              <a:rPr lang="en-US" sz="2000" dirty="0" smtClean="0"/>
            </a:br>
            <a:r>
              <a:rPr lang="en-US" sz="2000" dirty="0" smtClean="0"/>
              <a:t>patients</a:t>
            </a:r>
            <a:endParaRPr lang="en-US" sz="2000" dirty="0" smtClean="0"/>
          </a:p>
          <a:p>
            <a:pPr lvl="2"/>
            <a:r>
              <a:rPr lang="en-NZ" sz="1600" dirty="0" smtClean="0"/>
              <a:t>Physicians very sensitive to </a:t>
            </a:r>
            <a:r>
              <a:rPr lang="en-NZ" sz="1600" dirty="0" smtClean="0"/>
              <a:t>infeasible</a:t>
            </a:r>
            <a:br>
              <a:rPr lang="en-NZ" sz="1600" dirty="0" smtClean="0"/>
            </a:br>
            <a:r>
              <a:rPr lang="en-NZ" sz="1600" dirty="0" smtClean="0"/>
              <a:t>clinical </a:t>
            </a:r>
            <a:r>
              <a:rPr lang="en-NZ" sz="1600" dirty="0" smtClean="0"/>
              <a:t>data!</a:t>
            </a:r>
          </a:p>
          <a:p>
            <a:pPr lvl="2"/>
            <a:r>
              <a:rPr lang="en-NZ" sz="1600" dirty="0" smtClean="0"/>
              <a:t>Ethics issues in re-using past </a:t>
            </a:r>
            <a:r>
              <a:rPr lang="en-NZ" sz="1600" dirty="0" smtClean="0"/>
              <a:t>real</a:t>
            </a:r>
            <a:br>
              <a:rPr lang="en-NZ" sz="1600" dirty="0" smtClean="0"/>
            </a:br>
            <a:r>
              <a:rPr lang="en-NZ" sz="1600" dirty="0" smtClean="0"/>
              <a:t>case </a:t>
            </a:r>
            <a:r>
              <a:rPr lang="en-NZ" sz="1600" dirty="0" smtClean="0"/>
              <a:t>data</a:t>
            </a:r>
          </a:p>
          <a:p>
            <a:pPr lvl="1"/>
            <a:r>
              <a:rPr lang="en-US" sz="2000" dirty="0" smtClean="0"/>
              <a:t>And to keep them current</a:t>
            </a:r>
          </a:p>
          <a:p>
            <a:pPr lvl="2"/>
            <a:r>
              <a:rPr lang="en-NZ" sz="1600" dirty="0" smtClean="0"/>
              <a:t>PMS designed to enter data as you go – not to fake a past!</a:t>
            </a:r>
            <a:endParaRPr lang="en-US" sz="1600" dirty="0" smtClean="0"/>
          </a:p>
          <a:p>
            <a:pPr lvl="1"/>
            <a:endParaRPr lang="en-GB" sz="2000" dirty="0" smtClean="0"/>
          </a:p>
        </p:txBody>
      </p:sp>
      <p:pic>
        <p:nvPicPr>
          <p:cNvPr id="23554" name="Picture 2" descr="Waist to height ratio measur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8" y="3657600"/>
            <a:ext cx="36638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1532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Health Informatics and HCI</vt:lpstr>
      <vt:lpstr>Learning Objectives</vt:lpstr>
      <vt:lpstr>Outline</vt:lpstr>
      <vt:lpstr>‘Health Informatics’ defined</vt:lpstr>
      <vt:lpstr>An HCI study I did: PREDICT usability</vt:lpstr>
      <vt:lpstr>Usability (and safety)</vt:lpstr>
      <vt:lpstr>Challenge: Consent, Recruitment and the Problem with Video</vt:lpstr>
      <vt:lpstr>PowerPoint Presentation</vt:lpstr>
      <vt:lpstr>Challenge: Realistic Test Cases and Software Environment</vt:lpstr>
      <vt:lpstr>Another study: Robotic elder care</vt:lpstr>
      <vt:lpstr>Application / Study</vt:lpstr>
      <vt:lpstr>PowerPoint Presentation</vt:lpstr>
      <vt:lpstr>Measures / findings</vt:lpstr>
      <vt:lpstr>Lesson 1: Remember Nielsen</vt:lpstr>
      <vt:lpstr>Lesson 2: Show name, the right name (aka, don’t kill the patient: type 1)</vt:lpstr>
      <vt:lpstr>Lesson 3: Show all the data (aka, don’t kill the patient: type 2)</vt:lpstr>
      <vt:lpstr>Lesson 4: Microsoft CUI (‘standards and successful templates’)</vt:lpstr>
      <vt:lpstr>Lesson 5: research ethics</vt:lpstr>
      <vt:lpstr>Lesson 6: consider a wide range of criteria for evaluation</vt:lpstr>
      <vt:lpstr>Criteria pool (1 of 2)</vt:lpstr>
      <vt:lpstr>Criteria pool (2 of 2)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Informatics and HCI</dc:title>
  <dc:creator>Jim Warren</dc:creator>
  <cp:lastModifiedBy>Jim Warren</cp:lastModifiedBy>
  <cp:revision>35</cp:revision>
  <dcterms:created xsi:type="dcterms:W3CDTF">2006-08-16T00:00:00Z</dcterms:created>
  <dcterms:modified xsi:type="dcterms:W3CDTF">2014-04-14T04:22:46Z</dcterms:modified>
</cp:coreProperties>
</file>