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93" r:id="rId3"/>
    <p:sldId id="260" r:id="rId4"/>
    <p:sldId id="294" r:id="rId5"/>
    <p:sldId id="279" r:id="rId6"/>
    <p:sldId id="280" r:id="rId7"/>
    <p:sldId id="266" r:id="rId8"/>
    <p:sldId id="281" r:id="rId9"/>
    <p:sldId id="282" r:id="rId10"/>
    <p:sldId id="283" r:id="rId11"/>
    <p:sldId id="284" r:id="rId12"/>
    <p:sldId id="285" r:id="rId13"/>
    <p:sldId id="286" r:id="rId14"/>
    <p:sldId id="287" r:id="rId15"/>
    <p:sldId id="290" r:id="rId16"/>
    <p:sldId id="289" r:id="rId17"/>
    <p:sldId id="278" r:id="rId18"/>
    <p:sldId id="259" r:id="rId19"/>
    <p:sldId id="273" r:id="rId20"/>
    <p:sldId id="258" r:id="rId21"/>
    <p:sldId id="276" r:id="rId22"/>
    <p:sldId id="277" r:id="rId23"/>
    <p:sldId id="291" r:id="rId24"/>
    <p:sldId id="292" r:id="rId25"/>
    <p:sldId id="297" r:id="rId26"/>
    <p:sldId id="295" r:id="rId27"/>
    <p:sldId id="296" r:id="rId28"/>
    <p:sldId id="298" r:id="rId29"/>
    <p:sldId id="299" r:id="rId30"/>
    <p:sldId id="300" r:id="rId31"/>
    <p:sldId id="301" r:id="rId3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2010" y="-11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9" d="100"/>
          <a:sy n="99" d="100"/>
        </p:scale>
        <p:origin x="-642" y="-102"/>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0723F7-2492-4F1C-A0AC-144203D45E5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NZ"/>
        </a:p>
      </dgm:t>
    </dgm:pt>
    <dgm:pt modelId="{D7F78331-A005-4F2F-9B89-297EAEB6D904}">
      <dgm:prSet phldrT="[Text]" custT="1"/>
      <dgm:spPr/>
      <dgm:t>
        <a:bodyPr/>
        <a:lstStyle/>
        <a:p>
          <a:r>
            <a:rPr lang="en-NZ" sz="2800" dirty="0" smtClean="0"/>
            <a:t>Major</a:t>
          </a:r>
          <a:r>
            <a:rPr lang="en-NZ" sz="2300" dirty="0" smtClean="0"/>
            <a:t> Themes</a:t>
          </a:r>
          <a:endParaRPr lang="en-NZ" sz="2300" dirty="0"/>
        </a:p>
      </dgm:t>
    </dgm:pt>
    <dgm:pt modelId="{0AE8FDCD-8BF3-48CD-8EA5-A5035B295B9A}" type="parTrans" cxnId="{B812CDC7-35DB-44D7-802F-D8132BF34636}">
      <dgm:prSet/>
      <dgm:spPr/>
      <dgm:t>
        <a:bodyPr/>
        <a:lstStyle/>
        <a:p>
          <a:endParaRPr lang="en-NZ"/>
        </a:p>
      </dgm:t>
    </dgm:pt>
    <dgm:pt modelId="{A6476D1F-EBBC-442B-AD47-932963BD1DAB}" type="sibTrans" cxnId="{B812CDC7-35DB-44D7-802F-D8132BF34636}">
      <dgm:prSet/>
      <dgm:spPr/>
      <dgm:t>
        <a:bodyPr/>
        <a:lstStyle/>
        <a:p>
          <a:endParaRPr lang="en-NZ"/>
        </a:p>
      </dgm:t>
    </dgm:pt>
    <dgm:pt modelId="{2F6D4EE1-4548-49E8-886A-F5C450ADB352}">
      <dgm:prSet phldrT="[Text]" custT="1"/>
      <dgm:spPr/>
      <dgm:t>
        <a:bodyPr/>
        <a:lstStyle/>
        <a:p>
          <a:r>
            <a:rPr lang="en-NZ" sz="1800" b="1" dirty="0" smtClean="0"/>
            <a:t>Visual Interface</a:t>
          </a:r>
          <a:endParaRPr lang="en-NZ" sz="1800" b="1" dirty="0"/>
        </a:p>
      </dgm:t>
    </dgm:pt>
    <dgm:pt modelId="{1D457789-EC98-46EC-9BDC-F0CF546178BC}" type="parTrans" cxnId="{2AB2327A-2010-4160-AED1-30CA3CA66507}">
      <dgm:prSet/>
      <dgm:spPr/>
      <dgm:t>
        <a:bodyPr/>
        <a:lstStyle/>
        <a:p>
          <a:endParaRPr lang="en-NZ"/>
        </a:p>
      </dgm:t>
    </dgm:pt>
    <dgm:pt modelId="{EB7B2F91-B270-4E2C-9E1F-3E932B30EB14}" type="sibTrans" cxnId="{2AB2327A-2010-4160-AED1-30CA3CA66507}">
      <dgm:prSet/>
      <dgm:spPr/>
      <dgm:t>
        <a:bodyPr/>
        <a:lstStyle/>
        <a:p>
          <a:endParaRPr lang="en-NZ"/>
        </a:p>
      </dgm:t>
    </dgm:pt>
    <dgm:pt modelId="{9A3C4CCD-647D-404F-9770-9F7AAE906298}">
      <dgm:prSet phldrT="[Text]" custT="1"/>
      <dgm:spPr/>
      <dgm:t>
        <a:bodyPr/>
        <a:lstStyle/>
        <a:p>
          <a:r>
            <a:rPr lang="en-NZ" sz="1800" b="1" dirty="0" smtClean="0"/>
            <a:t>Other Interaction modalities</a:t>
          </a:r>
          <a:endParaRPr lang="en-NZ" sz="1800" b="1" dirty="0"/>
        </a:p>
      </dgm:t>
    </dgm:pt>
    <dgm:pt modelId="{3926E508-FB7E-49C0-934D-C80085506B86}" type="parTrans" cxnId="{ABE53E18-77E8-4FBC-9EEF-97382D87E618}">
      <dgm:prSet/>
      <dgm:spPr/>
      <dgm:t>
        <a:bodyPr/>
        <a:lstStyle/>
        <a:p>
          <a:endParaRPr lang="en-NZ"/>
        </a:p>
      </dgm:t>
    </dgm:pt>
    <dgm:pt modelId="{A2DA6D4D-44CD-4423-AC02-D1F33719C209}" type="sibTrans" cxnId="{ABE53E18-77E8-4FBC-9EEF-97382D87E618}">
      <dgm:prSet/>
      <dgm:spPr/>
      <dgm:t>
        <a:bodyPr/>
        <a:lstStyle/>
        <a:p>
          <a:endParaRPr lang="en-NZ"/>
        </a:p>
      </dgm:t>
    </dgm:pt>
    <dgm:pt modelId="{5A5A1DDD-057E-4A92-9980-D2DCCC9C633A}">
      <dgm:prSet phldrT="[Text]" custT="1"/>
      <dgm:spPr/>
      <dgm:t>
        <a:bodyPr/>
        <a:lstStyle/>
        <a:p>
          <a:r>
            <a:rPr lang="en-NZ" sz="1800" b="1" dirty="0" smtClean="0"/>
            <a:t>Human sensory/motor system</a:t>
          </a:r>
          <a:endParaRPr lang="en-NZ" sz="1800" b="1" dirty="0"/>
        </a:p>
      </dgm:t>
    </dgm:pt>
    <dgm:pt modelId="{72066C71-6017-4363-9491-812DBF6E45B5}" type="parTrans" cxnId="{2E204812-2F18-423C-B864-E3819004FA32}">
      <dgm:prSet/>
      <dgm:spPr/>
      <dgm:t>
        <a:bodyPr/>
        <a:lstStyle/>
        <a:p>
          <a:endParaRPr lang="en-NZ"/>
        </a:p>
      </dgm:t>
    </dgm:pt>
    <dgm:pt modelId="{71ECFB7B-6E00-47FB-A38D-9B36A4FA389E}" type="sibTrans" cxnId="{2E204812-2F18-423C-B864-E3819004FA32}">
      <dgm:prSet/>
      <dgm:spPr/>
      <dgm:t>
        <a:bodyPr/>
        <a:lstStyle/>
        <a:p>
          <a:endParaRPr lang="en-NZ"/>
        </a:p>
      </dgm:t>
    </dgm:pt>
    <dgm:pt modelId="{F3565503-4494-4887-8754-986640503976}">
      <dgm:prSet phldrT="[Text]" custT="1"/>
      <dgm:spPr/>
      <dgm:t>
        <a:bodyPr/>
        <a:lstStyle/>
        <a:p>
          <a:r>
            <a:rPr lang="en-NZ" sz="1800" b="1" dirty="0" smtClean="0"/>
            <a:t>HCI Research</a:t>
          </a:r>
          <a:endParaRPr lang="en-NZ" sz="1800" b="1" dirty="0"/>
        </a:p>
      </dgm:t>
    </dgm:pt>
    <dgm:pt modelId="{A64FD355-5600-47AB-9D85-BECCF2D2D387}" type="parTrans" cxnId="{02ABC0D5-058A-4916-8B2D-33C86E27D38C}">
      <dgm:prSet/>
      <dgm:spPr/>
      <dgm:t>
        <a:bodyPr/>
        <a:lstStyle/>
        <a:p>
          <a:endParaRPr lang="en-NZ"/>
        </a:p>
      </dgm:t>
    </dgm:pt>
    <dgm:pt modelId="{4383F017-D3CE-4326-8F9C-95E60A1FBA16}" type="sibTrans" cxnId="{02ABC0D5-058A-4916-8B2D-33C86E27D38C}">
      <dgm:prSet/>
      <dgm:spPr/>
      <dgm:t>
        <a:bodyPr/>
        <a:lstStyle/>
        <a:p>
          <a:endParaRPr lang="en-NZ"/>
        </a:p>
      </dgm:t>
    </dgm:pt>
    <dgm:pt modelId="{A3579415-8CB3-4BF9-8FD0-380B28B19423}" type="pres">
      <dgm:prSet presAssocID="{570723F7-2492-4F1C-A0AC-144203D45E5B}" presName="cycle" presStyleCnt="0">
        <dgm:presLayoutVars>
          <dgm:chMax val="1"/>
          <dgm:dir/>
          <dgm:animLvl val="ctr"/>
          <dgm:resizeHandles val="exact"/>
        </dgm:presLayoutVars>
      </dgm:prSet>
      <dgm:spPr/>
    </dgm:pt>
    <dgm:pt modelId="{8AF6A015-F340-4ED7-858B-2AA8C45C8260}" type="pres">
      <dgm:prSet presAssocID="{D7F78331-A005-4F2F-9B89-297EAEB6D904}" presName="centerShape" presStyleLbl="node0" presStyleIdx="0" presStyleCnt="1" custScaleX="123972" custScaleY="126105"/>
      <dgm:spPr/>
    </dgm:pt>
    <dgm:pt modelId="{DFBFD1CC-683F-4119-9271-DF40ACF0E6F4}" type="pres">
      <dgm:prSet presAssocID="{1D457789-EC98-46EC-9BDC-F0CF546178BC}" presName="Name9" presStyleLbl="parChTrans1D2" presStyleIdx="0" presStyleCnt="4"/>
      <dgm:spPr/>
    </dgm:pt>
    <dgm:pt modelId="{391225AE-B1AF-450C-A88E-9626E2C1BDAA}" type="pres">
      <dgm:prSet presAssocID="{1D457789-EC98-46EC-9BDC-F0CF546178BC}" presName="connTx" presStyleLbl="parChTrans1D2" presStyleIdx="0" presStyleCnt="4"/>
      <dgm:spPr/>
    </dgm:pt>
    <dgm:pt modelId="{FCA071A1-4CE7-459F-9AE2-D862739A3532}" type="pres">
      <dgm:prSet presAssocID="{2F6D4EE1-4548-49E8-886A-F5C450ADB352}" presName="node" presStyleLbl="node1" presStyleIdx="0" presStyleCnt="4" custScaleX="123972" custScaleY="117041">
        <dgm:presLayoutVars>
          <dgm:bulletEnabled val="1"/>
        </dgm:presLayoutVars>
      </dgm:prSet>
      <dgm:spPr/>
    </dgm:pt>
    <dgm:pt modelId="{84CE1743-B81D-44B5-AC65-36F8F6535EEB}" type="pres">
      <dgm:prSet presAssocID="{3926E508-FB7E-49C0-934D-C80085506B86}" presName="Name9" presStyleLbl="parChTrans1D2" presStyleIdx="1" presStyleCnt="4"/>
      <dgm:spPr/>
    </dgm:pt>
    <dgm:pt modelId="{695EC9F8-33EA-4E45-A747-9571187459C0}" type="pres">
      <dgm:prSet presAssocID="{3926E508-FB7E-49C0-934D-C80085506B86}" presName="connTx" presStyleLbl="parChTrans1D2" presStyleIdx="1" presStyleCnt="4"/>
      <dgm:spPr/>
    </dgm:pt>
    <dgm:pt modelId="{63BE63C1-C0DA-47C4-9C2D-25BBD0672BBB}" type="pres">
      <dgm:prSet presAssocID="{9A3C4CCD-647D-404F-9770-9F7AAE906298}" presName="node" presStyleLbl="node1" presStyleIdx="1" presStyleCnt="4" custScaleX="123972" custScaleY="117041">
        <dgm:presLayoutVars>
          <dgm:bulletEnabled val="1"/>
        </dgm:presLayoutVars>
      </dgm:prSet>
      <dgm:spPr/>
      <dgm:t>
        <a:bodyPr/>
        <a:lstStyle/>
        <a:p>
          <a:endParaRPr lang="en-NZ"/>
        </a:p>
      </dgm:t>
    </dgm:pt>
    <dgm:pt modelId="{7A258FEC-74D0-4429-A8D6-634C3BFF394F}" type="pres">
      <dgm:prSet presAssocID="{72066C71-6017-4363-9491-812DBF6E45B5}" presName="Name9" presStyleLbl="parChTrans1D2" presStyleIdx="2" presStyleCnt="4"/>
      <dgm:spPr/>
    </dgm:pt>
    <dgm:pt modelId="{C3136251-F32B-4DE9-A0A5-CB358BB3F878}" type="pres">
      <dgm:prSet presAssocID="{72066C71-6017-4363-9491-812DBF6E45B5}" presName="connTx" presStyleLbl="parChTrans1D2" presStyleIdx="2" presStyleCnt="4"/>
      <dgm:spPr/>
    </dgm:pt>
    <dgm:pt modelId="{AF2271DF-3FA7-4BBF-9C29-30A2076E7E56}" type="pres">
      <dgm:prSet presAssocID="{5A5A1DDD-057E-4A92-9980-D2DCCC9C633A}" presName="node" presStyleLbl="node1" presStyleIdx="2" presStyleCnt="4" custScaleX="123972" custScaleY="117041">
        <dgm:presLayoutVars>
          <dgm:bulletEnabled val="1"/>
        </dgm:presLayoutVars>
      </dgm:prSet>
      <dgm:spPr/>
    </dgm:pt>
    <dgm:pt modelId="{B1B7656B-8AAD-4E18-B5CE-AEF9FD171A78}" type="pres">
      <dgm:prSet presAssocID="{A64FD355-5600-47AB-9D85-BECCF2D2D387}" presName="Name9" presStyleLbl="parChTrans1D2" presStyleIdx="3" presStyleCnt="4"/>
      <dgm:spPr/>
    </dgm:pt>
    <dgm:pt modelId="{F497A4DE-2D7B-4B18-8C4D-9B7DE19A9436}" type="pres">
      <dgm:prSet presAssocID="{A64FD355-5600-47AB-9D85-BECCF2D2D387}" presName="connTx" presStyleLbl="parChTrans1D2" presStyleIdx="3" presStyleCnt="4"/>
      <dgm:spPr/>
    </dgm:pt>
    <dgm:pt modelId="{B7D12C46-FF59-40FF-971E-2DDB4620569E}" type="pres">
      <dgm:prSet presAssocID="{F3565503-4494-4887-8754-986640503976}" presName="node" presStyleLbl="node1" presStyleIdx="3" presStyleCnt="4" custScaleX="123972" custScaleY="117041">
        <dgm:presLayoutVars>
          <dgm:bulletEnabled val="1"/>
        </dgm:presLayoutVars>
      </dgm:prSet>
      <dgm:spPr/>
      <dgm:t>
        <a:bodyPr/>
        <a:lstStyle/>
        <a:p>
          <a:endParaRPr lang="en-NZ"/>
        </a:p>
      </dgm:t>
    </dgm:pt>
  </dgm:ptLst>
  <dgm:cxnLst>
    <dgm:cxn modelId="{AD1B5DD7-1116-44F2-B91B-6D08E479A31C}" type="presOf" srcId="{A64FD355-5600-47AB-9D85-BECCF2D2D387}" destId="{F497A4DE-2D7B-4B18-8C4D-9B7DE19A9436}" srcOrd="1" destOrd="0" presId="urn:microsoft.com/office/officeart/2005/8/layout/radial1"/>
    <dgm:cxn modelId="{49A4C71C-70E1-48F0-9716-EE18F12960EB}" type="presOf" srcId="{72066C71-6017-4363-9491-812DBF6E45B5}" destId="{C3136251-F32B-4DE9-A0A5-CB358BB3F878}" srcOrd="1" destOrd="0" presId="urn:microsoft.com/office/officeart/2005/8/layout/radial1"/>
    <dgm:cxn modelId="{A2C43414-B212-444E-AB67-854C51ED83D2}" type="presOf" srcId="{1D457789-EC98-46EC-9BDC-F0CF546178BC}" destId="{DFBFD1CC-683F-4119-9271-DF40ACF0E6F4}" srcOrd="0" destOrd="0" presId="urn:microsoft.com/office/officeart/2005/8/layout/radial1"/>
    <dgm:cxn modelId="{ABE53E18-77E8-4FBC-9EEF-97382D87E618}" srcId="{D7F78331-A005-4F2F-9B89-297EAEB6D904}" destId="{9A3C4CCD-647D-404F-9770-9F7AAE906298}" srcOrd="1" destOrd="0" parTransId="{3926E508-FB7E-49C0-934D-C80085506B86}" sibTransId="{A2DA6D4D-44CD-4423-AC02-D1F33719C209}"/>
    <dgm:cxn modelId="{2D6590A7-C59B-4866-B533-CACC6D29018D}" type="presOf" srcId="{2F6D4EE1-4548-49E8-886A-F5C450ADB352}" destId="{FCA071A1-4CE7-459F-9AE2-D862739A3532}" srcOrd="0" destOrd="0" presId="urn:microsoft.com/office/officeart/2005/8/layout/radial1"/>
    <dgm:cxn modelId="{7D3B547C-F9FF-46F2-B2D1-2A9DD3B3F790}" type="presOf" srcId="{F3565503-4494-4887-8754-986640503976}" destId="{B7D12C46-FF59-40FF-971E-2DDB4620569E}" srcOrd="0" destOrd="0" presId="urn:microsoft.com/office/officeart/2005/8/layout/radial1"/>
    <dgm:cxn modelId="{67BFED47-FF70-4665-9582-B4A6F0EAE72B}" type="presOf" srcId="{D7F78331-A005-4F2F-9B89-297EAEB6D904}" destId="{8AF6A015-F340-4ED7-858B-2AA8C45C8260}" srcOrd="0" destOrd="0" presId="urn:microsoft.com/office/officeart/2005/8/layout/radial1"/>
    <dgm:cxn modelId="{2AB2327A-2010-4160-AED1-30CA3CA66507}" srcId="{D7F78331-A005-4F2F-9B89-297EAEB6D904}" destId="{2F6D4EE1-4548-49E8-886A-F5C450ADB352}" srcOrd="0" destOrd="0" parTransId="{1D457789-EC98-46EC-9BDC-F0CF546178BC}" sibTransId="{EB7B2F91-B270-4E2C-9E1F-3E932B30EB14}"/>
    <dgm:cxn modelId="{004EC866-89DB-4FC8-A927-7A0FBD4E64A1}" type="presOf" srcId="{9A3C4CCD-647D-404F-9770-9F7AAE906298}" destId="{63BE63C1-C0DA-47C4-9C2D-25BBD0672BBB}" srcOrd="0" destOrd="0" presId="urn:microsoft.com/office/officeart/2005/8/layout/radial1"/>
    <dgm:cxn modelId="{2E204812-2F18-423C-B864-E3819004FA32}" srcId="{D7F78331-A005-4F2F-9B89-297EAEB6D904}" destId="{5A5A1DDD-057E-4A92-9980-D2DCCC9C633A}" srcOrd="2" destOrd="0" parTransId="{72066C71-6017-4363-9491-812DBF6E45B5}" sibTransId="{71ECFB7B-6E00-47FB-A38D-9B36A4FA389E}"/>
    <dgm:cxn modelId="{B989E524-6D4C-4356-BA54-71F3101BDAD0}" type="presOf" srcId="{3926E508-FB7E-49C0-934D-C80085506B86}" destId="{84CE1743-B81D-44B5-AC65-36F8F6535EEB}" srcOrd="0" destOrd="0" presId="urn:microsoft.com/office/officeart/2005/8/layout/radial1"/>
    <dgm:cxn modelId="{B812CDC7-35DB-44D7-802F-D8132BF34636}" srcId="{570723F7-2492-4F1C-A0AC-144203D45E5B}" destId="{D7F78331-A005-4F2F-9B89-297EAEB6D904}" srcOrd="0" destOrd="0" parTransId="{0AE8FDCD-8BF3-48CD-8EA5-A5035B295B9A}" sibTransId="{A6476D1F-EBBC-442B-AD47-932963BD1DAB}"/>
    <dgm:cxn modelId="{02ABC0D5-058A-4916-8B2D-33C86E27D38C}" srcId="{D7F78331-A005-4F2F-9B89-297EAEB6D904}" destId="{F3565503-4494-4887-8754-986640503976}" srcOrd="3" destOrd="0" parTransId="{A64FD355-5600-47AB-9D85-BECCF2D2D387}" sibTransId="{4383F017-D3CE-4326-8F9C-95E60A1FBA16}"/>
    <dgm:cxn modelId="{B688DA2F-E896-4F0B-AC71-7D9F03DE9274}" type="presOf" srcId="{3926E508-FB7E-49C0-934D-C80085506B86}" destId="{695EC9F8-33EA-4E45-A747-9571187459C0}" srcOrd="1" destOrd="0" presId="urn:microsoft.com/office/officeart/2005/8/layout/radial1"/>
    <dgm:cxn modelId="{B9DBA772-1995-41C5-B0A0-3978B0911CCA}" type="presOf" srcId="{A64FD355-5600-47AB-9D85-BECCF2D2D387}" destId="{B1B7656B-8AAD-4E18-B5CE-AEF9FD171A78}" srcOrd="0" destOrd="0" presId="urn:microsoft.com/office/officeart/2005/8/layout/radial1"/>
    <dgm:cxn modelId="{55137FFC-70A9-4756-9A55-E51C8D11216D}" type="presOf" srcId="{1D457789-EC98-46EC-9BDC-F0CF546178BC}" destId="{391225AE-B1AF-450C-A88E-9626E2C1BDAA}" srcOrd="1" destOrd="0" presId="urn:microsoft.com/office/officeart/2005/8/layout/radial1"/>
    <dgm:cxn modelId="{D29EE4D3-52B2-40A1-99E0-88B496A4610F}" type="presOf" srcId="{570723F7-2492-4F1C-A0AC-144203D45E5B}" destId="{A3579415-8CB3-4BF9-8FD0-380B28B19423}" srcOrd="0" destOrd="0" presId="urn:microsoft.com/office/officeart/2005/8/layout/radial1"/>
    <dgm:cxn modelId="{D5747912-6E63-4118-AA30-E5B9FD028E4F}" type="presOf" srcId="{72066C71-6017-4363-9491-812DBF6E45B5}" destId="{7A258FEC-74D0-4429-A8D6-634C3BFF394F}" srcOrd="0" destOrd="0" presId="urn:microsoft.com/office/officeart/2005/8/layout/radial1"/>
    <dgm:cxn modelId="{CBBE01DC-2A8A-4A5E-80D5-A1473A546A62}" type="presOf" srcId="{5A5A1DDD-057E-4A92-9980-D2DCCC9C633A}" destId="{AF2271DF-3FA7-4BBF-9C29-30A2076E7E56}" srcOrd="0" destOrd="0" presId="urn:microsoft.com/office/officeart/2005/8/layout/radial1"/>
    <dgm:cxn modelId="{94609D54-E485-43F8-94AD-C23A6B2FE3B0}" type="presParOf" srcId="{A3579415-8CB3-4BF9-8FD0-380B28B19423}" destId="{8AF6A015-F340-4ED7-858B-2AA8C45C8260}" srcOrd="0" destOrd="0" presId="urn:microsoft.com/office/officeart/2005/8/layout/radial1"/>
    <dgm:cxn modelId="{FD3C1B7D-8D43-4A09-A72B-A8AD5F23736A}" type="presParOf" srcId="{A3579415-8CB3-4BF9-8FD0-380B28B19423}" destId="{DFBFD1CC-683F-4119-9271-DF40ACF0E6F4}" srcOrd="1" destOrd="0" presId="urn:microsoft.com/office/officeart/2005/8/layout/radial1"/>
    <dgm:cxn modelId="{DAABA3A8-9533-4185-9A65-74CB1DF5F7A1}" type="presParOf" srcId="{DFBFD1CC-683F-4119-9271-DF40ACF0E6F4}" destId="{391225AE-B1AF-450C-A88E-9626E2C1BDAA}" srcOrd="0" destOrd="0" presId="urn:microsoft.com/office/officeart/2005/8/layout/radial1"/>
    <dgm:cxn modelId="{2D4AB7BB-59FA-40EB-9707-5925752BD068}" type="presParOf" srcId="{A3579415-8CB3-4BF9-8FD0-380B28B19423}" destId="{FCA071A1-4CE7-459F-9AE2-D862739A3532}" srcOrd="2" destOrd="0" presId="urn:microsoft.com/office/officeart/2005/8/layout/radial1"/>
    <dgm:cxn modelId="{E1BB8F4D-6DF5-47C8-A77D-41E9FFF08472}" type="presParOf" srcId="{A3579415-8CB3-4BF9-8FD0-380B28B19423}" destId="{84CE1743-B81D-44B5-AC65-36F8F6535EEB}" srcOrd="3" destOrd="0" presId="urn:microsoft.com/office/officeart/2005/8/layout/radial1"/>
    <dgm:cxn modelId="{8DA85C8E-A2E9-42A2-B6CA-5EBE57320B91}" type="presParOf" srcId="{84CE1743-B81D-44B5-AC65-36F8F6535EEB}" destId="{695EC9F8-33EA-4E45-A747-9571187459C0}" srcOrd="0" destOrd="0" presId="urn:microsoft.com/office/officeart/2005/8/layout/radial1"/>
    <dgm:cxn modelId="{20F6B20F-F652-48E4-82BF-6B2B2D4D7F64}" type="presParOf" srcId="{A3579415-8CB3-4BF9-8FD0-380B28B19423}" destId="{63BE63C1-C0DA-47C4-9C2D-25BBD0672BBB}" srcOrd="4" destOrd="0" presId="urn:microsoft.com/office/officeart/2005/8/layout/radial1"/>
    <dgm:cxn modelId="{A890EDD5-A1E2-414A-822D-1D58F6150984}" type="presParOf" srcId="{A3579415-8CB3-4BF9-8FD0-380B28B19423}" destId="{7A258FEC-74D0-4429-A8D6-634C3BFF394F}" srcOrd="5" destOrd="0" presId="urn:microsoft.com/office/officeart/2005/8/layout/radial1"/>
    <dgm:cxn modelId="{339CB6C4-AD66-4F69-AB2F-561DB8F2F8A0}" type="presParOf" srcId="{7A258FEC-74D0-4429-A8D6-634C3BFF394F}" destId="{C3136251-F32B-4DE9-A0A5-CB358BB3F878}" srcOrd="0" destOrd="0" presId="urn:microsoft.com/office/officeart/2005/8/layout/radial1"/>
    <dgm:cxn modelId="{AA988949-CB08-4227-BB46-6D21BCEFAA51}" type="presParOf" srcId="{A3579415-8CB3-4BF9-8FD0-380B28B19423}" destId="{AF2271DF-3FA7-4BBF-9C29-30A2076E7E56}" srcOrd="6" destOrd="0" presId="urn:microsoft.com/office/officeart/2005/8/layout/radial1"/>
    <dgm:cxn modelId="{87CCFBA0-EA11-444C-B0C4-D7CD8E120F2D}" type="presParOf" srcId="{A3579415-8CB3-4BF9-8FD0-380B28B19423}" destId="{B1B7656B-8AAD-4E18-B5CE-AEF9FD171A78}" srcOrd="7" destOrd="0" presId="urn:microsoft.com/office/officeart/2005/8/layout/radial1"/>
    <dgm:cxn modelId="{098A2011-EB20-4CF7-BF66-B781DE346ED4}" type="presParOf" srcId="{B1B7656B-8AAD-4E18-B5CE-AEF9FD171A78}" destId="{F497A4DE-2D7B-4B18-8C4D-9B7DE19A9436}" srcOrd="0" destOrd="0" presId="urn:microsoft.com/office/officeart/2005/8/layout/radial1"/>
    <dgm:cxn modelId="{83FBC003-6C6C-466A-B57D-EF735A8FDF04}" type="presParOf" srcId="{A3579415-8CB3-4BF9-8FD0-380B28B19423}" destId="{B7D12C46-FF59-40FF-971E-2DDB4620569E}"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6A015-F340-4ED7-858B-2AA8C45C8260}">
      <dsp:nvSpPr>
        <dsp:cNvPr id="0" name=""/>
        <dsp:cNvSpPr/>
      </dsp:nvSpPr>
      <dsp:spPr>
        <a:xfrm>
          <a:off x="3352796" y="1676400"/>
          <a:ext cx="1752606" cy="178276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NZ" sz="2800" kern="1200" dirty="0" smtClean="0"/>
            <a:t>Major</a:t>
          </a:r>
          <a:r>
            <a:rPr lang="en-NZ" sz="2300" kern="1200" dirty="0" smtClean="0"/>
            <a:t> Themes</a:t>
          </a:r>
          <a:endParaRPr lang="en-NZ" sz="2300" kern="1200" dirty="0"/>
        </a:p>
      </dsp:txBody>
      <dsp:txXfrm>
        <a:off x="3609459" y="1937479"/>
        <a:ext cx="1239280" cy="1260603"/>
      </dsp:txXfrm>
    </dsp:sp>
    <dsp:sp modelId="{DFBFD1CC-683F-4119-9271-DF40ACF0E6F4}">
      <dsp:nvSpPr>
        <dsp:cNvPr id="0" name=""/>
        <dsp:cNvSpPr/>
      </dsp:nvSpPr>
      <dsp:spPr>
        <a:xfrm rot="16200000">
          <a:off x="4167981" y="1600239"/>
          <a:ext cx="122236" cy="30085"/>
        </a:xfrm>
        <a:custGeom>
          <a:avLst/>
          <a:gdLst/>
          <a:ahLst/>
          <a:cxnLst/>
          <a:rect l="0" t="0" r="0" b="0"/>
          <a:pathLst>
            <a:path>
              <a:moveTo>
                <a:pt x="0" y="15042"/>
              </a:moveTo>
              <a:lnTo>
                <a:pt x="122236" y="15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NZ" sz="500" kern="1200"/>
        </a:p>
      </dsp:txBody>
      <dsp:txXfrm>
        <a:off x="4226044" y="1612226"/>
        <a:ext cx="6111" cy="6111"/>
      </dsp:txXfrm>
    </dsp:sp>
    <dsp:sp modelId="{FCA071A1-4CE7-459F-9AE2-D862739A3532}">
      <dsp:nvSpPr>
        <dsp:cNvPr id="0" name=""/>
        <dsp:cNvSpPr/>
      </dsp:nvSpPr>
      <dsp:spPr>
        <a:xfrm>
          <a:off x="3352796" y="-100458"/>
          <a:ext cx="1752606" cy="16546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NZ" sz="1800" b="1" kern="1200" dirty="0" smtClean="0"/>
            <a:t>Visual Interface</a:t>
          </a:r>
          <a:endParaRPr lang="en-NZ" sz="1800" b="1" kern="1200" dirty="0"/>
        </a:p>
      </dsp:txBody>
      <dsp:txXfrm>
        <a:off x="3609459" y="141856"/>
        <a:ext cx="1239280" cy="1169994"/>
      </dsp:txXfrm>
    </dsp:sp>
    <dsp:sp modelId="{84CE1743-B81D-44B5-AC65-36F8F6535EEB}">
      <dsp:nvSpPr>
        <dsp:cNvPr id="0" name=""/>
        <dsp:cNvSpPr/>
      </dsp:nvSpPr>
      <dsp:spPr>
        <a:xfrm>
          <a:off x="5105403" y="2552738"/>
          <a:ext cx="88321" cy="30085"/>
        </a:xfrm>
        <a:custGeom>
          <a:avLst/>
          <a:gdLst/>
          <a:ahLst/>
          <a:cxnLst/>
          <a:rect l="0" t="0" r="0" b="0"/>
          <a:pathLst>
            <a:path>
              <a:moveTo>
                <a:pt x="0" y="15042"/>
              </a:moveTo>
              <a:lnTo>
                <a:pt x="88321" y="15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NZ" sz="500" kern="1200"/>
        </a:p>
      </dsp:txBody>
      <dsp:txXfrm>
        <a:off x="5147356" y="2565573"/>
        <a:ext cx="4416" cy="4416"/>
      </dsp:txXfrm>
    </dsp:sp>
    <dsp:sp modelId="{63BE63C1-C0DA-47C4-9C2D-25BBD0672BBB}">
      <dsp:nvSpPr>
        <dsp:cNvPr id="0" name=""/>
        <dsp:cNvSpPr/>
      </dsp:nvSpPr>
      <dsp:spPr>
        <a:xfrm>
          <a:off x="5193725" y="1740470"/>
          <a:ext cx="1752606" cy="16546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NZ" sz="1800" b="1" kern="1200" dirty="0" smtClean="0"/>
            <a:t>Other Interaction modalities</a:t>
          </a:r>
          <a:endParaRPr lang="en-NZ" sz="1800" b="1" kern="1200" dirty="0"/>
        </a:p>
      </dsp:txBody>
      <dsp:txXfrm>
        <a:off x="5450388" y="1982784"/>
        <a:ext cx="1239280" cy="1169994"/>
      </dsp:txXfrm>
    </dsp:sp>
    <dsp:sp modelId="{7A258FEC-74D0-4429-A8D6-634C3BFF394F}">
      <dsp:nvSpPr>
        <dsp:cNvPr id="0" name=""/>
        <dsp:cNvSpPr/>
      </dsp:nvSpPr>
      <dsp:spPr>
        <a:xfrm rot="5400000">
          <a:off x="4167981" y="3505237"/>
          <a:ext cx="122236" cy="30085"/>
        </a:xfrm>
        <a:custGeom>
          <a:avLst/>
          <a:gdLst/>
          <a:ahLst/>
          <a:cxnLst/>
          <a:rect l="0" t="0" r="0" b="0"/>
          <a:pathLst>
            <a:path>
              <a:moveTo>
                <a:pt x="0" y="15042"/>
              </a:moveTo>
              <a:lnTo>
                <a:pt x="122236" y="15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NZ" sz="500" kern="1200"/>
        </a:p>
      </dsp:txBody>
      <dsp:txXfrm>
        <a:off x="4226044" y="3517224"/>
        <a:ext cx="6111" cy="6111"/>
      </dsp:txXfrm>
    </dsp:sp>
    <dsp:sp modelId="{AF2271DF-3FA7-4BBF-9C29-30A2076E7E56}">
      <dsp:nvSpPr>
        <dsp:cNvPr id="0" name=""/>
        <dsp:cNvSpPr/>
      </dsp:nvSpPr>
      <dsp:spPr>
        <a:xfrm>
          <a:off x="3352796" y="3581398"/>
          <a:ext cx="1752606" cy="16546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NZ" sz="1800" b="1" kern="1200" dirty="0" smtClean="0"/>
            <a:t>Human sensory/motor system</a:t>
          </a:r>
          <a:endParaRPr lang="en-NZ" sz="1800" b="1" kern="1200" dirty="0"/>
        </a:p>
      </dsp:txBody>
      <dsp:txXfrm>
        <a:off x="3609459" y="3823712"/>
        <a:ext cx="1239280" cy="1169994"/>
      </dsp:txXfrm>
    </dsp:sp>
    <dsp:sp modelId="{B1B7656B-8AAD-4E18-B5CE-AEF9FD171A78}">
      <dsp:nvSpPr>
        <dsp:cNvPr id="0" name=""/>
        <dsp:cNvSpPr/>
      </dsp:nvSpPr>
      <dsp:spPr>
        <a:xfrm rot="10800000">
          <a:off x="3264474" y="2552738"/>
          <a:ext cx="88321" cy="30085"/>
        </a:xfrm>
        <a:custGeom>
          <a:avLst/>
          <a:gdLst/>
          <a:ahLst/>
          <a:cxnLst/>
          <a:rect l="0" t="0" r="0" b="0"/>
          <a:pathLst>
            <a:path>
              <a:moveTo>
                <a:pt x="0" y="15042"/>
              </a:moveTo>
              <a:lnTo>
                <a:pt x="88321" y="1504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NZ" sz="500" kern="1200"/>
        </a:p>
      </dsp:txBody>
      <dsp:txXfrm rot="10800000">
        <a:off x="3306427" y="2565573"/>
        <a:ext cx="4416" cy="4416"/>
      </dsp:txXfrm>
    </dsp:sp>
    <dsp:sp modelId="{B7D12C46-FF59-40FF-971E-2DDB4620569E}">
      <dsp:nvSpPr>
        <dsp:cNvPr id="0" name=""/>
        <dsp:cNvSpPr/>
      </dsp:nvSpPr>
      <dsp:spPr>
        <a:xfrm>
          <a:off x="1511868" y="1740470"/>
          <a:ext cx="1752606" cy="16546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NZ" sz="1800" b="1" kern="1200" dirty="0" smtClean="0"/>
            <a:t>HCI Research</a:t>
          </a:r>
          <a:endParaRPr lang="en-NZ" sz="1800" b="1" kern="1200" dirty="0"/>
        </a:p>
      </dsp:txBody>
      <dsp:txXfrm>
        <a:off x="1768531" y="1982784"/>
        <a:ext cx="1239280" cy="1169994"/>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7F228B3D-57FA-4625-BCC6-A73ACAF4B92D}" type="datetimeFigureOut">
              <a:rPr lang="en-NZ" smtClean="0"/>
              <a:t>6/06/2013</a:t>
            </a:fld>
            <a:endParaRPr lang="en-NZ"/>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F21238A8-3A38-4284-B6C3-FFA904149297}" type="slidenum">
              <a:rPr lang="en-NZ" smtClean="0"/>
              <a:t>‹#›</a:t>
            </a:fld>
            <a:endParaRPr lang="en-NZ"/>
          </a:p>
        </p:txBody>
      </p:sp>
    </p:spTree>
    <p:extLst>
      <p:ext uri="{BB962C8B-B14F-4D97-AF65-F5344CB8AC3E}">
        <p14:creationId xmlns:p14="http://schemas.microsoft.com/office/powerpoint/2010/main" val="3528070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1CA7C788-9993-432A-9C70-D7BD1BBF2771}" type="datetimeFigureOut">
              <a:rPr lang="en-NZ" smtClean="0"/>
              <a:t>6/06/2013</a:t>
            </a:fld>
            <a:endParaRPr lang="en-NZ"/>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1F38C90-A04A-491C-A864-89E297790925}" type="slidenum">
              <a:rPr lang="en-NZ" smtClean="0"/>
              <a:t>‹#›</a:t>
            </a:fld>
            <a:endParaRPr lang="en-NZ"/>
          </a:p>
        </p:txBody>
      </p:sp>
    </p:spTree>
    <p:extLst>
      <p:ext uri="{BB962C8B-B14F-4D97-AF65-F5344CB8AC3E}">
        <p14:creationId xmlns:p14="http://schemas.microsoft.com/office/powerpoint/2010/main" val="2942494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8B25B4D0-8D6D-4303-B187-9E0B4F5B70C8}" type="slidenum">
              <a:rPr lang="en-GB" smtClean="0"/>
              <a:pPr>
                <a:defRPr/>
              </a:pPr>
              <a:t>5</a:t>
            </a:fld>
            <a:endParaRPr lang="en-GB"/>
          </a:p>
        </p:txBody>
      </p:sp>
    </p:spTree>
    <p:extLst>
      <p:ext uri="{BB962C8B-B14F-4D97-AF65-F5344CB8AC3E}">
        <p14:creationId xmlns:p14="http://schemas.microsoft.com/office/powerpoint/2010/main" val="2726426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eaLnBrk="1" hangingPunct="1"/>
            <a:endParaRPr lang="en-NZ" smtClean="0"/>
          </a:p>
        </p:txBody>
      </p:sp>
      <p:sp>
        <p:nvSpPr>
          <p:cNvPr id="25604" name="Slide Number Placeholder 3"/>
          <p:cNvSpPr>
            <a:spLocks noGrp="1"/>
          </p:cNvSpPr>
          <p:nvPr>
            <p:ph type="sldNum" sz="quarter" idx="5"/>
          </p:nvPr>
        </p:nvSpPr>
        <p:spPr>
          <a:noFill/>
        </p:spPr>
        <p:txBody>
          <a:bodyPr/>
          <a:lstStyle/>
          <a:p>
            <a:fld id="{DA9AFE8D-F51F-4D6B-9004-DB32B58C1CE3}" type="slidenum">
              <a:rPr lang="en-US"/>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pPr eaLnBrk="1" hangingPunct="1"/>
            <a:endParaRPr lang="en-NZ" smtClean="0"/>
          </a:p>
        </p:txBody>
      </p:sp>
      <p:sp>
        <p:nvSpPr>
          <p:cNvPr id="32772" name="Slide Number Placeholder 3"/>
          <p:cNvSpPr>
            <a:spLocks noGrp="1"/>
          </p:cNvSpPr>
          <p:nvPr>
            <p:ph type="sldNum" sz="quarter" idx="5"/>
          </p:nvPr>
        </p:nvSpPr>
        <p:spPr>
          <a:noFill/>
        </p:spPr>
        <p:txBody>
          <a:bodyPr/>
          <a:lstStyle/>
          <a:p>
            <a:fld id="{FFC19A28-F608-4F4A-ADFB-E56272BB48E1}" type="slidenum">
              <a:rPr lang="en-US"/>
              <a:pPr/>
              <a:t>16</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19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23">
              <a:defRPr sz="2200">
                <a:solidFill>
                  <a:schemeClr val="tx1"/>
                </a:solidFill>
                <a:latin typeface="Times" pitchFamily="1" charset="0"/>
              </a:defRPr>
            </a:lvl1pPr>
            <a:lvl2pPr marL="685817" indent="-263776" defTabSz="914423">
              <a:defRPr sz="2200">
                <a:solidFill>
                  <a:schemeClr val="tx1"/>
                </a:solidFill>
                <a:latin typeface="Times" pitchFamily="1" charset="0"/>
              </a:defRPr>
            </a:lvl2pPr>
            <a:lvl3pPr marL="1055103" indent="-211021" defTabSz="914423">
              <a:defRPr sz="2200">
                <a:solidFill>
                  <a:schemeClr val="tx1"/>
                </a:solidFill>
                <a:latin typeface="Times" pitchFamily="1" charset="0"/>
              </a:defRPr>
            </a:lvl3pPr>
            <a:lvl4pPr marL="1477145" indent="-211021" defTabSz="914423">
              <a:defRPr sz="2200">
                <a:solidFill>
                  <a:schemeClr val="tx1"/>
                </a:solidFill>
                <a:latin typeface="Times" pitchFamily="1" charset="0"/>
              </a:defRPr>
            </a:lvl4pPr>
            <a:lvl5pPr marL="1899186" indent="-211021" defTabSz="914423">
              <a:defRPr sz="2200">
                <a:solidFill>
                  <a:schemeClr val="tx1"/>
                </a:solidFill>
                <a:latin typeface="Times" pitchFamily="1" charset="0"/>
              </a:defRPr>
            </a:lvl5pPr>
            <a:lvl6pPr marL="2321227" indent="-211021" defTabSz="914423" eaLnBrk="0" fontAlgn="base" hangingPunct="0">
              <a:spcBef>
                <a:spcPct val="0"/>
              </a:spcBef>
              <a:spcAft>
                <a:spcPct val="0"/>
              </a:spcAft>
              <a:defRPr sz="2200">
                <a:solidFill>
                  <a:schemeClr val="tx1"/>
                </a:solidFill>
                <a:latin typeface="Times" pitchFamily="1" charset="0"/>
              </a:defRPr>
            </a:lvl6pPr>
            <a:lvl7pPr marL="2743269" indent="-211021" defTabSz="914423" eaLnBrk="0" fontAlgn="base" hangingPunct="0">
              <a:spcBef>
                <a:spcPct val="0"/>
              </a:spcBef>
              <a:spcAft>
                <a:spcPct val="0"/>
              </a:spcAft>
              <a:defRPr sz="2200">
                <a:solidFill>
                  <a:schemeClr val="tx1"/>
                </a:solidFill>
                <a:latin typeface="Times" pitchFamily="1" charset="0"/>
              </a:defRPr>
            </a:lvl7pPr>
            <a:lvl8pPr marL="3165310" indent="-211021" defTabSz="914423" eaLnBrk="0" fontAlgn="base" hangingPunct="0">
              <a:spcBef>
                <a:spcPct val="0"/>
              </a:spcBef>
              <a:spcAft>
                <a:spcPct val="0"/>
              </a:spcAft>
              <a:defRPr sz="2200">
                <a:solidFill>
                  <a:schemeClr val="tx1"/>
                </a:solidFill>
                <a:latin typeface="Times" pitchFamily="1" charset="0"/>
              </a:defRPr>
            </a:lvl8pPr>
            <a:lvl9pPr marL="3587351" indent="-211021" defTabSz="914423" eaLnBrk="0" fontAlgn="base" hangingPunct="0">
              <a:spcBef>
                <a:spcPct val="0"/>
              </a:spcBef>
              <a:spcAft>
                <a:spcPct val="0"/>
              </a:spcAft>
              <a:defRPr sz="2200">
                <a:solidFill>
                  <a:schemeClr val="tx1"/>
                </a:solidFill>
                <a:latin typeface="Times" pitchFamily="1" charset="0"/>
              </a:defRPr>
            </a:lvl9pPr>
          </a:lstStyle>
          <a:p>
            <a:fld id="{B9EBE6EF-BB61-41F6-8DB8-5A1430D1E9A6}" type="slidenum">
              <a:rPr lang="en-GB" sz="1200"/>
              <a:pPr/>
              <a:t>21</a:t>
            </a:fld>
            <a:endParaRPr lang="en-GB" sz="120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Times" pitchFamily="1"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AF21C6AA-8E8F-4EB0-BFF9-B94C96D150FC}"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10"/>
          </p:nvPr>
        </p:nvSpPr>
        <p:spPr/>
        <p:txBody>
          <a:bodyPr/>
          <a:lstStyle/>
          <a:p>
            <a:pPr>
              <a:defRPr/>
            </a:pPr>
            <a:fld id="{8B25B4D0-8D6D-4303-B187-9E0B4F5B70C8}" type="slidenum">
              <a:rPr lang="en-GB" smtClean="0"/>
              <a:pPr>
                <a:defRPr/>
              </a:pPr>
              <a:t>6</a:t>
            </a:fld>
            <a:endParaRPr lang="en-GB"/>
          </a:p>
        </p:txBody>
      </p:sp>
    </p:spTree>
    <p:extLst>
      <p:ext uri="{BB962C8B-B14F-4D97-AF65-F5344CB8AC3E}">
        <p14:creationId xmlns:p14="http://schemas.microsoft.com/office/powerpoint/2010/main" val="2918264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F3A7DA0E-FEF5-4230-95F0-7A27D56093B6}"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Relate to the civil engineering database from earlier lectures</a:t>
            </a:r>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10</a:t>
            </a:fld>
            <a:endParaRPr lang="fr-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C9D815-2CBF-47DB-ADE0-5EF34EE89B03}" type="slidenum">
              <a:rPr lang="fr-CH" smtClean="0"/>
              <a:pPr/>
              <a:t>11</a:t>
            </a:fld>
            <a:endParaRPr lang="fr-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83297FB6-B53B-47BA-B630-61E8E09142DC}"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2628CF46-57F1-4746-9D55-978F37E73F47}"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B34233B8-1F60-4395-88B4-B42B7D75EA6B}"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COMPSCI 345 / SOFTENG 350</a:t>
            </a:r>
            <a:endParaRPr lang="en-NZ" dirty="0"/>
          </a:p>
        </p:txBody>
      </p:sp>
      <p:sp>
        <p:nvSpPr>
          <p:cNvPr id="3" name="Subtitle 2"/>
          <p:cNvSpPr>
            <a:spLocks noGrp="1"/>
          </p:cNvSpPr>
          <p:nvPr>
            <p:ph type="subTitle" idx="1"/>
          </p:nvPr>
        </p:nvSpPr>
        <p:spPr/>
        <p:txBody>
          <a:bodyPr/>
          <a:lstStyle/>
          <a:p>
            <a:r>
              <a:rPr lang="en-NZ" dirty="0" smtClean="0"/>
              <a:t>Exam </a:t>
            </a:r>
            <a:r>
              <a:rPr lang="en-NZ" dirty="0" smtClean="0"/>
              <a:t>Review 2013</a:t>
            </a:r>
            <a:endParaRPr lang="en-NZ" dirty="0" smtClean="0"/>
          </a:p>
          <a:p>
            <a:r>
              <a:rPr lang="en-NZ" dirty="0" err="1" smtClean="0"/>
              <a:t>Assoc</a:t>
            </a:r>
            <a:r>
              <a:rPr lang="en-NZ" dirty="0" smtClean="0"/>
              <a:t> Prof Beryl Plimmer</a:t>
            </a:r>
          </a:p>
          <a:p>
            <a:r>
              <a:rPr lang="en-NZ" dirty="0" smtClean="0"/>
              <a:t>Prof </a:t>
            </a:r>
            <a:r>
              <a:rPr lang="en-NZ" dirty="0" smtClean="0"/>
              <a:t>Jim Warren</a:t>
            </a:r>
            <a:endParaRPr lang="en-NZ" dirty="0"/>
          </a:p>
        </p:txBody>
      </p:sp>
    </p:spTree>
    <p:extLst>
      <p:ext uri="{BB962C8B-B14F-4D97-AF65-F5344CB8AC3E}">
        <p14:creationId xmlns:p14="http://schemas.microsoft.com/office/powerpoint/2010/main" val="4243459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2" name="Title 1"/>
          <p:cNvSpPr>
            <a:spLocks noGrp="1"/>
          </p:cNvSpPr>
          <p:nvPr>
            <p:ph type="title"/>
          </p:nvPr>
        </p:nvSpPr>
        <p:spPr>
          <a:xfrm>
            <a:off x="533400" y="228600"/>
            <a:ext cx="8610600" cy="992187"/>
          </a:xfrm>
        </p:spPr>
        <p:txBody>
          <a:bodyPr>
            <a:normAutofit/>
          </a:bodyPr>
          <a:lstStyle/>
          <a:p>
            <a:pPr algn="r"/>
            <a:r>
              <a:rPr lang="en-US" sz="3600" b="1" dirty="0" smtClean="0">
                <a:solidFill>
                  <a:srgbClr val="0033CC"/>
                </a:solidFill>
              </a:rPr>
              <a:t>Persona example</a:t>
            </a:r>
            <a:endParaRPr lang="en-US" sz="3600" b="1" dirty="0">
              <a:solidFill>
                <a:srgbClr val="0033CC"/>
              </a:solidFill>
            </a:endParaRPr>
          </a:p>
        </p:txBody>
      </p:sp>
      <p:pic>
        <p:nvPicPr>
          <p:cNvPr id="5" name="Content Placeholder 4" descr="personasample2-p1.jpg"/>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0" y="0"/>
            <a:ext cx="5101224" cy="6858000"/>
          </a:xfrm>
        </p:spPr>
      </p:pic>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30F74E6-9A8B-494C-98F5-B66B12BC748A}" type="slidenum">
              <a:rPr lang="en-US" smtClean="0"/>
              <a:pPr>
                <a:defRPr/>
              </a:pPr>
              <a:t>10</a:t>
            </a:fld>
            <a:endParaRPr lang="en-US" dirty="0"/>
          </a:p>
        </p:txBody>
      </p:sp>
      <p:sp>
        <p:nvSpPr>
          <p:cNvPr id="6" name="TextBox 5"/>
          <p:cNvSpPr txBox="1"/>
          <p:nvPr/>
        </p:nvSpPr>
        <p:spPr>
          <a:xfrm>
            <a:off x="5148064" y="6581001"/>
            <a:ext cx="1830886" cy="276999"/>
          </a:xfrm>
          <a:prstGeom prst="rect">
            <a:avLst/>
          </a:prstGeom>
          <a:noFill/>
        </p:spPr>
        <p:txBody>
          <a:bodyPr wrap="none" rtlCol="0">
            <a:spAutoFit/>
          </a:bodyPr>
          <a:lstStyle/>
          <a:p>
            <a:r>
              <a:rPr lang="en-US" sz="1200" dirty="0" smtClean="0">
                <a:solidFill>
                  <a:schemeClr val="tx1">
                    <a:lumMod val="50000"/>
                    <a:lumOff val="50000"/>
                  </a:schemeClr>
                </a:solidFill>
              </a:rPr>
              <a:t>© http://chopsticker.com/</a:t>
            </a:r>
            <a:endParaRPr lang="en-US" sz="1200" dirty="0">
              <a:solidFill>
                <a:schemeClr val="tx1">
                  <a:lumMod val="50000"/>
                  <a:lumOff val="50000"/>
                </a:schemeClr>
              </a:solidFill>
            </a:endParaRPr>
          </a:p>
        </p:txBody>
      </p:sp>
      <p:sp>
        <p:nvSpPr>
          <p:cNvPr id="8" name="TextBox 7"/>
          <p:cNvSpPr txBox="1"/>
          <p:nvPr/>
        </p:nvSpPr>
        <p:spPr>
          <a:xfrm>
            <a:off x="7696200" y="1600200"/>
            <a:ext cx="1219200" cy="646331"/>
          </a:xfrm>
          <a:prstGeom prst="rect">
            <a:avLst/>
          </a:prstGeom>
          <a:noFill/>
        </p:spPr>
        <p:txBody>
          <a:bodyPr wrap="square" rtlCol="0">
            <a:spAutoFit/>
          </a:bodyPr>
          <a:lstStyle/>
          <a:p>
            <a:r>
              <a:rPr lang="en-NZ" sz="3600" b="1" dirty="0" smtClean="0">
                <a:solidFill>
                  <a:schemeClr val="accent4"/>
                </a:solidFill>
              </a:rPr>
              <a:t>L6</a:t>
            </a:r>
            <a:endParaRPr lang="en-NZ" sz="3600" b="1" dirty="0">
              <a:solidFill>
                <a:schemeClr val="accent4"/>
              </a:solidFill>
            </a:endParaRPr>
          </a:p>
        </p:txBody>
      </p:sp>
    </p:spTree>
    <p:extLst>
      <p:ext uri="{BB962C8B-B14F-4D97-AF65-F5344CB8AC3E}">
        <p14:creationId xmlns:p14="http://schemas.microsoft.com/office/powerpoint/2010/main" val="426554232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0033CC"/>
                </a:solidFill>
              </a:rPr>
              <a:t>Scenario example</a:t>
            </a:r>
            <a:endParaRPr lang="en-US" sz="3600" b="1" dirty="0">
              <a:solidFill>
                <a:srgbClr val="0033CC"/>
              </a:solidFill>
            </a:endParaRPr>
          </a:p>
        </p:txBody>
      </p:sp>
      <p:sp>
        <p:nvSpPr>
          <p:cNvPr id="4" name="Slide Number Placeholder 3"/>
          <p:cNvSpPr>
            <a:spLocks noGrp="1"/>
          </p:cNvSpPr>
          <p:nvPr>
            <p:ph type="sldNum" sz="quarter" idx="4294967295"/>
          </p:nvPr>
        </p:nvSpPr>
        <p:spPr>
          <a:xfrm>
            <a:off x="6553200" y="6356350"/>
            <a:ext cx="2133600" cy="365125"/>
          </a:xfrm>
          <a:prstGeom prst="rect">
            <a:avLst/>
          </a:prstGeom>
        </p:spPr>
        <p:txBody>
          <a:bodyPr/>
          <a:lstStyle/>
          <a:p>
            <a:pPr>
              <a:defRPr/>
            </a:pPr>
            <a:fld id="{B30F74E6-9A8B-494C-98F5-B66B12BC748A}" type="slidenum">
              <a:rPr lang="en-US" smtClean="0"/>
              <a:pPr>
                <a:defRPr/>
              </a:pPr>
              <a:t>11</a:t>
            </a:fld>
            <a:endParaRPr lang="en-US" dirty="0"/>
          </a:p>
        </p:txBody>
      </p:sp>
      <p:sp>
        <p:nvSpPr>
          <p:cNvPr id="7" name="Content Placeholder 6"/>
          <p:cNvSpPr>
            <a:spLocks noGrp="1"/>
          </p:cNvSpPr>
          <p:nvPr>
            <p:ph idx="1"/>
          </p:nvPr>
        </p:nvSpPr>
        <p:spPr>
          <a:xfrm>
            <a:off x="457200" y="1600200"/>
            <a:ext cx="8229600" cy="4925144"/>
          </a:xfrm>
        </p:spPr>
        <p:txBody>
          <a:bodyPr>
            <a:normAutofit lnSpcReduction="10000"/>
          </a:bodyPr>
          <a:lstStyle/>
          <a:p>
            <a:pPr>
              <a:buNone/>
            </a:pPr>
            <a:r>
              <a:rPr lang="en-US" dirty="0" smtClean="0"/>
              <a:t>Accessing Design Files from a remote server</a:t>
            </a:r>
          </a:p>
          <a:p>
            <a:pPr>
              <a:buNone/>
            </a:pPr>
            <a:r>
              <a:rPr lang="en-US" sz="1800" b="1" dirty="0" smtClean="0"/>
              <a:t>PACT Analysis</a:t>
            </a:r>
          </a:p>
          <a:p>
            <a:pPr>
              <a:buNone/>
            </a:pPr>
            <a:r>
              <a:rPr lang="en-US" sz="1800" dirty="0" smtClean="0"/>
              <a:t>People: Design engineer on a project</a:t>
            </a:r>
          </a:p>
          <a:p>
            <a:pPr>
              <a:buNone/>
            </a:pPr>
            <a:r>
              <a:rPr lang="en-US" sz="1800" dirty="0" smtClean="0"/>
              <a:t>Activities: Using the DMS (document management system) to identify released document set for a design part</a:t>
            </a:r>
          </a:p>
          <a:p>
            <a:pPr>
              <a:buNone/>
            </a:pPr>
            <a:r>
              <a:rPr lang="en-US" sz="1800" dirty="0" smtClean="0"/>
              <a:t>Context: Remote site work environment, independently managed work activity</a:t>
            </a:r>
          </a:p>
          <a:p>
            <a:pPr>
              <a:buNone/>
            </a:pPr>
            <a:r>
              <a:rPr lang="en-US" sz="1800" dirty="0" smtClean="0"/>
              <a:t>Technology: Mobile interface to previous PC-based DMS</a:t>
            </a:r>
          </a:p>
          <a:p>
            <a:pPr>
              <a:buNone/>
            </a:pPr>
            <a:r>
              <a:rPr lang="en-US" sz="1800" b="1" dirty="0" smtClean="0"/>
              <a:t>Scenario</a:t>
            </a:r>
          </a:p>
          <a:p>
            <a:pPr>
              <a:buNone/>
            </a:pPr>
            <a:r>
              <a:rPr lang="en-US" sz="1800" dirty="0" smtClean="0"/>
              <a:t>Engineer is on site discussing construction of ‘Bridge D’ ‘Deck’ with contractors. Doesn’t believe that they have all the documentation and needs to check their set of documents against the master set. Uses mobile device to access DMS and authenticates with the system. Selects project ‘Bridge D’ and design part ‘Deck’. Requests the set of released documents to be identified. Works through the identified set of documents checking document codes, release date, and versions with the contractor. Identifies no anomalies with the contractor’s set and completes programme task.</a:t>
            </a:r>
            <a:endParaRPr lang="en-US" sz="1800" dirty="0"/>
          </a:p>
        </p:txBody>
      </p:sp>
      <p:sp>
        <p:nvSpPr>
          <p:cNvPr id="5" name="TextBox 4"/>
          <p:cNvSpPr txBox="1"/>
          <p:nvPr/>
        </p:nvSpPr>
        <p:spPr>
          <a:xfrm>
            <a:off x="228600" y="6477000"/>
            <a:ext cx="5257800" cy="338554"/>
          </a:xfrm>
          <a:prstGeom prst="rect">
            <a:avLst/>
          </a:prstGeom>
          <a:solidFill>
            <a:schemeClr val="accent3"/>
          </a:solidFill>
        </p:spPr>
        <p:txBody>
          <a:bodyPr wrap="square" rtlCol="0">
            <a:spAutoFit/>
          </a:bodyPr>
          <a:lstStyle/>
          <a:p>
            <a:endParaRPr lang="en-NZ" dirty="0"/>
          </a:p>
        </p:txBody>
      </p:sp>
      <p:sp>
        <p:nvSpPr>
          <p:cNvPr id="6" name="TextBox 5"/>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L6</a:t>
            </a:r>
            <a:endParaRPr lang="en-NZ" sz="3600" b="1" dirty="0">
              <a:solidFill>
                <a:schemeClr val="accent4"/>
              </a:solidFill>
            </a:endParaRPr>
          </a:p>
        </p:txBody>
      </p:sp>
    </p:spTree>
    <p:extLst>
      <p:ext uri="{BB962C8B-B14F-4D97-AF65-F5344CB8AC3E}">
        <p14:creationId xmlns:p14="http://schemas.microsoft.com/office/powerpoint/2010/main" val="154998487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11B28507-1692-4856-94BD-ED0E1FE74A6D}" type="slidenum">
              <a:rPr lang="en-US"/>
              <a:pPr/>
              <a:t>12</a:t>
            </a:fld>
            <a:endParaRPr lang="en-US"/>
          </a:p>
        </p:txBody>
      </p:sp>
      <p:sp>
        <p:nvSpPr>
          <p:cNvPr id="229378" name="Rectangle 2"/>
          <p:cNvSpPr>
            <a:spLocks noGrp="1" noChangeArrowheads="1"/>
          </p:cNvSpPr>
          <p:nvPr>
            <p:ph type="title"/>
          </p:nvPr>
        </p:nvSpPr>
        <p:spPr/>
        <p:txBody>
          <a:bodyPr/>
          <a:lstStyle/>
          <a:p>
            <a:r>
              <a:rPr lang="en-US" sz="2800"/>
              <a:t>Conceptual Design – </a:t>
            </a:r>
            <a:r>
              <a:rPr lang="en-US" sz="2800" b="0"/>
              <a:t>Scenarios, Flowcharts, and Cognitive Walkthroughs</a:t>
            </a:r>
          </a:p>
        </p:txBody>
      </p:sp>
      <p:sp>
        <p:nvSpPr>
          <p:cNvPr id="229379" name="Rectangle 3"/>
          <p:cNvSpPr>
            <a:spLocks noGrp="1" noChangeArrowheads="1"/>
          </p:cNvSpPr>
          <p:nvPr>
            <p:ph type="body" idx="1"/>
          </p:nvPr>
        </p:nvSpPr>
        <p:spPr>
          <a:xfrm>
            <a:off x="457200" y="1371600"/>
            <a:ext cx="8229600" cy="4525963"/>
          </a:xfrm>
        </p:spPr>
        <p:txBody>
          <a:bodyPr/>
          <a:lstStyle/>
          <a:p>
            <a:pPr marL="225425" indent="-225425"/>
            <a:r>
              <a:rPr lang="en-US" dirty="0"/>
              <a:t>Flowcharts can be: </a:t>
            </a:r>
          </a:p>
          <a:p>
            <a:pPr marL="744538" lvl="1"/>
            <a:r>
              <a:rPr lang="en-US" dirty="0"/>
              <a:t>Simple network diagrams that identify the pages of a Web site and the navigational links between them </a:t>
            </a:r>
          </a:p>
          <a:p>
            <a:pPr marL="744538" lvl="1"/>
            <a:r>
              <a:rPr lang="en-US" dirty="0"/>
              <a:t>Sophisticated diagrams that capture conditional junctures and computational processes</a:t>
            </a:r>
          </a:p>
          <a:p>
            <a:pPr marL="225425" indent="-225425"/>
            <a:endParaRPr lang="en-US" dirty="0"/>
          </a:p>
        </p:txBody>
      </p:sp>
      <p:pic>
        <p:nvPicPr>
          <p:cNvPr id="229381" name="Picture 5" descr="Figure5-3a"/>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38200" y="4267200"/>
            <a:ext cx="3733800" cy="1773238"/>
          </a:xfrm>
          <a:prstGeom prst="rect">
            <a:avLst/>
          </a:prstGeom>
          <a:noFill/>
        </p:spPr>
      </p:pic>
      <p:pic>
        <p:nvPicPr>
          <p:cNvPr id="229382" name="Picture 6" descr="Figure5-3b"/>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257800" y="4191000"/>
            <a:ext cx="2514600" cy="2225675"/>
          </a:xfrm>
          <a:prstGeom prst="rect">
            <a:avLst/>
          </a:prstGeom>
          <a:noFill/>
        </p:spPr>
      </p:pic>
      <p:sp>
        <p:nvSpPr>
          <p:cNvPr id="7" name="TextBox 6"/>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L5</a:t>
            </a:r>
            <a:endParaRPr lang="en-NZ" sz="3600" b="1" dirty="0">
              <a:solidFill>
                <a:schemeClr val="accent4"/>
              </a:solidFill>
            </a:endParaRPr>
          </a:p>
        </p:txBody>
      </p:sp>
    </p:spTree>
    <p:extLst>
      <p:ext uri="{BB962C8B-B14F-4D97-AF65-F5344CB8AC3E}">
        <p14:creationId xmlns:p14="http://schemas.microsoft.com/office/powerpoint/2010/main" val="387120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6CB1F82A-D749-49B8-B588-E7070DC6F3B1}" type="slidenum">
              <a:rPr lang="en-US"/>
              <a:pPr/>
              <a:t>13</a:t>
            </a:fld>
            <a:endParaRPr lang="en-US"/>
          </a:p>
        </p:txBody>
      </p:sp>
      <p:sp>
        <p:nvSpPr>
          <p:cNvPr id="232450" name="Rectangle 2"/>
          <p:cNvSpPr>
            <a:spLocks noGrp="1" noChangeArrowheads="1"/>
          </p:cNvSpPr>
          <p:nvPr>
            <p:ph type="title"/>
          </p:nvPr>
        </p:nvSpPr>
        <p:spPr/>
        <p:txBody>
          <a:bodyPr>
            <a:normAutofit fontScale="90000"/>
          </a:bodyPr>
          <a:lstStyle/>
          <a:p>
            <a:r>
              <a:rPr lang="en-US"/>
              <a:t>Physical Design - </a:t>
            </a:r>
            <a:r>
              <a:rPr lang="en-US" b="0" i="1"/>
              <a:t>Low-fidelity prototypes</a:t>
            </a:r>
          </a:p>
        </p:txBody>
      </p:sp>
      <p:sp>
        <p:nvSpPr>
          <p:cNvPr id="232451" name="Rectangle 3"/>
          <p:cNvSpPr>
            <a:spLocks noGrp="1" noChangeArrowheads="1"/>
          </p:cNvSpPr>
          <p:nvPr>
            <p:ph type="body" idx="1"/>
          </p:nvPr>
        </p:nvSpPr>
        <p:spPr/>
        <p:txBody>
          <a:bodyPr/>
          <a:lstStyle/>
          <a:p>
            <a:r>
              <a:rPr lang="en-US" sz="2800" dirty="0"/>
              <a:t>The three main criteria for low-fidelity prototypes:</a:t>
            </a:r>
          </a:p>
          <a:p>
            <a:pPr lvl="1"/>
            <a:r>
              <a:rPr lang="en-US" sz="2400" dirty="0"/>
              <a:t>Easy and inexpensive to make.</a:t>
            </a:r>
          </a:p>
          <a:p>
            <a:pPr lvl="1"/>
            <a:r>
              <a:rPr lang="en-US" sz="2400" dirty="0"/>
              <a:t>Flexible enough to be constantly changed and rearranged.</a:t>
            </a:r>
          </a:p>
          <a:p>
            <a:pPr lvl="1"/>
            <a:r>
              <a:rPr lang="en-US" sz="2400" dirty="0"/>
              <a:t>Complete enough to yield useful feedback about specific design questions.</a:t>
            </a:r>
          </a:p>
        </p:txBody>
      </p:sp>
      <p:pic>
        <p:nvPicPr>
          <p:cNvPr id="232453" name="Picture 5" descr="Figure5-11"/>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10000" y="3505200"/>
            <a:ext cx="3505200" cy="2881313"/>
          </a:xfrm>
          <a:prstGeom prst="rect">
            <a:avLst/>
          </a:prstGeom>
          <a:noFill/>
        </p:spPr>
      </p:pic>
      <p:sp>
        <p:nvSpPr>
          <p:cNvPr id="6" name="TextBox 5"/>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L7</a:t>
            </a:r>
            <a:endParaRPr lang="en-NZ" sz="3600" b="1" dirty="0">
              <a:solidFill>
                <a:schemeClr val="accent4"/>
              </a:solidFill>
            </a:endParaRPr>
          </a:p>
        </p:txBody>
      </p:sp>
    </p:spTree>
    <p:extLst>
      <p:ext uri="{BB962C8B-B14F-4D97-AF65-F5344CB8AC3E}">
        <p14:creationId xmlns:p14="http://schemas.microsoft.com/office/powerpoint/2010/main" val="21101304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0"/>
          </p:nvPr>
        </p:nvSpPr>
        <p:spPr/>
        <p:txBody>
          <a:bodyPr/>
          <a:lstStyle/>
          <a:p>
            <a:r>
              <a:rPr lang="en-US"/>
              <a:t>1-</a:t>
            </a:r>
            <a:fld id="{2BE3D2C2-B218-4E1F-A8F9-16C7D106770A}" type="slidenum">
              <a:rPr lang="en-US"/>
              <a:pPr/>
              <a:t>14</a:t>
            </a:fld>
            <a:endParaRPr lang="en-US"/>
          </a:p>
        </p:txBody>
      </p:sp>
      <p:sp>
        <p:nvSpPr>
          <p:cNvPr id="238594" name="Rectangle 2"/>
          <p:cNvSpPr>
            <a:spLocks noGrp="1" noChangeArrowheads="1"/>
          </p:cNvSpPr>
          <p:nvPr>
            <p:ph type="title"/>
          </p:nvPr>
        </p:nvSpPr>
        <p:spPr/>
        <p:txBody>
          <a:bodyPr/>
          <a:lstStyle/>
          <a:p>
            <a:r>
              <a:rPr lang="en-US"/>
              <a:t>Physical Design Cont. - </a:t>
            </a:r>
            <a:r>
              <a:rPr lang="en-US" b="0" i="1"/>
              <a:t>Wireframes</a:t>
            </a:r>
          </a:p>
        </p:txBody>
      </p:sp>
      <p:sp>
        <p:nvSpPr>
          <p:cNvPr id="238595" name="Rectangle 3"/>
          <p:cNvSpPr>
            <a:spLocks noGrp="1" noChangeArrowheads="1"/>
          </p:cNvSpPr>
          <p:nvPr>
            <p:ph type="body" idx="1"/>
          </p:nvPr>
        </p:nvSpPr>
        <p:spPr/>
        <p:txBody>
          <a:bodyPr/>
          <a:lstStyle/>
          <a:p>
            <a:pPr marL="0" indent="1588">
              <a:buFontTx/>
              <a:buNone/>
            </a:pPr>
            <a:endParaRPr lang="en-US"/>
          </a:p>
          <a:p>
            <a:pPr marL="0" indent="1588">
              <a:buFontTx/>
              <a:buNone/>
            </a:pPr>
            <a:r>
              <a:rPr lang="en-US" sz="2400"/>
              <a:t>Wireframes help to create template layouts that can be used to impose a consistent structure throughout the interface</a:t>
            </a:r>
          </a:p>
        </p:txBody>
      </p:sp>
      <p:pic>
        <p:nvPicPr>
          <p:cNvPr id="238596" name="Picture 4" descr="maxim"/>
          <p:cNvPicPr>
            <a:picLocks noChangeAspect="1" noChangeArrowheads="1"/>
          </p:cNvPicPr>
          <p:nvPr/>
        </p:nvPicPr>
        <p:blipFill>
          <a:blip r:embed="rId3" cstate="print"/>
          <a:srcRect/>
          <a:stretch>
            <a:fillRect/>
          </a:stretch>
        </p:blipFill>
        <p:spPr bwMode="auto">
          <a:xfrm>
            <a:off x="304800" y="1676400"/>
            <a:ext cx="7905750" cy="428625"/>
          </a:xfrm>
          <a:prstGeom prst="rect">
            <a:avLst/>
          </a:prstGeom>
          <a:noFill/>
        </p:spPr>
      </p:pic>
      <p:pic>
        <p:nvPicPr>
          <p:cNvPr id="238598" name="Picture 6" descr="Figure5-12"/>
          <p:cNvPicPr>
            <a:picLocks noChangeAspect="1" noChangeArrowheads="1"/>
          </p:cNvPicPr>
          <p:nvPr/>
        </p:nvPicPr>
        <p:blipFill>
          <a:blip r:embed="rId4" cstate="print"/>
          <a:srcRect/>
          <a:stretch>
            <a:fillRect/>
          </a:stretch>
        </p:blipFill>
        <p:spPr bwMode="auto">
          <a:xfrm>
            <a:off x="1066800" y="3200400"/>
            <a:ext cx="6477000" cy="2735263"/>
          </a:xfrm>
          <a:prstGeom prst="rect">
            <a:avLst/>
          </a:prstGeom>
          <a:noFill/>
        </p:spPr>
      </p:pic>
      <p:sp>
        <p:nvSpPr>
          <p:cNvPr id="7" name="TextBox 6"/>
          <p:cNvSpPr txBox="1"/>
          <p:nvPr/>
        </p:nvSpPr>
        <p:spPr>
          <a:xfrm>
            <a:off x="304800" y="76200"/>
            <a:ext cx="1219200" cy="646331"/>
          </a:xfrm>
          <a:prstGeom prst="rect">
            <a:avLst/>
          </a:prstGeom>
          <a:noFill/>
        </p:spPr>
        <p:txBody>
          <a:bodyPr wrap="square" rtlCol="0">
            <a:spAutoFit/>
          </a:bodyPr>
          <a:lstStyle/>
          <a:p>
            <a:r>
              <a:rPr lang="en-NZ" sz="3600" b="1" dirty="0" smtClean="0">
                <a:solidFill>
                  <a:schemeClr val="accent4"/>
                </a:solidFill>
              </a:rPr>
              <a:t>L8</a:t>
            </a:r>
            <a:endParaRPr lang="en-NZ" sz="3600" b="1" dirty="0">
              <a:solidFill>
                <a:schemeClr val="accent4"/>
              </a:solidFill>
            </a:endParaRPr>
          </a:p>
        </p:txBody>
      </p:sp>
    </p:spTree>
    <p:extLst>
      <p:ext uri="{BB962C8B-B14F-4D97-AF65-F5344CB8AC3E}">
        <p14:creationId xmlns:p14="http://schemas.microsoft.com/office/powerpoint/2010/main" val="11035404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r>
              <a:rPr lang="en-US"/>
              <a:t>1-</a:t>
            </a:r>
            <a:fld id="{FF61657D-4D5F-4B32-B1D0-CEE807BAD86C}" type="slidenum">
              <a:rPr lang="en-US"/>
              <a:pPr>
                <a:defRPr/>
              </a:pPr>
              <a:t>15</a:t>
            </a:fld>
            <a:endParaRPr lang="en-US"/>
          </a:p>
        </p:txBody>
      </p:sp>
      <p:sp>
        <p:nvSpPr>
          <p:cNvPr id="8195" name="Rectangle 2"/>
          <p:cNvSpPr>
            <a:spLocks noGrp="1" noChangeArrowheads="1"/>
          </p:cNvSpPr>
          <p:nvPr>
            <p:ph type="title"/>
          </p:nvPr>
        </p:nvSpPr>
        <p:spPr/>
        <p:txBody>
          <a:bodyPr/>
          <a:lstStyle/>
          <a:p>
            <a:pPr eaLnBrk="1" hangingPunct="1"/>
            <a:r>
              <a:rPr lang="en-US" smtClean="0"/>
              <a:t>Framework for Design Principles</a:t>
            </a:r>
          </a:p>
        </p:txBody>
      </p:sp>
      <p:sp>
        <p:nvSpPr>
          <p:cNvPr id="8196" name="Rectangle 3"/>
          <p:cNvSpPr>
            <a:spLocks noChangeArrowheads="1"/>
          </p:cNvSpPr>
          <p:nvPr/>
        </p:nvSpPr>
        <p:spPr bwMode="auto">
          <a:xfrm>
            <a:off x="0" y="2735263"/>
            <a:ext cx="9144000" cy="0"/>
          </a:xfrm>
          <a:prstGeom prst="rect">
            <a:avLst/>
          </a:prstGeom>
          <a:noFill/>
          <a:ln w="9525">
            <a:noFill/>
            <a:miter lim="800000"/>
            <a:headEnd/>
            <a:tailEnd/>
          </a:ln>
        </p:spPr>
        <p:txBody>
          <a:bodyPr wrap="none" anchor="ctr">
            <a:spAutoFit/>
          </a:bodyPr>
          <a:lstStyle/>
          <a:p>
            <a:endParaRPr lang="en-NZ"/>
          </a:p>
        </p:txBody>
      </p:sp>
      <p:pic>
        <p:nvPicPr>
          <p:cNvPr id="8197" name="Picture 4" descr="Principles"/>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762000" y="2209800"/>
            <a:ext cx="7543800" cy="2417763"/>
          </a:xfrm>
          <a:prstGeom prst="rect">
            <a:avLst/>
          </a:prstGeom>
          <a:noFill/>
          <a:ln w="9525">
            <a:noFill/>
            <a:miter lim="800000"/>
            <a:headEnd/>
            <a:tailEnd/>
          </a:ln>
        </p:spPr>
      </p:pic>
      <p:sp>
        <p:nvSpPr>
          <p:cNvPr id="2" name="TextBox 1"/>
          <p:cNvSpPr txBox="1"/>
          <p:nvPr/>
        </p:nvSpPr>
        <p:spPr>
          <a:xfrm>
            <a:off x="304800" y="5105400"/>
            <a:ext cx="7924800" cy="830997"/>
          </a:xfrm>
          <a:prstGeom prst="rect">
            <a:avLst/>
          </a:prstGeom>
          <a:noFill/>
        </p:spPr>
        <p:txBody>
          <a:bodyPr wrap="square" rtlCol="0">
            <a:spAutoFit/>
          </a:bodyPr>
          <a:lstStyle/>
          <a:p>
            <a:pPr marL="571500" indent="-571500">
              <a:buFont typeface="Arial" pitchFamily="34" charset="0"/>
              <a:buChar char="•"/>
            </a:pPr>
            <a:r>
              <a:rPr lang="en-NZ" sz="3600" dirty="0" smtClean="0"/>
              <a:t>Provides a framework for thinking about design principles in terms of interaction</a:t>
            </a:r>
            <a:endParaRPr lang="en-NZ" sz="3600" dirty="0"/>
          </a:p>
        </p:txBody>
      </p:sp>
      <p:sp>
        <p:nvSpPr>
          <p:cNvPr id="7" name="TextBox 6"/>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L9</a:t>
            </a:r>
            <a:endParaRPr lang="en-NZ" sz="3600" b="1" dirty="0">
              <a:solidFill>
                <a:schemeClr val="accent4"/>
              </a:solidFill>
            </a:endParaRPr>
          </a:p>
        </p:txBody>
      </p:sp>
    </p:spTree>
    <p:extLst>
      <p:ext uri="{BB962C8B-B14F-4D97-AF65-F5344CB8AC3E}">
        <p14:creationId xmlns:p14="http://schemas.microsoft.com/office/powerpoint/2010/main" val="3819646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a:t>
            </a:r>
            <a:fld id="{2C3ED14F-380A-4D2F-9EDF-3413F6D58A1F}" type="slidenum">
              <a:rPr lang="en-US"/>
              <a:pPr>
                <a:defRPr/>
              </a:pPr>
              <a:t>16</a:t>
            </a:fld>
            <a:endParaRPr lang="en-US"/>
          </a:p>
        </p:txBody>
      </p:sp>
      <p:sp>
        <p:nvSpPr>
          <p:cNvPr id="15363" name="Rectangle 2"/>
          <p:cNvSpPr>
            <a:spLocks noGrp="1" noChangeArrowheads="1"/>
          </p:cNvSpPr>
          <p:nvPr>
            <p:ph type="title"/>
          </p:nvPr>
        </p:nvSpPr>
        <p:spPr/>
        <p:txBody>
          <a:bodyPr/>
          <a:lstStyle/>
          <a:p>
            <a:pPr eaLnBrk="1" hangingPunct="1"/>
            <a:r>
              <a:rPr lang="en-US" sz="3600" smtClean="0"/>
              <a:t>Principles of Interaction Design</a:t>
            </a:r>
          </a:p>
        </p:txBody>
      </p:sp>
      <p:sp>
        <p:nvSpPr>
          <p:cNvPr id="15364" name="Rectangle 3"/>
          <p:cNvSpPr>
            <a:spLocks noGrp="1" noChangeArrowheads="1"/>
          </p:cNvSpPr>
          <p:nvPr>
            <p:ph type="body" idx="1"/>
          </p:nvPr>
        </p:nvSpPr>
        <p:spPr/>
        <p:txBody>
          <a:bodyPr>
            <a:normAutofit lnSpcReduction="10000"/>
          </a:bodyPr>
          <a:lstStyle/>
          <a:p>
            <a:pPr marL="230188" indent="-230188" eaLnBrk="1" hangingPunct="1">
              <a:lnSpc>
                <a:spcPct val="90000"/>
              </a:lnSpc>
            </a:pPr>
            <a:r>
              <a:rPr lang="en-US" smtClean="0"/>
              <a:t>Effectiveness/Usefulness</a:t>
            </a:r>
          </a:p>
          <a:p>
            <a:pPr lvl="1" eaLnBrk="1" hangingPunct="1">
              <a:lnSpc>
                <a:spcPct val="90000"/>
              </a:lnSpc>
            </a:pPr>
            <a:r>
              <a:rPr lang="en-US" smtClean="0"/>
              <a:t>Utility</a:t>
            </a:r>
          </a:p>
          <a:p>
            <a:pPr lvl="1" eaLnBrk="1" hangingPunct="1">
              <a:lnSpc>
                <a:spcPct val="90000"/>
              </a:lnSpc>
            </a:pPr>
            <a:r>
              <a:rPr lang="en-US" smtClean="0"/>
              <a:t>Safety</a:t>
            </a:r>
          </a:p>
          <a:p>
            <a:pPr lvl="1" eaLnBrk="1" hangingPunct="1">
              <a:lnSpc>
                <a:spcPct val="90000"/>
              </a:lnSpc>
            </a:pPr>
            <a:r>
              <a:rPr lang="en-US" smtClean="0"/>
              <a:t>Flexibility </a:t>
            </a:r>
          </a:p>
          <a:p>
            <a:pPr lvl="1" eaLnBrk="1" hangingPunct="1">
              <a:lnSpc>
                <a:spcPct val="90000"/>
              </a:lnSpc>
            </a:pPr>
            <a:r>
              <a:rPr lang="en-US" smtClean="0"/>
              <a:t>Stability</a:t>
            </a:r>
          </a:p>
          <a:p>
            <a:pPr marL="230188" indent="-230188" eaLnBrk="1" hangingPunct="1">
              <a:lnSpc>
                <a:spcPct val="90000"/>
              </a:lnSpc>
            </a:pPr>
            <a:r>
              <a:rPr lang="en-US" smtClean="0"/>
              <a:t>Efficiency/Usability</a:t>
            </a:r>
          </a:p>
          <a:p>
            <a:pPr lvl="1" eaLnBrk="1" hangingPunct="1">
              <a:lnSpc>
                <a:spcPct val="90000"/>
              </a:lnSpc>
            </a:pPr>
            <a:r>
              <a:rPr lang="en-US" smtClean="0"/>
              <a:t>Simplicity </a:t>
            </a:r>
          </a:p>
          <a:p>
            <a:pPr lvl="1" eaLnBrk="1" hangingPunct="1">
              <a:lnSpc>
                <a:spcPct val="90000"/>
              </a:lnSpc>
            </a:pPr>
            <a:r>
              <a:rPr lang="en-US" smtClean="0"/>
              <a:t>Memorability</a:t>
            </a:r>
          </a:p>
          <a:p>
            <a:pPr lvl="1" eaLnBrk="1" hangingPunct="1">
              <a:lnSpc>
                <a:spcPct val="90000"/>
              </a:lnSpc>
            </a:pPr>
            <a:r>
              <a:rPr lang="en-US" smtClean="0"/>
              <a:t>Predictability</a:t>
            </a:r>
          </a:p>
          <a:p>
            <a:pPr lvl="1" eaLnBrk="1" hangingPunct="1">
              <a:lnSpc>
                <a:spcPct val="90000"/>
              </a:lnSpc>
            </a:pPr>
            <a:r>
              <a:rPr lang="en-US" smtClean="0"/>
              <a:t>Visibility</a:t>
            </a:r>
          </a:p>
        </p:txBody>
      </p:sp>
      <p:sp>
        <p:nvSpPr>
          <p:cNvPr id="5" name="TextBox 4"/>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L0</a:t>
            </a:r>
            <a:endParaRPr lang="en-NZ" sz="3600" b="1" dirty="0">
              <a:solidFill>
                <a:schemeClr val="accent4"/>
              </a:solidFill>
            </a:endParaRPr>
          </a:p>
        </p:txBody>
      </p:sp>
    </p:spTree>
    <p:extLst>
      <p:ext uri="{BB962C8B-B14F-4D97-AF65-F5344CB8AC3E}">
        <p14:creationId xmlns:p14="http://schemas.microsoft.com/office/powerpoint/2010/main" val="3839220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a:t>1-</a:t>
            </a:r>
            <a:fld id="{BB02B494-78C3-471F-8CD8-59BCFB3E1AAE}" type="slidenum">
              <a:rPr lang="en-US"/>
              <a:pPr>
                <a:defRPr/>
              </a:pPr>
              <a:t>17</a:t>
            </a:fld>
            <a:endParaRPr lang="en-US"/>
          </a:p>
        </p:txBody>
      </p:sp>
      <p:sp>
        <p:nvSpPr>
          <p:cNvPr id="25603" name="Rectangle 2"/>
          <p:cNvSpPr>
            <a:spLocks noGrp="1" noChangeArrowheads="1"/>
          </p:cNvSpPr>
          <p:nvPr>
            <p:ph type="title"/>
          </p:nvPr>
        </p:nvSpPr>
        <p:spPr/>
        <p:txBody>
          <a:bodyPr/>
          <a:lstStyle/>
          <a:p>
            <a:pPr eaLnBrk="1" hangingPunct="1"/>
            <a:r>
              <a:rPr lang="en-US" sz="2800" smtClean="0"/>
              <a:t>Other Principles of Perception - </a:t>
            </a:r>
            <a:r>
              <a:rPr lang="en-US" sz="2800" b="0" i="1" smtClean="0"/>
              <a:t>Screen Complexity</a:t>
            </a:r>
          </a:p>
        </p:txBody>
      </p:sp>
      <p:sp>
        <p:nvSpPr>
          <p:cNvPr id="25604" name="Rectangle 3"/>
          <p:cNvSpPr>
            <a:spLocks noGrp="1" noChangeArrowheads="1"/>
          </p:cNvSpPr>
          <p:nvPr>
            <p:ph type="body" idx="1"/>
          </p:nvPr>
        </p:nvSpPr>
        <p:spPr>
          <a:noFill/>
        </p:spPr>
        <p:txBody>
          <a:bodyPr/>
          <a:lstStyle/>
          <a:p>
            <a:pPr marL="236538" indent="-236538" eaLnBrk="1" hangingPunct="1"/>
            <a:r>
              <a:rPr lang="en-US" sz="2800" dirty="0" smtClean="0"/>
              <a:t>More practical (approximate) way to calculate the measure of complexity for a particular screen, do the following:</a:t>
            </a:r>
          </a:p>
          <a:p>
            <a:pPr marL="1257300" lvl="1" indent="-533400" eaLnBrk="1" hangingPunct="1">
              <a:buFontTx/>
              <a:buAutoNum type="arabicPeriod"/>
            </a:pPr>
            <a:r>
              <a:rPr lang="en-US" sz="2400" dirty="0" smtClean="0"/>
              <a:t>Count the number of elements</a:t>
            </a:r>
          </a:p>
          <a:p>
            <a:pPr marL="1257300" lvl="1" indent="-533400" eaLnBrk="1" hangingPunct="1">
              <a:buFontTx/>
              <a:buAutoNum type="arabicPeriod"/>
            </a:pPr>
            <a:r>
              <a:rPr lang="en-US" sz="2400" dirty="0" smtClean="0"/>
              <a:t>Count the number of columns (horizontal alignment points)</a:t>
            </a:r>
          </a:p>
          <a:p>
            <a:pPr marL="1257300" lvl="1" indent="-533400" eaLnBrk="1" hangingPunct="1">
              <a:buFontTx/>
              <a:buAutoNum type="arabicPeriod"/>
            </a:pPr>
            <a:r>
              <a:rPr lang="en-US" sz="2400" dirty="0" smtClean="0"/>
              <a:t>Count the number of rows (vertical alignment points)</a:t>
            </a:r>
          </a:p>
          <a:p>
            <a:pPr marL="1257300" lvl="1" indent="-533400" eaLnBrk="1" hangingPunct="1">
              <a:buFontTx/>
              <a:buAutoNum type="arabicPeriod"/>
            </a:pPr>
            <a:r>
              <a:rPr lang="en-US" sz="2400" dirty="0" smtClean="0"/>
              <a:t>Sum up these three counts for a complexity score</a:t>
            </a:r>
          </a:p>
        </p:txBody>
      </p:sp>
      <p:sp>
        <p:nvSpPr>
          <p:cNvPr id="5" name="TextBox 4"/>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L10</a:t>
            </a:r>
            <a:endParaRPr lang="en-NZ" sz="3600" b="1" dirty="0">
              <a:solidFill>
                <a:schemeClr val="accent4"/>
              </a:solidFill>
            </a:endParaRPr>
          </a:p>
        </p:txBody>
      </p:sp>
    </p:spTree>
    <p:extLst>
      <p:ext uri="{BB962C8B-B14F-4D97-AF65-F5344CB8AC3E}">
        <p14:creationId xmlns:p14="http://schemas.microsoft.com/office/powerpoint/2010/main" val="1382386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Optimal Usability guest lecture</a:t>
            </a:r>
            <a:endParaRPr lang="en-NZ" dirty="0"/>
          </a:p>
        </p:txBody>
      </p:sp>
      <p:sp>
        <p:nvSpPr>
          <p:cNvPr id="3" name="Content Placeholder 2"/>
          <p:cNvSpPr>
            <a:spLocks noGrp="1"/>
          </p:cNvSpPr>
          <p:nvPr>
            <p:ph idx="1"/>
          </p:nvPr>
        </p:nvSpPr>
        <p:spPr/>
        <p:txBody>
          <a:bodyPr/>
          <a:lstStyle/>
          <a:p>
            <a:r>
              <a:rPr lang="en-NZ" dirty="0" smtClean="0"/>
              <a:t>To see how the concepts and techniques from our lectures are applied by a leading usability service organisation</a:t>
            </a:r>
            <a:endParaRPr lang="en-NZ" dirty="0"/>
          </a:p>
        </p:txBody>
      </p:sp>
    </p:spTree>
    <p:extLst>
      <p:ext uri="{BB962C8B-B14F-4D97-AF65-F5344CB8AC3E}">
        <p14:creationId xmlns:p14="http://schemas.microsoft.com/office/powerpoint/2010/main" val="446380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1-</a:t>
            </a:r>
            <a:fld id="{4EB94299-D3C4-4229-A4A1-9FBBB3068FA0}" type="slidenum">
              <a:rPr lang="en-US"/>
              <a:pPr/>
              <a:t>19</a:t>
            </a:fld>
            <a:endParaRPr lang="en-US"/>
          </a:p>
        </p:txBody>
      </p:sp>
      <p:sp>
        <p:nvSpPr>
          <p:cNvPr id="205826" name="Rectangle 2"/>
          <p:cNvSpPr>
            <a:spLocks noGrp="1" noChangeArrowheads="1"/>
          </p:cNvSpPr>
          <p:nvPr>
            <p:ph type="title"/>
          </p:nvPr>
        </p:nvSpPr>
        <p:spPr/>
        <p:txBody>
          <a:bodyPr/>
          <a:lstStyle/>
          <a:p>
            <a:r>
              <a:rPr lang="en-US" dirty="0" smtClean="0"/>
              <a:t>L12: Discovery</a:t>
            </a:r>
            <a:endParaRPr lang="en-US" dirty="0"/>
          </a:p>
        </p:txBody>
      </p:sp>
      <p:sp>
        <p:nvSpPr>
          <p:cNvPr id="205827" name="Rectangle 3"/>
          <p:cNvSpPr>
            <a:spLocks noGrp="1" noChangeArrowheads="1"/>
          </p:cNvSpPr>
          <p:nvPr>
            <p:ph type="body" idx="1"/>
          </p:nvPr>
        </p:nvSpPr>
        <p:spPr>
          <a:xfrm>
            <a:off x="304800" y="1600200"/>
            <a:ext cx="8294688" cy="4572000"/>
          </a:xfrm>
        </p:spPr>
        <p:txBody>
          <a:bodyPr>
            <a:normAutofit/>
          </a:bodyPr>
          <a:lstStyle/>
          <a:p>
            <a:r>
              <a:rPr lang="en-US" dirty="0" smtClean="0"/>
              <a:t>To develop a set of skills for systematic analysis of a problem domain to discover HCI issues and requirements</a:t>
            </a:r>
            <a:endParaRPr lang="en-US" dirty="0"/>
          </a:p>
          <a:p>
            <a:r>
              <a:rPr lang="en-US" dirty="0" smtClean="0"/>
              <a:t>To understand perspectives on data collection including types of stakeholders</a:t>
            </a:r>
            <a:endParaRPr lang="en-US" dirty="0"/>
          </a:p>
          <a:p>
            <a:r>
              <a:rPr lang="en-US" dirty="0" smtClean="0"/>
              <a:t>To be able to collect data by interviews, focus groups and questionnaires</a:t>
            </a:r>
            <a:endParaRPr lang="en-US" dirty="0"/>
          </a:p>
        </p:txBody>
      </p:sp>
    </p:spTree>
    <p:extLst>
      <p:ext uri="{BB962C8B-B14F-4D97-AF65-F5344CB8AC3E}">
        <p14:creationId xmlns:p14="http://schemas.microsoft.com/office/powerpoint/2010/main" val="3621892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Exam Format</a:t>
            </a:r>
            <a:endParaRPr lang="en-NZ" dirty="0"/>
          </a:p>
        </p:txBody>
      </p:sp>
      <p:sp>
        <p:nvSpPr>
          <p:cNvPr id="3" name="Content Placeholder 2"/>
          <p:cNvSpPr>
            <a:spLocks noGrp="1"/>
          </p:cNvSpPr>
          <p:nvPr>
            <p:ph idx="1"/>
          </p:nvPr>
        </p:nvSpPr>
        <p:spPr/>
        <p:txBody>
          <a:bodyPr/>
          <a:lstStyle/>
          <a:p>
            <a:r>
              <a:rPr lang="en-NZ" dirty="0" smtClean="0"/>
              <a:t>20 x 1 mark ‘fill in the gap’ questions (5 from Jim, 15 from Beryl)</a:t>
            </a:r>
          </a:p>
          <a:p>
            <a:r>
              <a:rPr lang="en-NZ" dirty="0" smtClean="0"/>
              <a:t>30 marks longer answer questions from Jim</a:t>
            </a:r>
          </a:p>
          <a:p>
            <a:r>
              <a:rPr lang="en-NZ" dirty="0" smtClean="0"/>
              <a:t>60 marks longer answer questions from Beryl</a:t>
            </a:r>
          </a:p>
          <a:p>
            <a:endParaRPr lang="en-NZ" dirty="0"/>
          </a:p>
          <a:p>
            <a:r>
              <a:rPr lang="en-NZ" dirty="0" smtClean="0"/>
              <a:t>Bring a few pens and a ruler, you may have to do some design work. </a:t>
            </a:r>
          </a:p>
          <a:p>
            <a:endParaRPr lang="en-NZ" dirty="0"/>
          </a:p>
        </p:txBody>
      </p:sp>
    </p:spTree>
    <p:extLst>
      <p:ext uri="{BB962C8B-B14F-4D97-AF65-F5344CB8AC3E}">
        <p14:creationId xmlns:p14="http://schemas.microsoft.com/office/powerpoint/2010/main" val="438502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Orion Health guest lecture</a:t>
            </a:r>
            <a:endParaRPr lang="en-NZ" dirty="0"/>
          </a:p>
        </p:txBody>
      </p:sp>
      <p:sp>
        <p:nvSpPr>
          <p:cNvPr id="3" name="Content Placeholder 2"/>
          <p:cNvSpPr>
            <a:spLocks noGrp="1"/>
          </p:cNvSpPr>
          <p:nvPr>
            <p:ph idx="1"/>
          </p:nvPr>
        </p:nvSpPr>
        <p:spPr/>
        <p:txBody>
          <a:bodyPr/>
          <a:lstStyle/>
          <a:p>
            <a:r>
              <a:rPr lang="en-NZ" dirty="0" smtClean="0"/>
              <a:t>To appreciate the emphasis on user experience design by one of our top employers of new computing graduates</a:t>
            </a:r>
            <a:endParaRPr lang="en-NZ" dirty="0"/>
          </a:p>
        </p:txBody>
      </p:sp>
    </p:spTree>
    <p:extLst>
      <p:ext uri="{BB962C8B-B14F-4D97-AF65-F5344CB8AC3E}">
        <p14:creationId xmlns:p14="http://schemas.microsoft.com/office/powerpoint/2010/main" val="3782574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a:spLocks noGrp="1"/>
          </p:cNvSpPr>
          <p:nvPr>
            <p:ph type="sldNum" sz="quarter" idx="4294967295"/>
          </p:nvPr>
        </p:nvSpPr>
        <p:spPr>
          <a:xfrm>
            <a:off x="65532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defRPr>
            </a:lvl1pPr>
            <a:lvl2pPr marL="742950" indent="-285750">
              <a:defRPr sz="2400">
                <a:solidFill>
                  <a:schemeClr val="tx1"/>
                </a:solidFill>
                <a:latin typeface="Times" pitchFamily="1" charset="0"/>
              </a:defRPr>
            </a:lvl2pPr>
            <a:lvl3pPr marL="1143000" indent="-228600">
              <a:defRPr sz="2400">
                <a:solidFill>
                  <a:schemeClr val="tx1"/>
                </a:solidFill>
                <a:latin typeface="Times" pitchFamily="1" charset="0"/>
              </a:defRPr>
            </a:lvl3pPr>
            <a:lvl4pPr marL="1600200" indent="-228600">
              <a:defRPr sz="2400">
                <a:solidFill>
                  <a:schemeClr val="tx1"/>
                </a:solidFill>
                <a:latin typeface="Times" pitchFamily="1" charset="0"/>
              </a:defRPr>
            </a:lvl4pPr>
            <a:lvl5pPr marL="2057400" indent="-228600">
              <a:defRPr sz="2400">
                <a:solidFill>
                  <a:schemeClr val="tx1"/>
                </a:solidFill>
                <a:latin typeface="Times" pitchFamily="1" charset="0"/>
              </a:defRPr>
            </a:lvl5pPr>
            <a:lvl6pPr marL="2514600" indent="-228600" eaLnBrk="0" fontAlgn="base" hangingPunct="0">
              <a:spcBef>
                <a:spcPct val="0"/>
              </a:spcBef>
              <a:spcAft>
                <a:spcPct val="0"/>
              </a:spcAft>
              <a:defRPr sz="2400">
                <a:solidFill>
                  <a:schemeClr val="tx1"/>
                </a:solidFill>
                <a:latin typeface="Times" pitchFamily="1" charset="0"/>
              </a:defRPr>
            </a:lvl6pPr>
            <a:lvl7pPr marL="2971800" indent="-228600" eaLnBrk="0" fontAlgn="base" hangingPunct="0">
              <a:spcBef>
                <a:spcPct val="0"/>
              </a:spcBef>
              <a:spcAft>
                <a:spcPct val="0"/>
              </a:spcAft>
              <a:defRPr sz="2400">
                <a:solidFill>
                  <a:schemeClr val="tx1"/>
                </a:solidFill>
                <a:latin typeface="Times" pitchFamily="1" charset="0"/>
              </a:defRPr>
            </a:lvl7pPr>
            <a:lvl8pPr marL="3429000" indent="-228600" eaLnBrk="0" fontAlgn="base" hangingPunct="0">
              <a:spcBef>
                <a:spcPct val="0"/>
              </a:spcBef>
              <a:spcAft>
                <a:spcPct val="0"/>
              </a:spcAft>
              <a:defRPr sz="2400">
                <a:solidFill>
                  <a:schemeClr val="tx1"/>
                </a:solidFill>
                <a:latin typeface="Times" pitchFamily="1" charset="0"/>
              </a:defRPr>
            </a:lvl8pPr>
            <a:lvl9pPr marL="3886200" indent="-228600" eaLnBrk="0" fontAlgn="base" hangingPunct="0">
              <a:spcBef>
                <a:spcPct val="0"/>
              </a:spcBef>
              <a:spcAft>
                <a:spcPct val="0"/>
              </a:spcAft>
              <a:defRPr sz="2400">
                <a:solidFill>
                  <a:schemeClr val="tx1"/>
                </a:solidFill>
                <a:latin typeface="Times" pitchFamily="1" charset="0"/>
              </a:defRPr>
            </a:lvl9pPr>
          </a:lstStyle>
          <a:p>
            <a:fld id="{B989BD1E-12D1-458E-ACE0-D58009B7F938}" type="slidenum">
              <a:rPr lang="en-GB" sz="1400"/>
              <a:pPr/>
              <a:t>21</a:t>
            </a:fld>
            <a:endParaRPr lang="en-GB" sz="1400"/>
          </a:p>
        </p:txBody>
      </p:sp>
      <p:sp>
        <p:nvSpPr>
          <p:cNvPr id="14339" name="Rectangle 2"/>
          <p:cNvSpPr>
            <a:spLocks noGrp="1" noChangeArrowheads="1"/>
          </p:cNvSpPr>
          <p:nvPr>
            <p:ph type="title"/>
          </p:nvPr>
        </p:nvSpPr>
        <p:spPr/>
        <p:txBody>
          <a:bodyPr>
            <a:normAutofit fontScale="90000"/>
          </a:bodyPr>
          <a:lstStyle/>
          <a:p>
            <a:pPr eaLnBrk="1" hangingPunct="1"/>
            <a:r>
              <a:rPr lang="en-GB" smtClean="0"/>
              <a:t>Refined HTA for making tea</a:t>
            </a:r>
            <a:br>
              <a:rPr lang="en-GB" smtClean="0"/>
            </a:br>
            <a:endParaRPr lang="en-GB" smtClean="0"/>
          </a:p>
        </p:txBody>
      </p:sp>
      <p:pic>
        <p:nvPicPr>
          <p:cNvPr id="14340" name="Picture 4"/>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676400" y="838200"/>
            <a:ext cx="6019800" cy="55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L14</a:t>
            </a:r>
            <a:endParaRPr lang="en-NZ" sz="3600" b="1" dirty="0">
              <a:solidFill>
                <a:schemeClr val="accent4"/>
              </a:solidFill>
            </a:endParaRPr>
          </a:p>
        </p:txBody>
      </p:sp>
    </p:spTree>
    <p:extLst>
      <p:ext uri="{BB962C8B-B14F-4D97-AF65-F5344CB8AC3E}">
        <p14:creationId xmlns:p14="http://schemas.microsoft.com/office/powerpoint/2010/main" val="1090551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6FDEAC12-7D1E-4036-A1BD-B5E3FEB6215E}" type="slidenum">
              <a:rPr lang="en-US"/>
              <a:pPr/>
              <a:t>22</a:t>
            </a:fld>
            <a:endParaRPr lang="en-US"/>
          </a:p>
        </p:txBody>
      </p:sp>
      <p:sp>
        <p:nvSpPr>
          <p:cNvPr id="258050" name="Rectangle 2"/>
          <p:cNvSpPr>
            <a:spLocks noGrp="1" noChangeArrowheads="1"/>
          </p:cNvSpPr>
          <p:nvPr>
            <p:ph type="title"/>
          </p:nvPr>
        </p:nvSpPr>
        <p:spPr/>
        <p:txBody>
          <a:bodyPr/>
          <a:lstStyle/>
          <a:p>
            <a:r>
              <a:rPr lang="en-US"/>
              <a:t>Interpretation – </a:t>
            </a:r>
            <a:r>
              <a:rPr lang="en-US" b="0" i="1"/>
              <a:t>Use Cases</a:t>
            </a:r>
          </a:p>
        </p:txBody>
      </p:sp>
      <p:pic>
        <p:nvPicPr>
          <p:cNvPr id="258052" name="Picture 4" descr="Figure4-6"/>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371600" y="1524000"/>
            <a:ext cx="6553200" cy="3736975"/>
          </a:xfrm>
          <a:prstGeom prst="rect">
            <a:avLst/>
          </a:prstGeom>
          <a:noFill/>
        </p:spPr>
      </p:pic>
      <p:sp>
        <p:nvSpPr>
          <p:cNvPr id="258053" name="Text Box 5"/>
          <p:cNvSpPr txBox="1">
            <a:spLocks noChangeArrowheads="1"/>
          </p:cNvSpPr>
          <p:nvPr/>
        </p:nvSpPr>
        <p:spPr bwMode="auto">
          <a:xfrm>
            <a:off x="762000" y="5257800"/>
            <a:ext cx="7772400" cy="336550"/>
          </a:xfrm>
          <a:prstGeom prst="rect">
            <a:avLst/>
          </a:prstGeom>
          <a:noFill/>
          <a:ln w="9525">
            <a:noFill/>
            <a:miter lim="800000"/>
            <a:headEnd/>
            <a:tailEnd/>
          </a:ln>
          <a:effectLst/>
        </p:spPr>
        <p:txBody>
          <a:bodyPr>
            <a:spAutoFit/>
          </a:bodyPr>
          <a:lstStyle/>
          <a:p>
            <a:pPr algn="ctr">
              <a:spcBef>
                <a:spcPct val="50000"/>
              </a:spcBef>
            </a:pPr>
            <a:r>
              <a:rPr lang="en-US">
                <a:solidFill>
                  <a:srgbClr val="003300"/>
                </a:solidFill>
              </a:rPr>
              <a:t>Use case diagram of “schedule a meeting” process.</a:t>
            </a:r>
          </a:p>
        </p:txBody>
      </p:sp>
      <p:sp>
        <p:nvSpPr>
          <p:cNvPr id="2" name="Rounded Rectangular Callout 1"/>
          <p:cNvSpPr/>
          <p:nvPr/>
        </p:nvSpPr>
        <p:spPr bwMode="auto">
          <a:xfrm>
            <a:off x="152400" y="4724400"/>
            <a:ext cx="2057400" cy="990600"/>
          </a:xfrm>
          <a:prstGeom prst="wedgeRoundRectCallout">
            <a:avLst>
              <a:gd name="adj1" fmla="val 42467"/>
              <a:gd name="adj2" fmla="val -77651"/>
              <a:gd name="adj3" fmla="val 16667"/>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NZ" sz="1800" b="0" i="0" u="none" strike="noStrike" cap="none" normalizeH="0" baseline="0" dirty="0" smtClean="0">
                <a:ln>
                  <a:noFill/>
                </a:ln>
                <a:solidFill>
                  <a:schemeClr val="tx1"/>
                </a:solidFill>
                <a:effectLst/>
                <a:latin typeface="Times" pitchFamily="1" charset="0"/>
              </a:rPr>
              <a:t>Notice we use a stickman symbol for the equipment!</a:t>
            </a:r>
          </a:p>
        </p:txBody>
      </p:sp>
      <p:sp>
        <p:nvSpPr>
          <p:cNvPr id="7" name="TextBox 6"/>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L14</a:t>
            </a:r>
            <a:endParaRPr lang="en-NZ" sz="3600" b="1" dirty="0">
              <a:solidFill>
                <a:schemeClr val="accent4"/>
              </a:solidFill>
            </a:endParaRPr>
          </a:p>
        </p:txBody>
      </p:sp>
    </p:spTree>
    <p:extLst>
      <p:ext uri="{BB962C8B-B14F-4D97-AF65-F5344CB8AC3E}">
        <p14:creationId xmlns:p14="http://schemas.microsoft.com/office/powerpoint/2010/main" val="2387426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NZ" dirty="0" smtClean="0"/>
              <a:t>Lesson 2: Show name, the right name (aka, don’t kill the patient: type 1)</a:t>
            </a:r>
            <a:endParaRPr lang="en-US" dirty="0"/>
          </a:p>
        </p:txBody>
      </p:sp>
      <p:sp>
        <p:nvSpPr>
          <p:cNvPr id="3" name="Content Placeholder 2"/>
          <p:cNvSpPr>
            <a:spLocks noGrp="1"/>
          </p:cNvSpPr>
          <p:nvPr>
            <p:ph idx="1"/>
          </p:nvPr>
        </p:nvSpPr>
        <p:spPr>
          <a:xfrm>
            <a:off x="609600" y="1828800"/>
            <a:ext cx="8229600" cy="4525963"/>
          </a:xfrm>
        </p:spPr>
        <p:txBody>
          <a:bodyPr/>
          <a:lstStyle/>
          <a:p>
            <a:endParaRPr lang="en-US" dirty="0"/>
          </a:p>
        </p:txBody>
      </p:sp>
      <p:sp>
        <p:nvSpPr>
          <p:cNvPr id="4" name="Rectangle 3"/>
          <p:cNvSpPr/>
          <p:nvPr/>
        </p:nvSpPr>
        <p:spPr>
          <a:xfrm>
            <a:off x="381000" y="1905000"/>
            <a:ext cx="8382000" cy="449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33400" y="2133600"/>
            <a:ext cx="4800600" cy="369332"/>
          </a:xfrm>
          <a:prstGeom prst="rect">
            <a:avLst/>
          </a:prstGeom>
          <a:solidFill>
            <a:schemeClr val="bg1"/>
          </a:solidFill>
        </p:spPr>
        <p:txBody>
          <a:bodyPr wrap="square" rtlCol="0">
            <a:spAutoFit/>
          </a:bodyPr>
          <a:lstStyle/>
          <a:p>
            <a:r>
              <a:rPr lang="en-NZ" dirty="0" smtClean="0"/>
              <a:t>Patient full name, age/dob, and gender</a:t>
            </a:r>
            <a:endParaRPr lang="en-US" dirty="0"/>
          </a:p>
        </p:txBody>
      </p:sp>
      <p:sp>
        <p:nvSpPr>
          <p:cNvPr id="6" name="TextBox 5"/>
          <p:cNvSpPr txBox="1"/>
          <p:nvPr/>
        </p:nvSpPr>
        <p:spPr>
          <a:xfrm>
            <a:off x="7620000" y="2124670"/>
            <a:ext cx="914400" cy="923330"/>
          </a:xfrm>
          <a:prstGeom prst="rect">
            <a:avLst/>
          </a:prstGeom>
          <a:solidFill>
            <a:schemeClr val="bg1"/>
          </a:solidFill>
        </p:spPr>
        <p:txBody>
          <a:bodyPr wrap="square" rtlCol="0">
            <a:spAutoFit/>
          </a:bodyPr>
          <a:lstStyle/>
          <a:p>
            <a:r>
              <a:rPr lang="en-NZ" dirty="0" smtClean="0"/>
              <a:t>Ideally, patient photo</a:t>
            </a:r>
            <a:endParaRPr lang="en-US" dirty="0"/>
          </a:p>
        </p:txBody>
      </p:sp>
      <p:sp>
        <p:nvSpPr>
          <p:cNvPr id="7" name="TextBox 6"/>
          <p:cNvSpPr txBox="1"/>
          <p:nvPr/>
        </p:nvSpPr>
        <p:spPr>
          <a:xfrm>
            <a:off x="2362200" y="2971800"/>
            <a:ext cx="4800600" cy="3139321"/>
          </a:xfrm>
          <a:prstGeom prst="rect">
            <a:avLst/>
          </a:prstGeom>
          <a:solidFill>
            <a:schemeClr val="accent5">
              <a:lumMod val="40000"/>
              <a:lumOff val="60000"/>
            </a:schemeClr>
          </a:solidFill>
        </p:spPr>
        <p:txBody>
          <a:bodyPr wrap="square" rtlCol="0">
            <a:spAutoFit/>
          </a:bodyPr>
          <a:lstStyle/>
          <a:p>
            <a:r>
              <a:rPr lang="en-NZ" dirty="0" smtClean="0"/>
              <a:t>Sub-window (often in HTML) with clinical details</a:t>
            </a:r>
          </a:p>
          <a:p>
            <a:endParaRPr lang="en-NZ" dirty="0" smtClean="0"/>
          </a:p>
          <a:p>
            <a:pPr lvl="1"/>
            <a:r>
              <a:rPr lang="en-NZ" dirty="0" smtClean="0"/>
              <a:t>Don’t let the </a:t>
            </a:r>
            <a:r>
              <a:rPr lang="en-NZ" dirty="0" err="1" smtClean="0"/>
              <a:t>subwindow</a:t>
            </a:r>
            <a:r>
              <a:rPr lang="en-NZ" dirty="0" smtClean="0"/>
              <a:t> navigate to a different patient without refreshing the main window</a:t>
            </a:r>
          </a:p>
          <a:p>
            <a:pPr lvl="1"/>
            <a:endParaRPr lang="en-NZ" dirty="0" smtClean="0"/>
          </a:p>
          <a:p>
            <a:pPr lvl="1"/>
            <a:r>
              <a:rPr lang="en-NZ" dirty="0" smtClean="0"/>
              <a:t>Don’t let the main window navigate to a different patient without refreshing the </a:t>
            </a:r>
            <a:r>
              <a:rPr lang="en-NZ" dirty="0" err="1" smtClean="0"/>
              <a:t>subwindow</a:t>
            </a:r>
            <a:endParaRPr lang="en-NZ" dirty="0" smtClean="0"/>
          </a:p>
          <a:p>
            <a:pPr lvl="1"/>
            <a:endParaRPr lang="en-NZ" dirty="0" smtClean="0"/>
          </a:p>
          <a:p>
            <a:pPr lvl="1"/>
            <a:endParaRPr lang="en-US" dirty="0"/>
          </a:p>
        </p:txBody>
      </p:sp>
      <p:sp>
        <p:nvSpPr>
          <p:cNvPr id="8" name="TextBox 7"/>
          <p:cNvSpPr txBox="1"/>
          <p:nvPr/>
        </p:nvSpPr>
        <p:spPr>
          <a:xfrm>
            <a:off x="533400" y="2971800"/>
            <a:ext cx="1440180" cy="3139321"/>
          </a:xfrm>
          <a:prstGeom prst="rect">
            <a:avLst/>
          </a:prstGeom>
          <a:solidFill>
            <a:schemeClr val="accent5">
              <a:lumMod val="40000"/>
              <a:lumOff val="60000"/>
            </a:schemeClr>
          </a:solidFill>
        </p:spPr>
        <p:txBody>
          <a:bodyPr wrap="square" rtlCol="0">
            <a:spAutoFit/>
          </a:bodyPr>
          <a:lstStyle/>
          <a:p>
            <a:r>
              <a:rPr lang="en-NZ" dirty="0" smtClean="0"/>
              <a:t>Navigation controls</a:t>
            </a:r>
          </a:p>
          <a:p>
            <a:endParaRPr lang="en-NZ" dirty="0" smtClean="0"/>
          </a:p>
          <a:p>
            <a:endParaRPr lang="en-NZ" dirty="0" smtClean="0"/>
          </a:p>
          <a:p>
            <a:endParaRPr lang="en-NZ" dirty="0" smtClean="0"/>
          </a:p>
          <a:p>
            <a:endParaRPr lang="en-NZ" dirty="0" smtClean="0"/>
          </a:p>
          <a:p>
            <a:endParaRPr lang="en-NZ" dirty="0" smtClean="0"/>
          </a:p>
          <a:p>
            <a:endParaRPr lang="en-NZ" dirty="0" smtClean="0"/>
          </a:p>
          <a:p>
            <a:endParaRPr lang="en-NZ" dirty="0" smtClean="0"/>
          </a:p>
          <a:p>
            <a:endParaRPr lang="en-NZ" dirty="0" smtClean="0"/>
          </a:p>
          <a:p>
            <a:endParaRPr lang="en-US" dirty="0"/>
          </a:p>
        </p:txBody>
      </p:sp>
      <p:sp>
        <p:nvSpPr>
          <p:cNvPr id="9" name="TextBox 8"/>
          <p:cNvSpPr txBox="1"/>
          <p:nvPr/>
        </p:nvSpPr>
        <p:spPr>
          <a:xfrm>
            <a:off x="304800" y="0"/>
            <a:ext cx="7162800" cy="646331"/>
          </a:xfrm>
          <a:prstGeom prst="rect">
            <a:avLst/>
          </a:prstGeom>
          <a:noFill/>
        </p:spPr>
        <p:txBody>
          <a:bodyPr wrap="square" rtlCol="0">
            <a:spAutoFit/>
          </a:bodyPr>
          <a:lstStyle/>
          <a:p>
            <a:r>
              <a:rPr lang="en-NZ" sz="3600" b="1" dirty="0" smtClean="0">
                <a:solidFill>
                  <a:schemeClr val="accent4"/>
                </a:solidFill>
              </a:rPr>
              <a:t>From Jim’s lecture of Health and HCI </a:t>
            </a:r>
            <a:endParaRPr lang="en-NZ" sz="3600" b="1" dirty="0">
              <a:solidFill>
                <a:schemeClr val="accent4"/>
              </a:solidFill>
            </a:endParaRPr>
          </a:p>
        </p:txBody>
      </p:sp>
    </p:spTree>
    <p:extLst>
      <p:ext uri="{BB962C8B-B14F-4D97-AF65-F5344CB8AC3E}">
        <p14:creationId xmlns:p14="http://schemas.microsoft.com/office/powerpoint/2010/main" val="27376976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Beryl’s Section</a:t>
            </a:r>
            <a:endParaRPr lang="en-NZ"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8486700"/>
              </p:ext>
            </p:extLst>
          </p:nvPr>
        </p:nvGraphicFramePr>
        <p:xfrm>
          <a:off x="457200" y="1265237"/>
          <a:ext cx="8458200" cy="513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0756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4114800" y="3886200"/>
            <a:ext cx="4915647" cy="20934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NZ" dirty="0" smtClean="0"/>
              <a:t>Human Sensory/Motor systems</a:t>
            </a:r>
            <a:endParaRPr lang="en-NZ" dirty="0"/>
          </a:p>
        </p:txBody>
      </p:sp>
      <p:sp>
        <p:nvSpPr>
          <p:cNvPr id="3" name="Content Placeholder 2"/>
          <p:cNvSpPr>
            <a:spLocks noGrp="1"/>
          </p:cNvSpPr>
          <p:nvPr>
            <p:ph idx="1"/>
          </p:nvPr>
        </p:nvSpPr>
        <p:spPr/>
        <p:txBody>
          <a:bodyPr/>
          <a:lstStyle/>
          <a:p>
            <a:r>
              <a:rPr lang="en-NZ" dirty="0" smtClean="0"/>
              <a:t>Running through this part of the course were high level ideas of human</a:t>
            </a:r>
          </a:p>
          <a:p>
            <a:pPr lvl="1"/>
            <a:r>
              <a:rPr lang="en-NZ" dirty="0" smtClean="0"/>
              <a:t>Memory and processing</a:t>
            </a:r>
          </a:p>
          <a:p>
            <a:pPr lvl="1"/>
            <a:r>
              <a:rPr lang="en-NZ" dirty="0" smtClean="0"/>
              <a:t>Sight</a:t>
            </a:r>
          </a:p>
          <a:p>
            <a:pPr lvl="1"/>
            <a:r>
              <a:rPr lang="en-NZ" dirty="0" smtClean="0"/>
              <a:t>Hearing</a:t>
            </a:r>
          </a:p>
          <a:p>
            <a:pPr lvl="1"/>
            <a:r>
              <a:rPr lang="en-NZ" dirty="0" smtClean="0"/>
              <a:t>Smell</a:t>
            </a:r>
          </a:p>
          <a:p>
            <a:pPr lvl="1"/>
            <a:r>
              <a:rPr lang="en-NZ" dirty="0" smtClean="0"/>
              <a:t>Touch and kinaesthetic </a:t>
            </a:r>
            <a:endParaRPr lang="en-NZ" dirty="0"/>
          </a:p>
        </p:txBody>
      </p:sp>
    </p:spTree>
    <p:extLst>
      <p:ext uri="{BB962C8B-B14F-4D97-AF65-F5344CB8AC3E}">
        <p14:creationId xmlns:p14="http://schemas.microsoft.com/office/powerpoint/2010/main" val="636756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Visual Interface</a:t>
            </a:r>
            <a:endParaRPr lang="en-NZ" dirty="0"/>
          </a:p>
        </p:txBody>
      </p:sp>
      <p:sp>
        <p:nvSpPr>
          <p:cNvPr id="3" name="Content Placeholder 2"/>
          <p:cNvSpPr>
            <a:spLocks noGrp="1"/>
          </p:cNvSpPr>
          <p:nvPr>
            <p:ph idx="1"/>
          </p:nvPr>
        </p:nvSpPr>
        <p:spPr/>
        <p:txBody>
          <a:bodyPr/>
          <a:lstStyle/>
          <a:p>
            <a:r>
              <a:rPr lang="en-NZ" dirty="0" smtClean="0"/>
              <a:t>Principles of visual aesthetics </a:t>
            </a:r>
          </a:p>
          <a:p>
            <a:endParaRPr lang="en-NZ" dirty="0" smtClean="0"/>
          </a:p>
          <a:p>
            <a:r>
              <a:rPr lang="en-NZ" dirty="0" smtClean="0"/>
              <a:t>Understand and describe the basics of visual interface design</a:t>
            </a:r>
          </a:p>
          <a:p>
            <a:r>
              <a:rPr lang="en-NZ" dirty="0" smtClean="0"/>
              <a:t>Be able to critique and interface in a methodical manner</a:t>
            </a:r>
          </a:p>
          <a:p>
            <a:r>
              <a:rPr lang="en-NZ" dirty="0" smtClean="0"/>
              <a:t>Be able to design an interface in a methodical manner</a:t>
            </a:r>
            <a:endParaRPr lang="en-NZ" dirty="0"/>
          </a:p>
        </p:txBody>
      </p:sp>
    </p:spTree>
    <p:extLst>
      <p:ext uri="{BB962C8B-B14F-4D97-AF65-F5344CB8AC3E}">
        <p14:creationId xmlns:p14="http://schemas.microsoft.com/office/powerpoint/2010/main" val="8025368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rot="5400000">
            <a:off x="-1485520" y="1829179"/>
            <a:ext cx="6514341" cy="354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NZ" dirty="0" smtClean="0"/>
              <a:t>Visual Interface</a:t>
            </a:r>
            <a:endParaRPr lang="en-NZ" dirty="0"/>
          </a:p>
        </p:txBody>
      </p:sp>
      <p:sp>
        <p:nvSpPr>
          <p:cNvPr id="3" name="Content Placeholder 2"/>
          <p:cNvSpPr>
            <a:spLocks noGrp="1"/>
          </p:cNvSpPr>
          <p:nvPr>
            <p:ph idx="1"/>
          </p:nvPr>
        </p:nvSpPr>
        <p:spPr>
          <a:xfrm>
            <a:off x="3429000" y="1600200"/>
            <a:ext cx="5257800" cy="4525963"/>
          </a:xfrm>
        </p:spPr>
        <p:txBody>
          <a:bodyPr/>
          <a:lstStyle/>
          <a:p>
            <a:r>
              <a:rPr lang="en-NZ" dirty="0" smtClean="0"/>
              <a:t>Text and Fonts </a:t>
            </a:r>
          </a:p>
          <a:p>
            <a:r>
              <a:rPr lang="en-NZ" dirty="0" smtClean="0"/>
              <a:t>Colours and Images</a:t>
            </a:r>
          </a:p>
          <a:p>
            <a:r>
              <a:rPr lang="en-NZ" dirty="0" smtClean="0"/>
              <a:t>Grouping</a:t>
            </a:r>
          </a:p>
          <a:p>
            <a:r>
              <a:rPr lang="en-NZ" dirty="0" smtClean="0"/>
              <a:t>Lines and borders</a:t>
            </a:r>
          </a:p>
          <a:p>
            <a:r>
              <a:rPr lang="en-NZ" dirty="0" smtClean="0"/>
              <a:t>Forms and controls </a:t>
            </a:r>
          </a:p>
        </p:txBody>
      </p:sp>
    </p:spTree>
    <p:extLst>
      <p:ext uri="{BB962C8B-B14F-4D97-AF65-F5344CB8AC3E}">
        <p14:creationId xmlns:p14="http://schemas.microsoft.com/office/powerpoint/2010/main" val="3087257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Other Modalities</a:t>
            </a:r>
            <a:endParaRPr lang="en-NZ" dirty="0"/>
          </a:p>
        </p:txBody>
      </p:sp>
      <p:sp>
        <p:nvSpPr>
          <p:cNvPr id="3" name="Content Placeholder 2"/>
          <p:cNvSpPr>
            <a:spLocks noGrp="1"/>
          </p:cNvSpPr>
          <p:nvPr>
            <p:ph idx="1"/>
          </p:nvPr>
        </p:nvSpPr>
        <p:spPr/>
        <p:txBody>
          <a:bodyPr/>
          <a:lstStyle/>
          <a:p>
            <a:r>
              <a:rPr lang="en-NZ" dirty="0" smtClean="0"/>
              <a:t>Sound – input and output</a:t>
            </a:r>
          </a:p>
          <a:p>
            <a:endParaRPr lang="en-NZ" dirty="0"/>
          </a:p>
          <a:p>
            <a:r>
              <a:rPr lang="en-NZ" dirty="0" smtClean="0"/>
              <a:t>Pens and other tangibles</a:t>
            </a:r>
          </a:p>
          <a:p>
            <a:endParaRPr lang="en-NZ" dirty="0"/>
          </a:p>
          <a:p>
            <a:r>
              <a:rPr lang="en-NZ" dirty="0" smtClean="0"/>
              <a:t>Touch and </a:t>
            </a:r>
            <a:r>
              <a:rPr lang="en-NZ" dirty="0" err="1" smtClean="0"/>
              <a:t>Haptics</a:t>
            </a:r>
            <a:endParaRPr lang="en-NZ" dirty="0" smtClean="0"/>
          </a:p>
          <a:p>
            <a:r>
              <a:rPr lang="en-NZ" dirty="0" smtClean="0"/>
              <a:t>Smell </a:t>
            </a:r>
          </a:p>
          <a:p>
            <a:r>
              <a:rPr lang="en-NZ" dirty="0" smtClean="0"/>
              <a:t>Brain Computer Interaction</a:t>
            </a:r>
          </a:p>
          <a:p>
            <a:pPr marL="0" indent="0">
              <a:buNone/>
            </a:pPr>
            <a:endParaRPr lang="en-NZ" dirty="0" smtClean="0"/>
          </a:p>
          <a:p>
            <a:pPr marL="0" indent="0">
              <a:buNone/>
            </a:pPr>
            <a:endParaRPr lang="en-NZ" dirty="0" smtClean="0"/>
          </a:p>
          <a:p>
            <a:endParaRPr lang="en-NZ" dirty="0"/>
          </a:p>
        </p:txBody>
      </p:sp>
    </p:spTree>
    <p:extLst>
      <p:ext uri="{BB962C8B-B14F-4D97-AF65-F5344CB8AC3E}">
        <p14:creationId xmlns:p14="http://schemas.microsoft.com/office/powerpoint/2010/main" val="2557337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HCI Research</a:t>
            </a:r>
            <a:endParaRPr lang="en-NZ" dirty="0"/>
          </a:p>
        </p:txBody>
      </p:sp>
      <p:sp>
        <p:nvSpPr>
          <p:cNvPr id="3" name="Content Placeholder 2"/>
          <p:cNvSpPr>
            <a:spLocks noGrp="1"/>
          </p:cNvSpPr>
          <p:nvPr>
            <p:ph idx="1"/>
          </p:nvPr>
        </p:nvSpPr>
        <p:spPr/>
        <p:txBody>
          <a:bodyPr/>
          <a:lstStyle/>
          <a:p>
            <a:r>
              <a:rPr lang="en-NZ" dirty="0" smtClean="0"/>
              <a:t>Pen and Tangible</a:t>
            </a:r>
          </a:p>
          <a:p>
            <a:endParaRPr lang="en-NZ" dirty="0"/>
          </a:p>
          <a:p>
            <a:r>
              <a:rPr lang="en-NZ" dirty="0" smtClean="0"/>
              <a:t>Eye tracking and eye gaze</a:t>
            </a:r>
          </a:p>
          <a:p>
            <a:endParaRPr lang="en-NZ" dirty="0" smtClean="0"/>
          </a:p>
          <a:p>
            <a:r>
              <a:rPr lang="en-NZ" dirty="0" smtClean="0"/>
              <a:t>UI customization</a:t>
            </a:r>
            <a:endParaRPr lang="en-NZ" dirty="0"/>
          </a:p>
        </p:txBody>
      </p:sp>
    </p:spTree>
    <p:extLst>
      <p:ext uri="{BB962C8B-B14F-4D97-AF65-F5344CB8AC3E}">
        <p14:creationId xmlns:p14="http://schemas.microsoft.com/office/powerpoint/2010/main" val="2363676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dirty="0" smtClean="0"/>
              <a:t>Exam review</a:t>
            </a:r>
            <a:endParaRPr lang="en-NZ" dirty="0"/>
          </a:p>
        </p:txBody>
      </p:sp>
      <p:sp>
        <p:nvSpPr>
          <p:cNvPr id="3" name="Content Placeholder 2"/>
          <p:cNvSpPr>
            <a:spLocks noGrp="1"/>
          </p:cNvSpPr>
          <p:nvPr>
            <p:ph idx="1"/>
          </p:nvPr>
        </p:nvSpPr>
        <p:spPr/>
        <p:txBody>
          <a:bodyPr>
            <a:normAutofit/>
          </a:bodyPr>
          <a:lstStyle/>
          <a:p>
            <a:r>
              <a:rPr lang="en-NZ" dirty="0" smtClean="0"/>
              <a:t>Review the learning objectives</a:t>
            </a:r>
          </a:p>
          <a:p>
            <a:r>
              <a:rPr lang="en-NZ" dirty="0" smtClean="0"/>
              <a:t>Look for key terminology and definitions</a:t>
            </a:r>
          </a:p>
          <a:p>
            <a:r>
              <a:rPr lang="en-NZ" dirty="0"/>
              <a:t>Remember what was applied in assignments and tutorials</a:t>
            </a:r>
          </a:p>
          <a:p>
            <a:r>
              <a:rPr lang="en-NZ" dirty="0" smtClean="0"/>
              <a:t>Look for </a:t>
            </a:r>
            <a:r>
              <a:rPr lang="en-NZ" i="1" dirty="0" smtClean="0"/>
              <a:t>techniques</a:t>
            </a:r>
            <a:r>
              <a:rPr lang="en-NZ" dirty="0" smtClean="0"/>
              <a:t> that could form the basis for the high-point exam questions!</a:t>
            </a:r>
          </a:p>
        </p:txBody>
      </p:sp>
    </p:spTree>
    <p:extLst>
      <p:ext uri="{BB962C8B-B14F-4D97-AF65-F5344CB8AC3E}">
        <p14:creationId xmlns:p14="http://schemas.microsoft.com/office/powerpoint/2010/main" val="3766243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Guest lecture</a:t>
            </a:r>
            <a:endParaRPr lang="en-NZ" dirty="0"/>
          </a:p>
        </p:txBody>
      </p:sp>
      <p:sp>
        <p:nvSpPr>
          <p:cNvPr id="3" name="Content Placeholder 2"/>
          <p:cNvSpPr>
            <a:spLocks noGrp="1"/>
          </p:cNvSpPr>
          <p:nvPr>
            <p:ph idx="1"/>
          </p:nvPr>
        </p:nvSpPr>
        <p:spPr/>
        <p:txBody>
          <a:bodyPr/>
          <a:lstStyle/>
          <a:p>
            <a:r>
              <a:rPr lang="en-NZ" dirty="0" smtClean="0"/>
              <a:t>Accessibility for visually impaired </a:t>
            </a:r>
            <a:endParaRPr lang="en-NZ"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395663" y="2457450"/>
            <a:ext cx="3944190" cy="3257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262859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Thank you </a:t>
            </a:r>
            <a:endParaRPr lang="en-NZ" dirty="0"/>
          </a:p>
        </p:txBody>
      </p:sp>
      <p:sp>
        <p:nvSpPr>
          <p:cNvPr id="3" name="Content Placeholder 2"/>
          <p:cNvSpPr>
            <a:spLocks noGrp="1"/>
          </p:cNvSpPr>
          <p:nvPr>
            <p:ph idx="1"/>
          </p:nvPr>
        </p:nvSpPr>
        <p:spPr/>
        <p:txBody>
          <a:bodyPr>
            <a:normAutofit lnSpcReduction="10000"/>
          </a:bodyPr>
          <a:lstStyle/>
          <a:p>
            <a:pPr marL="0" indent="0" algn="ctr">
              <a:buNone/>
            </a:pPr>
            <a:endParaRPr lang="en-NZ" dirty="0" smtClean="0"/>
          </a:p>
          <a:p>
            <a:pPr marL="0" indent="0" algn="ctr">
              <a:buNone/>
            </a:pPr>
            <a:endParaRPr lang="en-NZ" dirty="0" smtClean="0"/>
          </a:p>
          <a:p>
            <a:pPr marL="0" indent="0" algn="ctr">
              <a:buNone/>
            </a:pPr>
            <a:endParaRPr lang="en-NZ" dirty="0"/>
          </a:p>
          <a:p>
            <a:pPr marL="0" indent="0" algn="ctr">
              <a:buNone/>
            </a:pPr>
            <a:endParaRPr lang="en-NZ" dirty="0" smtClean="0"/>
          </a:p>
          <a:p>
            <a:pPr marL="0" indent="0" algn="ctr">
              <a:buNone/>
            </a:pPr>
            <a:endParaRPr lang="en-NZ" dirty="0"/>
          </a:p>
          <a:p>
            <a:pPr marL="0" indent="0" algn="ctr">
              <a:buNone/>
            </a:pPr>
            <a:endParaRPr lang="en-NZ" dirty="0" smtClean="0"/>
          </a:p>
          <a:p>
            <a:pPr marL="0" indent="0" algn="ctr">
              <a:buNone/>
            </a:pPr>
            <a:endParaRPr lang="en-NZ" dirty="0"/>
          </a:p>
          <a:p>
            <a:pPr marL="0" indent="0" algn="ctr">
              <a:buNone/>
            </a:pPr>
            <a:r>
              <a:rPr lang="en-NZ" dirty="0" smtClean="0"/>
              <a:t>And good luck! </a:t>
            </a:r>
            <a:endParaRPr lang="en-NZ"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362200" y="1128080"/>
            <a:ext cx="4574233" cy="34439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1415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Jim’s section</a:t>
            </a:r>
            <a:endParaRPr lang="en-NZ" dirty="0"/>
          </a:p>
        </p:txBody>
      </p:sp>
      <p:sp>
        <p:nvSpPr>
          <p:cNvPr id="3" name="Content Placeholder 2"/>
          <p:cNvSpPr>
            <a:spLocks noGrp="1"/>
          </p:cNvSpPr>
          <p:nvPr>
            <p:ph idx="1"/>
          </p:nvPr>
        </p:nvSpPr>
        <p:spPr/>
        <p:txBody>
          <a:bodyPr/>
          <a:lstStyle/>
          <a:p>
            <a:endParaRPr lang="en-NZ"/>
          </a:p>
        </p:txBody>
      </p:sp>
    </p:spTree>
    <p:extLst>
      <p:ext uri="{BB962C8B-B14F-4D97-AF65-F5344CB8AC3E}">
        <p14:creationId xmlns:p14="http://schemas.microsoft.com/office/powerpoint/2010/main" val="2048536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sz="4400" dirty="0" smtClean="0"/>
              <a:t>Nielsen’s Heuristics</a:t>
            </a:r>
            <a:endParaRPr lang="en-NZ" sz="4400" dirty="0"/>
          </a:p>
        </p:txBody>
      </p:sp>
      <p:sp>
        <p:nvSpPr>
          <p:cNvPr id="3" name="Content Placeholder 2"/>
          <p:cNvSpPr>
            <a:spLocks noGrp="1"/>
          </p:cNvSpPr>
          <p:nvPr>
            <p:ph idx="1"/>
          </p:nvPr>
        </p:nvSpPr>
        <p:spPr>
          <a:xfrm>
            <a:off x="251520" y="1935163"/>
            <a:ext cx="8784976" cy="4389437"/>
          </a:xfrm>
        </p:spPr>
        <p:txBody>
          <a:bodyPr>
            <a:normAutofit lnSpcReduction="10000"/>
          </a:bodyPr>
          <a:lstStyle/>
          <a:p>
            <a:pPr marL="514350" indent="-514350">
              <a:buFont typeface="+mj-lt"/>
              <a:buAutoNum type="arabicPeriod"/>
            </a:pPr>
            <a:r>
              <a:rPr lang="en-NZ" sz="2400" dirty="0" smtClean="0"/>
              <a:t>Visibility of System Status</a:t>
            </a:r>
          </a:p>
          <a:p>
            <a:pPr marL="514350" indent="-514350">
              <a:buFont typeface="+mj-lt"/>
              <a:buAutoNum type="arabicPeriod"/>
            </a:pPr>
            <a:r>
              <a:rPr lang="en-NZ" sz="2400" dirty="0" smtClean="0"/>
              <a:t>Match between System and the Real World</a:t>
            </a:r>
          </a:p>
          <a:p>
            <a:pPr marL="514350" indent="-514350">
              <a:buFont typeface="+mj-lt"/>
              <a:buAutoNum type="arabicPeriod"/>
            </a:pPr>
            <a:r>
              <a:rPr lang="en-NZ" sz="2400" dirty="0" smtClean="0"/>
              <a:t>User Control and Freedom</a:t>
            </a:r>
          </a:p>
          <a:p>
            <a:pPr marL="514350" indent="-514350">
              <a:buFont typeface="+mj-lt"/>
              <a:buAutoNum type="arabicPeriod"/>
            </a:pPr>
            <a:r>
              <a:rPr lang="en-NZ" sz="2400" dirty="0" smtClean="0"/>
              <a:t>Consistency and Standards</a:t>
            </a:r>
          </a:p>
          <a:p>
            <a:pPr marL="514350" indent="-514350">
              <a:buFont typeface="+mj-lt"/>
              <a:buAutoNum type="arabicPeriod"/>
            </a:pPr>
            <a:r>
              <a:rPr lang="en-NZ" sz="2400" dirty="0" smtClean="0"/>
              <a:t>Error Prevention</a:t>
            </a:r>
          </a:p>
          <a:p>
            <a:pPr marL="514350" indent="-514350">
              <a:buFont typeface="+mj-lt"/>
              <a:buAutoNum type="arabicPeriod"/>
            </a:pPr>
            <a:r>
              <a:rPr lang="en-NZ" sz="2400" dirty="0" smtClean="0"/>
              <a:t>Recognition Rather Than Recall</a:t>
            </a:r>
          </a:p>
          <a:p>
            <a:pPr marL="514350" indent="-514350">
              <a:buFont typeface="+mj-lt"/>
              <a:buAutoNum type="arabicPeriod"/>
            </a:pPr>
            <a:r>
              <a:rPr lang="en-NZ" sz="2400" dirty="0" smtClean="0"/>
              <a:t>Flexibility and Efficiency of Use</a:t>
            </a:r>
          </a:p>
          <a:p>
            <a:pPr marL="514350" indent="-514350">
              <a:buFont typeface="+mj-lt"/>
              <a:buAutoNum type="arabicPeriod"/>
            </a:pPr>
            <a:r>
              <a:rPr lang="en-NZ" sz="2400" dirty="0" smtClean="0"/>
              <a:t>Aesthetic and Minimalist Design</a:t>
            </a:r>
          </a:p>
          <a:p>
            <a:pPr marL="514350" indent="-514350">
              <a:buFont typeface="+mj-lt"/>
              <a:buAutoNum type="arabicPeriod"/>
            </a:pPr>
            <a:r>
              <a:rPr lang="en-NZ" sz="2400" dirty="0" smtClean="0"/>
              <a:t>Help Users to Recognise, Diagnose, and Recover from Errors</a:t>
            </a:r>
          </a:p>
          <a:p>
            <a:pPr marL="514350" indent="-514350">
              <a:buFont typeface="+mj-lt"/>
              <a:buAutoNum type="arabicPeriod"/>
            </a:pPr>
            <a:r>
              <a:rPr lang="en-NZ" sz="2400" dirty="0" smtClean="0"/>
              <a:t>Help and Documentation</a:t>
            </a:r>
            <a:endParaRPr lang="en-NZ" sz="2400" dirty="0"/>
          </a:p>
        </p:txBody>
      </p:sp>
      <p:sp>
        <p:nvSpPr>
          <p:cNvPr id="4" name="Date Placeholder 3"/>
          <p:cNvSpPr>
            <a:spLocks noGrp="1"/>
          </p:cNvSpPr>
          <p:nvPr>
            <p:ph type="dt" sz="half" idx="10"/>
          </p:nvPr>
        </p:nvSpPr>
        <p:spPr/>
        <p:txBody>
          <a:bodyPr/>
          <a:lstStyle/>
          <a:p>
            <a:pPr>
              <a:defRPr/>
            </a:pPr>
            <a:r>
              <a:rPr lang="en-GB" smtClean="0"/>
              <a:t>Usability Evaluations </a:t>
            </a:r>
            <a:endParaRPr lang="en-GB" dirty="0"/>
          </a:p>
        </p:txBody>
      </p:sp>
      <p:sp>
        <p:nvSpPr>
          <p:cNvPr id="5" name="Footer Placeholder 4"/>
          <p:cNvSpPr>
            <a:spLocks noGrp="1"/>
          </p:cNvSpPr>
          <p:nvPr>
            <p:ph type="ftr" sz="quarter" idx="11"/>
          </p:nvPr>
        </p:nvSpPr>
        <p:spPr/>
        <p:txBody>
          <a:bodyPr/>
          <a:lstStyle/>
          <a:p>
            <a:pPr>
              <a:defRPr/>
            </a:pPr>
            <a:r>
              <a:rPr lang="en-GB" smtClean="0"/>
              <a:t>			    		 </a:t>
            </a:r>
            <a:fld id="{DE08250B-C8E4-45FC-B0DC-75567C012A18}" type="slidenum">
              <a:rPr lang="en-GB" smtClean="0"/>
              <a:pPr>
                <a:defRPr/>
              </a:pPr>
              <a:t>5</a:t>
            </a:fld>
            <a:r>
              <a:rPr lang="en-GB" smtClean="0"/>
              <a:t> </a:t>
            </a:r>
            <a:endParaRPr lang="en-GB"/>
          </a:p>
        </p:txBody>
      </p:sp>
      <p:sp>
        <p:nvSpPr>
          <p:cNvPr id="6" name="TextBox 5"/>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L2</a:t>
            </a:r>
            <a:endParaRPr lang="en-NZ" sz="3600" b="1" dirty="0">
              <a:solidFill>
                <a:schemeClr val="accent4"/>
              </a:solidFill>
            </a:endParaRPr>
          </a:p>
        </p:txBody>
      </p:sp>
    </p:spTree>
    <p:extLst>
      <p:ext uri="{BB962C8B-B14F-4D97-AF65-F5344CB8AC3E}">
        <p14:creationId xmlns:p14="http://schemas.microsoft.com/office/powerpoint/2010/main" val="574070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143000"/>
          </a:xfrm>
        </p:spPr>
        <p:txBody>
          <a:bodyPr/>
          <a:lstStyle/>
          <a:p>
            <a:r>
              <a:rPr lang="en-NZ" sz="4400" dirty="0" err="1" smtClean="0"/>
              <a:t>Fitts</a:t>
            </a:r>
            <a:r>
              <a:rPr lang="en-NZ" sz="4400" dirty="0" smtClean="0"/>
              <a:t>’ Law</a:t>
            </a:r>
            <a:endParaRPr lang="en-NZ" sz="4400" dirty="0"/>
          </a:p>
        </p:txBody>
      </p:sp>
      <p:sp>
        <p:nvSpPr>
          <p:cNvPr id="3" name="Content Placeholder 2"/>
          <p:cNvSpPr>
            <a:spLocks noGrp="1"/>
          </p:cNvSpPr>
          <p:nvPr>
            <p:ph idx="1"/>
          </p:nvPr>
        </p:nvSpPr>
        <p:spPr>
          <a:xfrm>
            <a:off x="457200" y="1700808"/>
            <a:ext cx="8229600" cy="4389437"/>
          </a:xfrm>
        </p:spPr>
        <p:txBody>
          <a:bodyPr/>
          <a:lstStyle/>
          <a:p>
            <a:r>
              <a:rPr lang="en-NZ" dirty="0" err="1" smtClean="0"/>
              <a:t>Fitts</a:t>
            </a:r>
            <a:r>
              <a:rPr lang="en-NZ" dirty="0" smtClean="0"/>
              <a:t>’ </a:t>
            </a:r>
            <a:r>
              <a:rPr lang="en-NZ" dirty="0"/>
              <a:t>Law is the classic performance measure.</a:t>
            </a:r>
          </a:p>
          <a:p>
            <a:pPr lvl="1"/>
            <a:r>
              <a:rPr lang="en-NZ" dirty="0"/>
              <a:t>Time to target depends on </a:t>
            </a:r>
            <a:r>
              <a:rPr lang="en-NZ" dirty="0" smtClean="0"/>
              <a:t>target width (W) </a:t>
            </a:r>
            <a:r>
              <a:rPr lang="en-NZ" dirty="0"/>
              <a:t>and </a:t>
            </a:r>
            <a:r>
              <a:rPr lang="en-NZ" dirty="0" smtClean="0"/>
              <a:t>distance to move pointer (D) (see tutorial </a:t>
            </a:r>
            <a:r>
              <a:rPr lang="en-NZ" dirty="0"/>
              <a:t>exercise</a:t>
            </a:r>
            <a:r>
              <a:rPr lang="en-NZ" dirty="0" smtClean="0"/>
              <a:t>)</a:t>
            </a:r>
          </a:p>
          <a:p>
            <a:pPr lvl="1"/>
            <a:endParaRPr lang="en-NZ" dirty="0"/>
          </a:p>
          <a:p>
            <a:pPr lvl="1"/>
            <a:r>
              <a:rPr lang="en-NZ" dirty="0"/>
              <a:t>It is a very valuable measure for designing </a:t>
            </a:r>
          </a:p>
          <a:p>
            <a:pPr lvl="2"/>
            <a:r>
              <a:rPr lang="en-NZ" dirty="0"/>
              <a:t>Control size and location</a:t>
            </a:r>
          </a:p>
          <a:p>
            <a:pPr lvl="2"/>
            <a:r>
              <a:rPr lang="en-NZ" dirty="0"/>
              <a:t>Its also fun to play with!</a:t>
            </a:r>
          </a:p>
          <a:p>
            <a:endParaRPr lang="en-NZ" dirty="0"/>
          </a:p>
        </p:txBody>
      </p:sp>
      <p:sp>
        <p:nvSpPr>
          <p:cNvPr id="4" name="Date Placeholder 3"/>
          <p:cNvSpPr>
            <a:spLocks noGrp="1"/>
          </p:cNvSpPr>
          <p:nvPr>
            <p:ph type="dt" sz="half" idx="10"/>
          </p:nvPr>
        </p:nvSpPr>
        <p:spPr/>
        <p:txBody>
          <a:bodyPr/>
          <a:lstStyle/>
          <a:p>
            <a:pPr>
              <a:defRPr/>
            </a:pPr>
            <a:r>
              <a:rPr lang="en-GB" smtClean="0"/>
              <a:t>Usability Evaluations </a:t>
            </a:r>
            <a:endParaRPr lang="en-GB" dirty="0"/>
          </a:p>
        </p:txBody>
      </p:sp>
      <p:sp>
        <p:nvSpPr>
          <p:cNvPr id="5" name="Footer Placeholder 4"/>
          <p:cNvSpPr>
            <a:spLocks noGrp="1"/>
          </p:cNvSpPr>
          <p:nvPr>
            <p:ph type="ftr" sz="quarter" idx="11"/>
          </p:nvPr>
        </p:nvSpPr>
        <p:spPr/>
        <p:txBody>
          <a:bodyPr/>
          <a:lstStyle/>
          <a:p>
            <a:pPr>
              <a:defRPr/>
            </a:pPr>
            <a:r>
              <a:rPr lang="en-GB" dirty="0" smtClean="0"/>
              <a:t>			    		 </a:t>
            </a:r>
            <a:fld id="{DE08250B-C8E4-45FC-B0DC-75567C012A18}" type="slidenum">
              <a:rPr lang="en-GB" smtClean="0"/>
              <a:pPr>
                <a:defRPr/>
              </a:pPr>
              <a:t>6</a:t>
            </a:fld>
            <a:r>
              <a:rPr lang="en-GB" dirty="0" smtClean="0"/>
              <a:t> </a:t>
            </a:r>
            <a:endParaRPr lang="en-GB" dirty="0"/>
          </a:p>
        </p:txBody>
      </p:sp>
      <p:sp>
        <p:nvSpPr>
          <p:cNvPr id="6" name="Rectangle 5"/>
          <p:cNvSpPr/>
          <p:nvPr/>
        </p:nvSpPr>
        <p:spPr>
          <a:xfrm>
            <a:off x="971600" y="5805264"/>
            <a:ext cx="28803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smtClean="0"/>
              <a:t>1</a:t>
            </a:r>
            <a:endParaRPr lang="en-NZ" dirty="0"/>
          </a:p>
        </p:txBody>
      </p:sp>
      <p:sp>
        <p:nvSpPr>
          <p:cNvPr id="7" name="Rectangle 6"/>
          <p:cNvSpPr/>
          <p:nvPr/>
        </p:nvSpPr>
        <p:spPr>
          <a:xfrm>
            <a:off x="2339752" y="5159896"/>
            <a:ext cx="115212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smtClean="0"/>
              <a:t>2</a:t>
            </a:r>
            <a:endParaRPr lang="en-NZ" dirty="0"/>
          </a:p>
        </p:txBody>
      </p:sp>
      <p:sp>
        <p:nvSpPr>
          <p:cNvPr id="8" name="Rectangle 7"/>
          <p:cNvSpPr/>
          <p:nvPr/>
        </p:nvSpPr>
        <p:spPr>
          <a:xfrm>
            <a:off x="6732240" y="5949280"/>
            <a:ext cx="288032"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dirty="0" smtClean="0"/>
              <a:t>3</a:t>
            </a:r>
            <a:endParaRPr lang="en-NZ" dirty="0"/>
          </a:p>
        </p:txBody>
      </p:sp>
      <p:cxnSp>
        <p:nvCxnSpPr>
          <p:cNvPr id="10" name="Straight Arrow Connector 9"/>
          <p:cNvCxnSpPr>
            <a:stCxn id="6" idx="3"/>
            <a:endCxn id="7" idx="1"/>
          </p:cNvCxnSpPr>
          <p:nvPr/>
        </p:nvCxnSpPr>
        <p:spPr>
          <a:xfrm flipV="1">
            <a:off x="1259632" y="5627948"/>
            <a:ext cx="1080120" cy="357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7" idx="3"/>
            <a:endCxn id="8" idx="1"/>
          </p:cNvCxnSpPr>
          <p:nvPr/>
        </p:nvCxnSpPr>
        <p:spPr>
          <a:xfrm>
            <a:off x="3491880" y="5627948"/>
            <a:ext cx="3240360" cy="501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050" name="Picture 2" descr="T = a + b \log_2 \Bigg(1+\frac{D}{W}\Big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99871" y="3192982"/>
            <a:ext cx="2468073" cy="617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L2</a:t>
            </a:r>
            <a:endParaRPr lang="en-NZ" sz="3600" b="1" dirty="0">
              <a:solidFill>
                <a:schemeClr val="accent4"/>
              </a:solidFill>
            </a:endParaRPr>
          </a:p>
        </p:txBody>
      </p:sp>
    </p:spTree>
    <p:extLst>
      <p:ext uri="{BB962C8B-B14F-4D97-AF65-F5344CB8AC3E}">
        <p14:creationId xmlns:p14="http://schemas.microsoft.com/office/powerpoint/2010/main" val="1731607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smtClean="0"/>
              <a:t>L4: Usability testing – planning &amp; reporting</a:t>
            </a:r>
            <a:endParaRPr lang="en-NZ" dirty="0"/>
          </a:p>
        </p:txBody>
      </p:sp>
      <p:sp>
        <p:nvSpPr>
          <p:cNvPr id="3" name="Content Placeholder 2"/>
          <p:cNvSpPr>
            <a:spLocks noGrp="1"/>
          </p:cNvSpPr>
          <p:nvPr>
            <p:ph idx="1"/>
          </p:nvPr>
        </p:nvSpPr>
        <p:spPr/>
        <p:txBody>
          <a:bodyPr/>
          <a:lstStyle/>
          <a:p>
            <a:r>
              <a:rPr lang="en-NZ" dirty="0"/>
              <a:t>Be able to develop usability testing </a:t>
            </a:r>
            <a:r>
              <a:rPr lang="en-NZ" dirty="0" smtClean="0"/>
              <a:t>plans</a:t>
            </a:r>
          </a:p>
          <a:p>
            <a:r>
              <a:rPr lang="en-NZ" dirty="0" smtClean="0"/>
              <a:t>Be </a:t>
            </a:r>
            <a:r>
              <a:rPr lang="en-NZ" dirty="0"/>
              <a:t>able to write usability test </a:t>
            </a:r>
            <a:r>
              <a:rPr lang="en-NZ" dirty="0" smtClean="0"/>
              <a:t>reports</a:t>
            </a:r>
          </a:p>
          <a:p>
            <a:r>
              <a:rPr lang="en-NZ" dirty="0" smtClean="0"/>
              <a:t>Understand the nature of human research ethics requirements when conducting studies on humans</a:t>
            </a:r>
            <a:endParaRPr lang="en-NZ" dirty="0"/>
          </a:p>
          <a:p>
            <a:endParaRPr lang="en-NZ" dirty="0"/>
          </a:p>
        </p:txBody>
      </p:sp>
      <p:sp>
        <p:nvSpPr>
          <p:cNvPr id="4" name="Date Placeholder 3"/>
          <p:cNvSpPr>
            <a:spLocks noGrp="1"/>
          </p:cNvSpPr>
          <p:nvPr>
            <p:ph type="dt" sz="half" idx="10"/>
          </p:nvPr>
        </p:nvSpPr>
        <p:spPr/>
        <p:txBody>
          <a:bodyPr/>
          <a:lstStyle/>
          <a:p>
            <a:pPr>
              <a:defRPr/>
            </a:pPr>
            <a:r>
              <a:rPr lang="en-GB" dirty="0" smtClean="0"/>
              <a:t>Usability Evaluations </a:t>
            </a:r>
            <a:endParaRPr lang="en-GB" dirty="0"/>
          </a:p>
        </p:txBody>
      </p:sp>
      <p:sp>
        <p:nvSpPr>
          <p:cNvPr id="5" name="Footer Placeholder 4"/>
          <p:cNvSpPr>
            <a:spLocks noGrp="1"/>
          </p:cNvSpPr>
          <p:nvPr>
            <p:ph type="ftr" sz="quarter" idx="11"/>
          </p:nvPr>
        </p:nvSpPr>
        <p:spPr/>
        <p:txBody>
          <a:bodyPr/>
          <a:lstStyle/>
          <a:p>
            <a:pPr>
              <a:defRPr/>
            </a:pPr>
            <a:r>
              <a:rPr lang="en-GB" smtClean="0"/>
              <a:t>			    		 </a:t>
            </a:r>
            <a:fld id="{DE08250B-C8E4-45FC-B0DC-75567C012A18}" type="slidenum">
              <a:rPr lang="en-GB" smtClean="0"/>
              <a:pPr>
                <a:defRPr/>
              </a:pPr>
              <a:t>7</a:t>
            </a:fld>
            <a:r>
              <a:rPr lang="en-GB" smtClean="0"/>
              <a:t> </a:t>
            </a:r>
            <a:endParaRPr lang="en-GB"/>
          </a:p>
        </p:txBody>
      </p:sp>
    </p:spTree>
    <p:extLst>
      <p:ext uri="{BB962C8B-B14F-4D97-AF65-F5344CB8AC3E}">
        <p14:creationId xmlns:p14="http://schemas.microsoft.com/office/powerpoint/2010/main" val="382631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8744B66C-D56D-4E54-ADC5-BA1C057A4F6B}" type="slidenum">
              <a:rPr lang="en-US"/>
              <a:pPr/>
              <a:t>8</a:t>
            </a:fld>
            <a:endParaRPr lang="en-US"/>
          </a:p>
        </p:txBody>
      </p:sp>
      <p:sp>
        <p:nvSpPr>
          <p:cNvPr id="149506" name="Rectangle 2"/>
          <p:cNvSpPr>
            <a:spLocks noGrp="1" noChangeArrowheads="1"/>
          </p:cNvSpPr>
          <p:nvPr>
            <p:ph type="title"/>
          </p:nvPr>
        </p:nvSpPr>
        <p:spPr/>
        <p:txBody>
          <a:bodyPr>
            <a:normAutofit fontScale="90000"/>
          </a:bodyPr>
          <a:lstStyle/>
          <a:p>
            <a:r>
              <a:rPr lang="en-US"/>
              <a:t>Execution/Evaluation Action Cycle (EEC)</a:t>
            </a:r>
          </a:p>
        </p:txBody>
      </p:sp>
      <p:pic>
        <p:nvPicPr>
          <p:cNvPr id="149509" name="Picture 5" descr="Figure2-2"/>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066800" y="2209800"/>
            <a:ext cx="6516688" cy="3981450"/>
          </a:xfrm>
          <a:prstGeom prst="rect">
            <a:avLst/>
          </a:prstGeom>
          <a:noFill/>
        </p:spPr>
      </p:pic>
      <p:sp>
        <p:nvSpPr>
          <p:cNvPr id="149510" name="Rectangle 6"/>
          <p:cNvSpPr>
            <a:spLocks noGrp="1" noChangeArrowheads="1"/>
          </p:cNvSpPr>
          <p:nvPr>
            <p:ph type="body" idx="1"/>
          </p:nvPr>
        </p:nvSpPr>
        <p:spPr>
          <a:xfrm>
            <a:off x="304800" y="1600200"/>
            <a:ext cx="8610600" cy="4572000"/>
          </a:xfrm>
          <a:noFill/>
          <a:ln/>
        </p:spPr>
        <p:txBody>
          <a:bodyPr/>
          <a:lstStyle/>
          <a:p>
            <a:pPr marL="228600" indent="-228600"/>
            <a:r>
              <a:rPr lang="en-US"/>
              <a:t>Seven Stages of Action</a:t>
            </a:r>
            <a:endParaRPr lang="en-US" b="1"/>
          </a:p>
        </p:txBody>
      </p:sp>
      <p:sp>
        <p:nvSpPr>
          <p:cNvPr id="6" name="TextBox 5"/>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L5</a:t>
            </a:r>
            <a:endParaRPr lang="en-NZ" sz="3600" b="1" dirty="0">
              <a:solidFill>
                <a:schemeClr val="accent4"/>
              </a:solidFill>
            </a:endParaRPr>
          </a:p>
        </p:txBody>
      </p:sp>
    </p:spTree>
    <p:extLst>
      <p:ext uri="{BB962C8B-B14F-4D97-AF65-F5344CB8AC3E}">
        <p14:creationId xmlns:p14="http://schemas.microsoft.com/office/powerpoint/2010/main" val="368925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1-</a:t>
            </a:r>
            <a:fld id="{7CD4B9BD-F593-4268-A19A-73C631F795B9}" type="slidenum">
              <a:rPr lang="en-US"/>
              <a:pPr/>
              <a:t>9</a:t>
            </a:fld>
            <a:endParaRPr lang="en-US"/>
          </a:p>
        </p:txBody>
      </p:sp>
      <p:sp>
        <p:nvSpPr>
          <p:cNvPr id="218114" name="Rectangle 2"/>
          <p:cNvSpPr>
            <a:spLocks noGrp="1" noChangeArrowheads="1"/>
          </p:cNvSpPr>
          <p:nvPr>
            <p:ph type="title"/>
          </p:nvPr>
        </p:nvSpPr>
        <p:spPr/>
        <p:txBody>
          <a:bodyPr/>
          <a:lstStyle/>
          <a:p>
            <a:r>
              <a:rPr lang="en-US"/>
              <a:t>Conceptual Design – </a:t>
            </a:r>
            <a:r>
              <a:rPr lang="en-US" b="0" i="1"/>
              <a:t>Card Sort</a:t>
            </a:r>
          </a:p>
        </p:txBody>
      </p:sp>
      <p:sp>
        <p:nvSpPr>
          <p:cNvPr id="218115" name="Rectangle 3"/>
          <p:cNvSpPr>
            <a:spLocks noGrp="1" noChangeArrowheads="1"/>
          </p:cNvSpPr>
          <p:nvPr>
            <p:ph type="body" idx="1"/>
          </p:nvPr>
        </p:nvSpPr>
        <p:spPr/>
        <p:txBody>
          <a:bodyPr/>
          <a:lstStyle/>
          <a:p>
            <a:r>
              <a:rPr lang="en-US"/>
              <a:t>Result of a card sort</a:t>
            </a:r>
          </a:p>
        </p:txBody>
      </p:sp>
      <p:pic>
        <p:nvPicPr>
          <p:cNvPr id="218117" name="Picture 5" descr="Figure5-1"/>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981200" y="2286000"/>
            <a:ext cx="4273550" cy="3297238"/>
          </a:xfrm>
          <a:prstGeom prst="rect">
            <a:avLst/>
          </a:prstGeom>
          <a:noFill/>
        </p:spPr>
      </p:pic>
      <p:sp>
        <p:nvSpPr>
          <p:cNvPr id="6" name="TextBox 5"/>
          <p:cNvSpPr txBox="1"/>
          <p:nvPr/>
        </p:nvSpPr>
        <p:spPr>
          <a:xfrm>
            <a:off x="304800" y="228600"/>
            <a:ext cx="1219200" cy="646331"/>
          </a:xfrm>
          <a:prstGeom prst="rect">
            <a:avLst/>
          </a:prstGeom>
          <a:noFill/>
        </p:spPr>
        <p:txBody>
          <a:bodyPr wrap="square" rtlCol="0">
            <a:spAutoFit/>
          </a:bodyPr>
          <a:lstStyle/>
          <a:p>
            <a:r>
              <a:rPr lang="en-NZ" sz="3600" b="1" dirty="0" smtClean="0">
                <a:solidFill>
                  <a:schemeClr val="accent4"/>
                </a:solidFill>
              </a:rPr>
              <a:t>L6</a:t>
            </a:r>
            <a:endParaRPr lang="en-NZ" sz="3600" b="1" dirty="0">
              <a:solidFill>
                <a:schemeClr val="accent4"/>
              </a:solidFill>
            </a:endParaRPr>
          </a:p>
        </p:txBody>
      </p:sp>
    </p:spTree>
    <p:extLst>
      <p:ext uri="{BB962C8B-B14F-4D97-AF65-F5344CB8AC3E}">
        <p14:creationId xmlns:p14="http://schemas.microsoft.com/office/powerpoint/2010/main" val="1169746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949</TotalTime>
  <Words>1012</Words>
  <Application>Microsoft Office PowerPoint</Application>
  <PresentationFormat>On-screen Show (4:3)</PresentationFormat>
  <Paragraphs>215</Paragraphs>
  <Slides>31</Slides>
  <Notes>14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COMPSCI 345 / SOFTENG 350</vt:lpstr>
      <vt:lpstr>Exam Format</vt:lpstr>
      <vt:lpstr>Exam review</vt:lpstr>
      <vt:lpstr>Jim’s section</vt:lpstr>
      <vt:lpstr>Nielsen’s Heuristics</vt:lpstr>
      <vt:lpstr>Fitts’ Law</vt:lpstr>
      <vt:lpstr>L4: Usability testing – planning &amp; reporting</vt:lpstr>
      <vt:lpstr>Execution/Evaluation Action Cycle (EEC)</vt:lpstr>
      <vt:lpstr>Conceptual Design – Card Sort</vt:lpstr>
      <vt:lpstr>Persona example</vt:lpstr>
      <vt:lpstr>Scenario example</vt:lpstr>
      <vt:lpstr>Conceptual Design – Scenarios, Flowcharts, and Cognitive Walkthroughs</vt:lpstr>
      <vt:lpstr>Physical Design - Low-fidelity prototypes</vt:lpstr>
      <vt:lpstr>Physical Design Cont. - Wireframes</vt:lpstr>
      <vt:lpstr>Framework for Design Principles</vt:lpstr>
      <vt:lpstr>Principles of Interaction Design</vt:lpstr>
      <vt:lpstr>Other Principles of Perception - Screen Complexity</vt:lpstr>
      <vt:lpstr>Optimal Usability guest lecture</vt:lpstr>
      <vt:lpstr>L12: Discovery</vt:lpstr>
      <vt:lpstr>Orion Health guest lecture</vt:lpstr>
      <vt:lpstr>Refined HTA for making tea </vt:lpstr>
      <vt:lpstr>Interpretation – Use Cases</vt:lpstr>
      <vt:lpstr>Lesson 2: Show name, the right name (aka, don’t kill the patient: type 1)</vt:lpstr>
      <vt:lpstr>Beryl’s Section</vt:lpstr>
      <vt:lpstr>Human Sensory/Motor systems</vt:lpstr>
      <vt:lpstr>Visual Interface</vt:lpstr>
      <vt:lpstr>Visual Interface</vt:lpstr>
      <vt:lpstr>Other Modalities</vt:lpstr>
      <vt:lpstr>HCI Research</vt:lpstr>
      <vt:lpstr>Guest lecture</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COMPSCI 345 / SOFTENG 350</dc:title>
  <dc:creator>Jim Warren</dc:creator>
  <cp:lastModifiedBy>bpli001</cp:lastModifiedBy>
  <cp:revision>20</cp:revision>
  <dcterms:created xsi:type="dcterms:W3CDTF">2006-08-16T00:00:00Z</dcterms:created>
  <dcterms:modified xsi:type="dcterms:W3CDTF">2013-06-06T06:10:15Z</dcterms:modified>
</cp:coreProperties>
</file>