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03" r:id="rId2"/>
    <p:sldId id="675" r:id="rId3"/>
    <p:sldId id="676" r:id="rId4"/>
    <p:sldId id="677" r:id="rId5"/>
    <p:sldId id="515" r:id="rId6"/>
    <p:sldId id="522" r:id="rId7"/>
    <p:sldId id="678" r:id="rId8"/>
    <p:sldId id="679" r:id="rId9"/>
    <p:sldId id="680" r:id="rId10"/>
    <p:sldId id="681" r:id="rId11"/>
    <p:sldId id="682" r:id="rId12"/>
    <p:sldId id="683" r:id="rId13"/>
    <p:sldId id="684" r:id="rId14"/>
    <p:sldId id="685" r:id="rId15"/>
    <p:sldId id="686" r:id="rId16"/>
    <p:sldId id="687" r:id="rId17"/>
    <p:sldId id="688" r:id="rId18"/>
    <p:sldId id="689" r:id="rId19"/>
    <p:sldId id="690" r:id="rId20"/>
  </p:sldIdLst>
  <p:sldSz cx="9144000" cy="6858000" type="screen4x3"/>
  <p:notesSz cx="6858000" cy="9144000"/>
  <p:defaultTextStyle>
    <a:defPPr>
      <a:defRPr lang="en-GB"/>
    </a:defPPr>
    <a:lvl1pPr algn="ctr" rtl="0" fontAlgn="base">
      <a:spcBef>
        <a:spcPct val="0"/>
      </a:spcBef>
      <a:spcAft>
        <a:spcPct val="0"/>
      </a:spcAft>
      <a:defRPr sz="1600" kern="1200">
        <a:solidFill>
          <a:schemeClr val="tx1"/>
        </a:solidFill>
        <a:latin typeface="Arial" pitchFamily="34" charset="0"/>
        <a:ea typeface="+mn-ea"/>
        <a:cs typeface="+mn-cs"/>
      </a:defRPr>
    </a:lvl1pPr>
    <a:lvl2pPr marL="457200" algn="ctr" rtl="0" fontAlgn="base">
      <a:spcBef>
        <a:spcPct val="0"/>
      </a:spcBef>
      <a:spcAft>
        <a:spcPct val="0"/>
      </a:spcAft>
      <a:defRPr sz="1600" kern="1200">
        <a:solidFill>
          <a:schemeClr val="tx1"/>
        </a:solidFill>
        <a:latin typeface="Arial" pitchFamily="34" charset="0"/>
        <a:ea typeface="+mn-ea"/>
        <a:cs typeface="+mn-cs"/>
      </a:defRPr>
    </a:lvl2pPr>
    <a:lvl3pPr marL="914400" algn="ctr" rtl="0" fontAlgn="base">
      <a:spcBef>
        <a:spcPct val="0"/>
      </a:spcBef>
      <a:spcAft>
        <a:spcPct val="0"/>
      </a:spcAft>
      <a:defRPr sz="1600" kern="1200">
        <a:solidFill>
          <a:schemeClr val="tx1"/>
        </a:solidFill>
        <a:latin typeface="Arial" pitchFamily="34" charset="0"/>
        <a:ea typeface="+mn-ea"/>
        <a:cs typeface="+mn-cs"/>
      </a:defRPr>
    </a:lvl3pPr>
    <a:lvl4pPr marL="1371600" algn="ctr" rtl="0" fontAlgn="base">
      <a:spcBef>
        <a:spcPct val="0"/>
      </a:spcBef>
      <a:spcAft>
        <a:spcPct val="0"/>
      </a:spcAft>
      <a:defRPr sz="1600" kern="1200">
        <a:solidFill>
          <a:schemeClr val="tx1"/>
        </a:solidFill>
        <a:latin typeface="Arial" pitchFamily="34" charset="0"/>
        <a:ea typeface="+mn-ea"/>
        <a:cs typeface="+mn-cs"/>
      </a:defRPr>
    </a:lvl4pPr>
    <a:lvl5pPr marL="1828800" algn="ctr" rtl="0" fontAlgn="base">
      <a:spcBef>
        <a:spcPct val="0"/>
      </a:spcBef>
      <a:spcAft>
        <a:spcPct val="0"/>
      </a:spcAft>
      <a:defRPr sz="1600" kern="1200">
        <a:solidFill>
          <a:schemeClr val="tx1"/>
        </a:solidFill>
        <a:latin typeface="Arial" pitchFamily="34" charset="0"/>
        <a:ea typeface="+mn-ea"/>
        <a:cs typeface="+mn-cs"/>
      </a:defRPr>
    </a:lvl5pPr>
    <a:lvl6pPr marL="2286000" algn="l" defTabSz="914400" rtl="0" eaLnBrk="1" latinLnBrk="0" hangingPunct="1">
      <a:defRPr sz="1600" kern="1200">
        <a:solidFill>
          <a:schemeClr val="tx1"/>
        </a:solidFill>
        <a:latin typeface="Arial" pitchFamily="34" charset="0"/>
        <a:ea typeface="+mn-ea"/>
        <a:cs typeface="+mn-cs"/>
      </a:defRPr>
    </a:lvl6pPr>
    <a:lvl7pPr marL="2743200" algn="l" defTabSz="914400" rtl="0" eaLnBrk="1" latinLnBrk="0" hangingPunct="1">
      <a:defRPr sz="1600" kern="1200">
        <a:solidFill>
          <a:schemeClr val="tx1"/>
        </a:solidFill>
        <a:latin typeface="Arial" pitchFamily="34" charset="0"/>
        <a:ea typeface="+mn-ea"/>
        <a:cs typeface="+mn-cs"/>
      </a:defRPr>
    </a:lvl7pPr>
    <a:lvl8pPr marL="3200400" algn="l" defTabSz="914400" rtl="0" eaLnBrk="1" latinLnBrk="0" hangingPunct="1">
      <a:defRPr sz="1600" kern="1200">
        <a:solidFill>
          <a:schemeClr val="tx1"/>
        </a:solidFill>
        <a:latin typeface="Arial" pitchFamily="34" charset="0"/>
        <a:ea typeface="+mn-ea"/>
        <a:cs typeface="+mn-cs"/>
      </a:defRPr>
    </a:lvl8pPr>
    <a:lvl9pPr marL="3657600" algn="l" defTabSz="914400" rtl="0" eaLnBrk="1" latinLnBrk="0" hangingPunct="1">
      <a:defRPr sz="16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FF"/>
    <a:srgbClr val="FFFF00"/>
    <a:srgbClr val="66FF66"/>
    <a:srgbClr val="008000"/>
    <a:srgbClr val="FFCC00"/>
    <a:srgbClr val="FF9900"/>
    <a:srgbClr val="D67F00"/>
    <a:srgbClr val="CC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45" autoAdjust="0"/>
    <p:restoredTop sz="88609" autoAdjust="0"/>
  </p:normalViewPr>
  <p:slideViewPr>
    <p:cSldViewPr snapToGrid="0" showGuides="1">
      <p:cViewPr>
        <p:scale>
          <a:sx n="75" d="100"/>
          <a:sy n="75" d="100"/>
        </p:scale>
        <p:origin x="54" y="-78"/>
      </p:cViewPr>
      <p:guideLst>
        <p:guide orient="horz" pos="2161"/>
        <p:guide pos="608"/>
      </p:guideLst>
    </p:cSldViewPr>
  </p:slideViewPr>
  <p:notesTextViewPr>
    <p:cViewPr>
      <p:scale>
        <a:sx n="75" d="100"/>
        <a:sy n="75"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GB"/>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GB"/>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07EB27D-6D5A-49D6-A402-F01187D6B061}"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E12C8A-7145-4E80-934C-90D408F22D45}" type="slidenum">
              <a:rPr lang="en-GB"/>
              <a:pPr/>
              <a:t>1</a:t>
            </a:fld>
            <a:endParaRPr lang="en-GB" dirty="0"/>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GB" dirty="0" smtClean="0"/>
              <a:t>(Just go straight into it… the points</a:t>
            </a:r>
            <a:r>
              <a:rPr lang="en-GB" baseline="0" dirty="0" smtClean="0"/>
              <a:t> below are deprecated).</a:t>
            </a:r>
          </a:p>
          <a:p>
            <a:endParaRPr lang="en-GB" baseline="0" dirty="0" smtClean="0"/>
          </a:p>
          <a:p>
            <a:r>
              <a:rPr lang="en-GB" dirty="0" smtClean="0"/>
              <a:t>The </a:t>
            </a:r>
            <a:r>
              <a:rPr lang="en-GB" dirty="0"/>
              <a:t>model is going to tell us three things: performance predictions for user interfaces; how performance changes with the size of the data set; and importantly, how performance changes as users gain expertise with the interface. </a:t>
            </a:r>
          </a:p>
          <a:p>
            <a:endParaRPr lang="en-NZ" dirty="0"/>
          </a:p>
          <a:p>
            <a:r>
              <a:rPr lang="en-NZ" dirty="0"/>
              <a:t>Three things:</a:t>
            </a:r>
          </a:p>
          <a:p>
            <a:r>
              <a:rPr lang="en-NZ" dirty="0"/>
              <a:t>	1. How and why Computer Scientists should treat the user with at least as much theoretical formality as they do the computer</a:t>
            </a:r>
          </a:p>
          <a:p>
            <a:r>
              <a:rPr lang="en-NZ" dirty="0"/>
              <a:t>	2. Some underlying human performance theories</a:t>
            </a:r>
          </a:p>
          <a:p>
            <a:r>
              <a:rPr lang="en-NZ" dirty="0"/>
              <a:t>	3. Some interfaces and studies that demonstrate this approach.</a:t>
            </a:r>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DFC39B-DA5E-4D3A-815C-127CB0CB2EDB}" type="slidenum">
              <a:rPr lang="en-GB"/>
              <a:pPr/>
              <a:t>5</a:t>
            </a:fld>
            <a:endParaRPr lang="en-GB" dirty="0"/>
          </a:p>
        </p:txBody>
      </p:sp>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r>
              <a:rPr lang="en-NZ" dirty="0"/>
              <a:t>This is what I’m going to be talking about today. People using computers</a:t>
            </a:r>
            <a:r>
              <a:rPr lang="en-NZ" dirty="0" smtClean="0"/>
              <a:t>… or Human-Computer</a:t>
            </a:r>
            <a:r>
              <a:rPr lang="en-NZ" baseline="0" dirty="0" smtClean="0"/>
              <a:t> Interaction</a:t>
            </a:r>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501BED-C5BD-4570-99D5-46F1F1C0EDF1}" type="slidenum">
              <a:rPr lang="en-GB"/>
              <a:pPr/>
              <a:t>6</a:t>
            </a:fld>
            <a:endParaRPr lang="en-GB" dirty="0"/>
          </a:p>
        </p:txBody>
      </p:sp>
      <p:sp>
        <p:nvSpPr>
          <p:cNvPr id="351234" name="Rectangle 2"/>
          <p:cNvSpPr>
            <a:spLocks noGrp="1" noRot="1" noChangeAspect="1" noChangeArrowheads="1" noTextEdit="1"/>
          </p:cNvSpPr>
          <p:nvPr>
            <p:ph type="sldImg"/>
          </p:nvPr>
        </p:nvSpPr>
        <p:spPr>
          <a:ln/>
        </p:spPr>
      </p:sp>
      <p:sp>
        <p:nvSpPr>
          <p:cNvPr id="351235" name="Rectangle 3"/>
          <p:cNvSpPr>
            <a:spLocks noGrp="1" noChangeArrowheads="1"/>
          </p:cNvSpPr>
          <p:nvPr>
            <p:ph type="body" idx="1"/>
          </p:nvPr>
        </p:nvSpPr>
        <p:spPr/>
        <p:txBody>
          <a:bodyPr/>
          <a:lstStyle/>
          <a:p>
            <a:r>
              <a:rPr lang="en-NZ" dirty="0" smtClean="0"/>
              <a:t>(Pan and zoom)</a:t>
            </a:r>
          </a:p>
          <a:p>
            <a:endParaRPr lang="en-NZ" dirty="0" smtClean="0"/>
          </a:p>
          <a:p>
            <a:r>
              <a:rPr lang="en-NZ" dirty="0" smtClean="0"/>
              <a:t>But my audience</a:t>
            </a:r>
            <a:r>
              <a:rPr lang="en-NZ" baseline="0" dirty="0" smtClean="0"/>
              <a:t> are computer scientists who are </a:t>
            </a:r>
            <a:r>
              <a:rPr lang="en-NZ" dirty="0" smtClean="0"/>
              <a:t>fascinated, intrigued, amazed, compelled, (and frequently annoyed and frustrated) by computers and computation.  </a:t>
            </a:r>
          </a:p>
          <a:p>
            <a:r>
              <a:rPr lang="en-NZ" dirty="0" smtClean="0"/>
              <a:t>And broadening this picture</a:t>
            </a:r>
            <a:r>
              <a:rPr lang="en-NZ" baseline="0" dirty="0" smtClean="0"/>
              <a:t> to include humans and interaction is (I think for some, anyway) uninteresting, unnecessary, and possibly undesirable…</a:t>
            </a:r>
          </a:p>
          <a:p>
            <a:endParaRPr lang="en-NZ" baseline="0" dirty="0" smtClean="0"/>
          </a:p>
          <a:p>
            <a:r>
              <a:rPr lang="en-NZ" baseline="0" dirty="0" smtClean="0"/>
              <a:t>So I have a theme today that Computer Science is very much richer when you include the human and interaction in your consideration.</a:t>
            </a:r>
          </a:p>
          <a:p>
            <a:r>
              <a:rPr lang="en-NZ" baseline="0" dirty="0" smtClean="0"/>
              <a:t>But my main points are:</a:t>
            </a:r>
          </a:p>
          <a:p>
            <a:r>
              <a:rPr lang="en-NZ" baseline="0" dirty="0" smtClean="0"/>
              <a:t>1. The Human can be usefully considered as an information processor, using formalisms that are similar to those used in traditional Computer Science.  This point will bookend the talk, first with some prerequisite material from the 1950s and 80s, and then with our own modelling work at the end. </a:t>
            </a:r>
          </a:p>
          <a:p>
            <a:endParaRPr lang="en-NZ" baseline="0" dirty="0" smtClean="0"/>
          </a:p>
          <a:p>
            <a:r>
              <a:rPr lang="en-NZ" baseline="0" dirty="0" smtClean="0"/>
              <a:t>2</a:t>
            </a:r>
            <a:r>
              <a:rPr lang="en-NZ" baseline="0" smtClean="0"/>
              <a:t>. </a:t>
            </a:r>
            <a:r>
              <a:rPr lang="en-NZ" baseline="0" dirty="0" smtClean="0"/>
              <a:t>Doing so helps interface designers.  I’ll show you a bunch of designs and interfaces that we’ve worked on…</a:t>
            </a:r>
          </a:p>
          <a:p>
            <a:endParaRPr lang="en-NZ" dirty="0" smtClean="0"/>
          </a:p>
          <a:p>
            <a:r>
              <a:rPr lang="en-NZ" dirty="0" smtClean="0"/>
              <a:t>We are a mathematically strong and theory</a:t>
            </a:r>
            <a:r>
              <a:rPr lang="en-NZ" baseline="0" dirty="0" smtClean="0"/>
              <a:t> rich discipline…</a:t>
            </a:r>
            <a:endParaRPr lang="en-NZ" dirty="0" smtClean="0"/>
          </a:p>
          <a:p>
            <a:endParaRPr lang="en-NZ" dirty="0" smtClean="0"/>
          </a:p>
          <a:p>
            <a:endParaRPr lang="en-NZ" dirty="0" smtClean="0"/>
          </a:p>
          <a:p>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DFC39B-DA5E-4D3A-815C-127CB0CB2EDB}" type="slidenum">
              <a:rPr lang="en-GB"/>
              <a:pPr/>
              <a:t>7</a:t>
            </a:fld>
            <a:endParaRPr lang="en-GB" dirty="0"/>
          </a:p>
        </p:txBody>
      </p:sp>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r>
              <a:rPr lang="en-NZ" dirty="0"/>
              <a:t>This is what I’m going to be talking about today. People using computers</a:t>
            </a:r>
            <a:r>
              <a:rPr lang="en-NZ" dirty="0" smtClean="0"/>
              <a:t>… or Human-Computer</a:t>
            </a:r>
            <a:r>
              <a:rPr lang="en-NZ" baseline="0" dirty="0" smtClean="0"/>
              <a:t> Interaction</a:t>
            </a:r>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NZ"/>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NZ"/>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Media Placeholder 3"/>
          <p:cNvSpPr>
            <a:spLocks noGrp="1"/>
          </p:cNvSpPr>
          <p:nvPr>
            <p:ph type="media" sz="half" idx="2"/>
          </p:nvPr>
        </p:nvSpPr>
        <p:spPr>
          <a:xfrm>
            <a:off x="4648200" y="1600200"/>
            <a:ext cx="4038600" cy="4525963"/>
          </a:xfrm>
        </p:spPr>
        <p:txBody>
          <a:bodyPr/>
          <a:lstStyle/>
          <a:p>
            <a:endParaRPr lang="en-NZ"/>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NZ"/>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2" r:id="rId12"/>
    <p:sldLayoutId id="2147483673" r:id="rId13"/>
    <p:sldLayoutId id="2147483674" r:id="rId14"/>
  </p:sldLayoutIdLst>
  <p:transition/>
  <p:txStyles>
    <p:titleStyle>
      <a:lvl1pPr algn="ctr" rtl="0" fontAlgn="base">
        <a:spcBef>
          <a:spcPct val="0"/>
        </a:spcBef>
        <a:spcAft>
          <a:spcPct val="0"/>
        </a:spcAft>
        <a:defRPr sz="5400">
          <a:solidFill>
            <a:srgbClr val="FFFF00"/>
          </a:solidFill>
          <a:latin typeface="+mj-lt"/>
          <a:ea typeface="+mj-ea"/>
          <a:cs typeface="+mj-cs"/>
        </a:defRPr>
      </a:lvl1pPr>
      <a:lvl2pPr algn="ctr" rtl="0" fontAlgn="base">
        <a:spcBef>
          <a:spcPct val="0"/>
        </a:spcBef>
        <a:spcAft>
          <a:spcPct val="0"/>
        </a:spcAft>
        <a:defRPr sz="5400">
          <a:solidFill>
            <a:srgbClr val="FFFF00"/>
          </a:solidFill>
          <a:latin typeface="Arial" pitchFamily="34" charset="0"/>
        </a:defRPr>
      </a:lvl2pPr>
      <a:lvl3pPr algn="ctr" rtl="0" fontAlgn="base">
        <a:spcBef>
          <a:spcPct val="0"/>
        </a:spcBef>
        <a:spcAft>
          <a:spcPct val="0"/>
        </a:spcAft>
        <a:defRPr sz="5400">
          <a:solidFill>
            <a:srgbClr val="FFFF00"/>
          </a:solidFill>
          <a:latin typeface="Arial" pitchFamily="34" charset="0"/>
        </a:defRPr>
      </a:lvl3pPr>
      <a:lvl4pPr algn="ctr" rtl="0" fontAlgn="base">
        <a:spcBef>
          <a:spcPct val="0"/>
        </a:spcBef>
        <a:spcAft>
          <a:spcPct val="0"/>
        </a:spcAft>
        <a:defRPr sz="5400">
          <a:solidFill>
            <a:srgbClr val="FFFF00"/>
          </a:solidFill>
          <a:latin typeface="Arial" pitchFamily="34" charset="0"/>
        </a:defRPr>
      </a:lvl4pPr>
      <a:lvl5pPr algn="ctr" rtl="0" fontAlgn="base">
        <a:spcBef>
          <a:spcPct val="0"/>
        </a:spcBef>
        <a:spcAft>
          <a:spcPct val="0"/>
        </a:spcAft>
        <a:defRPr sz="5400">
          <a:solidFill>
            <a:srgbClr val="FFFF00"/>
          </a:solidFill>
          <a:latin typeface="Arial" pitchFamily="34" charset="0"/>
        </a:defRPr>
      </a:lvl5pPr>
      <a:lvl6pPr marL="457200" algn="ctr" rtl="0" fontAlgn="base">
        <a:spcBef>
          <a:spcPct val="0"/>
        </a:spcBef>
        <a:spcAft>
          <a:spcPct val="0"/>
        </a:spcAft>
        <a:defRPr sz="5400">
          <a:solidFill>
            <a:srgbClr val="FFFF00"/>
          </a:solidFill>
          <a:latin typeface="Arial" pitchFamily="34" charset="0"/>
        </a:defRPr>
      </a:lvl6pPr>
      <a:lvl7pPr marL="914400" algn="ctr" rtl="0" fontAlgn="base">
        <a:spcBef>
          <a:spcPct val="0"/>
        </a:spcBef>
        <a:spcAft>
          <a:spcPct val="0"/>
        </a:spcAft>
        <a:defRPr sz="5400">
          <a:solidFill>
            <a:srgbClr val="FFFF00"/>
          </a:solidFill>
          <a:latin typeface="Arial" pitchFamily="34" charset="0"/>
        </a:defRPr>
      </a:lvl7pPr>
      <a:lvl8pPr marL="1371600" algn="ctr" rtl="0" fontAlgn="base">
        <a:spcBef>
          <a:spcPct val="0"/>
        </a:spcBef>
        <a:spcAft>
          <a:spcPct val="0"/>
        </a:spcAft>
        <a:defRPr sz="5400">
          <a:solidFill>
            <a:srgbClr val="FFFF00"/>
          </a:solidFill>
          <a:latin typeface="Arial" pitchFamily="34" charset="0"/>
        </a:defRPr>
      </a:lvl8pPr>
      <a:lvl9pPr marL="1828800" algn="ctr" rtl="0" fontAlgn="base">
        <a:spcBef>
          <a:spcPct val="0"/>
        </a:spcBef>
        <a:spcAft>
          <a:spcPct val="0"/>
        </a:spcAft>
        <a:defRPr sz="5400">
          <a:solidFill>
            <a:srgbClr val="FFFF00"/>
          </a:solidFill>
          <a:latin typeface="Arial" pitchFamily="34" charset="0"/>
        </a:defRPr>
      </a:lvl9pPr>
    </p:titleStyle>
    <p:bodyStyle>
      <a:lvl1pPr marL="342900" indent="-342900" algn="l" rtl="0" fontAlgn="base">
        <a:spcBef>
          <a:spcPct val="20000"/>
        </a:spcBef>
        <a:spcAft>
          <a:spcPct val="0"/>
        </a:spcAft>
        <a:defRPr sz="4000">
          <a:solidFill>
            <a:srgbClr val="FFFF00"/>
          </a:solidFill>
          <a:latin typeface="+mn-lt"/>
          <a:ea typeface="+mn-ea"/>
          <a:cs typeface="+mn-cs"/>
        </a:defRPr>
      </a:lvl1pPr>
      <a:lvl2pPr marL="742950" indent="-285750" algn="l" rtl="0" fontAlgn="base">
        <a:spcBef>
          <a:spcPct val="20000"/>
        </a:spcBef>
        <a:spcAft>
          <a:spcPct val="0"/>
        </a:spcAft>
        <a:buChar char="–"/>
        <a:defRPr sz="2800">
          <a:solidFill>
            <a:srgbClr val="FFFF00"/>
          </a:solidFill>
          <a:latin typeface="+mn-lt"/>
        </a:defRPr>
      </a:lvl2pPr>
      <a:lvl3pPr marL="1143000" indent="-228600" algn="l" rtl="0" fontAlgn="base">
        <a:spcBef>
          <a:spcPct val="20000"/>
        </a:spcBef>
        <a:spcAft>
          <a:spcPct val="0"/>
        </a:spcAft>
        <a:buChar char="•"/>
        <a:defRPr sz="2400">
          <a:solidFill>
            <a:srgbClr val="FFFF00"/>
          </a:solidFill>
          <a:latin typeface="+mn-lt"/>
        </a:defRPr>
      </a:lvl3pPr>
      <a:lvl4pPr marL="1600200" indent="-228600" algn="l" rtl="0" fontAlgn="base">
        <a:spcBef>
          <a:spcPct val="20000"/>
        </a:spcBef>
        <a:spcAft>
          <a:spcPct val="0"/>
        </a:spcAft>
        <a:buChar char="–"/>
        <a:defRPr sz="2000">
          <a:solidFill>
            <a:srgbClr val="FFFF00"/>
          </a:solidFill>
          <a:latin typeface="+mn-lt"/>
        </a:defRPr>
      </a:lvl4pPr>
      <a:lvl5pPr marL="2057400" indent="-228600" algn="l" rtl="0" fontAlgn="base">
        <a:spcBef>
          <a:spcPct val="20000"/>
        </a:spcBef>
        <a:spcAft>
          <a:spcPct val="0"/>
        </a:spcAft>
        <a:buChar char="»"/>
        <a:defRPr sz="2000">
          <a:solidFill>
            <a:srgbClr val="FFFF00"/>
          </a:solidFill>
          <a:latin typeface="+mn-lt"/>
        </a:defRPr>
      </a:lvl5pPr>
      <a:lvl6pPr marL="2514600" indent="-228600" algn="l" rtl="0" fontAlgn="base">
        <a:spcBef>
          <a:spcPct val="20000"/>
        </a:spcBef>
        <a:spcAft>
          <a:spcPct val="0"/>
        </a:spcAft>
        <a:buChar char="»"/>
        <a:defRPr sz="2000">
          <a:solidFill>
            <a:srgbClr val="FFFF00"/>
          </a:solidFill>
          <a:latin typeface="+mn-lt"/>
        </a:defRPr>
      </a:lvl6pPr>
      <a:lvl7pPr marL="2971800" indent="-228600" algn="l" rtl="0" fontAlgn="base">
        <a:spcBef>
          <a:spcPct val="20000"/>
        </a:spcBef>
        <a:spcAft>
          <a:spcPct val="0"/>
        </a:spcAft>
        <a:buChar char="»"/>
        <a:defRPr sz="2000">
          <a:solidFill>
            <a:srgbClr val="FFFF00"/>
          </a:solidFill>
          <a:latin typeface="+mn-lt"/>
        </a:defRPr>
      </a:lvl7pPr>
      <a:lvl8pPr marL="3429000" indent="-228600" algn="l" rtl="0" fontAlgn="base">
        <a:spcBef>
          <a:spcPct val="20000"/>
        </a:spcBef>
        <a:spcAft>
          <a:spcPct val="0"/>
        </a:spcAft>
        <a:buChar char="»"/>
        <a:defRPr sz="2000">
          <a:solidFill>
            <a:srgbClr val="FFFF00"/>
          </a:solidFill>
          <a:latin typeface="+mn-lt"/>
        </a:defRPr>
      </a:lvl8pPr>
      <a:lvl9pPr marL="3886200" indent="-228600" algn="l" rtl="0" fontAlgn="base">
        <a:spcBef>
          <a:spcPct val="20000"/>
        </a:spcBef>
        <a:spcAft>
          <a:spcPct val="0"/>
        </a:spcAft>
        <a:buChar char="»"/>
        <a:defRPr sz="2000">
          <a:solidFill>
            <a:srgbClr val="FFFF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cs.auckland.ac.nz/courses/compsci345s1c/"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mailto:gerald@cs.auckland.ac.nz" TargetMode="External"/><Relationship Id="rId7" Type="http://schemas.openxmlformats.org/officeDocument/2006/relationships/hyperlink" Target="http://www.facebook.com/photo.php?pid=35443&amp;id=1517036526" TargetMode="External"/><Relationship Id="rId2" Type="http://schemas.openxmlformats.org/officeDocument/2006/relationships/hyperlink" Target="mailto:jim@cs.auckland.ac.nz"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mailto:madn002@aucklanduni.ac.nz"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3" name="Rectangle 11"/>
          <p:cNvSpPr>
            <a:spLocks noChangeArrowheads="1"/>
          </p:cNvSpPr>
          <p:nvPr/>
        </p:nvSpPr>
        <p:spPr bwMode="auto">
          <a:xfrm>
            <a:off x="123825" y="274638"/>
            <a:ext cx="9020175" cy="1143000"/>
          </a:xfrm>
          <a:prstGeom prst="rect">
            <a:avLst/>
          </a:prstGeom>
          <a:noFill/>
          <a:ln w="9525">
            <a:noFill/>
            <a:miter lim="800000"/>
            <a:headEnd/>
            <a:tailEnd/>
          </a:ln>
          <a:effectLst/>
        </p:spPr>
        <p:txBody>
          <a:bodyPr anchor="ctr"/>
          <a:lstStyle/>
          <a:p>
            <a:r>
              <a:rPr lang="en-NZ" sz="4000" dirty="0" smtClean="0">
                <a:solidFill>
                  <a:srgbClr val="FFFF00"/>
                </a:solidFill>
                <a:latin typeface="Arial Black" pitchFamily="34" charset="0"/>
              </a:rPr>
              <a:t>COMPSCI 345 / SOFTENG 350</a:t>
            </a:r>
            <a:endParaRPr lang="en-GB" sz="4000" dirty="0">
              <a:solidFill>
                <a:srgbClr val="FFFF00"/>
              </a:solidFill>
              <a:latin typeface="Arial Black" pitchFamily="34" charset="0"/>
            </a:endParaRPr>
          </a:p>
        </p:txBody>
      </p:sp>
      <p:sp>
        <p:nvSpPr>
          <p:cNvPr id="3100" name="Text Box 28"/>
          <p:cNvSpPr txBox="1">
            <a:spLocks noChangeArrowheads="1"/>
          </p:cNvSpPr>
          <p:nvPr/>
        </p:nvSpPr>
        <p:spPr bwMode="auto">
          <a:xfrm>
            <a:off x="395288" y="2773363"/>
            <a:ext cx="8353425" cy="2677656"/>
          </a:xfrm>
          <a:prstGeom prst="rect">
            <a:avLst/>
          </a:prstGeom>
          <a:noFill/>
          <a:ln w="9525" algn="ctr">
            <a:noFill/>
            <a:miter lim="800000"/>
            <a:headEnd/>
            <a:tailEnd/>
          </a:ln>
          <a:effectLst/>
        </p:spPr>
        <p:txBody>
          <a:bodyPr>
            <a:spAutoFit/>
          </a:bodyPr>
          <a:lstStyle/>
          <a:p>
            <a:pPr>
              <a:spcBef>
                <a:spcPct val="50000"/>
              </a:spcBef>
            </a:pPr>
            <a:r>
              <a:rPr lang="en-NZ" sz="4400" i="1" dirty="0" smtClean="0">
                <a:solidFill>
                  <a:schemeClr val="bg1"/>
                </a:solidFill>
                <a:latin typeface="Tahoma" pitchFamily="34" charset="0"/>
                <a:ea typeface="Tahoma" pitchFamily="34" charset="0"/>
                <a:cs typeface="Tahoma" pitchFamily="34" charset="0"/>
              </a:rPr>
              <a:t>Welcome, “What is HCI?” and Course Overview</a:t>
            </a:r>
          </a:p>
          <a:p>
            <a:pPr>
              <a:spcBef>
                <a:spcPct val="50000"/>
              </a:spcBef>
            </a:pPr>
            <a:r>
              <a:rPr lang="en-NZ" sz="3200" i="1" dirty="0" smtClean="0">
                <a:solidFill>
                  <a:schemeClr val="bg1"/>
                </a:solidFill>
                <a:latin typeface="Tahoma" pitchFamily="34" charset="0"/>
                <a:ea typeface="Tahoma" pitchFamily="34" charset="0"/>
                <a:cs typeface="Tahoma" pitchFamily="34" charset="0"/>
              </a:rPr>
              <a:t>Prof Jim Warren</a:t>
            </a:r>
            <a:endParaRPr lang="en-NZ" sz="3200" i="1" dirty="0">
              <a:solidFill>
                <a:schemeClr val="bg1"/>
              </a:solidFill>
              <a:latin typeface="Tahoma" pitchFamily="34" charset="0"/>
              <a:ea typeface="Tahoma" pitchFamily="34" charset="0"/>
              <a:cs typeface="Tahoma" pitchFamily="34" charset="0"/>
            </a:endParaRPr>
          </a:p>
          <a:p>
            <a:endParaRPr lang="en-GB" sz="3200" i="1" dirty="0">
              <a:solidFill>
                <a:schemeClr val="bg1"/>
              </a:solidFill>
              <a:latin typeface="Tahoma" pitchFamily="34" charset="0"/>
              <a:ea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Empathy</a:t>
            </a:r>
            <a:endParaRPr lang="en-US" dirty="0"/>
          </a:p>
        </p:txBody>
      </p:sp>
      <p:sp>
        <p:nvSpPr>
          <p:cNvPr id="3" name="Content Placeholder 2"/>
          <p:cNvSpPr>
            <a:spLocks noGrp="1"/>
          </p:cNvSpPr>
          <p:nvPr>
            <p:ph idx="1"/>
          </p:nvPr>
        </p:nvSpPr>
        <p:spPr/>
        <p:txBody>
          <a:bodyPr/>
          <a:lstStyle/>
          <a:p>
            <a:r>
              <a:rPr lang="en-US" b="1" dirty="0" err="1" smtClean="0"/>
              <a:t>em·pa·thy</a:t>
            </a:r>
            <a:endParaRPr lang="en-US" b="1" dirty="0" smtClean="0"/>
          </a:p>
          <a:p>
            <a:r>
              <a:rPr lang="en-US" dirty="0" smtClean="0"/>
              <a:t>   /ˈ</a:t>
            </a:r>
            <a:r>
              <a:rPr lang="en-US" dirty="0" err="1" smtClean="0"/>
              <a:t>ɛmpəθi</a:t>
            </a:r>
            <a:r>
              <a:rPr lang="en-US" dirty="0" smtClean="0"/>
              <a:t>/ </a:t>
            </a:r>
            <a:r>
              <a:rPr lang="en-US" dirty="0" smtClean="0"/>
              <a:t>[</a:t>
            </a:r>
            <a:r>
              <a:rPr lang="en-US" b="1" dirty="0" err="1" smtClean="0"/>
              <a:t>em</a:t>
            </a:r>
            <a:r>
              <a:rPr lang="en-US" dirty="0" smtClean="0"/>
              <a:t>-</a:t>
            </a:r>
            <a:r>
              <a:rPr lang="en-US" dirty="0" err="1" smtClean="0"/>
              <a:t>p</a:t>
            </a:r>
            <a:r>
              <a:rPr lang="en-US" i="1" dirty="0" err="1" smtClean="0"/>
              <a:t>uh</a:t>
            </a:r>
            <a:r>
              <a:rPr lang="en-US" dirty="0" smtClean="0"/>
              <a:t>-thee</a:t>
            </a:r>
            <a:r>
              <a:rPr lang="en-US" dirty="0" smtClean="0"/>
              <a:t>] </a:t>
            </a:r>
            <a:endParaRPr lang="en-US" dirty="0" smtClean="0"/>
          </a:p>
          <a:p>
            <a:r>
              <a:rPr lang="en-US" dirty="0" smtClean="0"/>
              <a:t>–noun 1. the intellectual identification with or vicarious experiencing of the feelings, thoughts, or attitudes of another. </a:t>
            </a:r>
          </a:p>
          <a:p>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Usability</a:t>
            </a:r>
            <a:endParaRPr lang="en-US" dirty="0"/>
          </a:p>
        </p:txBody>
      </p:sp>
      <p:sp>
        <p:nvSpPr>
          <p:cNvPr id="3" name="Content Placeholder 2"/>
          <p:cNvSpPr>
            <a:spLocks noGrp="1"/>
          </p:cNvSpPr>
          <p:nvPr>
            <p:ph idx="1"/>
          </p:nvPr>
        </p:nvSpPr>
        <p:spPr>
          <a:xfrm>
            <a:off x="457200" y="1562100"/>
            <a:ext cx="8229600" cy="4525963"/>
          </a:xfrm>
        </p:spPr>
        <p:txBody>
          <a:bodyPr/>
          <a:lstStyle/>
          <a:p>
            <a:r>
              <a:rPr lang="en-NZ" sz="3600" dirty="0" smtClean="0"/>
              <a:t>For interactive software systems, if the system doesn’t work well for the user, then the system doesn’t work well</a:t>
            </a:r>
          </a:p>
          <a:p>
            <a:r>
              <a:rPr lang="en-NZ" sz="3600" dirty="0" smtClean="0"/>
              <a:t>It’s a problem if the users</a:t>
            </a:r>
          </a:p>
          <a:p>
            <a:r>
              <a:rPr lang="en-NZ" sz="3600" dirty="0" smtClean="0"/>
              <a:t>	</a:t>
            </a:r>
            <a:r>
              <a:rPr lang="en-NZ" sz="3200" dirty="0" smtClean="0"/>
              <a:t>Can’t figure out how to use it correctly</a:t>
            </a:r>
          </a:p>
          <a:p>
            <a:r>
              <a:rPr lang="en-NZ" sz="3200" dirty="0" smtClean="0"/>
              <a:t>	</a:t>
            </a:r>
            <a:r>
              <a:rPr lang="en-NZ" sz="3200" dirty="0" smtClean="0"/>
              <a:t>Can’t work with it as quickly (efficiently) as needed</a:t>
            </a:r>
          </a:p>
          <a:p>
            <a:r>
              <a:rPr lang="en-NZ" sz="3200" dirty="0" smtClean="0"/>
              <a:t>	</a:t>
            </a:r>
            <a:r>
              <a:rPr lang="en-NZ" sz="3200" dirty="0" smtClean="0"/>
              <a:t>Hate it! (look for other ways to get the job done)</a:t>
            </a:r>
            <a:endParaRPr lang="en-US" sz="32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So HCI is...</a:t>
            </a:r>
            <a:endParaRPr lang="en-US" dirty="0"/>
          </a:p>
        </p:txBody>
      </p:sp>
      <p:sp>
        <p:nvSpPr>
          <p:cNvPr id="3" name="Content Placeholder 2"/>
          <p:cNvSpPr>
            <a:spLocks noGrp="1"/>
          </p:cNvSpPr>
          <p:nvPr>
            <p:ph idx="1"/>
          </p:nvPr>
        </p:nvSpPr>
        <p:spPr/>
        <p:txBody>
          <a:bodyPr/>
          <a:lstStyle/>
          <a:p>
            <a:r>
              <a:rPr lang="en-NZ" dirty="0" smtClean="0"/>
              <a:t>The study of whatever we need to know to make usable software</a:t>
            </a:r>
          </a:p>
          <a:p>
            <a:r>
              <a:rPr lang="en-NZ" dirty="0" smtClean="0"/>
              <a:t>HCI = UI Design</a:t>
            </a:r>
          </a:p>
          <a:p>
            <a:r>
              <a:rPr lang="en-NZ" dirty="0" smtClean="0"/>
              <a:t>	</a:t>
            </a:r>
            <a:r>
              <a:rPr lang="en-NZ" dirty="0" smtClean="0"/>
              <a:t>Human-Computer Interaction is what you need to understand to achieve effective User Interface Design</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So HCI is study of...</a:t>
            </a:r>
            <a:endParaRPr lang="en-US" dirty="0"/>
          </a:p>
        </p:txBody>
      </p:sp>
      <p:sp>
        <p:nvSpPr>
          <p:cNvPr id="3" name="Content Placeholder 2"/>
          <p:cNvSpPr>
            <a:spLocks noGrp="1"/>
          </p:cNvSpPr>
          <p:nvPr>
            <p:ph idx="1"/>
          </p:nvPr>
        </p:nvSpPr>
        <p:spPr>
          <a:xfrm>
            <a:off x="317500" y="1600200"/>
            <a:ext cx="8597900" cy="4525963"/>
          </a:xfrm>
        </p:spPr>
        <p:txBody>
          <a:bodyPr/>
          <a:lstStyle/>
          <a:p>
            <a:r>
              <a:rPr lang="en-NZ" sz="3600" dirty="0" smtClean="0"/>
              <a:t>Humans (sensory and cognitive properties, measuring their performance)</a:t>
            </a:r>
          </a:p>
          <a:p>
            <a:r>
              <a:rPr lang="en-NZ" sz="3600" dirty="0" smtClean="0"/>
              <a:t>Interaction (modelling interaction, types of interfaces, construction of interfaces)</a:t>
            </a:r>
          </a:p>
          <a:p>
            <a:r>
              <a:rPr lang="en-NZ" sz="3600" dirty="0" smtClean="0"/>
              <a:t>Design (process for achieving a good design, understanding common elements [e.g. icons])</a:t>
            </a:r>
            <a:endParaRPr lang="en-US" sz="36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Course Structure</a:t>
            </a:r>
            <a:endParaRPr lang="en-US" dirty="0"/>
          </a:p>
        </p:txBody>
      </p:sp>
      <p:graphicFrame>
        <p:nvGraphicFramePr>
          <p:cNvPr id="4" name="Content Placeholder 3"/>
          <p:cNvGraphicFramePr>
            <a:graphicFrameLocks noGrp="1"/>
          </p:cNvGraphicFramePr>
          <p:nvPr>
            <p:ph idx="1"/>
          </p:nvPr>
        </p:nvGraphicFramePr>
        <p:xfrm>
          <a:off x="457200" y="1600200"/>
          <a:ext cx="8229600" cy="3337560"/>
        </p:xfrm>
        <a:graphic>
          <a:graphicData uri="http://schemas.openxmlformats.org/drawingml/2006/table">
            <a:tbl>
              <a:tblPr firstRow="1" bandRow="1">
                <a:tableStyleId>{5C22544A-7EE6-4342-B048-85BDC9FD1C3A}</a:tableStyleId>
              </a:tblPr>
              <a:tblGrid>
                <a:gridCol w="1371600"/>
                <a:gridCol w="4508500"/>
                <a:gridCol w="2349500"/>
              </a:tblGrid>
              <a:tr h="370840">
                <a:tc>
                  <a:txBody>
                    <a:bodyPr/>
                    <a:lstStyle/>
                    <a:p>
                      <a:r>
                        <a:rPr lang="en-NZ" dirty="0" smtClean="0"/>
                        <a:t>Weeks</a:t>
                      </a:r>
                      <a:endParaRPr lang="en-US" dirty="0"/>
                    </a:p>
                  </a:txBody>
                  <a:tcPr/>
                </a:tc>
                <a:tc>
                  <a:txBody>
                    <a:bodyPr/>
                    <a:lstStyle/>
                    <a:p>
                      <a:r>
                        <a:rPr lang="en-NZ" dirty="0" smtClean="0"/>
                        <a:t>Topic</a:t>
                      </a:r>
                      <a:endParaRPr lang="en-US" dirty="0"/>
                    </a:p>
                  </a:txBody>
                  <a:tcPr/>
                </a:tc>
                <a:tc>
                  <a:txBody>
                    <a:bodyPr/>
                    <a:lstStyle/>
                    <a:p>
                      <a:r>
                        <a:rPr lang="en-NZ" dirty="0" smtClean="0"/>
                        <a:t>Lecturer</a:t>
                      </a:r>
                      <a:endParaRPr lang="en-US" dirty="0"/>
                    </a:p>
                  </a:txBody>
                  <a:tcPr/>
                </a:tc>
              </a:tr>
              <a:tr h="370840">
                <a:tc>
                  <a:txBody>
                    <a:bodyPr/>
                    <a:lstStyle/>
                    <a:p>
                      <a:r>
                        <a:rPr lang="en-NZ" dirty="0" smtClean="0"/>
                        <a:t>1</a:t>
                      </a:r>
                      <a:endParaRPr lang="en-US" dirty="0"/>
                    </a:p>
                  </a:txBody>
                  <a:tcPr/>
                </a:tc>
                <a:tc>
                  <a:txBody>
                    <a:bodyPr/>
                    <a:lstStyle/>
                    <a:p>
                      <a:r>
                        <a:rPr lang="en-NZ" dirty="0" smtClean="0"/>
                        <a:t>Intro, interaction paradigms, UI styles</a:t>
                      </a:r>
                      <a:endParaRPr lang="en-US" dirty="0"/>
                    </a:p>
                  </a:txBody>
                  <a:tcPr/>
                </a:tc>
                <a:tc>
                  <a:txBody>
                    <a:bodyPr/>
                    <a:lstStyle/>
                    <a:p>
                      <a:r>
                        <a:rPr lang="en-NZ" dirty="0" smtClean="0"/>
                        <a:t>Jim, Gerald</a:t>
                      </a:r>
                      <a:endParaRPr lang="en-US" dirty="0"/>
                    </a:p>
                  </a:txBody>
                  <a:tcPr/>
                </a:tc>
              </a:tr>
              <a:tr h="370840">
                <a:tc>
                  <a:txBody>
                    <a:bodyPr/>
                    <a:lstStyle/>
                    <a:p>
                      <a:r>
                        <a:rPr lang="en-NZ" dirty="0" smtClean="0"/>
                        <a:t>2-3</a:t>
                      </a:r>
                      <a:endParaRPr lang="en-US" dirty="0"/>
                    </a:p>
                  </a:txBody>
                  <a:tcPr/>
                </a:tc>
                <a:tc>
                  <a:txBody>
                    <a:bodyPr/>
                    <a:lstStyle/>
                    <a:p>
                      <a:r>
                        <a:rPr lang="en-NZ" dirty="0" smtClean="0"/>
                        <a:t>Assessing</a:t>
                      </a:r>
                      <a:r>
                        <a:rPr lang="en-NZ" baseline="0" dirty="0" smtClean="0"/>
                        <a:t> usability</a:t>
                      </a:r>
                      <a:endParaRPr lang="en-US" dirty="0"/>
                    </a:p>
                  </a:txBody>
                  <a:tcPr/>
                </a:tc>
                <a:tc>
                  <a:txBody>
                    <a:bodyPr/>
                    <a:lstStyle/>
                    <a:p>
                      <a:r>
                        <a:rPr lang="en-NZ" dirty="0" smtClean="0"/>
                        <a:t>Jim</a:t>
                      </a:r>
                      <a:endParaRPr lang="en-US" dirty="0"/>
                    </a:p>
                  </a:txBody>
                  <a:tcPr/>
                </a:tc>
              </a:tr>
              <a:tr h="370840">
                <a:tc>
                  <a:txBody>
                    <a:bodyPr/>
                    <a:lstStyle/>
                    <a:p>
                      <a:r>
                        <a:rPr lang="en-NZ" dirty="0" smtClean="0"/>
                        <a:t>3-5</a:t>
                      </a:r>
                      <a:endParaRPr lang="en-US" dirty="0"/>
                    </a:p>
                  </a:txBody>
                  <a:tcPr/>
                </a:tc>
                <a:tc>
                  <a:txBody>
                    <a:bodyPr/>
                    <a:lstStyle/>
                    <a:p>
                      <a:r>
                        <a:rPr lang="en-NZ" dirty="0" err="1" smtClean="0"/>
                        <a:t>Modeling</a:t>
                      </a:r>
                      <a:r>
                        <a:rPr lang="en-NZ" dirty="0" smtClean="0"/>
                        <a:t> interaction and tasks*</a:t>
                      </a:r>
                      <a:endParaRPr lang="en-US" dirty="0"/>
                    </a:p>
                  </a:txBody>
                  <a:tcPr/>
                </a:tc>
                <a:tc>
                  <a:txBody>
                    <a:bodyPr/>
                    <a:lstStyle/>
                    <a:p>
                      <a:r>
                        <a:rPr lang="en-NZ" dirty="0" smtClean="0"/>
                        <a:t>Gerald</a:t>
                      </a:r>
                      <a:endParaRPr lang="en-US" dirty="0"/>
                    </a:p>
                  </a:txBody>
                  <a:tcPr/>
                </a:tc>
              </a:tr>
              <a:tr h="370840">
                <a:tc>
                  <a:txBody>
                    <a:bodyPr/>
                    <a:lstStyle/>
                    <a:p>
                      <a:r>
                        <a:rPr lang="en-NZ" dirty="0" smtClean="0"/>
                        <a:t>6</a:t>
                      </a:r>
                      <a:endParaRPr lang="en-US" dirty="0"/>
                    </a:p>
                  </a:txBody>
                  <a:tcPr/>
                </a:tc>
                <a:tc>
                  <a:txBody>
                    <a:bodyPr/>
                    <a:lstStyle/>
                    <a:p>
                      <a:r>
                        <a:rPr lang="en-NZ" dirty="0" smtClean="0"/>
                        <a:t>Some things about humans</a:t>
                      </a:r>
                      <a:endParaRPr lang="en-US" dirty="0"/>
                    </a:p>
                  </a:txBody>
                  <a:tcPr/>
                </a:tc>
                <a:tc>
                  <a:txBody>
                    <a:bodyPr/>
                    <a:lstStyle/>
                    <a:p>
                      <a:r>
                        <a:rPr lang="en-NZ" dirty="0" smtClean="0"/>
                        <a:t>Gerald, Jim</a:t>
                      </a:r>
                      <a:endParaRPr lang="en-US" dirty="0"/>
                    </a:p>
                  </a:txBody>
                  <a:tcPr/>
                </a:tc>
              </a:tr>
              <a:tr h="370840">
                <a:tc>
                  <a:txBody>
                    <a:bodyPr/>
                    <a:lstStyle/>
                    <a:p>
                      <a:r>
                        <a:rPr lang="en-NZ" dirty="0" smtClean="0"/>
                        <a:t>7</a:t>
                      </a:r>
                      <a:endParaRPr lang="en-US" dirty="0"/>
                    </a:p>
                  </a:txBody>
                  <a:tcPr/>
                </a:tc>
                <a:tc>
                  <a:txBody>
                    <a:bodyPr/>
                    <a:lstStyle/>
                    <a:p>
                      <a:r>
                        <a:rPr lang="en-NZ" dirty="0" smtClean="0"/>
                        <a:t>Recapping, test</a:t>
                      </a:r>
                      <a:endParaRPr lang="en-US" dirty="0"/>
                    </a:p>
                  </a:txBody>
                  <a:tcPr/>
                </a:tc>
                <a:tc>
                  <a:txBody>
                    <a:bodyPr/>
                    <a:lstStyle/>
                    <a:p>
                      <a:r>
                        <a:rPr lang="en-NZ" dirty="0" smtClean="0"/>
                        <a:t>Gerald, Jim</a:t>
                      </a:r>
                      <a:endParaRPr lang="en-US" dirty="0"/>
                    </a:p>
                  </a:txBody>
                  <a:tcPr/>
                </a:tc>
              </a:tr>
              <a:tr h="370840">
                <a:tc>
                  <a:txBody>
                    <a:bodyPr/>
                    <a:lstStyle/>
                    <a:p>
                      <a:r>
                        <a:rPr lang="en-NZ" dirty="0" smtClean="0"/>
                        <a:t>8-9</a:t>
                      </a:r>
                      <a:endParaRPr lang="en-US" dirty="0"/>
                    </a:p>
                  </a:txBody>
                  <a:tcPr/>
                </a:tc>
                <a:tc>
                  <a:txBody>
                    <a:bodyPr/>
                    <a:lstStyle/>
                    <a:p>
                      <a:r>
                        <a:rPr lang="en-NZ" dirty="0" smtClean="0"/>
                        <a:t>Designin</a:t>
                      </a:r>
                      <a:r>
                        <a:rPr lang="en-NZ" baseline="0" dirty="0" smtClean="0"/>
                        <a:t>g UIs</a:t>
                      </a:r>
                      <a:endParaRPr lang="en-US" dirty="0"/>
                    </a:p>
                  </a:txBody>
                  <a:tcPr/>
                </a:tc>
                <a:tc>
                  <a:txBody>
                    <a:bodyPr/>
                    <a:lstStyle/>
                    <a:p>
                      <a:r>
                        <a:rPr lang="en-NZ" dirty="0" smtClean="0"/>
                        <a:t>Jim</a:t>
                      </a:r>
                      <a:endParaRPr lang="en-US" dirty="0"/>
                    </a:p>
                  </a:txBody>
                  <a:tcPr/>
                </a:tc>
              </a:tr>
              <a:tr h="370840">
                <a:tc>
                  <a:txBody>
                    <a:bodyPr/>
                    <a:lstStyle/>
                    <a:p>
                      <a:r>
                        <a:rPr lang="en-NZ" dirty="0" smtClean="0"/>
                        <a:t>10-11</a:t>
                      </a:r>
                      <a:endParaRPr lang="en-US" dirty="0"/>
                    </a:p>
                  </a:txBody>
                  <a:tcPr/>
                </a:tc>
                <a:tc>
                  <a:txBody>
                    <a:bodyPr/>
                    <a:lstStyle/>
                    <a:p>
                      <a:r>
                        <a:rPr lang="en-NZ" dirty="0" smtClean="0"/>
                        <a:t>Programming</a:t>
                      </a:r>
                      <a:r>
                        <a:rPr lang="en-NZ" baseline="0" dirty="0" smtClean="0"/>
                        <a:t> UIs</a:t>
                      </a:r>
                      <a:endParaRPr lang="en-US" dirty="0"/>
                    </a:p>
                  </a:txBody>
                  <a:tcPr/>
                </a:tc>
                <a:tc>
                  <a:txBody>
                    <a:bodyPr/>
                    <a:lstStyle/>
                    <a:p>
                      <a:r>
                        <a:rPr lang="en-NZ" dirty="0" smtClean="0"/>
                        <a:t>Gerald</a:t>
                      </a:r>
                      <a:endParaRPr lang="en-US" dirty="0"/>
                    </a:p>
                  </a:txBody>
                  <a:tcPr/>
                </a:tc>
              </a:tr>
              <a:tr h="370840">
                <a:tc>
                  <a:txBody>
                    <a:bodyPr/>
                    <a:lstStyle/>
                    <a:p>
                      <a:r>
                        <a:rPr lang="en-NZ" dirty="0" smtClean="0"/>
                        <a:t>11-12</a:t>
                      </a:r>
                      <a:endParaRPr lang="en-US" dirty="0"/>
                    </a:p>
                  </a:txBody>
                  <a:tcPr/>
                </a:tc>
                <a:tc>
                  <a:txBody>
                    <a:bodyPr/>
                    <a:lstStyle/>
                    <a:p>
                      <a:r>
                        <a:rPr lang="en-NZ" dirty="0" smtClean="0"/>
                        <a:t>Specific</a:t>
                      </a:r>
                      <a:r>
                        <a:rPr lang="en-NZ" baseline="0" dirty="0" smtClean="0"/>
                        <a:t> design topics/issues**</a:t>
                      </a:r>
                      <a:endParaRPr lang="en-US" dirty="0"/>
                    </a:p>
                  </a:txBody>
                  <a:tcPr/>
                </a:tc>
                <a:tc>
                  <a:txBody>
                    <a:bodyPr/>
                    <a:lstStyle/>
                    <a:p>
                      <a:r>
                        <a:rPr lang="en-NZ" dirty="0" smtClean="0"/>
                        <a:t>Jim,</a:t>
                      </a:r>
                      <a:r>
                        <a:rPr lang="en-NZ" baseline="0" dirty="0" smtClean="0"/>
                        <a:t> Gerald</a:t>
                      </a:r>
                      <a:endParaRPr lang="en-US" dirty="0"/>
                    </a:p>
                  </a:txBody>
                  <a:tcPr/>
                </a:tc>
              </a:tr>
            </a:tbl>
          </a:graphicData>
        </a:graphic>
      </p:graphicFrame>
      <p:sp>
        <p:nvSpPr>
          <p:cNvPr id="5" name="TextBox 4"/>
          <p:cNvSpPr txBox="1"/>
          <p:nvPr/>
        </p:nvSpPr>
        <p:spPr>
          <a:xfrm>
            <a:off x="482600" y="5346700"/>
            <a:ext cx="8140700" cy="1077218"/>
          </a:xfrm>
          <a:prstGeom prst="rect">
            <a:avLst/>
          </a:prstGeom>
          <a:noFill/>
        </p:spPr>
        <p:txBody>
          <a:bodyPr wrap="square" rtlCol="0">
            <a:spAutoFit/>
          </a:bodyPr>
          <a:lstStyle/>
          <a:p>
            <a:pPr algn="l"/>
            <a:r>
              <a:rPr lang="en-NZ" dirty="0" smtClean="0">
                <a:solidFill>
                  <a:srgbClr val="FFFF00"/>
                </a:solidFill>
              </a:rPr>
              <a:t>* </a:t>
            </a:r>
            <a:r>
              <a:rPr lang="en-NZ" dirty="0" err="1" smtClean="0">
                <a:solidFill>
                  <a:srgbClr val="FFFF00"/>
                </a:solidFill>
              </a:rPr>
              <a:t>Modeling</a:t>
            </a:r>
            <a:r>
              <a:rPr lang="en-NZ" dirty="0" smtClean="0">
                <a:solidFill>
                  <a:srgbClr val="FFFF00"/>
                </a:solidFill>
              </a:rPr>
              <a:t>  applies at multiple phases – to understand the task before even setting requirements, to understand &amp; </a:t>
            </a:r>
            <a:r>
              <a:rPr lang="en-NZ" dirty="0" err="1" smtClean="0">
                <a:solidFill>
                  <a:srgbClr val="FFFF00"/>
                </a:solidFill>
              </a:rPr>
              <a:t>specifiy</a:t>
            </a:r>
            <a:r>
              <a:rPr lang="en-NZ" dirty="0" smtClean="0">
                <a:solidFill>
                  <a:srgbClr val="FFFF00"/>
                </a:solidFill>
              </a:rPr>
              <a:t> a design, or to assess a design</a:t>
            </a:r>
          </a:p>
          <a:p>
            <a:pPr algn="l"/>
            <a:endParaRPr lang="en-NZ" dirty="0" smtClean="0">
              <a:solidFill>
                <a:srgbClr val="FFFF00"/>
              </a:solidFill>
            </a:endParaRPr>
          </a:p>
          <a:p>
            <a:pPr algn="l"/>
            <a:r>
              <a:rPr lang="en-NZ" dirty="0" smtClean="0">
                <a:solidFill>
                  <a:srgbClr val="FFFF00"/>
                </a:solidFill>
              </a:rPr>
              <a:t>** User support (e.g. Online help), Text, Icons</a:t>
            </a:r>
            <a:endParaRPr lang="en-US" dirty="0">
              <a:solidFill>
                <a:srgbClr val="FFFF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Assignments</a:t>
            </a:r>
            <a:endParaRPr lang="en-US" dirty="0"/>
          </a:p>
        </p:txBody>
      </p:sp>
      <p:graphicFrame>
        <p:nvGraphicFramePr>
          <p:cNvPr id="4" name="Content Placeholder 3"/>
          <p:cNvGraphicFramePr>
            <a:graphicFrameLocks/>
          </p:cNvGraphicFramePr>
          <p:nvPr/>
        </p:nvGraphicFramePr>
        <p:xfrm>
          <a:off x="457200" y="1435100"/>
          <a:ext cx="8229600" cy="1854200"/>
        </p:xfrm>
        <a:graphic>
          <a:graphicData uri="http://schemas.openxmlformats.org/drawingml/2006/table">
            <a:tbl>
              <a:tblPr firstRow="1" bandRow="1">
                <a:tableStyleId>{5C22544A-7EE6-4342-B048-85BDC9FD1C3A}</a:tableStyleId>
              </a:tblPr>
              <a:tblGrid>
                <a:gridCol w="1371600"/>
                <a:gridCol w="4508500"/>
                <a:gridCol w="2349500"/>
              </a:tblGrid>
              <a:tr h="370840">
                <a:tc>
                  <a:txBody>
                    <a:bodyPr/>
                    <a:lstStyle/>
                    <a:p>
                      <a:r>
                        <a:rPr lang="en-NZ" dirty="0" smtClean="0"/>
                        <a:t>#</a:t>
                      </a:r>
                      <a:endParaRPr lang="en-US" dirty="0"/>
                    </a:p>
                  </a:txBody>
                  <a:tcPr/>
                </a:tc>
                <a:tc>
                  <a:txBody>
                    <a:bodyPr/>
                    <a:lstStyle/>
                    <a:p>
                      <a:r>
                        <a:rPr lang="en-NZ" dirty="0" smtClean="0"/>
                        <a:t>Topic</a:t>
                      </a:r>
                      <a:endParaRPr lang="en-US" dirty="0"/>
                    </a:p>
                  </a:txBody>
                  <a:tcPr/>
                </a:tc>
                <a:tc>
                  <a:txBody>
                    <a:bodyPr/>
                    <a:lstStyle/>
                    <a:p>
                      <a:r>
                        <a:rPr lang="en-NZ" dirty="0" smtClean="0"/>
                        <a:t>Due</a:t>
                      </a:r>
                      <a:endParaRPr lang="en-US" dirty="0"/>
                    </a:p>
                  </a:txBody>
                  <a:tcPr/>
                </a:tc>
              </a:tr>
              <a:tr h="370840">
                <a:tc>
                  <a:txBody>
                    <a:bodyPr/>
                    <a:lstStyle/>
                    <a:p>
                      <a:r>
                        <a:rPr lang="en-NZ" dirty="0" smtClean="0"/>
                        <a:t>1</a:t>
                      </a:r>
                      <a:endParaRPr lang="en-US" dirty="0"/>
                    </a:p>
                  </a:txBody>
                  <a:tcPr/>
                </a:tc>
                <a:tc>
                  <a:txBody>
                    <a:bodyPr/>
                    <a:lstStyle/>
                    <a:p>
                      <a:r>
                        <a:rPr lang="en-NZ" dirty="0" smtClean="0"/>
                        <a:t>Usability assessment</a:t>
                      </a:r>
                      <a:endParaRPr lang="en-US" dirty="0"/>
                    </a:p>
                  </a:txBody>
                  <a:tcPr/>
                </a:tc>
                <a:tc>
                  <a:txBody>
                    <a:bodyPr/>
                    <a:lstStyle/>
                    <a:p>
                      <a:r>
                        <a:rPr lang="en-NZ" dirty="0" smtClean="0"/>
                        <a:t>Start of W5</a:t>
                      </a:r>
                      <a:endParaRPr lang="en-US" dirty="0"/>
                    </a:p>
                  </a:txBody>
                  <a:tcPr/>
                </a:tc>
              </a:tr>
              <a:tr h="370840">
                <a:tc>
                  <a:txBody>
                    <a:bodyPr/>
                    <a:lstStyle/>
                    <a:p>
                      <a:r>
                        <a:rPr lang="en-NZ" dirty="0" smtClean="0"/>
                        <a:t>2</a:t>
                      </a:r>
                      <a:endParaRPr lang="en-US" dirty="0"/>
                    </a:p>
                  </a:txBody>
                  <a:tcPr/>
                </a:tc>
                <a:tc>
                  <a:txBody>
                    <a:bodyPr/>
                    <a:lstStyle/>
                    <a:p>
                      <a:r>
                        <a:rPr lang="en-NZ" dirty="0" err="1" smtClean="0"/>
                        <a:t>Modeling</a:t>
                      </a:r>
                      <a:r>
                        <a:rPr lang="en-NZ" dirty="0" smtClean="0"/>
                        <a:t> </a:t>
                      </a:r>
                      <a:endParaRPr lang="en-US" dirty="0"/>
                    </a:p>
                  </a:txBody>
                  <a:tcPr/>
                </a:tc>
                <a:tc>
                  <a:txBody>
                    <a:bodyPr/>
                    <a:lstStyle/>
                    <a:p>
                      <a:r>
                        <a:rPr lang="en-NZ" dirty="0" smtClean="0"/>
                        <a:t>Start of W7</a:t>
                      </a:r>
                      <a:endParaRPr lang="en-US" dirty="0"/>
                    </a:p>
                  </a:txBody>
                  <a:tcPr/>
                </a:tc>
              </a:tr>
              <a:tr h="370840">
                <a:tc>
                  <a:txBody>
                    <a:bodyPr/>
                    <a:lstStyle/>
                    <a:p>
                      <a:r>
                        <a:rPr lang="en-NZ" dirty="0" smtClean="0"/>
                        <a:t>3</a:t>
                      </a:r>
                      <a:endParaRPr lang="en-US" dirty="0"/>
                    </a:p>
                  </a:txBody>
                  <a:tcPr/>
                </a:tc>
                <a:tc>
                  <a:txBody>
                    <a:bodyPr/>
                    <a:lstStyle/>
                    <a:p>
                      <a:r>
                        <a:rPr lang="en-NZ" dirty="0" smtClean="0"/>
                        <a:t>UI Design</a:t>
                      </a:r>
                      <a:endParaRPr lang="en-US" dirty="0"/>
                    </a:p>
                  </a:txBody>
                  <a:tcPr/>
                </a:tc>
                <a:tc>
                  <a:txBody>
                    <a:bodyPr/>
                    <a:lstStyle/>
                    <a:p>
                      <a:r>
                        <a:rPr lang="en-NZ" dirty="0" smtClean="0"/>
                        <a:t>End of W10</a:t>
                      </a:r>
                      <a:endParaRPr lang="en-US" dirty="0"/>
                    </a:p>
                  </a:txBody>
                  <a:tcPr/>
                </a:tc>
              </a:tr>
              <a:tr h="370840">
                <a:tc>
                  <a:txBody>
                    <a:bodyPr/>
                    <a:lstStyle/>
                    <a:p>
                      <a:r>
                        <a:rPr lang="en-NZ" dirty="0" smtClean="0"/>
                        <a:t>4</a:t>
                      </a:r>
                      <a:endParaRPr lang="en-US" dirty="0"/>
                    </a:p>
                  </a:txBody>
                  <a:tcPr/>
                </a:tc>
                <a:tc>
                  <a:txBody>
                    <a:bodyPr/>
                    <a:lstStyle/>
                    <a:p>
                      <a:r>
                        <a:rPr lang="en-NZ" dirty="0" smtClean="0"/>
                        <a:t>UI Implementation / Programming</a:t>
                      </a:r>
                      <a:endParaRPr lang="en-US" dirty="0"/>
                    </a:p>
                  </a:txBody>
                  <a:tcPr/>
                </a:tc>
                <a:tc>
                  <a:txBody>
                    <a:bodyPr/>
                    <a:lstStyle/>
                    <a:p>
                      <a:r>
                        <a:rPr lang="en-NZ" dirty="0" smtClean="0"/>
                        <a:t>End of W12</a:t>
                      </a:r>
                      <a:endParaRPr lang="en-US" dirty="0"/>
                    </a:p>
                  </a:txBody>
                  <a:tcPr/>
                </a:tc>
              </a:tr>
            </a:tbl>
          </a:graphicData>
        </a:graphic>
      </p:graphicFrame>
      <p:sp>
        <p:nvSpPr>
          <p:cNvPr id="5" name="TextBox 4"/>
          <p:cNvSpPr txBox="1"/>
          <p:nvPr/>
        </p:nvSpPr>
        <p:spPr>
          <a:xfrm>
            <a:off x="482600" y="3454400"/>
            <a:ext cx="8140700" cy="3293209"/>
          </a:xfrm>
          <a:prstGeom prst="rect">
            <a:avLst/>
          </a:prstGeom>
          <a:noFill/>
        </p:spPr>
        <p:txBody>
          <a:bodyPr wrap="square" rtlCol="0">
            <a:spAutoFit/>
          </a:bodyPr>
          <a:lstStyle/>
          <a:p>
            <a:pPr algn="l"/>
            <a:r>
              <a:rPr lang="en-NZ" u="sng" dirty="0" smtClean="0">
                <a:solidFill>
                  <a:srgbClr val="FFFF00"/>
                </a:solidFill>
              </a:rPr>
              <a:t>Notes</a:t>
            </a:r>
          </a:p>
          <a:p>
            <a:pPr algn="l"/>
            <a:endParaRPr lang="en-NZ" dirty="0" smtClean="0">
              <a:solidFill>
                <a:srgbClr val="FFFF00"/>
              </a:solidFill>
            </a:endParaRPr>
          </a:p>
          <a:p>
            <a:pPr algn="l"/>
            <a:r>
              <a:rPr lang="en-NZ" dirty="0" smtClean="0">
                <a:solidFill>
                  <a:srgbClr val="FFFF00"/>
                </a:solidFill>
              </a:rPr>
              <a:t>A1 is done in groups of 2.  Previous A1s have assessed a Youth Depression website and Airline Reservation Systems – this year we look at sorted.org</a:t>
            </a:r>
          </a:p>
          <a:p>
            <a:pPr algn="l"/>
            <a:endParaRPr lang="en-NZ" dirty="0" smtClean="0">
              <a:solidFill>
                <a:srgbClr val="FFFF00"/>
              </a:solidFill>
            </a:endParaRPr>
          </a:p>
          <a:p>
            <a:pPr algn="l"/>
            <a:r>
              <a:rPr lang="en-NZ" dirty="0" smtClean="0">
                <a:solidFill>
                  <a:srgbClr val="FFFF00"/>
                </a:solidFill>
              </a:rPr>
              <a:t>A2 is individual work.  Previous A2s have </a:t>
            </a:r>
            <a:r>
              <a:rPr lang="en-NZ" dirty="0" err="1" smtClean="0">
                <a:solidFill>
                  <a:srgbClr val="FFFF00"/>
                </a:solidFill>
              </a:rPr>
              <a:t>modeled</a:t>
            </a:r>
            <a:r>
              <a:rPr lang="en-NZ" dirty="0" smtClean="0">
                <a:solidFill>
                  <a:srgbClr val="FFFF00"/>
                </a:solidFill>
              </a:rPr>
              <a:t> </a:t>
            </a:r>
            <a:r>
              <a:rPr lang="en-NZ" dirty="0" err="1" smtClean="0">
                <a:solidFill>
                  <a:srgbClr val="FFFF00"/>
                </a:solidFill>
              </a:rPr>
              <a:t>nDeva</a:t>
            </a:r>
            <a:r>
              <a:rPr lang="en-NZ" dirty="0" smtClean="0">
                <a:solidFill>
                  <a:srgbClr val="FFFF00"/>
                </a:solidFill>
              </a:rPr>
              <a:t> and Google Maps</a:t>
            </a:r>
          </a:p>
          <a:p>
            <a:pPr algn="l"/>
            <a:endParaRPr lang="en-NZ" dirty="0" smtClean="0">
              <a:solidFill>
                <a:srgbClr val="FFFF00"/>
              </a:solidFill>
            </a:endParaRPr>
          </a:p>
          <a:p>
            <a:pPr algn="l"/>
            <a:r>
              <a:rPr lang="en-NZ" dirty="0" smtClean="0">
                <a:solidFill>
                  <a:srgbClr val="FFFF00"/>
                </a:solidFill>
              </a:rPr>
              <a:t>A3 and A4 are done in groups of 3 and are linked (you program what you designed). Previous project domains have been Child Diet Diary and Mobile West Coast Drive Guide</a:t>
            </a:r>
          </a:p>
          <a:p>
            <a:pPr algn="l"/>
            <a:endParaRPr lang="en-NZ" dirty="0" smtClean="0">
              <a:solidFill>
                <a:srgbClr val="FFFF00"/>
              </a:solidFill>
            </a:endParaRPr>
          </a:p>
          <a:p>
            <a:pPr algn="l"/>
            <a:r>
              <a:rPr lang="en-NZ" dirty="0" smtClean="0">
                <a:solidFill>
                  <a:srgbClr val="FFFF00"/>
                </a:solidFill>
              </a:rPr>
              <a:t>Workload is rather back-loaded so we can lecture the concepts before you’re assessed on ability to apply them.  Don’t like it?  Start early.</a:t>
            </a:r>
            <a:endParaRPr lang="en-US" dirty="0">
              <a:solidFill>
                <a:srgbClr val="FFFF00"/>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Tests, Quizzes, Exam</a:t>
            </a:r>
            <a:endParaRPr lang="en-US" dirty="0"/>
          </a:p>
        </p:txBody>
      </p:sp>
      <p:sp>
        <p:nvSpPr>
          <p:cNvPr id="3" name="Content Placeholder 2"/>
          <p:cNvSpPr>
            <a:spLocks noGrp="1"/>
          </p:cNvSpPr>
          <p:nvPr>
            <p:ph idx="1"/>
          </p:nvPr>
        </p:nvSpPr>
        <p:spPr>
          <a:xfrm>
            <a:off x="457200" y="1498600"/>
            <a:ext cx="8229600" cy="4525963"/>
          </a:xfrm>
        </p:spPr>
        <p:txBody>
          <a:bodyPr/>
          <a:lstStyle/>
          <a:p>
            <a:r>
              <a:rPr lang="en-NZ" sz="3200" dirty="0" smtClean="0"/>
              <a:t>Test – 30 April</a:t>
            </a:r>
          </a:p>
          <a:p>
            <a:r>
              <a:rPr lang="en-NZ" sz="3200" dirty="0" smtClean="0"/>
              <a:t>	</a:t>
            </a:r>
            <a:r>
              <a:rPr lang="en-NZ" sz="2000" dirty="0" smtClean="0"/>
              <a:t>12% of mark, everything through Tuesday of W7, closed book, in class (we’ve booked a 2</a:t>
            </a:r>
            <a:r>
              <a:rPr lang="en-NZ" sz="2000" baseline="30000" dirty="0" smtClean="0"/>
              <a:t>nd</a:t>
            </a:r>
            <a:r>
              <a:rPr lang="en-NZ" sz="2000" dirty="0" smtClean="0"/>
              <a:t> room - Conference Centre Lecture Theatre/423-342), </a:t>
            </a:r>
            <a:r>
              <a:rPr lang="en-NZ" sz="2000" dirty="0" smtClean="0"/>
              <a:t>structurally resembles light very version of exam</a:t>
            </a:r>
            <a:endParaRPr lang="en-NZ" sz="3200" dirty="0" smtClean="0"/>
          </a:p>
          <a:p>
            <a:r>
              <a:rPr lang="en-NZ" sz="3200" dirty="0" smtClean="0"/>
              <a:t>Pop Quizzes</a:t>
            </a:r>
          </a:p>
          <a:p>
            <a:r>
              <a:rPr lang="en-NZ" sz="2800" dirty="0" smtClean="0"/>
              <a:t>	</a:t>
            </a:r>
            <a:r>
              <a:rPr lang="en-NZ" sz="2000" dirty="0" smtClean="0"/>
              <a:t>3% of mark total, unannounced, in lecture, closed book, 2-4 of them, relating to recent lectures</a:t>
            </a:r>
            <a:endParaRPr lang="en-NZ" sz="2800" dirty="0" smtClean="0"/>
          </a:p>
          <a:p>
            <a:r>
              <a:rPr lang="en-NZ" sz="3200" dirty="0" smtClean="0"/>
              <a:t>Exam</a:t>
            </a:r>
          </a:p>
          <a:p>
            <a:r>
              <a:rPr lang="en-NZ" sz="2800" dirty="0" smtClean="0"/>
              <a:t>	</a:t>
            </a:r>
            <a:r>
              <a:rPr lang="en-NZ" sz="2000" dirty="0" smtClean="0"/>
              <a:t>65% of marks, 2-hours, closed book, comprehensive, some simple recall, strong relationship of high point questions to assignments and tutorials</a:t>
            </a:r>
            <a:endParaRPr lang="en-US" sz="20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Sessions</a:t>
            </a:r>
            <a:endParaRPr lang="en-US" dirty="0"/>
          </a:p>
        </p:txBody>
      </p:sp>
      <p:sp>
        <p:nvSpPr>
          <p:cNvPr id="3" name="Content Placeholder 2"/>
          <p:cNvSpPr>
            <a:spLocks noGrp="1"/>
          </p:cNvSpPr>
          <p:nvPr>
            <p:ph idx="1"/>
          </p:nvPr>
        </p:nvSpPr>
        <p:spPr/>
        <p:txBody>
          <a:bodyPr/>
          <a:lstStyle/>
          <a:p>
            <a:r>
              <a:rPr lang="en-NZ" sz="3200" dirty="0" smtClean="0"/>
              <a:t>Lectures in MLT1</a:t>
            </a:r>
          </a:p>
          <a:p>
            <a:r>
              <a:rPr lang="en-NZ" sz="3200" dirty="0" smtClean="0"/>
              <a:t>	</a:t>
            </a:r>
            <a:r>
              <a:rPr lang="en-NZ" sz="2400" dirty="0" smtClean="0"/>
              <a:t>Tue 11am, Wed 1pm, Fri 10am</a:t>
            </a:r>
          </a:p>
          <a:p>
            <a:r>
              <a:rPr lang="en-NZ" sz="2400" dirty="0" smtClean="0"/>
              <a:t>	</a:t>
            </a:r>
            <a:r>
              <a:rPr lang="en-NZ" sz="2400" dirty="0" smtClean="0"/>
              <a:t>(we’re not using the </a:t>
            </a:r>
            <a:r>
              <a:rPr lang="en-NZ" sz="2400" dirty="0" err="1" smtClean="0"/>
              <a:t>Th</a:t>
            </a:r>
            <a:r>
              <a:rPr lang="en-NZ" sz="2400" dirty="0" smtClean="0"/>
              <a:t> lecture shown in </a:t>
            </a:r>
            <a:r>
              <a:rPr lang="en-NZ" sz="2400" dirty="0" err="1" smtClean="0"/>
              <a:t>nDeva</a:t>
            </a:r>
            <a:r>
              <a:rPr lang="en-NZ" sz="2400" dirty="0" smtClean="0"/>
              <a:t>)</a:t>
            </a:r>
          </a:p>
          <a:p>
            <a:r>
              <a:rPr lang="en-NZ" sz="3200" dirty="0" smtClean="0"/>
              <a:t>Labs/Tutorials in GTL (303S.G75)</a:t>
            </a:r>
          </a:p>
          <a:p>
            <a:r>
              <a:rPr lang="en-NZ" sz="2400" dirty="0" smtClean="0"/>
              <a:t>	</a:t>
            </a:r>
            <a:r>
              <a:rPr lang="en-NZ" sz="2400" dirty="0" smtClean="0"/>
              <a:t>2-hour blocks, 10am-8pm, FCFS sign-up, organised by</a:t>
            </a:r>
            <a:br>
              <a:rPr lang="en-NZ" sz="2400" dirty="0" smtClean="0"/>
            </a:br>
            <a:r>
              <a:rPr lang="en-NZ" sz="2400" dirty="0" smtClean="0"/>
              <a:t>Mrs </a:t>
            </a:r>
            <a:r>
              <a:rPr lang="en-NZ" sz="2400" dirty="0" err="1" smtClean="0"/>
              <a:t>Mehnaz</a:t>
            </a:r>
            <a:r>
              <a:rPr lang="en-NZ" sz="2400" dirty="0" smtClean="0"/>
              <a:t> </a:t>
            </a:r>
            <a:r>
              <a:rPr lang="en-NZ" sz="2400" dirty="0" err="1" smtClean="0"/>
              <a:t>Adnan</a:t>
            </a:r>
            <a:endParaRPr lang="en-NZ" sz="2400" dirty="0" smtClean="0"/>
          </a:p>
          <a:p>
            <a:r>
              <a:rPr lang="en-NZ" sz="3200" dirty="0" smtClean="0"/>
              <a:t>	</a:t>
            </a:r>
            <a:endParaRPr lang="en-US" sz="32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Website</a:t>
            </a:r>
            <a:endParaRPr lang="en-US" dirty="0"/>
          </a:p>
        </p:txBody>
      </p:sp>
      <p:sp>
        <p:nvSpPr>
          <p:cNvPr id="3" name="Content Placeholder 2"/>
          <p:cNvSpPr>
            <a:spLocks noGrp="1"/>
          </p:cNvSpPr>
          <p:nvPr>
            <p:ph idx="1"/>
          </p:nvPr>
        </p:nvSpPr>
        <p:spPr>
          <a:xfrm>
            <a:off x="457200" y="1524000"/>
            <a:ext cx="8229600" cy="4525963"/>
          </a:xfrm>
        </p:spPr>
        <p:txBody>
          <a:bodyPr/>
          <a:lstStyle/>
          <a:p>
            <a:r>
              <a:rPr lang="en-NZ" sz="3600" dirty="0" smtClean="0"/>
              <a:t>URL for lecture, assignment and tutorial details</a:t>
            </a:r>
          </a:p>
          <a:p>
            <a:r>
              <a:rPr lang="en-NZ" sz="3600" dirty="0" smtClean="0"/>
              <a:t>	</a:t>
            </a:r>
            <a:r>
              <a:rPr lang="en-NZ" sz="2800" dirty="0" smtClean="0">
                <a:hlinkClick r:id="rId2"/>
              </a:rPr>
              <a:t>http</a:t>
            </a:r>
            <a:r>
              <a:rPr lang="en-NZ" sz="2800" dirty="0" smtClean="0">
                <a:hlinkClick r:id="rId2"/>
              </a:rPr>
              <a:t>://www.cs.auckland.ac.nz/courses/compsci345s1c</a:t>
            </a:r>
            <a:r>
              <a:rPr lang="en-NZ" sz="2800" dirty="0" smtClean="0">
                <a:hlinkClick r:id="rId2"/>
              </a:rPr>
              <a:t>/</a:t>
            </a:r>
            <a:endParaRPr lang="en-NZ" sz="3600" dirty="0" smtClean="0"/>
          </a:p>
          <a:p>
            <a:r>
              <a:rPr lang="en-NZ" sz="3600" dirty="0" smtClean="0"/>
              <a:t>	</a:t>
            </a:r>
            <a:r>
              <a:rPr lang="en-NZ" sz="2800" dirty="0" smtClean="0"/>
              <a:t>(hopefully not too much trouble with new CS content management system!)</a:t>
            </a:r>
            <a:endParaRPr lang="en-NZ" sz="3600" dirty="0" smtClean="0"/>
          </a:p>
          <a:p>
            <a:r>
              <a:rPr lang="en-NZ" sz="3600" dirty="0" smtClean="0"/>
              <a:t>Cecil</a:t>
            </a:r>
          </a:p>
          <a:p>
            <a:r>
              <a:rPr lang="en-NZ" sz="3600" dirty="0" smtClean="0"/>
              <a:t>	</a:t>
            </a:r>
            <a:r>
              <a:rPr lang="en-NZ" sz="2800" dirty="0" smtClean="0"/>
              <a:t>Go there for marks and also to sign up to assignment groups</a:t>
            </a:r>
            <a:endParaRPr lang="en-US" sz="3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Course Team</a:t>
            </a:r>
            <a:endParaRPr lang="en-US" dirty="0"/>
          </a:p>
        </p:txBody>
      </p:sp>
      <p:sp>
        <p:nvSpPr>
          <p:cNvPr id="3" name="Content Placeholder 2"/>
          <p:cNvSpPr>
            <a:spLocks noGrp="1"/>
          </p:cNvSpPr>
          <p:nvPr>
            <p:ph idx="1"/>
          </p:nvPr>
        </p:nvSpPr>
        <p:spPr>
          <a:xfrm>
            <a:off x="1803400" y="1295400"/>
            <a:ext cx="6883400" cy="5143500"/>
          </a:xfrm>
        </p:spPr>
        <p:txBody>
          <a:bodyPr/>
          <a:lstStyle/>
          <a:p>
            <a:r>
              <a:rPr lang="en-NZ" sz="2800" dirty="0" smtClean="0"/>
              <a:t>Prof Jim Warren, course coordinator / lecturer, </a:t>
            </a:r>
            <a:r>
              <a:rPr lang="en-NZ" sz="2800" dirty="0" smtClean="0">
                <a:hlinkClick r:id="rId2"/>
              </a:rPr>
              <a:t>jim@cs.auckland.ac.nz</a:t>
            </a:r>
            <a:r>
              <a:rPr lang="en-NZ" sz="2800" dirty="0" smtClean="0"/>
              <a:t> </a:t>
            </a:r>
            <a:br>
              <a:rPr lang="en-NZ" sz="2800" dirty="0" smtClean="0"/>
            </a:br>
            <a:r>
              <a:rPr lang="en-NZ" sz="2800" dirty="0" smtClean="0"/>
              <a:t>(</a:t>
            </a:r>
            <a:r>
              <a:rPr lang="en-NZ" sz="2400" dirty="0" smtClean="0"/>
              <a:t>Tamaki based, really prefer email)</a:t>
            </a:r>
          </a:p>
          <a:p>
            <a:endParaRPr lang="en-NZ" sz="1600" dirty="0" smtClean="0"/>
          </a:p>
          <a:p>
            <a:r>
              <a:rPr lang="en-NZ" sz="2800" dirty="0" smtClean="0"/>
              <a:t>Dr Gerald Weber, lecturer, </a:t>
            </a:r>
            <a:r>
              <a:rPr lang="en-NZ" sz="2800" dirty="0" smtClean="0">
                <a:hlinkClick r:id="rId3"/>
              </a:rPr>
              <a:t>gerald@cs.auckland.ac.nz</a:t>
            </a:r>
            <a:endParaRPr lang="en-NZ" sz="2800" dirty="0" smtClean="0"/>
          </a:p>
          <a:p>
            <a:endParaRPr lang="en-NZ" sz="3200" dirty="0" smtClean="0"/>
          </a:p>
          <a:p>
            <a:r>
              <a:rPr lang="en-NZ" sz="2800" dirty="0" smtClean="0"/>
              <a:t>Mrs </a:t>
            </a:r>
            <a:r>
              <a:rPr lang="en-NZ" sz="2800" dirty="0" err="1" smtClean="0"/>
              <a:t>Mehnaz</a:t>
            </a:r>
            <a:r>
              <a:rPr lang="en-NZ" sz="2800" dirty="0" smtClean="0"/>
              <a:t> </a:t>
            </a:r>
            <a:r>
              <a:rPr lang="en-NZ" sz="2800" dirty="0" err="1" smtClean="0"/>
              <a:t>Adnan</a:t>
            </a:r>
            <a:r>
              <a:rPr lang="en-NZ" sz="2800" dirty="0" smtClean="0"/>
              <a:t>, tutor, </a:t>
            </a:r>
            <a:r>
              <a:rPr lang="en-NZ" sz="2800" dirty="0" smtClean="0">
                <a:hlinkClick r:id="rId4"/>
              </a:rPr>
              <a:t>madn002@aucklanduni.ac.nz</a:t>
            </a:r>
            <a:r>
              <a:rPr lang="en-NZ" sz="2800" dirty="0" smtClean="0"/>
              <a:t> </a:t>
            </a:r>
          </a:p>
          <a:p>
            <a:endParaRPr lang="en-NZ" sz="2800" dirty="0" smtClean="0"/>
          </a:p>
          <a:p>
            <a:r>
              <a:rPr lang="en-NZ" sz="3600" dirty="0" smtClean="0"/>
              <a:t>			Questions?</a:t>
            </a:r>
            <a:endParaRPr lang="en-US" sz="3600" dirty="0"/>
          </a:p>
        </p:txBody>
      </p:sp>
      <p:pic>
        <p:nvPicPr>
          <p:cNvPr id="4" name="Picture 3" descr="Jim12May08red25.JPG"/>
          <p:cNvPicPr>
            <a:picLocks noChangeAspect="1"/>
          </p:cNvPicPr>
          <p:nvPr/>
        </p:nvPicPr>
        <p:blipFill>
          <a:blip r:embed="rId5" cstate="print"/>
          <a:srcRect t="4800" b="4800"/>
          <a:stretch>
            <a:fillRect/>
          </a:stretch>
        </p:blipFill>
        <p:spPr>
          <a:xfrm>
            <a:off x="635000" y="1392583"/>
            <a:ext cx="1086888" cy="1477617"/>
          </a:xfrm>
          <a:prstGeom prst="rect">
            <a:avLst/>
          </a:prstGeom>
        </p:spPr>
      </p:pic>
      <p:pic>
        <p:nvPicPr>
          <p:cNvPr id="1003522" name="Picture 2" descr="http://web.ece.auckland.ac.nz/webdav/site/ece/shared/people/people/Gerald%20Weber.jpg"/>
          <p:cNvPicPr>
            <a:picLocks noChangeAspect="1" noChangeArrowheads="1"/>
          </p:cNvPicPr>
          <p:nvPr/>
        </p:nvPicPr>
        <p:blipFill>
          <a:blip r:embed="rId6"/>
          <a:srcRect t="6212" b="8817"/>
          <a:stretch>
            <a:fillRect/>
          </a:stretch>
        </p:blipFill>
        <p:spPr bwMode="auto">
          <a:xfrm>
            <a:off x="609601" y="2946400"/>
            <a:ext cx="1120338" cy="1435100"/>
          </a:xfrm>
          <a:prstGeom prst="rect">
            <a:avLst/>
          </a:prstGeom>
          <a:noFill/>
        </p:spPr>
      </p:pic>
      <p:pic>
        <p:nvPicPr>
          <p:cNvPr id="6" name="Picture 2" descr="http://photos-b.ak.fbcdn.net/photos-ak-snc1/v2125/203/121/1517036526/n1517036526_147977_1119.jpg">
            <a:hlinkClick r:id="rId7"/>
          </p:cNvPr>
          <p:cNvPicPr>
            <a:picLocks noChangeAspect="1" noChangeArrowheads="1"/>
          </p:cNvPicPr>
          <p:nvPr/>
        </p:nvPicPr>
        <p:blipFill>
          <a:blip r:embed="rId8"/>
          <a:srcRect l="41005" t="37817" r="47000" b="31063"/>
          <a:stretch>
            <a:fillRect/>
          </a:stretch>
        </p:blipFill>
        <p:spPr bwMode="auto">
          <a:xfrm>
            <a:off x="609600" y="4480143"/>
            <a:ext cx="1092200" cy="1590457"/>
          </a:xfrm>
          <a:prstGeom prst="rect">
            <a:avLst/>
          </a:prstGeom>
          <a:noFill/>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Welcome!</a:t>
            </a:r>
            <a:endParaRPr lang="en-US" dirty="0"/>
          </a:p>
        </p:txBody>
      </p:sp>
      <p:sp>
        <p:nvSpPr>
          <p:cNvPr id="3" name="Content Placeholder 2"/>
          <p:cNvSpPr>
            <a:spLocks noGrp="1"/>
          </p:cNvSpPr>
          <p:nvPr>
            <p:ph idx="1"/>
          </p:nvPr>
        </p:nvSpPr>
        <p:spPr/>
        <p:txBody>
          <a:bodyPr/>
          <a:lstStyle/>
          <a:p>
            <a:r>
              <a:rPr lang="en-NZ" dirty="0" smtClean="0"/>
              <a:t>This is run as a combined CS/SE course</a:t>
            </a:r>
          </a:p>
          <a:p>
            <a:r>
              <a:rPr lang="en-NZ" dirty="0" smtClean="0"/>
              <a:t>Your training so far (“preparation”) has been slightly different, so the course will feel different (for each individual! - but esp. across the different degrees)</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CS &gt; SE?</a:t>
            </a:r>
            <a:endParaRPr lang="en-US" dirty="0"/>
          </a:p>
        </p:txBody>
      </p:sp>
      <p:sp>
        <p:nvSpPr>
          <p:cNvPr id="3" name="Content Placeholder 2"/>
          <p:cNvSpPr>
            <a:spLocks noGrp="1"/>
          </p:cNvSpPr>
          <p:nvPr>
            <p:ph idx="1"/>
          </p:nvPr>
        </p:nvSpPr>
        <p:spPr/>
        <p:txBody>
          <a:bodyPr/>
          <a:lstStyle/>
          <a:p>
            <a:r>
              <a:rPr lang="en-NZ" sz="2800" dirty="0" smtClean="0"/>
              <a:t>The teaching staff are primarily affiliated with the Dept of Computer Science (and there are rather more CS students enrolled than SE students)</a:t>
            </a:r>
          </a:p>
          <a:p>
            <a:r>
              <a:rPr lang="en-NZ" sz="2800" dirty="0" smtClean="0"/>
              <a:t>So the course may feel a bit more CS than SE</a:t>
            </a:r>
          </a:p>
          <a:p>
            <a:r>
              <a:rPr lang="en-NZ" sz="2800" dirty="0" smtClean="0"/>
              <a:t>Both lecturers, however, teach and supervise research in SE [Jim had the words ‘software engineering’ in his PhD thesis title!]</a:t>
            </a:r>
          </a:p>
          <a:p>
            <a:r>
              <a:rPr lang="en-NZ" sz="2800" dirty="0" smtClean="0"/>
              <a:t>It’s just an arbitrary (but rather thick – Faculty level) line in the sand – </a:t>
            </a:r>
            <a:r>
              <a:rPr lang="en-NZ" sz="2800" dirty="0" err="1" smtClean="0"/>
              <a:t>nuff</a:t>
            </a:r>
            <a:r>
              <a:rPr lang="en-NZ" sz="2800" dirty="0" smtClean="0"/>
              <a:t> said; don’t worry about it</a:t>
            </a:r>
            <a:endParaRPr lang="en-US" sz="28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What is HCI?</a:t>
            </a:r>
            <a:endParaRPr lang="en-US" dirty="0"/>
          </a:p>
        </p:txBody>
      </p:sp>
      <p:sp>
        <p:nvSpPr>
          <p:cNvPr id="3" name="Content Placeholder 2"/>
          <p:cNvSpPr>
            <a:spLocks noGrp="1"/>
          </p:cNvSpPr>
          <p:nvPr>
            <p:ph idx="1"/>
          </p:nvPr>
        </p:nvSpPr>
        <p:spPr/>
        <p:txBody>
          <a:bodyPr/>
          <a:lstStyle/>
          <a:p>
            <a:r>
              <a:rPr lang="en-NZ" sz="3600" dirty="0" smtClean="0"/>
              <a:t>Study of where ‘man meets machine’</a:t>
            </a:r>
          </a:p>
          <a:p>
            <a:r>
              <a:rPr lang="en-NZ" sz="3600" dirty="0" smtClean="0"/>
              <a:t>	</a:t>
            </a:r>
            <a:r>
              <a:rPr lang="en-NZ" sz="3600" dirty="0" smtClean="0"/>
              <a:t>Catchy, but not gender inclusive</a:t>
            </a:r>
          </a:p>
          <a:p>
            <a:r>
              <a:rPr lang="en-NZ" sz="3600" dirty="0" smtClean="0"/>
              <a:t>Study of how people work with machines</a:t>
            </a:r>
          </a:p>
          <a:p>
            <a:r>
              <a:rPr lang="en-NZ" sz="3600" dirty="0" smtClean="0"/>
              <a:t>	</a:t>
            </a:r>
            <a:r>
              <a:rPr lang="en-NZ" sz="3600" dirty="0" smtClean="0"/>
              <a:t>‘Machines’ in this case being computing hardware and the application software running on that hardware</a:t>
            </a:r>
            <a:endParaRPr lang="en-US" sz="36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1778" name="Picture 2" descr="MCj04241780000[1]"/>
          <p:cNvPicPr>
            <a:picLocks noChangeAspect="1" noChangeArrowheads="1"/>
          </p:cNvPicPr>
          <p:nvPr/>
        </p:nvPicPr>
        <p:blipFill>
          <a:blip r:embed="rId3" cstate="print"/>
          <a:srcRect/>
          <a:stretch>
            <a:fillRect/>
          </a:stretch>
        </p:blipFill>
        <p:spPr bwMode="auto">
          <a:xfrm>
            <a:off x="2854325" y="2051050"/>
            <a:ext cx="3840163" cy="3378200"/>
          </a:xfrm>
          <a:prstGeom prst="rect">
            <a:avLst/>
          </a:prstGeom>
          <a:noFill/>
        </p:spPr>
      </p:pic>
      <p:sp>
        <p:nvSpPr>
          <p:cNvPr id="4" name="TextBox 3"/>
          <p:cNvSpPr txBox="1"/>
          <p:nvPr/>
        </p:nvSpPr>
        <p:spPr>
          <a:xfrm>
            <a:off x="228600" y="504825"/>
            <a:ext cx="8540929" cy="830997"/>
          </a:xfrm>
          <a:prstGeom prst="rect">
            <a:avLst/>
          </a:prstGeom>
          <a:noFill/>
        </p:spPr>
        <p:txBody>
          <a:bodyPr wrap="none" rtlCol="0">
            <a:spAutoFit/>
          </a:bodyPr>
          <a:lstStyle/>
          <a:p>
            <a:r>
              <a:rPr lang="en-NZ" sz="4800" dirty="0" smtClean="0">
                <a:solidFill>
                  <a:srgbClr val="FFFF00"/>
                </a:solidFill>
                <a:latin typeface="Arial Black" pitchFamily="34" charset="0"/>
              </a:rPr>
              <a:t>Computer use is like this</a:t>
            </a:r>
            <a:endParaRPr lang="en-NZ" sz="4800" dirty="0">
              <a:solidFill>
                <a:srgbClr val="FFFF00"/>
              </a:solidFill>
              <a:latin typeface="Arial Black"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31778"/>
                                        </p:tgtEl>
                                        <p:attrNameLst>
                                          <p:attrName>style.visibility</p:attrName>
                                        </p:attrNameLst>
                                      </p:cBhvr>
                                      <p:to>
                                        <p:strVal val="visible"/>
                                      </p:to>
                                    </p:set>
                                    <p:animEffect transition="in" filter="fade">
                                      <p:cBhvr>
                                        <p:cTn id="7" dur="1000"/>
                                        <p:tgtEl>
                                          <p:spTgt spid="33177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0210" name="Picture 2" descr="MCj04241780000[1]"/>
          <p:cNvPicPr>
            <a:picLocks noChangeAspect="1" noChangeArrowheads="1"/>
          </p:cNvPicPr>
          <p:nvPr/>
        </p:nvPicPr>
        <p:blipFill>
          <a:blip r:embed="rId3" cstate="print"/>
          <a:srcRect/>
          <a:stretch>
            <a:fillRect/>
          </a:stretch>
        </p:blipFill>
        <p:spPr bwMode="auto">
          <a:xfrm>
            <a:off x="2854325" y="2051050"/>
            <a:ext cx="3840163" cy="3378200"/>
          </a:xfrm>
          <a:prstGeom prst="rect">
            <a:avLst/>
          </a:prstGeom>
          <a:noFill/>
        </p:spPr>
      </p:pic>
      <p:sp>
        <p:nvSpPr>
          <p:cNvPr id="350211" name="Freeform 3"/>
          <p:cNvSpPr>
            <a:spLocks/>
          </p:cNvSpPr>
          <p:nvPr/>
        </p:nvSpPr>
        <p:spPr bwMode="auto">
          <a:xfrm>
            <a:off x="2809875" y="1971675"/>
            <a:ext cx="4000500" cy="3467100"/>
          </a:xfrm>
          <a:custGeom>
            <a:avLst/>
            <a:gdLst/>
            <a:ahLst/>
            <a:cxnLst>
              <a:cxn ang="0">
                <a:pos x="1590" y="2484"/>
              </a:cxn>
              <a:cxn ang="0">
                <a:pos x="1842" y="2184"/>
              </a:cxn>
              <a:cxn ang="0">
                <a:pos x="1842" y="2004"/>
              </a:cxn>
              <a:cxn ang="0">
                <a:pos x="2670" y="1206"/>
              </a:cxn>
              <a:cxn ang="0">
                <a:pos x="2754" y="354"/>
              </a:cxn>
              <a:cxn ang="0">
                <a:pos x="3606" y="0"/>
              </a:cxn>
              <a:cxn ang="0">
                <a:pos x="4320" y="462"/>
              </a:cxn>
              <a:cxn ang="0">
                <a:pos x="4512" y="3558"/>
              </a:cxn>
              <a:cxn ang="0">
                <a:pos x="4254" y="4326"/>
              </a:cxn>
              <a:cxn ang="0">
                <a:pos x="3816" y="4356"/>
              </a:cxn>
              <a:cxn ang="0">
                <a:pos x="312" y="4326"/>
              </a:cxn>
              <a:cxn ang="0">
                <a:pos x="0" y="2382"/>
              </a:cxn>
              <a:cxn ang="0">
                <a:pos x="720" y="2118"/>
              </a:cxn>
              <a:cxn ang="0">
                <a:pos x="810" y="2232"/>
              </a:cxn>
              <a:cxn ang="0">
                <a:pos x="954" y="2244"/>
              </a:cxn>
              <a:cxn ang="0">
                <a:pos x="846" y="2316"/>
              </a:cxn>
              <a:cxn ang="0">
                <a:pos x="864" y="2430"/>
              </a:cxn>
              <a:cxn ang="0">
                <a:pos x="1386" y="2490"/>
              </a:cxn>
              <a:cxn ang="0">
                <a:pos x="1590" y="2484"/>
              </a:cxn>
            </a:cxnLst>
            <a:rect l="0" t="0" r="r" b="b"/>
            <a:pathLst>
              <a:path w="4512" h="4356">
                <a:moveTo>
                  <a:pt x="1590" y="2484"/>
                </a:moveTo>
                <a:lnTo>
                  <a:pt x="1842" y="2184"/>
                </a:lnTo>
                <a:lnTo>
                  <a:pt x="1842" y="2004"/>
                </a:lnTo>
                <a:lnTo>
                  <a:pt x="2670" y="1206"/>
                </a:lnTo>
                <a:lnTo>
                  <a:pt x="2754" y="354"/>
                </a:lnTo>
                <a:lnTo>
                  <a:pt x="3606" y="0"/>
                </a:lnTo>
                <a:lnTo>
                  <a:pt x="4320" y="462"/>
                </a:lnTo>
                <a:lnTo>
                  <a:pt x="4512" y="3558"/>
                </a:lnTo>
                <a:lnTo>
                  <a:pt x="4254" y="4326"/>
                </a:lnTo>
                <a:lnTo>
                  <a:pt x="3816" y="4356"/>
                </a:lnTo>
                <a:lnTo>
                  <a:pt x="312" y="4326"/>
                </a:lnTo>
                <a:lnTo>
                  <a:pt x="0" y="2382"/>
                </a:lnTo>
                <a:lnTo>
                  <a:pt x="720" y="2118"/>
                </a:lnTo>
                <a:lnTo>
                  <a:pt x="810" y="2232"/>
                </a:lnTo>
                <a:lnTo>
                  <a:pt x="954" y="2244"/>
                </a:lnTo>
                <a:lnTo>
                  <a:pt x="846" y="2316"/>
                </a:lnTo>
                <a:lnTo>
                  <a:pt x="864" y="2430"/>
                </a:lnTo>
                <a:lnTo>
                  <a:pt x="1386" y="2490"/>
                </a:lnTo>
                <a:lnTo>
                  <a:pt x="1590" y="2484"/>
                </a:lnTo>
                <a:close/>
              </a:path>
            </a:pathLst>
          </a:custGeom>
          <a:solidFill>
            <a:schemeClr val="tx1"/>
          </a:solidFill>
          <a:ln w="9525" cap="flat" cmpd="sng">
            <a:noFill/>
            <a:prstDash val="solid"/>
            <a:round/>
            <a:headEnd/>
            <a:tailEnd/>
          </a:ln>
          <a:effectLst/>
        </p:spPr>
        <p:txBody>
          <a:bodyPr/>
          <a:lstStyle/>
          <a:p>
            <a:endParaRPr lang="en-NZ" dirty="0"/>
          </a:p>
        </p:txBody>
      </p:sp>
      <p:sp>
        <p:nvSpPr>
          <p:cNvPr id="5" name="TextBox 4"/>
          <p:cNvSpPr txBox="1"/>
          <p:nvPr/>
        </p:nvSpPr>
        <p:spPr>
          <a:xfrm>
            <a:off x="228600" y="504825"/>
            <a:ext cx="7226658" cy="1569660"/>
          </a:xfrm>
          <a:prstGeom prst="rect">
            <a:avLst/>
          </a:prstGeom>
          <a:noFill/>
        </p:spPr>
        <p:txBody>
          <a:bodyPr wrap="none" rtlCol="0">
            <a:spAutoFit/>
          </a:bodyPr>
          <a:lstStyle/>
          <a:p>
            <a:r>
              <a:rPr lang="en-NZ" sz="4800" dirty="0" smtClean="0">
                <a:solidFill>
                  <a:srgbClr val="FFFF00"/>
                </a:solidFill>
                <a:latin typeface="Arial Black" pitchFamily="34" charset="0"/>
              </a:rPr>
              <a:t>But your training has</a:t>
            </a:r>
            <a:br>
              <a:rPr lang="en-NZ" sz="4800" dirty="0" smtClean="0">
                <a:solidFill>
                  <a:srgbClr val="FFFF00"/>
                </a:solidFill>
                <a:latin typeface="Arial Black" pitchFamily="34" charset="0"/>
              </a:rPr>
            </a:br>
            <a:r>
              <a:rPr lang="en-NZ" sz="4800" dirty="0" smtClean="0">
                <a:solidFill>
                  <a:srgbClr val="FFFF00"/>
                </a:solidFill>
                <a:latin typeface="Arial Black" pitchFamily="34" charset="0"/>
              </a:rPr>
              <a:t>been like this</a:t>
            </a:r>
            <a:endParaRPr lang="en-NZ" sz="4800" dirty="0">
              <a:solidFill>
                <a:srgbClr val="FFFF00"/>
              </a:solidFill>
              <a:latin typeface="Arial Black"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50211"/>
                                        </p:tgtEl>
                                        <p:attrNameLst>
                                          <p:attrName>style.visibility</p:attrName>
                                        </p:attrNameLst>
                                      </p:cBhvr>
                                      <p:to>
                                        <p:strVal val="visible"/>
                                      </p:to>
                                    </p:set>
                                    <p:animEffect transition="in" filter="fade">
                                      <p:cBhvr>
                                        <p:cTn id="7" dur="500"/>
                                        <p:tgtEl>
                                          <p:spTgt spid="350211"/>
                                        </p:tgtEl>
                                      </p:cBhvr>
                                    </p:animEffect>
                                  </p:childTnLst>
                                </p:cTn>
                              </p:par>
                            </p:childTnLst>
                          </p:cTn>
                        </p:par>
                        <p:par>
                          <p:cTn id="8" fill="hold">
                            <p:stCondLst>
                              <p:cond delay="500"/>
                            </p:stCondLst>
                            <p:childTnLst>
                              <p:par>
                                <p:cTn id="9" presetID="0" presetClass="path" presetSubtype="0" accel="50000" decel="50000" fill="hold" nodeType="afterEffect">
                                  <p:stCondLst>
                                    <p:cond delay="0"/>
                                  </p:stCondLst>
                                  <p:childTnLst>
                                    <p:animMotion origin="layout" path="M 1.38889E-6 -3.7037E-7 C 0.00712 0.02153 0.01476 0.04329 0.07344 0.08148 C 0.13229 0.11968 0.24184 0.17431 0.35226 0.22917 " pathEditMode="relative" rAng="0" ptsTypes="aaA">
                                      <p:cBhvr>
                                        <p:cTn id="10" dur="1400" fill="hold"/>
                                        <p:tgtEl>
                                          <p:spTgt spid="350210"/>
                                        </p:tgtEl>
                                        <p:attrNameLst>
                                          <p:attrName>ppt_x</p:attrName>
                                          <p:attrName>ppt_y</p:attrName>
                                        </p:attrNameLst>
                                      </p:cBhvr>
                                      <p:rCtr x="176" y="115"/>
                                    </p:animMotion>
                                  </p:childTnLst>
                                </p:cTn>
                              </p:par>
                              <p:par>
                                <p:cTn id="11" presetID="0" presetClass="path" presetSubtype="0" accel="50000" decel="50000" fill="hold" grpId="1" nodeType="withEffect">
                                  <p:stCondLst>
                                    <p:cond delay="0"/>
                                  </p:stCondLst>
                                  <p:childTnLst>
                                    <p:animMotion origin="layout" path="M -1.66667E-6 2.22222E-6 C 0.00712 0.02037 0.01511 0.0412 0.0757 0.07778 C 0.13646 0.11435 0.24965 0.16666 0.36389 0.21944 " pathEditMode="relative" rAng="0" ptsTypes="aaA">
                                      <p:cBhvr>
                                        <p:cTn id="12" dur="1400" fill="hold"/>
                                        <p:tgtEl>
                                          <p:spTgt spid="350211"/>
                                        </p:tgtEl>
                                        <p:attrNameLst>
                                          <p:attrName>ppt_x</p:attrName>
                                          <p:attrName>ppt_y</p:attrName>
                                        </p:attrNameLst>
                                      </p:cBhvr>
                                      <p:rCtr x="182" y="110"/>
                                    </p:animMotion>
                                  </p:childTnLst>
                                </p:cTn>
                              </p:par>
                              <p:par>
                                <p:cTn id="13" presetID="6" presetClass="emph" presetSubtype="0" fill="hold" nodeType="withEffect">
                                  <p:stCondLst>
                                    <p:cond delay="0"/>
                                  </p:stCondLst>
                                  <p:childTnLst>
                                    <p:animScale>
                                      <p:cBhvr>
                                        <p:cTn id="14" dur="1400" fill="hold"/>
                                        <p:tgtEl>
                                          <p:spTgt spid="350210"/>
                                        </p:tgtEl>
                                      </p:cBhvr>
                                      <p:by x="300000" y="300000"/>
                                    </p:animScale>
                                  </p:childTnLst>
                                </p:cTn>
                              </p:par>
                              <p:par>
                                <p:cTn id="15" presetID="6" presetClass="emph" presetSubtype="0" fill="hold" grpId="2" nodeType="withEffect">
                                  <p:stCondLst>
                                    <p:cond delay="0"/>
                                  </p:stCondLst>
                                  <p:childTnLst>
                                    <p:animScale>
                                      <p:cBhvr>
                                        <p:cTn id="16" dur="1400" fill="hold"/>
                                        <p:tgtEl>
                                          <p:spTgt spid="350211"/>
                                        </p:tgtEl>
                                      </p:cBhvr>
                                      <p:by x="300000" y="300000"/>
                                    </p:animScale>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1" grpId="0" animBg="1"/>
      <p:bldP spid="350211" grpId="1" animBg="1"/>
      <p:bldP spid="350211" grpId="2"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1778" name="Picture 2" descr="MCj04241780000[1]"/>
          <p:cNvPicPr>
            <a:picLocks noChangeAspect="1" noChangeArrowheads="1"/>
          </p:cNvPicPr>
          <p:nvPr/>
        </p:nvPicPr>
        <p:blipFill>
          <a:blip r:embed="rId3" cstate="print"/>
          <a:srcRect/>
          <a:stretch>
            <a:fillRect/>
          </a:stretch>
        </p:blipFill>
        <p:spPr bwMode="auto">
          <a:xfrm>
            <a:off x="2854325" y="2051050"/>
            <a:ext cx="3840163" cy="3378200"/>
          </a:xfrm>
          <a:prstGeom prst="rect">
            <a:avLst/>
          </a:prstGeom>
          <a:noFill/>
        </p:spPr>
      </p:pic>
      <p:sp>
        <p:nvSpPr>
          <p:cNvPr id="3" name="TextBox 2"/>
          <p:cNvSpPr txBox="1"/>
          <p:nvPr/>
        </p:nvSpPr>
        <p:spPr>
          <a:xfrm>
            <a:off x="228600" y="504825"/>
            <a:ext cx="7875681" cy="1569660"/>
          </a:xfrm>
          <a:prstGeom prst="rect">
            <a:avLst/>
          </a:prstGeom>
          <a:noFill/>
        </p:spPr>
        <p:txBody>
          <a:bodyPr wrap="none" rtlCol="0">
            <a:spAutoFit/>
          </a:bodyPr>
          <a:lstStyle/>
          <a:p>
            <a:r>
              <a:rPr lang="en-NZ" sz="4800" dirty="0" smtClean="0">
                <a:solidFill>
                  <a:srgbClr val="FFFF00"/>
                </a:solidFill>
                <a:latin typeface="Arial Black" pitchFamily="34" charset="0"/>
              </a:rPr>
              <a:t>This course completes</a:t>
            </a:r>
            <a:br>
              <a:rPr lang="en-NZ" sz="4800" dirty="0" smtClean="0">
                <a:solidFill>
                  <a:srgbClr val="FFFF00"/>
                </a:solidFill>
                <a:latin typeface="Arial Black" pitchFamily="34" charset="0"/>
              </a:rPr>
            </a:br>
            <a:r>
              <a:rPr lang="en-NZ" sz="4800" dirty="0" smtClean="0">
                <a:solidFill>
                  <a:srgbClr val="FFFF00"/>
                </a:solidFill>
                <a:latin typeface="Arial Black" pitchFamily="34" charset="0"/>
              </a:rPr>
              <a:t>the picture</a:t>
            </a:r>
            <a:endParaRPr lang="en-NZ" sz="4800" dirty="0">
              <a:solidFill>
                <a:srgbClr val="FFFF00"/>
              </a:solidFill>
              <a:latin typeface="Arial Black"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31778"/>
                                        </p:tgtEl>
                                        <p:attrNameLst>
                                          <p:attrName>style.visibility</p:attrName>
                                        </p:attrNameLst>
                                      </p:cBhvr>
                                      <p:to>
                                        <p:strVal val="visible"/>
                                      </p:to>
                                    </p:set>
                                    <p:animEffect transition="in" filter="fade">
                                      <p:cBhvr>
                                        <p:cTn id="7" dur="1000"/>
                                        <p:tgtEl>
                                          <p:spTgt spid="33177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Yeah, but...</a:t>
            </a:r>
            <a:endParaRPr lang="en-US" dirty="0"/>
          </a:p>
        </p:txBody>
      </p:sp>
      <p:sp>
        <p:nvSpPr>
          <p:cNvPr id="3" name="Content Placeholder 2"/>
          <p:cNvSpPr>
            <a:spLocks noGrp="1"/>
          </p:cNvSpPr>
          <p:nvPr>
            <p:ph idx="1"/>
          </p:nvPr>
        </p:nvSpPr>
        <p:spPr/>
        <p:txBody>
          <a:bodyPr/>
          <a:lstStyle/>
          <a:p>
            <a:r>
              <a:rPr lang="en-NZ" dirty="0" smtClean="0"/>
              <a:t>“I didn’t sign up for CS/SE because I want to study PEOPLE?”</a:t>
            </a:r>
          </a:p>
          <a:p>
            <a:r>
              <a:rPr lang="en-NZ" dirty="0" smtClean="0"/>
              <a:t>Fair enough, a lot of us find the machines more interesting, but there’s a question of...</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Effectiveness</a:t>
            </a:r>
            <a:endParaRPr lang="en-US" dirty="0"/>
          </a:p>
        </p:txBody>
      </p:sp>
      <p:sp>
        <p:nvSpPr>
          <p:cNvPr id="3" name="Content Placeholder 2"/>
          <p:cNvSpPr>
            <a:spLocks noGrp="1"/>
          </p:cNvSpPr>
          <p:nvPr>
            <p:ph idx="1"/>
          </p:nvPr>
        </p:nvSpPr>
        <p:spPr>
          <a:xfrm>
            <a:off x="457200" y="1600200"/>
            <a:ext cx="8369300" cy="4525963"/>
          </a:xfrm>
        </p:spPr>
        <p:txBody>
          <a:bodyPr/>
          <a:lstStyle/>
          <a:p>
            <a:r>
              <a:rPr lang="en-NZ" sz="3200" dirty="0" smtClean="0"/>
              <a:t>Most people don’t have what it takes to be CS/SE majors</a:t>
            </a:r>
          </a:p>
          <a:p>
            <a:r>
              <a:rPr lang="en-NZ" sz="3200" dirty="0" smtClean="0"/>
              <a:t>	</a:t>
            </a:r>
            <a:r>
              <a:rPr lang="en-NZ" sz="2800" dirty="0" smtClean="0"/>
              <a:t>They think differently (not as well is some ways!)</a:t>
            </a:r>
            <a:endParaRPr lang="en-NZ" sz="3200" dirty="0" smtClean="0"/>
          </a:p>
          <a:p>
            <a:r>
              <a:rPr lang="en-NZ" sz="3200" dirty="0" smtClean="0"/>
              <a:t>Once upon a time most computer users were at the demographic leading edge of being INTO computers (“early adopters”)</a:t>
            </a:r>
          </a:p>
          <a:p>
            <a:r>
              <a:rPr lang="en-NZ" sz="2800" dirty="0" smtClean="0"/>
              <a:t>	</a:t>
            </a:r>
            <a:r>
              <a:rPr lang="en-NZ" sz="2800" dirty="0" smtClean="0"/>
              <a:t>But, computers are for everybody nowadays and we have to be able to design for everybody</a:t>
            </a:r>
          </a:p>
          <a:p>
            <a:r>
              <a:rPr lang="en-NZ" sz="2800" dirty="0" smtClean="0"/>
              <a:t>	</a:t>
            </a:r>
            <a:r>
              <a:rPr lang="en-NZ" sz="2800" dirty="0" smtClean="0"/>
              <a:t>We need...</a:t>
            </a:r>
            <a:endParaRPr lang="en-US" sz="28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1">
            <a:alpha val="78999"/>
          </a:schemeClr>
        </a:soli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0"/>
          </a:spcBef>
          <a:spcAft>
            <a:spcPct val="0"/>
          </a:spcAft>
          <a:buClrTx/>
          <a:buSzTx/>
          <a:buFontTx/>
          <a:buNone/>
          <a:tabLst/>
          <a:defRPr kumimoji="0" lang="en-GB"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tx1">
            <a:alpha val="78999"/>
          </a:schemeClr>
        </a:soli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0"/>
          </a:spcBef>
          <a:spcAft>
            <a:spcPct val="0"/>
          </a:spcAft>
          <a:buClrTx/>
          <a:buSzTx/>
          <a:buFontTx/>
          <a:buNone/>
          <a:tabLst/>
          <a:defRPr kumimoji="0" lang="en-GB"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38559</TotalTime>
  <Words>854</Words>
  <Application>Microsoft Office PowerPoint</Application>
  <PresentationFormat>On-screen Show (4:3)</PresentationFormat>
  <Paragraphs>157</Paragraphs>
  <Slides>19</Slides>
  <Notes>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Slide 1</vt:lpstr>
      <vt:lpstr>Welcome!</vt:lpstr>
      <vt:lpstr>CS &gt; SE?</vt:lpstr>
      <vt:lpstr>What is HCI?</vt:lpstr>
      <vt:lpstr>Slide 5</vt:lpstr>
      <vt:lpstr>Slide 6</vt:lpstr>
      <vt:lpstr>Slide 7</vt:lpstr>
      <vt:lpstr>Yeah, but...</vt:lpstr>
      <vt:lpstr>Effectiveness</vt:lpstr>
      <vt:lpstr>Empathy</vt:lpstr>
      <vt:lpstr>Usability</vt:lpstr>
      <vt:lpstr>So HCI is...</vt:lpstr>
      <vt:lpstr>So HCI is study of...</vt:lpstr>
      <vt:lpstr>Course Structure</vt:lpstr>
      <vt:lpstr>Assignments</vt:lpstr>
      <vt:lpstr>Tests, Quizzes, Exam</vt:lpstr>
      <vt:lpstr>Sessions</vt:lpstr>
      <vt:lpstr>Website</vt:lpstr>
      <vt:lpstr>Course Team</vt:lpstr>
    </vt:vector>
  </TitlesOfParts>
  <Company>University of Canterbury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Predictive Model  of Menu Performance</dc:title>
  <dc:creator>Andrew Cockburn</dc:creator>
  <cp:lastModifiedBy>Jim Warren</cp:lastModifiedBy>
  <cp:revision>422</cp:revision>
  <dcterms:created xsi:type="dcterms:W3CDTF">2007-04-25T00:13:47Z</dcterms:created>
  <dcterms:modified xsi:type="dcterms:W3CDTF">2010-02-27T03:23:44Z</dcterms:modified>
</cp:coreProperties>
</file>