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1"/>
  </p:sldMasterIdLst>
  <p:notesMasterIdLst>
    <p:notesMasterId r:id="rId44"/>
  </p:notesMasterIdLst>
  <p:handoutMasterIdLst>
    <p:handoutMasterId r:id="rId45"/>
  </p:handoutMasterIdLst>
  <p:sldIdLst>
    <p:sldId id="256" r:id="rId2"/>
    <p:sldId id="284" r:id="rId3"/>
    <p:sldId id="283" r:id="rId4"/>
    <p:sldId id="257" r:id="rId5"/>
    <p:sldId id="258" r:id="rId6"/>
    <p:sldId id="288" r:id="rId7"/>
    <p:sldId id="289" r:id="rId8"/>
    <p:sldId id="285" r:id="rId9"/>
    <p:sldId id="280" r:id="rId10"/>
    <p:sldId id="286" r:id="rId11"/>
    <p:sldId id="282" r:id="rId12"/>
    <p:sldId id="281" r:id="rId13"/>
    <p:sldId id="260" r:id="rId14"/>
    <p:sldId id="261" r:id="rId15"/>
    <p:sldId id="279" r:id="rId16"/>
    <p:sldId id="294" r:id="rId17"/>
    <p:sldId id="259" r:id="rId18"/>
    <p:sldId id="287" r:id="rId19"/>
    <p:sldId id="290" r:id="rId20"/>
    <p:sldId id="291" r:id="rId21"/>
    <p:sldId id="262" r:id="rId22"/>
    <p:sldId id="298" r:id="rId23"/>
    <p:sldId id="263" r:id="rId24"/>
    <p:sldId id="264" r:id="rId25"/>
    <p:sldId id="265" r:id="rId26"/>
    <p:sldId id="266" r:id="rId27"/>
    <p:sldId id="267" r:id="rId28"/>
    <p:sldId id="268" r:id="rId29"/>
    <p:sldId id="299" r:id="rId30"/>
    <p:sldId id="269" r:id="rId31"/>
    <p:sldId id="270" r:id="rId32"/>
    <p:sldId id="271" r:id="rId33"/>
    <p:sldId id="272" r:id="rId34"/>
    <p:sldId id="293" r:id="rId35"/>
    <p:sldId id="295" r:id="rId36"/>
    <p:sldId id="297" r:id="rId37"/>
    <p:sldId id="296" r:id="rId38"/>
    <p:sldId id="300" r:id="rId39"/>
    <p:sldId id="301" r:id="rId40"/>
    <p:sldId id="303" r:id="rId41"/>
    <p:sldId id="304" r:id="rId42"/>
    <p:sldId id="302" r:id="rId4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361" autoAdjust="0"/>
    <p:restoredTop sz="94704" autoAdjust="0"/>
  </p:normalViewPr>
  <p:slideViewPr>
    <p:cSldViewPr snapToObjects="1">
      <p:cViewPr>
        <p:scale>
          <a:sx n="50" d="100"/>
          <a:sy n="50" d="100"/>
        </p:scale>
        <p:origin x="-1992" y="-79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5F357AEF-479E-4CB4-A8C3-7C2340118B2A}" type="datetimeFigureOut">
              <a:rPr lang="en-US"/>
              <a:pPr>
                <a:defRPr/>
              </a:pPr>
              <a:t>10/20/2008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9C9ED0ED-C977-4E9B-8D95-413EF8CC388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7E8C056-831F-4E4A-A7D2-CAEF71FC2666}" type="datetimeFigureOut">
              <a:rPr lang="en-US"/>
              <a:pPr>
                <a:defRPr/>
              </a:pPr>
              <a:t>10/20/2008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76B73B99-D85D-4F3D-9433-8D1771395E0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DF63062-267D-4B42-954F-88330E0EF8A7}"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These are directly linked to the cooper manuals – please feel free to view these on my desk</a:t>
            </a:r>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51BDC4C-CF76-4956-8288-3011DAE5140B}" type="slidenum">
              <a:rPr lang="en-US">
                <a:ea typeface="ＭＳ Ｐゴシック" pitchFamily="34" charset="-128"/>
                <a:cs typeface="Arial" charset="0"/>
              </a:rPr>
              <a:pPr fontAlgn="base">
                <a:spcBef>
                  <a:spcPct val="0"/>
                </a:spcBef>
                <a:spcAft>
                  <a:spcPct val="0"/>
                </a:spcAft>
              </a:pPr>
              <a:t>24</a:t>
            </a:fld>
            <a:endParaRPr lang="en-US">
              <a:ea typeface="ＭＳ Ｐゴシック" pitchFamily="34" charset="-128"/>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29FD6C4-9B9A-491D-A84F-E3C62A7D4244}" type="slidenum">
              <a:rPr lang="en-US">
                <a:ea typeface="ＭＳ Ｐゴシック" pitchFamily="34" charset="-128"/>
                <a:cs typeface="Arial" charset="0"/>
              </a:rPr>
              <a:pPr fontAlgn="base">
                <a:spcBef>
                  <a:spcPct val="0"/>
                </a:spcBef>
                <a:spcAft>
                  <a:spcPct val="0"/>
                </a:spcAft>
              </a:pPr>
              <a:t>30</a:t>
            </a:fld>
            <a:endParaRPr lang="en-US">
              <a:ea typeface="ＭＳ Ｐゴシック" pitchFamily="34" charset="-128"/>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9489DF6-7C80-4962-9948-C8CFCDC6D3F0}" type="slidenum">
              <a:rPr lang="en-US">
                <a:ea typeface="ＭＳ Ｐゴシック" pitchFamily="34" charset="-128"/>
                <a:cs typeface="Arial" charset="0"/>
              </a:rPr>
              <a:pPr fontAlgn="base">
                <a:spcBef>
                  <a:spcPct val="0"/>
                </a:spcBef>
                <a:spcAft>
                  <a:spcPct val="0"/>
                </a:spcAft>
              </a:pPr>
              <a:t>31</a:t>
            </a:fld>
            <a:endParaRPr lang="en-US">
              <a:ea typeface="ＭＳ Ｐゴシック" pitchFamily="34" charset="-128"/>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522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ADD797D-1D07-46E1-B22F-DF9030719DEC}" type="slidenum">
              <a:rPr lang="en-US">
                <a:ea typeface="ＭＳ Ｐゴシック" pitchFamily="34" charset="-128"/>
                <a:cs typeface="Arial" charset="0"/>
              </a:rPr>
              <a:pPr fontAlgn="base">
                <a:spcBef>
                  <a:spcPct val="0"/>
                </a:spcBef>
                <a:spcAft>
                  <a:spcPct val="0"/>
                </a:spcAft>
              </a:pPr>
              <a:t>32</a:t>
            </a:fld>
            <a:endParaRPr lang="en-US">
              <a:ea typeface="ＭＳ Ｐゴシック" pitchFamily="34" charset="-128"/>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043DF60-C586-47A8-A930-F75CC98B000B}" type="slidenum">
              <a:rPr lang="en-US">
                <a:ea typeface="ＭＳ Ｐゴシック" pitchFamily="34" charset="-128"/>
                <a:cs typeface="Arial" charset="0"/>
              </a:rPr>
              <a:pPr fontAlgn="base">
                <a:spcBef>
                  <a:spcPct val="0"/>
                </a:spcBef>
                <a:spcAft>
                  <a:spcPct val="0"/>
                </a:spcAft>
              </a:pPr>
              <a:t>33</a:t>
            </a:fld>
            <a:endParaRPr lang="en-US">
              <a:ea typeface="ＭＳ Ｐゴシック" pitchFamily="34" charset="-128"/>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lstStyle>
          <a:p>
            <a:r>
              <a:rPr lang="en-AU"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AU" smtClean="0"/>
              <a:t>Click to edit Master subtitle style</a:t>
            </a:r>
            <a:endParaRPr lang="en-US"/>
          </a:p>
        </p:txBody>
      </p:sp>
      <p:sp>
        <p:nvSpPr>
          <p:cNvPr id="11" name="Date Placeholder 29"/>
          <p:cNvSpPr>
            <a:spLocks noGrp="1"/>
          </p:cNvSpPr>
          <p:nvPr>
            <p:ph type="dt" sz="half" idx="10"/>
          </p:nvPr>
        </p:nvSpPr>
        <p:spPr/>
        <p:txBody>
          <a:bodyPr/>
          <a:lstStyle>
            <a:lvl1pPr>
              <a:defRPr smtClean="0">
                <a:solidFill>
                  <a:srgbClr val="FFFFFF"/>
                </a:solidFill>
              </a:defRPr>
            </a:lvl1pPr>
          </a:lstStyle>
          <a:p>
            <a:pPr>
              <a:defRPr/>
            </a:pPr>
            <a:fld id="{43EB57D2-0896-43A0-84C8-95440A7B1F16}" type="datetimeFigureOut">
              <a:rPr lang="en-US"/>
              <a:pPr>
                <a:defRPr/>
              </a:pPr>
              <a:t>10/20/2008</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lstStyle>
          <a:p>
            <a:pPr>
              <a:defRPr/>
            </a:pPr>
            <a:endParaRPr lang="en-US"/>
          </a:p>
        </p:txBody>
      </p:sp>
      <p:sp>
        <p:nvSpPr>
          <p:cNvPr id="13" name="Slide Number Placeholder 26"/>
          <p:cNvSpPr>
            <a:spLocks noGrp="1"/>
          </p:cNvSpPr>
          <p:nvPr>
            <p:ph type="sldNum" sz="quarter" idx="12"/>
          </p:nvPr>
        </p:nvSpPr>
        <p:spPr/>
        <p:txBody>
          <a:bodyPr/>
          <a:lstStyle>
            <a:lvl1pPr>
              <a:defRPr smtClean="0">
                <a:solidFill>
                  <a:srgbClr val="FFFFFF"/>
                </a:solidFill>
              </a:defRPr>
            </a:lvl1pPr>
          </a:lstStyle>
          <a:p>
            <a:pPr>
              <a:defRPr/>
            </a:pPr>
            <a:fld id="{275B8ABB-3B50-4E64-8076-55B2EDB7AA4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4D17BAE-6A0E-4ADD-AC3D-CA21F66AA431}" type="datetimeFigureOut">
              <a:rPr lang="en-US"/>
              <a:pPr>
                <a:defRPr/>
              </a:pPr>
              <a:t>10/20/2008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F5C0C68-3AD4-4054-87EA-E2AA00917CE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29B99CF-713A-4F2B-A485-512474DA8198}" type="datetimeFigureOut">
              <a:rPr lang="en-US"/>
              <a:pPr>
                <a:defRPr/>
              </a:pPr>
              <a:t>10/20/2008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B447660-F5A5-4A93-95E5-CAE5B1DCA74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Title 6"/>
          <p:cNvSpPr>
            <a:spLocks noGrp="1"/>
          </p:cNvSpPr>
          <p:nvPr>
            <p:ph type="title"/>
          </p:nvPr>
        </p:nvSpPr>
        <p:spPr/>
        <p:txBody>
          <a:bodyPr rtlCol="0"/>
          <a:lstStyle/>
          <a:p>
            <a:r>
              <a:rPr lang="en-AU"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4FCFF52C-0D93-452F-A3FD-C954B6D70DEF}" type="datetimeFigureOut">
              <a:rPr lang="en-US"/>
              <a:pPr>
                <a:defRPr/>
              </a:pPr>
              <a:t>10/20/2008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951293C-3396-4191-A196-35A8A498FC4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lstStyle>
          <a:p>
            <a:r>
              <a:rPr lang="en-AU"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AU"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0CD4F42F-98BD-41B9-8FEA-52F0B50EE30C}" type="datetimeFigureOut">
              <a:rPr lang="en-US"/>
              <a:pPr>
                <a:defRPr/>
              </a:pPr>
              <a:t>10/20/2008</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EB3FB3A2-4895-4E07-B36F-EE33114CCB5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8" name="Title 7"/>
          <p:cNvSpPr>
            <a:spLocks noGrp="1"/>
          </p:cNvSpPr>
          <p:nvPr>
            <p:ph type="title"/>
          </p:nvPr>
        </p:nvSpPr>
        <p:spPr/>
        <p:txBody>
          <a:bodyPr rtlCol="0"/>
          <a:lstStyle/>
          <a:p>
            <a:r>
              <a:rPr lang="en-AU" smtClean="0"/>
              <a:t>Click to edit Master title style</a:t>
            </a:r>
            <a:endParaRPr lang="en-US"/>
          </a:p>
        </p:txBody>
      </p:sp>
      <p:sp>
        <p:nvSpPr>
          <p:cNvPr id="5" name="Date Placeholder 4"/>
          <p:cNvSpPr>
            <a:spLocks noGrp="1"/>
          </p:cNvSpPr>
          <p:nvPr>
            <p:ph type="dt" sz="half" idx="10"/>
          </p:nvPr>
        </p:nvSpPr>
        <p:spPr/>
        <p:txBody>
          <a:bodyPr/>
          <a:lstStyle>
            <a:lvl1pPr>
              <a:defRPr/>
            </a:lvl1pPr>
          </a:lstStyle>
          <a:p>
            <a:pPr>
              <a:defRPr/>
            </a:pPr>
            <a:fld id="{D8E5E5BC-F0F4-4103-A5F4-896E4AA72F3F}" type="datetimeFigureOut">
              <a:rPr lang="en-US"/>
              <a:pPr>
                <a:defRPr/>
              </a:pPr>
              <a:t>10/20/2008</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0BBF5E06-0B3C-4226-920E-8F4136886D1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AU"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AU"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2EB78204-930A-47E3-9FB3-7A3DBEEB8166}" type="datetimeFigureOut">
              <a:rPr lang="en-US"/>
              <a:pPr>
                <a:defRPr/>
              </a:pPr>
              <a:t>10/20/2008</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85F8222B-6126-4B19-A276-F0F2E133ED80}"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AU"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AFBE5D77-7DCE-4E12-B267-4AA936266BD5}" type="datetimeFigureOut">
              <a:rPr lang="en-US"/>
              <a:pPr>
                <a:defRPr/>
              </a:pPr>
              <a:t>10/20/2008</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863F983E-6DCD-47D6-B98C-75CEA88FA8B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E420D04-4D44-4943-83D8-5CEB76C7AD0F}" type="datetimeFigureOut">
              <a:rPr lang="en-US"/>
              <a:pPr>
                <a:defRPr/>
              </a:pPr>
              <a:t>10/20/2008</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3293F4AF-BB6B-4933-9753-96D388C2E23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lstStyle>
          <a:p>
            <a:r>
              <a:rPr lang="en-AU"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a:r>
              <a:rPr lang="en-AU"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3B2DD0F9-5B2B-438F-8C1D-133F7DAB06EC}" type="datetimeFigureOut">
              <a:rPr lang="en-US"/>
              <a:pPr>
                <a:defRPr/>
              </a:pPr>
              <a:t>10/20/2008</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F120D518-2E85-4579-95CD-AB835DE47667}"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Freeform 8"/>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Right Triangle 9"/>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lstStyle>
          <a:p>
            <a:pPr lvl="0"/>
            <a:r>
              <a:rPr lang="en-AU"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lstStyle>
          <a:p>
            <a:pPr lvl="0"/>
            <a:r>
              <a:rPr lang="en-AU"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lang="en-AU" smtClean="0"/>
              <a:t>Click to edit Master title style</a:t>
            </a:r>
            <a:endParaRPr lang="en-US"/>
          </a:p>
        </p:txBody>
      </p:sp>
      <p:sp>
        <p:nvSpPr>
          <p:cNvPr id="11" name="Date Placeholder 4"/>
          <p:cNvSpPr>
            <a:spLocks noGrp="1"/>
          </p:cNvSpPr>
          <p:nvPr>
            <p:ph type="dt" sz="half" idx="10"/>
          </p:nvPr>
        </p:nvSpPr>
        <p:spPr/>
        <p:txBody>
          <a:bodyPr/>
          <a:lstStyle>
            <a:lvl1pPr>
              <a:defRPr smtClean="0">
                <a:solidFill>
                  <a:schemeClr val="tx1"/>
                </a:solidFill>
              </a:defRPr>
            </a:lvl1pPr>
          </a:lstStyle>
          <a:p>
            <a:pPr>
              <a:defRPr/>
            </a:pPr>
            <a:fld id="{740144DD-1BDE-4455-AF4D-CB7B2A1C63FC}" type="datetimeFigureOut">
              <a:rPr lang="en-US"/>
              <a:pPr>
                <a:defRPr/>
              </a:pPr>
              <a:t>10/20/2008</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lstStyle>
          <a:p>
            <a:pPr>
              <a:defRPr/>
            </a:pPr>
            <a:endParaRPr lang="en-US"/>
          </a:p>
        </p:txBody>
      </p:sp>
      <p:sp>
        <p:nvSpPr>
          <p:cNvPr id="13" name="Slide Number Placeholder 6"/>
          <p:cNvSpPr>
            <a:spLocks noGrp="1"/>
          </p:cNvSpPr>
          <p:nvPr>
            <p:ph type="sldNum" sz="quarter" idx="12"/>
          </p:nvPr>
        </p:nvSpPr>
        <p:spPr/>
        <p:txBody>
          <a:bodyPr/>
          <a:lstStyle>
            <a:lvl1pPr>
              <a:defRPr smtClean="0">
                <a:solidFill>
                  <a:schemeClr val="tx1"/>
                </a:solidFill>
              </a:defRPr>
            </a:lvl1pPr>
          </a:lstStyle>
          <a:p>
            <a:pPr>
              <a:defRPr/>
            </a:pPr>
            <a:fld id="{F5F87290-9205-44A6-B5B8-305E367386B0}"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AU"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smtClean="0"/>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lstStyle>
          <a:p>
            <a:pPr>
              <a:defRPr/>
            </a:pPr>
            <a:fld id="{C7AEFF7A-67FD-48E6-8D67-772CAACD85B4}" type="datetimeFigureOut">
              <a:rPr lang="en-US"/>
              <a:pPr>
                <a:defRPr/>
              </a:pPr>
              <a:t>10/20/2008</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cs typeface="+mn-cs"/>
              </a:defRPr>
            </a:lvl1pPr>
          </a:lstStyle>
          <a:p>
            <a:pPr>
              <a:defRPr/>
            </a:pPr>
            <a:fld id="{13CEDC28-3B2A-4C7D-AA92-75230A65C78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2" r:id="rId1"/>
    <p:sldLayoutId id="2147483711" r:id="rId2"/>
    <p:sldLayoutId id="2147483713" r:id="rId3"/>
    <p:sldLayoutId id="2147483714" r:id="rId4"/>
    <p:sldLayoutId id="2147483715" r:id="rId5"/>
    <p:sldLayoutId id="2147483716" r:id="rId6"/>
    <p:sldLayoutId id="2147483710" r:id="rId7"/>
    <p:sldLayoutId id="2147483717" r:id="rId8"/>
    <p:sldLayoutId id="2147483718" r:id="rId9"/>
    <p:sldLayoutId id="2147483709" r:id="rId10"/>
    <p:sldLayoutId id="2147483708"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orionhealth.co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2"/>
            <a:ext cx="7772400" cy="1470025"/>
          </a:xfrm>
        </p:spPr>
        <p:txBody>
          <a:bodyPr>
            <a:normAutofit fontScale="90000"/>
          </a:bodyPr>
          <a:lstStyle/>
          <a:p>
            <a:pPr fontAlgn="auto">
              <a:spcAft>
                <a:spcPts val="0"/>
              </a:spcAft>
              <a:defRPr/>
            </a:pPr>
            <a:r>
              <a:rPr lang="en-US" dirty="0" smtClean="0"/>
              <a:t>User centered design in Health</a:t>
            </a:r>
            <a:br>
              <a:rPr lang="en-US" dirty="0" smtClean="0"/>
            </a:br>
            <a:endParaRPr lang="en-US" dirty="0"/>
          </a:p>
        </p:txBody>
      </p:sp>
      <p:sp>
        <p:nvSpPr>
          <p:cNvPr id="15362" name="Subtitle 2"/>
          <p:cNvSpPr>
            <a:spLocks noGrp="1"/>
          </p:cNvSpPr>
          <p:nvPr>
            <p:ph type="subTitle" idx="1"/>
          </p:nvPr>
        </p:nvSpPr>
        <p:spPr>
          <a:xfrm>
            <a:off x="685800" y="3611563"/>
            <a:ext cx="7772400" cy="1200150"/>
          </a:xfrm>
        </p:spPr>
        <p:txBody>
          <a:bodyPr/>
          <a:lstStyle/>
          <a:p>
            <a:pPr marR="0"/>
            <a:r>
              <a:rPr lang="en-US" smtClean="0"/>
              <a:t>Adam Sawyer, Orion Health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Content Placeholder 2"/>
          <p:cNvSpPr>
            <a:spLocks noGrp="1"/>
          </p:cNvSpPr>
          <p:nvPr>
            <p:ph idx="1"/>
          </p:nvPr>
        </p:nvSpPr>
        <p:spPr/>
        <p:txBody>
          <a:bodyPr/>
          <a:lstStyle/>
          <a:p>
            <a:r>
              <a:rPr lang="en-US" smtClean="0"/>
              <a:t>Design gives us beautiful buildings, stunning tools, elegant typography and aesthetic beautiful to use furniture.</a:t>
            </a:r>
          </a:p>
          <a:p>
            <a:endParaRPr lang="en-US" smtClean="0"/>
          </a:p>
          <a:p>
            <a:r>
              <a:rPr lang="en-US" smtClean="0"/>
              <a:t>So what happens when an electronic device is designed beautifully?</a:t>
            </a:r>
          </a:p>
          <a:p>
            <a:endParaRPr lang="en-US" smtClean="0"/>
          </a:p>
        </p:txBody>
      </p:sp>
      <p:sp>
        <p:nvSpPr>
          <p:cNvPr id="2" name="Title 1"/>
          <p:cNvSpPr>
            <a:spLocks noGrp="1"/>
          </p:cNvSpPr>
          <p:nvPr>
            <p:ph type="title"/>
          </p:nvPr>
        </p:nvSpPr>
        <p:spPr/>
        <p:txBody>
          <a:bodyPr/>
          <a:lstStyle/>
          <a:p>
            <a:pPr fontAlgn="auto">
              <a:spcAft>
                <a:spcPts val="0"/>
              </a:spcAft>
              <a:defRPr/>
            </a:pPr>
            <a:r>
              <a:rPr lang="en-US" dirty="0" smtClean="0"/>
              <a:t>Design</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Beautiful isn’t it?</a:t>
            </a:r>
            <a:endParaRPr lang="en-US" dirty="0"/>
          </a:p>
        </p:txBody>
      </p:sp>
      <p:pic>
        <p:nvPicPr>
          <p:cNvPr id="26626" name="Picture 3"/>
          <p:cNvPicPr>
            <a:picLocks noChangeAspect="1"/>
          </p:cNvPicPr>
          <p:nvPr/>
        </p:nvPicPr>
        <p:blipFill>
          <a:blip r:embed="rId2"/>
          <a:srcRect/>
          <a:stretch>
            <a:fillRect/>
          </a:stretch>
        </p:blipFill>
        <p:spPr bwMode="auto">
          <a:xfrm>
            <a:off x="2286000" y="1143000"/>
            <a:ext cx="4572000"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3"/>
          <p:cNvPicPr>
            <a:picLocks noChangeAspect="1"/>
          </p:cNvPicPr>
          <p:nvPr/>
        </p:nvPicPr>
        <p:blipFill>
          <a:blip r:embed="rId2"/>
          <a:srcRect/>
          <a:stretch>
            <a:fillRect/>
          </a:stretch>
        </p:blipFill>
        <p:spPr bwMode="auto">
          <a:xfrm>
            <a:off x="4154488" y="2116138"/>
            <a:ext cx="4532312" cy="4741862"/>
          </a:xfrm>
          <a:prstGeom prst="rect">
            <a:avLst/>
          </a:prstGeom>
          <a:noFill/>
          <a:ln w="9525">
            <a:noFill/>
            <a:miter lim="800000"/>
            <a:headEnd/>
            <a:tailEnd/>
          </a:ln>
        </p:spPr>
      </p:pic>
      <p:sp>
        <p:nvSpPr>
          <p:cNvPr id="5" name="Title 1"/>
          <p:cNvSpPr txBox="1">
            <a:spLocks/>
          </p:cNvSpPr>
          <p:nvPr/>
        </p:nvSpPr>
        <p:spPr>
          <a:xfrm>
            <a:off x="39688" y="571500"/>
            <a:ext cx="8229600" cy="1143000"/>
          </a:xfrm>
          <a:prstGeom prst="rect">
            <a:avLst/>
          </a:prstGeom>
        </p:spPr>
        <p:txBody>
          <a:bodyPr anchor="ctr">
            <a:normAutofit/>
          </a:bodyPr>
          <a:lstStyle/>
          <a:p>
            <a:pPr algn="ctr" fontAlgn="auto">
              <a:spcAft>
                <a:spcPts val="0"/>
              </a:spcAft>
              <a:defRPr/>
            </a:pPr>
            <a:r>
              <a:rPr lang="en-US" sz="4400" dirty="0">
                <a:latin typeface="+mj-lt"/>
                <a:ea typeface="+mj-ea"/>
                <a:cs typeface="+mj-cs"/>
              </a:rPr>
              <a:t>Are we getting closer?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Content Placeholder 2"/>
          <p:cNvSpPr>
            <a:spLocks noGrp="1"/>
          </p:cNvSpPr>
          <p:nvPr>
            <p:ph idx="1"/>
          </p:nvPr>
        </p:nvSpPr>
        <p:spPr/>
        <p:txBody>
          <a:bodyPr/>
          <a:lstStyle/>
          <a:p>
            <a:r>
              <a:rPr lang="en-US" smtClean="0">
                <a:solidFill>
                  <a:srgbClr val="FF0000"/>
                </a:solidFill>
              </a:rPr>
              <a:t>Intro to Orion and Adam done</a:t>
            </a:r>
          </a:p>
          <a:p>
            <a:r>
              <a:rPr lang="en-US" smtClean="0"/>
              <a:t>What is design - done</a:t>
            </a:r>
          </a:p>
          <a:p>
            <a:r>
              <a:rPr lang="en-US" smtClean="0"/>
              <a:t>What are the challenges of design?  How do software companies traditionally design?</a:t>
            </a:r>
          </a:p>
          <a:p>
            <a:r>
              <a:rPr lang="en-US" smtClean="0"/>
              <a:t>What do software companies do?</a:t>
            </a:r>
          </a:p>
          <a:p>
            <a:r>
              <a:rPr lang="en-US" smtClean="0"/>
              <a:t>What’s it like to be international?</a:t>
            </a:r>
          </a:p>
          <a:p>
            <a:r>
              <a:rPr lang="en-US" smtClean="0"/>
              <a:t>What makes an interaction designer</a:t>
            </a:r>
          </a:p>
        </p:txBody>
      </p:sp>
      <p:sp>
        <p:nvSpPr>
          <p:cNvPr id="2" name="Title 1"/>
          <p:cNvSpPr>
            <a:spLocks noGrp="1"/>
          </p:cNvSpPr>
          <p:nvPr>
            <p:ph type="title"/>
          </p:nvPr>
        </p:nvSpPr>
        <p:spPr/>
        <p:txBody>
          <a:bodyPr/>
          <a:lstStyle/>
          <a:p>
            <a:pPr fontAlgn="auto">
              <a:spcAft>
                <a:spcPts val="0"/>
              </a:spcAft>
              <a:defRPr/>
            </a:pPr>
            <a:r>
              <a:rPr lang="en-US" dirty="0" smtClean="0"/>
              <a:t>Today</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ontent Placeholder 2"/>
          <p:cNvSpPr>
            <a:spLocks noGrp="1"/>
          </p:cNvSpPr>
          <p:nvPr>
            <p:ph idx="1"/>
          </p:nvPr>
        </p:nvSpPr>
        <p:spPr/>
        <p:txBody>
          <a:bodyPr/>
          <a:lstStyle/>
          <a:p>
            <a:r>
              <a:rPr lang="en-US" smtClean="0">
                <a:hlinkClick r:id="rId2"/>
              </a:rPr>
              <a:t>www.orionhealth.com</a:t>
            </a:r>
            <a:endParaRPr lang="en-US" smtClean="0"/>
          </a:p>
          <a:p>
            <a:r>
              <a:rPr lang="en-US" smtClean="0"/>
              <a:t>A company of nearly 300 people, based in Auckland, with offices in USA, Canada, Australia, UK and Spain.</a:t>
            </a:r>
          </a:p>
          <a:p>
            <a:r>
              <a:rPr lang="en-US" smtClean="0"/>
              <a:t>We make software that allows clinicians to access information which means patients get treated better</a:t>
            </a:r>
          </a:p>
          <a:p>
            <a:r>
              <a:rPr lang="en-US" smtClean="0"/>
              <a:t>Wholly New Zealand owned, fabulous place to work</a:t>
            </a:r>
          </a:p>
        </p:txBody>
      </p:sp>
      <p:sp>
        <p:nvSpPr>
          <p:cNvPr id="2" name="Title 1"/>
          <p:cNvSpPr>
            <a:spLocks noGrp="1"/>
          </p:cNvSpPr>
          <p:nvPr>
            <p:ph type="title"/>
          </p:nvPr>
        </p:nvSpPr>
        <p:spPr/>
        <p:txBody>
          <a:bodyPr/>
          <a:lstStyle/>
          <a:p>
            <a:pPr fontAlgn="auto">
              <a:spcAft>
                <a:spcPts val="0"/>
              </a:spcAft>
              <a:defRPr/>
            </a:pPr>
            <a:r>
              <a:rPr lang="en-US" dirty="0" smtClean="0"/>
              <a:t>Orion Health</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Content Placeholder 2"/>
          <p:cNvSpPr>
            <a:spLocks noGrp="1"/>
          </p:cNvSpPr>
          <p:nvPr>
            <p:ph idx="1"/>
          </p:nvPr>
        </p:nvSpPr>
        <p:spPr/>
        <p:txBody>
          <a:bodyPr/>
          <a:lstStyle/>
          <a:p>
            <a:r>
              <a:rPr lang="en-US" smtClean="0"/>
              <a:t>Started life as a geomorphologist (I know about rocks in rivers, you can ask me later) in the UK</a:t>
            </a:r>
          </a:p>
          <a:p>
            <a:r>
              <a:rPr lang="en-US" smtClean="0"/>
              <a:t>Went into Health IT management in Auckland</a:t>
            </a:r>
          </a:p>
          <a:p>
            <a:r>
              <a:rPr lang="en-US" smtClean="0"/>
              <a:t>Moved onto Health software design</a:t>
            </a:r>
          </a:p>
          <a:p>
            <a:r>
              <a:rPr lang="en-US" smtClean="0"/>
              <a:t>…..</a:t>
            </a:r>
          </a:p>
        </p:txBody>
      </p:sp>
      <p:sp>
        <p:nvSpPr>
          <p:cNvPr id="2" name="Title 1"/>
          <p:cNvSpPr>
            <a:spLocks noGrp="1"/>
          </p:cNvSpPr>
          <p:nvPr>
            <p:ph type="title"/>
          </p:nvPr>
        </p:nvSpPr>
        <p:spPr/>
        <p:txBody>
          <a:bodyPr/>
          <a:lstStyle/>
          <a:p>
            <a:pPr fontAlgn="auto">
              <a:spcAft>
                <a:spcPts val="0"/>
              </a:spcAft>
              <a:defRPr/>
            </a:pPr>
            <a:r>
              <a:rPr lang="en-US" dirty="0" smtClean="0"/>
              <a:t>Adam Sawyer</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2"/>
          <p:cNvSpPr>
            <a:spLocks noGrp="1"/>
          </p:cNvSpPr>
          <p:nvPr>
            <p:ph idx="1"/>
          </p:nvPr>
        </p:nvSpPr>
        <p:spPr/>
        <p:txBody>
          <a:bodyPr/>
          <a:lstStyle/>
          <a:p>
            <a:r>
              <a:rPr lang="en-US" smtClean="0"/>
              <a:t>Intro to Orion and Adam</a:t>
            </a:r>
          </a:p>
          <a:p>
            <a:r>
              <a:rPr lang="en-US" smtClean="0">
                <a:solidFill>
                  <a:srgbClr val="FF0000"/>
                </a:solidFill>
              </a:rPr>
              <a:t>What is design </a:t>
            </a:r>
          </a:p>
          <a:p>
            <a:r>
              <a:rPr lang="en-US" smtClean="0"/>
              <a:t>What are the challenges of design?  How do software companies traditionally design?</a:t>
            </a:r>
          </a:p>
          <a:p>
            <a:r>
              <a:rPr lang="en-US" smtClean="0"/>
              <a:t>What do software companies do?</a:t>
            </a:r>
          </a:p>
          <a:p>
            <a:r>
              <a:rPr lang="en-US" smtClean="0"/>
              <a:t>What’s it like to be international?</a:t>
            </a:r>
          </a:p>
          <a:p>
            <a:r>
              <a:rPr lang="en-US" smtClean="0"/>
              <a:t>What makes an interaction designer</a:t>
            </a:r>
          </a:p>
        </p:txBody>
      </p:sp>
      <p:sp>
        <p:nvSpPr>
          <p:cNvPr id="4" name="Title 3"/>
          <p:cNvSpPr>
            <a:spLocks noGrp="1"/>
          </p:cNvSpPr>
          <p:nvPr>
            <p:ph type="title"/>
          </p:nvPr>
        </p:nvSpPr>
        <p:spPr/>
        <p:txBody>
          <a:bodyPr/>
          <a:lstStyle/>
          <a:p>
            <a:pPr fontAlgn="auto">
              <a:spcAft>
                <a:spcPts val="0"/>
              </a:spcAft>
              <a:defRPr/>
            </a:pP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Content Placeholder 2"/>
          <p:cNvSpPr>
            <a:spLocks noGrp="1"/>
          </p:cNvSpPr>
          <p:nvPr>
            <p:ph idx="1"/>
          </p:nvPr>
        </p:nvSpPr>
        <p:spPr/>
        <p:txBody>
          <a:bodyPr/>
          <a:lstStyle/>
          <a:p>
            <a:r>
              <a:rPr lang="en-US" smtClean="0"/>
              <a:t>Cooper – About Face, Inmates are running the Asylum</a:t>
            </a:r>
          </a:p>
          <a:p>
            <a:r>
              <a:rPr lang="en-US" smtClean="0"/>
              <a:t>Donald Norman – the design of everyday things</a:t>
            </a:r>
          </a:p>
          <a:p>
            <a:r>
              <a:rPr lang="en-US" smtClean="0"/>
              <a:t>Bruce Tognazzini – first principals of interaction design</a:t>
            </a:r>
          </a:p>
        </p:txBody>
      </p:sp>
      <p:sp>
        <p:nvSpPr>
          <p:cNvPr id="2" name="Title 1"/>
          <p:cNvSpPr>
            <a:spLocks noGrp="1"/>
          </p:cNvSpPr>
          <p:nvPr>
            <p:ph type="title"/>
          </p:nvPr>
        </p:nvSpPr>
        <p:spPr/>
        <p:txBody>
          <a:bodyPr/>
          <a:lstStyle/>
          <a:p>
            <a:pPr fontAlgn="auto">
              <a:spcAft>
                <a:spcPts val="0"/>
              </a:spcAft>
              <a:defRPr/>
            </a:pPr>
            <a:r>
              <a:rPr lang="en-US" dirty="0" smtClean="0"/>
              <a:t>Some design reading</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idx="1"/>
          </p:nvPr>
        </p:nvSpPr>
        <p:spPr/>
        <p:txBody>
          <a:bodyPr/>
          <a:lstStyle/>
          <a:p>
            <a:r>
              <a:rPr lang="en-US" smtClean="0"/>
              <a:t>In this context lets talk interaction design of a software application in a complex environment consisting of people, places, space, information</a:t>
            </a:r>
          </a:p>
          <a:p>
            <a:endParaRPr lang="en-US" smtClean="0"/>
          </a:p>
          <a:p>
            <a:r>
              <a:rPr lang="en-US" smtClean="0"/>
              <a:t>How a user feels, how he works, how this interface affects his day</a:t>
            </a:r>
          </a:p>
        </p:txBody>
      </p:sp>
      <p:sp>
        <p:nvSpPr>
          <p:cNvPr id="2" name="Title 1"/>
          <p:cNvSpPr>
            <a:spLocks noGrp="1"/>
          </p:cNvSpPr>
          <p:nvPr>
            <p:ph type="title"/>
          </p:nvPr>
        </p:nvSpPr>
        <p:spPr/>
        <p:txBody>
          <a:bodyPr/>
          <a:lstStyle/>
          <a:p>
            <a:pPr fontAlgn="auto">
              <a:spcAft>
                <a:spcPts val="0"/>
              </a:spcAft>
              <a:defRPr/>
            </a:pPr>
            <a:r>
              <a:rPr lang="en-US" dirty="0" smtClean="0"/>
              <a:t>What is design?</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Content Placeholder 2"/>
          <p:cNvSpPr>
            <a:spLocks noGrp="1"/>
          </p:cNvSpPr>
          <p:nvPr>
            <p:ph idx="1"/>
          </p:nvPr>
        </p:nvSpPr>
        <p:spPr/>
        <p:txBody>
          <a:bodyPr/>
          <a:lstStyle/>
          <a:p>
            <a:r>
              <a:rPr lang="en-US" smtClean="0"/>
              <a:t>Systematic</a:t>
            </a:r>
          </a:p>
          <a:p>
            <a:r>
              <a:rPr lang="en-US" smtClean="0"/>
              <a:t>Dynamic</a:t>
            </a:r>
          </a:p>
          <a:p>
            <a:r>
              <a:rPr lang="en-US" smtClean="0"/>
              <a:t>Scientific </a:t>
            </a:r>
          </a:p>
          <a:p>
            <a:r>
              <a:rPr lang="en-US" smtClean="0"/>
              <a:t>Creative </a:t>
            </a:r>
          </a:p>
          <a:p>
            <a:r>
              <a:rPr lang="en-US" smtClean="0"/>
              <a:t>Involving</a:t>
            </a:r>
          </a:p>
          <a:p>
            <a:r>
              <a:rPr lang="en-US" smtClean="0"/>
              <a:t>Communicative</a:t>
            </a:r>
          </a:p>
          <a:p>
            <a:endParaRPr lang="en-US" smtClean="0"/>
          </a:p>
        </p:txBody>
      </p:sp>
      <p:sp>
        <p:nvSpPr>
          <p:cNvPr id="2" name="Title 1"/>
          <p:cNvSpPr>
            <a:spLocks noGrp="1"/>
          </p:cNvSpPr>
          <p:nvPr>
            <p:ph type="title"/>
          </p:nvPr>
        </p:nvSpPr>
        <p:spPr/>
        <p:txBody>
          <a:bodyPr/>
          <a:lstStyle/>
          <a:p>
            <a:pPr fontAlgn="auto">
              <a:spcAft>
                <a:spcPts val="0"/>
              </a:spcAft>
              <a:defRPr/>
            </a:pPr>
            <a:r>
              <a:rPr lang="en-US" dirty="0" smtClean="0"/>
              <a:t>It is…..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The limitations of the physical world</a:t>
            </a:r>
            <a:endParaRPr lang="en-US" dirty="0"/>
          </a:p>
        </p:txBody>
      </p:sp>
      <p:sp>
        <p:nvSpPr>
          <p:cNvPr id="17410" name="Content Placeholder 4"/>
          <p:cNvSpPr>
            <a:spLocks noGrp="1"/>
          </p:cNvSpPr>
          <p:nvPr>
            <p:ph idx="1"/>
          </p:nvPr>
        </p:nvSpPr>
        <p:spPr/>
        <p:txBody>
          <a:bodyPr/>
          <a:lstStyle/>
          <a:p>
            <a:endParaRPr lang="en-GB"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2"/>
          <p:cNvSpPr>
            <a:spLocks noGrp="1"/>
          </p:cNvSpPr>
          <p:nvPr>
            <p:ph idx="1"/>
          </p:nvPr>
        </p:nvSpPr>
        <p:spPr/>
        <p:txBody>
          <a:bodyPr/>
          <a:lstStyle/>
          <a:p>
            <a:r>
              <a:rPr lang="en-US" smtClean="0"/>
              <a:t>A guess</a:t>
            </a:r>
          </a:p>
          <a:p>
            <a:endParaRPr lang="en-US" smtClean="0"/>
          </a:p>
        </p:txBody>
      </p:sp>
      <p:sp>
        <p:nvSpPr>
          <p:cNvPr id="2" name="Title 1"/>
          <p:cNvSpPr>
            <a:spLocks noGrp="1"/>
          </p:cNvSpPr>
          <p:nvPr>
            <p:ph type="title"/>
          </p:nvPr>
        </p:nvSpPr>
        <p:spPr/>
        <p:txBody>
          <a:bodyPr/>
          <a:lstStyle/>
          <a:p>
            <a:pPr fontAlgn="auto">
              <a:spcAft>
                <a:spcPts val="0"/>
              </a:spcAft>
              <a:defRPr/>
            </a:pPr>
            <a:r>
              <a:rPr lang="en-US" dirty="0" smtClean="0"/>
              <a:t>It isn’t…..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Content Placeholder 2"/>
          <p:cNvSpPr>
            <a:spLocks noGrp="1"/>
          </p:cNvSpPr>
          <p:nvPr>
            <p:ph idx="1"/>
          </p:nvPr>
        </p:nvSpPr>
        <p:spPr/>
        <p:txBody>
          <a:bodyPr/>
          <a:lstStyle/>
          <a:p>
            <a:r>
              <a:rPr lang="en-US" smtClean="0"/>
              <a:t>It is purposeful and helps people to achieve goals</a:t>
            </a:r>
          </a:p>
          <a:p>
            <a:r>
              <a:rPr lang="en-US" smtClean="0"/>
              <a:t>It makes people feel competent and..</a:t>
            </a:r>
          </a:p>
          <a:p>
            <a:r>
              <a:rPr lang="en-US" smtClean="0"/>
              <a:t>It stops users feeling dumb..</a:t>
            </a:r>
          </a:p>
          <a:p>
            <a:endParaRPr lang="en-US" smtClean="0"/>
          </a:p>
          <a:p>
            <a:endParaRPr lang="en-US" smtClean="0"/>
          </a:p>
          <a:p>
            <a:r>
              <a:rPr lang="en-US" smtClean="0"/>
              <a:t>It is elegant and the simplest complete solution</a:t>
            </a:r>
          </a:p>
          <a:p>
            <a:r>
              <a:rPr lang="en-US" smtClean="0"/>
              <a:t>It makes products great to use</a:t>
            </a:r>
          </a:p>
          <a:p>
            <a:endParaRPr lang="en-US" smtClean="0"/>
          </a:p>
        </p:txBody>
      </p:sp>
      <p:sp>
        <p:nvSpPr>
          <p:cNvPr id="21506" name="Title 1"/>
          <p:cNvSpPr>
            <a:spLocks noGrp="1"/>
          </p:cNvSpPr>
          <p:nvPr>
            <p:ph type="title"/>
          </p:nvPr>
        </p:nvSpPr>
        <p:spPr/>
        <p:txBody>
          <a:bodyPr/>
          <a:lstStyle/>
          <a:p>
            <a:pPr fontAlgn="auto">
              <a:spcAft>
                <a:spcPts val="0"/>
              </a:spcAft>
              <a:defRPr/>
            </a:pPr>
            <a:r>
              <a:rPr lang="en-US" smtClean="0"/>
              <a:t>Why strive for good design?</a:t>
            </a:r>
          </a:p>
        </p:txBody>
      </p:sp>
      <p:pic>
        <p:nvPicPr>
          <p:cNvPr id="36867" name="Picture 3"/>
          <p:cNvPicPr>
            <a:picLocks noChangeAspect="1"/>
          </p:cNvPicPr>
          <p:nvPr/>
        </p:nvPicPr>
        <p:blipFill>
          <a:blip r:embed="rId2"/>
          <a:srcRect/>
          <a:stretch>
            <a:fillRect/>
          </a:stretch>
        </p:blipFill>
        <p:spPr bwMode="auto">
          <a:xfrm>
            <a:off x="6019800" y="2952750"/>
            <a:ext cx="889000" cy="952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Content Placeholder 3" descr="round trip.tiff"/>
          <p:cNvPicPr>
            <a:picLocks noGrp="1" noChangeAspect="1"/>
          </p:cNvPicPr>
          <p:nvPr>
            <p:ph idx="1"/>
          </p:nvPr>
        </p:nvPicPr>
        <p:blipFill>
          <a:blip r:embed="rId2"/>
          <a:srcRect l="-11276" r="-11276"/>
          <a:stretch>
            <a:fillRect/>
          </a:stretch>
        </p:blipFill>
        <p:spPr/>
      </p:pic>
      <p:sp>
        <p:nvSpPr>
          <p:cNvPr id="3" name="Title 2"/>
          <p:cNvSpPr>
            <a:spLocks noGrp="1"/>
          </p:cNvSpPr>
          <p:nvPr>
            <p:ph type="title"/>
          </p:nvPr>
        </p:nvSpPr>
        <p:spPr/>
        <p:txBody>
          <a:bodyPr/>
          <a:lstStyle/>
          <a:p>
            <a:pPr fontAlgn="auto">
              <a:spcAft>
                <a:spcPts val="0"/>
              </a:spcAft>
              <a:defRPr/>
            </a:pPr>
            <a:r>
              <a:rPr lang="en-US" dirty="0" smtClean="0"/>
              <a:t>Air NZ international </a:t>
            </a:r>
            <a:r>
              <a:rPr lang="en-US" dirty="0" err="1" smtClean="0"/>
              <a:t>multistop</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Content Placeholder 2"/>
          <p:cNvSpPr>
            <a:spLocks noGrp="1"/>
          </p:cNvSpPr>
          <p:nvPr>
            <p:ph idx="1"/>
          </p:nvPr>
        </p:nvSpPr>
        <p:spPr/>
        <p:txBody>
          <a:bodyPr/>
          <a:lstStyle/>
          <a:p>
            <a:r>
              <a:rPr lang="en-US" smtClean="0"/>
              <a:t>Creates rigour</a:t>
            </a:r>
          </a:p>
          <a:p>
            <a:r>
              <a:rPr lang="en-US" smtClean="0"/>
              <a:t>Creates auditable outcomes</a:t>
            </a:r>
          </a:p>
          <a:p>
            <a:r>
              <a:rPr lang="en-US" smtClean="0"/>
              <a:t>Creates great artifacts</a:t>
            </a:r>
          </a:p>
          <a:p>
            <a:pPr>
              <a:buFont typeface="Wingdings 3" pitchFamily="18" charset="2"/>
              <a:buNone/>
            </a:pPr>
            <a:endParaRPr lang="en-US" smtClean="0"/>
          </a:p>
          <a:p>
            <a:pPr>
              <a:buFont typeface="Wingdings 3" pitchFamily="18" charset="2"/>
              <a:buNone/>
            </a:pPr>
            <a:r>
              <a:rPr lang="en-US" smtClean="0"/>
              <a:t>Actually solves the problem at hand, not some theoretical one in the developers/salespersons mind. The CEOs favourite widget……</a:t>
            </a:r>
          </a:p>
        </p:txBody>
      </p:sp>
      <p:sp>
        <p:nvSpPr>
          <p:cNvPr id="22530" name="Title 1"/>
          <p:cNvSpPr>
            <a:spLocks noGrp="1"/>
          </p:cNvSpPr>
          <p:nvPr>
            <p:ph type="title"/>
          </p:nvPr>
        </p:nvSpPr>
        <p:spPr/>
        <p:txBody>
          <a:bodyPr>
            <a:normAutofit fontScale="90000"/>
          </a:bodyPr>
          <a:lstStyle/>
          <a:p>
            <a:pPr fontAlgn="auto">
              <a:spcAft>
                <a:spcPts val="0"/>
              </a:spcAft>
              <a:defRPr/>
            </a:pPr>
            <a:r>
              <a:rPr lang="en-US" smtClean="0"/>
              <a:t>The benefits of a design process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marL="514350" indent="-514350" fontAlgn="auto">
              <a:spcAft>
                <a:spcPts val="0"/>
              </a:spcAft>
              <a:buFont typeface="+mj-lt"/>
              <a:buAutoNum type="arabicPeriod"/>
              <a:defRPr/>
            </a:pPr>
            <a:r>
              <a:rPr lang="en-US" dirty="0" smtClean="0">
                <a:solidFill>
                  <a:schemeClr val="tx1">
                    <a:lumMod val="90000"/>
                    <a:lumOff val="10000"/>
                  </a:schemeClr>
                </a:solidFill>
              </a:rPr>
              <a:t>Clarify business requirements and conduct user research</a:t>
            </a:r>
            <a:endParaRPr lang="en-US" sz="1200" b="1" u="sng" cap="all" dirty="0" smtClean="0">
              <a:solidFill>
                <a:schemeClr val="tx1">
                  <a:lumMod val="90000"/>
                  <a:lumOff val="10000"/>
                </a:schemeClr>
              </a:solidFill>
            </a:endParaRPr>
          </a:p>
          <a:p>
            <a:pPr marL="514350" indent="-514350" fontAlgn="auto">
              <a:spcAft>
                <a:spcPts val="0"/>
              </a:spcAft>
              <a:buFont typeface="+mj-lt"/>
              <a:buAutoNum type="arabicPeriod"/>
              <a:defRPr/>
            </a:pPr>
            <a:r>
              <a:rPr lang="en-US" dirty="0" smtClean="0">
                <a:solidFill>
                  <a:schemeClr val="tx1">
                    <a:lumMod val="90000"/>
                    <a:lumOff val="10000"/>
                  </a:schemeClr>
                </a:solidFill>
              </a:rPr>
              <a:t>Modeling users as personas</a:t>
            </a:r>
            <a:endParaRPr lang="en-US" sz="1200" b="1" u="sng" cap="all" dirty="0" smtClean="0">
              <a:solidFill>
                <a:schemeClr val="tx1">
                  <a:lumMod val="90000"/>
                  <a:lumOff val="10000"/>
                </a:schemeClr>
              </a:solidFill>
            </a:endParaRPr>
          </a:p>
          <a:p>
            <a:pPr marL="514350" indent="-514350" fontAlgn="auto">
              <a:spcAft>
                <a:spcPts val="0"/>
              </a:spcAft>
              <a:buFont typeface="+mj-lt"/>
              <a:buAutoNum type="arabicPeriod"/>
              <a:defRPr/>
            </a:pPr>
            <a:r>
              <a:rPr lang="en-US" dirty="0" smtClean="0">
                <a:solidFill>
                  <a:schemeClr val="tx1">
                    <a:lumMod val="90000"/>
                    <a:lumOff val="10000"/>
                  </a:schemeClr>
                </a:solidFill>
              </a:rPr>
              <a:t>Requirements of personas </a:t>
            </a:r>
            <a:endParaRPr lang="en-US" sz="1200" b="1" u="sng" cap="small" dirty="0" smtClean="0">
              <a:solidFill>
                <a:schemeClr val="tx1">
                  <a:lumMod val="90000"/>
                  <a:lumOff val="10000"/>
                </a:schemeClr>
              </a:solidFill>
            </a:endParaRPr>
          </a:p>
          <a:p>
            <a:pPr marL="514350" indent="-514350" fontAlgn="auto">
              <a:spcAft>
                <a:spcPts val="0"/>
              </a:spcAft>
              <a:buFont typeface="+mj-lt"/>
              <a:buAutoNum type="arabicPeriod"/>
              <a:defRPr/>
            </a:pPr>
            <a:r>
              <a:rPr lang="en-US" dirty="0" smtClean="0">
                <a:solidFill>
                  <a:schemeClr val="tx1">
                    <a:lumMod val="90000"/>
                    <a:lumOff val="10000"/>
                  </a:schemeClr>
                </a:solidFill>
              </a:rPr>
              <a:t>Create the design framework and boundaries</a:t>
            </a:r>
            <a:endParaRPr lang="en-US" sz="1200" b="1" u="sng" cap="all" dirty="0" smtClean="0">
              <a:solidFill>
                <a:schemeClr val="tx1">
                  <a:lumMod val="90000"/>
                  <a:lumOff val="10000"/>
                </a:schemeClr>
              </a:solidFill>
            </a:endParaRPr>
          </a:p>
          <a:p>
            <a:pPr marL="514350" indent="-514350" fontAlgn="auto">
              <a:spcAft>
                <a:spcPts val="0"/>
              </a:spcAft>
              <a:buFont typeface="+mj-lt"/>
              <a:buAutoNum type="arabicPeriod"/>
              <a:defRPr/>
            </a:pPr>
            <a:r>
              <a:rPr lang="en-US" dirty="0" smtClean="0">
                <a:solidFill>
                  <a:schemeClr val="tx1">
                    <a:lumMod val="90000"/>
                    <a:lumOff val="10000"/>
                  </a:schemeClr>
                </a:solidFill>
              </a:rPr>
              <a:t>Refine design and leave artifacts for developers </a:t>
            </a:r>
            <a:endParaRPr lang="en-US" sz="1200" u="sng" cap="all" dirty="0" smtClean="0">
              <a:solidFill>
                <a:schemeClr val="tx1">
                  <a:lumMod val="90000"/>
                  <a:lumOff val="10000"/>
                </a:schemeClr>
              </a:solidFill>
            </a:endParaRPr>
          </a:p>
          <a:p>
            <a:pPr marL="514350" indent="-514350" fontAlgn="auto">
              <a:spcAft>
                <a:spcPts val="0"/>
              </a:spcAft>
              <a:buFont typeface="+mj-lt"/>
              <a:buAutoNum type="arabicPeriod"/>
              <a:defRPr/>
            </a:pPr>
            <a:r>
              <a:rPr lang="en-US" dirty="0" smtClean="0">
                <a:solidFill>
                  <a:schemeClr val="tx1">
                    <a:lumMod val="90000"/>
                    <a:lumOff val="10000"/>
                  </a:schemeClr>
                </a:solidFill>
              </a:rPr>
              <a:t>Contribute to development process</a:t>
            </a:r>
          </a:p>
        </p:txBody>
      </p:sp>
      <p:sp>
        <p:nvSpPr>
          <p:cNvPr id="23554" name="Title 1"/>
          <p:cNvSpPr>
            <a:spLocks noGrp="1"/>
          </p:cNvSpPr>
          <p:nvPr>
            <p:ph type="title"/>
          </p:nvPr>
        </p:nvSpPr>
        <p:spPr/>
        <p:txBody>
          <a:bodyPr>
            <a:normAutofit fontScale="90000"/>
          </a:bodyPr>
          <a:lstStyle/>
          <a:p>
            <a:pPr fontAlgn="auto">
              <a:spcAft>
                <a:spcPts val="0"/>
              </a:spcAft>
              <a:defRPr/>
            </a:pPr>
            <a:r>
              <a:rPr lang="en-US" dirty="0" smtClean="0"/>
              <a:t>The 6 Cooper steps to good design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Content Placeholder 2"/>
          <p:cNvSpPr>
            <a:spLocks noGrp="1"/>
          </p:cNvSpPr>
          <p:nvPr>
            <p:ph idx="1"/>
          </p:nvPr>
        </p:nvSpPr>
        <p:spPr/>
        <p:txBody>
          <a:bodyPr/>
          <a:lstStyle/>
          <a:p>
            <a:r>
              <a:rPr lang="en-US" smtClean="0"/>
              <a:t>Users are generally unable to tell you what they require, customers even less</a:t>
            </a:r>
          </a:p>
          <a:p>
            <a:r>
              <a:rPr lang="en-US" smtClean="0"/>
              <a:t>Requirements need to be defined based on business goals</a:t>
            </a:r>
          </a:p>
          <a:p>
            <a:r>
              <a:rPr lang="en-US" smtClean="0"/>
              <a:t>Neither business stakeholders nor developers are capable of elucidating this</a:t>
            </a:r>
          </a:p>
          <a:p>
            <a:r>
              <a:rPr lang="en-US" smtClean="0"/>
              <a:t>An end-to-end designer is tasked with capturing this information</a:t>
            </a:r>
          </a:p>
        </p:txBody>
      </p:sp>
      <p:sp>
        <p:nvSpPr>
          <p:cNvPr id="2" name="Title 1"/>
          <p:cNvSpPr>
            <a:spLocks noGrp="1"/>
          </p:cNvSpPr>
          <p:nvPr>
            <p:ph type="title"/>
          </p:nvPr>
        </p:nvSpPr>
        <p:spPr/>
        <p:txBody>
          <a:bodyPr/>
          <a:lstStyle/>
          <a:p>
            <a:pPr fontAlgn="auto">
              <a:spcAft>
                <a:spcPts val="0"/>
              </a:spcAft>
              <a:defRPr/>
            </a:pPr>
            <a:r>
              <a:rPr lang="en-US" sz="3400" smtClean="0"/>
              <a:t>1. Clarify business requirements and conduct user research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Content Placeholder 2"/>
          <p:cNvSpPr>
            <a:spLocks noGrp="1"/>
          </p:cNvSpPr>
          <p:nvPr>
            <p:ph idx="1"/>
          </p:nvPr>
        </p:nvSpPr>
        <p:spPr/>
        <p:txBody>
          <a:bodyPr/>
          <a:lstStyle/>
          <a:p>
            <a:r>
              <a:rPr lang="en-US" smtClean="0"/>
              <a:t>Research has its emphasis on qualitative</a:t>
            </a:r>
          </a:p>
          <a:p>
            <a:r>
              <a:rPr lang="en-US" smtClean="0"/>
              <a:t>Based on interviews and time with users in their environment</a:t>
            </a:r>
          </a:p>
          <a:p>
            <a:r>
              <a:rPr lang="en-US" smtClean="0"/>
              <a:t>Specifically not self-referential nor leading</a:t>
            </a:r>
          </a:p>
          <a:p>
            <a:pPr>
              <a:buFont typeface="Wingdings 3" pitchFamily="18" charset="2"/>
              <a:buNone/>
            </a:pPr>
            <a:endParaRPr lang="en-US" smtClean="0"/>
          </a:p>
          <a:p>
            <a:endParaRPr lang="en-US" smtClean="0"/>
          </a:p>
        </p:txBody>
      </p:sp>
      <p:sp>
        <p:nvSpPr>
          <p:cNvPr id="26626" name="Title 1"/>
          <p:cNvSpPr>
            <a:spLocks noGrp="1"/>
          </p:cNvSpPr>
          <p:nvPr>
            <p:ph type="title"/>
          </p:nvPr>
        </p:nvSpPr>
        <p:spPr/>
        <p:txBody>
          <a:bodyPr/>
          <a:lstStyle/>
          <a:p>
            <a:pPr fontAlgn="auto">
              <a:spcAft>
                <a:spcPts val="0"/>
              </a:spcAft>
              <a:defRPr/>
            </a:pPr>
            <a:r>
              <a:rPr lang="en-US" dirty="0" smtClean="0"/>
              <a:t>Research.</a:t>
            </a:r>
          </a:p>
        </p:txBody>
      </p:sp>
      <p:pic>
        <p:nvPicPr>
          <p:cNvPr id="43011" name="Picture 3"/>
          <p:cNvPicPr>
            <a:picLocks noChangeAspect="1"/>
          </p:cNvPicPr>
          <p:nvPr/>
        </p:nvPicPr>
        <p:blipFill>
          <a:blip r:embed="rId2"/>
          <a:srcRect/>
          <a:stretch>
            <a:fillRect/>
          </a:stretch>
        </p:blipFill>
        <p:spPr bwMode="auto">
          <a:xfrm>
            <a:off x="5486400" y="3619500"/>
            <a:ext cx="2882900" cy="238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Content Placeholder 2"/>
          <p:cNvSpPr>
            <a:spLocks noGrp="1"/>
          </p:cNvSpPr>
          <p:nvPr>
            <p:ph idx="1"/>
          </p:nvPr>
        </p:nvSpPr>
        <p:spPr/>
        <p:txBody>
          <a:bodyPr/>
          <a:lstStyle/>
          <a:p>
            <a:r>
              <a:rPr lang="en-US" smtClean="0"/>
              <a:t>Identify usage patterns of researched users</a:t>
            </a:r>
          </a:p>
          <a:p>
            <a:r>
              <a:rPr lang="en-US" smtClean="0"/>
              <a:t>Analyse workflows</a:t>
            </a:r>
          </a:p>
          <a:p>
            <a:r>
              <a:rPr lang="en-US" smtClean="0"/>
              <a:t>Assess work environment and technical factors</a:t>
            </a:r>
          </a:p>
          <a:p>
            <a:r>
              <a:rPr lang="en-US" smtClean="0"/>
              <a:t>Create personas (archetypal users representing the needs of many) and identify and write down their goals</a:t>
            </a:r>
          </a:p>
          <a:p>
            <a:r>
              <a:rPr lang="en-US" smtClean="0"/>
              <a:t>Review with stakeholders</a:t>
            </a:r>
          </a:p>
          <a:p>
            <a:endParaRPr lang="en-US" smtClean="0"/>
          </a:p>
        </p:txBody>
      </p:sp>
      <p:sp>
        <p:nvSpPr>
          <p:cNvPr id="27650" name="Title 1"/>
          <p:cNvSpPr>
            <a:spLocks noGrp="1"/>
          </p:cNvSpPr>
          <p:nvPr>
            <p:ph type="title"/>
          </p:nvPr>
        </p:nvSpPr>
        <p:spPr/>
        <p:txBody>
          <a:bodyPr/>
          <a:lstStyle/>
          <a:p>
            <a:pPr fontAlgn="auto">
              <a:spcAft>
                <a:spcPts val="0"/>
              </a:spcAft>
              <a:defRPr/>
            </a:pPr>
            <a:r>
              <a:rPr lang="en-US" smtClean="0"/>
              <a:t>2. Modeling</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Content Placeholder 2"/>
          <p:cNvSpPr>
            <a:spLocks noGrp="1"/>
          </p:cNvSpPr>
          <p:nvPr>
            <p:ph idx="1"/>
          </p:nvPr>
        </p:nvSpPr>
        <p:spPr>
          <a:xfrm>
            <a:off x="457200" y="1481138"/>
            <a:ext cx="8229600" cy="3014662"/>
          </a:xfrm>
        </p:spPr>
        <p:txBody>
          <a:bodyPr/>
          <a:lstStyle/>
          <a:p>
            <a:r>
              <a:rPr lang="en-US" smtClean="0"/>
              <a:t>Identify risks</a:t>
            </a:r>
          </a:p>
          <a:p>
            <a:r>
              <a:rPr lang="en-US" smtClean="0"/>
              <a:t>Construct scenarios</a:t>
            </a:r>
          </a:p>
          <a:p>
            <a:r>
              <a:rPr lang="en-US" smtClean="0"/>
              <a:t>Create lists of functional needs</a:t>
            </a:r>
          </a:p>
          <a:p>
            <a:r>
              <a:rPr lang="en-US" smtClean="0"/>
              <a:t>Review with stakeholders</a:t>
            </a:r>
          </a:p>
          <a:p>
            <a:r>
              <a:rPr lang="en-US" smtClean="0"/>
              <a:t>Make trade off decisions on major requirements</a:t>
            </a:r>
          </a:p>
          <a:p>
            <a:endParaRPr lang="en-US" smtClean="0"/>
          </a:p>
          <a:p>
            <a:endParaRPr lang="en-US" smtClean="0"/>
          </a:p>
          <a:p>
            <a:endParaRPr lang="en-US" smtClean="0"/>
          </a:p>
        </p:txBody>
      </p:sp>
      <p:sp>
        <p:nvSpPr>
          <p:cNvPr id="28674" name="Title 1"/>
          <p:cNvSpPr>
            <a:spLocks noGrp="1"/>
          </p:cNvSpPr>
          <p:nvPr>
            <p:ph type="title"/>
          </p:nvPr>
        </p:nvSpPr>
        <p:spPr/>
        <p:txBody>
          <a:bodyPr/>
          <a:lstStyle/>
          <a:p>
            <a:pPr fontAlgn="auto">
              <a:spcAft>
                <a:spcPts val="0"/>
              </a:spcAft>
              <a:defRPr/>
            </a:pPr>
            <a:r>
              <a:rPr lang="en-US" dirty="0" smtClean="0"/>
              <a:t>3. Requirements definition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Box 3"/>
          <p:cNvSpPr txBox="1">
            <a:spLocks noChangeArrowheads="1"/>
          </p:cNvSpPr>
          <p:nvPr/>
        </p:nvSpPr>
        <p:spPr bwMode="auto">
          <a:xfrm>
            <a:off x="423863" y="1852613"/>
            <a:ext cx="3733800" cy="1476375"/>
          </a:xfrm>
          <a:prstGeom prst="rect">
            <a:avLst/>
          </a:prstGeom>
          <a:noFill/>
          <a:ln w="9525">
            <a:noFill/>
            <a:miter lim="800000"/>
            <a:headEnd/>
            <a:tailEnd/>
          </a:ln>
        </p:spPr>
        <p:txBody>
          <a:bodyPr>
            <a:spAutoFit/>
          </a:bodyPr>
          <a:lstStyle/>
          <a:p>
            <a:r>
              <a:rPr lang="en-US" i="1">
                <a:latin typeface="Lucida Sans Unicode" pitchFamily="34" charset="0"/>
              </a:rPr>
              <a:t> When I create/read an alert I want to capture/see meaningful information about the alert, so myself and other users can assess its significance. </a:t>
            </a:r>
          </a:p>
        </p:txBody>
      </p:sp>
      <p:sp>
        <p:nvSpPr>
          <p:cNvPr id="46082" name="TextBox 4"/>
          <p:cNvSpPr txBox="1">
            <a:spLocks noChangeArrowheads="1"/>
          </p:cNvSpPr>
          <p:nvPr/>
        </p:nvSpPr>
        <p:spPr bwMode="auto">
          <a:xfrm>
            <a:off x="423863" y="1328738"/>
            <a:ext cx="1960562" cy="523875"/>
          </a:xfrm>
          <a:prstGeom prst="rect">
            <a:avLst/>
          </a:prstGeom>
          <a:noFill/>
          <a:ln w="9525">
            <a:noFill/>
            <a:miter lim="800000"/>
            <a:headEnd/>
            <a:tailEnd/>
          </a:ln>
        </p:spPr>
        <p:txBody>
          <a:bodyPr wrap="none">
            <a:spAutoFit/>
          </a:bodyPr>
          <a:lstStyle/>
          <a:p>
            <a:r>
              <a:rPr lang="en-US" sz="2800">
                <a:latin typeface="Lucida Sans Unicode" pitchFamily="34" charset="0"/>
              </a:rPr>
              <a:t>User Story</a:t>
            </a:r>
          </a:p>
        </p:txBody>
      </p:sp>
      <p:sp>
        <p:nvSpPr>
          <p:cNvPr id="46083" name="TextBox 5"/>
          <p:cNvSpPr txBox="1">
            <a:spLocks noChangeArrowheads="1"/>
          </p:cNvSpPr>
          <p:nvPr/>
        </p:nvSpPr>
        <p:spPr bwMode="auto">
          <a:xfrm>
            <a:off x="5105400" y="2066925"/>
            <a:ext cx="1654175" cy="523875"/>
          </a:xfrm>
          <a:prstGeom prst="rect">
            <a:avLst/>
          </a:prstGeom>
          <a:noFill/>
          <a:ln w="9525">
            <a:noFill/>
            <a:miter lim="800000"/>
            <a:headEnd/>
            <a:tailEnd/>
          </a:ln>
        </p:spPr>
        <p:txBody>
          <a:bodyPr wrap="none">
            <a:spAutoFit/>
          </a:bodyPr>
          <a:lstStyle/>
          <a:p>
            <a:r>
              <a:rPr lang="en-US" sz="2800">
                <a:latin typeface="Lucida Sans Unicode" pitchFamily="34" charset="0"/>
              </a:rPr>
              <a:t>Scenario</a:t>
            </a:r>
          </a:p>
        </p:txBody>
      </p:sp>
      <p:sp>
        <p:nvSpPr>
          <p:cNvPr id="46084" name="TextBox 7"/>
          <p:cNvSpPr txBox="1">
            <a:spLocks noChangeArrowheads="1"/>
          </p:cNvSpPr>
          <p:nvPr/>
        </p:nvSpPr>
        <p:spPr bwMode="auto">
          <a:xfrm>
            <a:off x="5105400" y="2590800"/>
            <a:ext cx="3733800" cy="3970338"/>
          </a:xfrm>
          <a:prstGeom prst="rect">
            <a:avLst/>
          </a:prstGeom>
          <a:noFill/>
          <a:ln w="9525">
            <a:noFill/>
            <a:miter lim="800000"/>
            <a:headEnd/>
            <a:tailEnd/>
          </a:ln>
        </p:spPr>
        <p:txBody>
          <a:bodyPr>
            <a:spAutoFit/>
          </a:bodyPr>
          <a:lstStyle/>
          <a:p>
            <a:r>
              <a:rPr lang="en-US" i="1">
                <a:latin typeface="Lucida Sans Unicode" pitchFamily="34" charset="0"/>
              </a:rPr>
              <a:t>Day 2</a:t>
            </a:r>
          </a:p>
          <a:p>
            <a:r>
              <a:rPr lang="en-US" i="1">
                <a:latin typeface="Lucida Sans Unicode" pitchFamily="34" charset="0"/>
              </a:rPr>
              <a:t>The operation to correct Clive's leg proceeds as planned and there are no complications. Just before the operation, the anaesthetist, Dr Slumberpond reads Clive's clinical record and it is highlighted on the screen that a clinical alert exists for Clive. Dr Slumberpond, therefore checks these to ensure that the drugs she is going to give Clive won't cause an adverse event.</a:t>
            </a:r>
          </a:p>
        </p:txBody>
      </p:sp>
      <p:sp>
        <p:nvSpPr>
          <p:cNvPr id="10" name="Title 1"/>
          <p:cNvSpPr>
            <a:spLocks noGrp="1"/>
          </p:cNvSpPr>
          <p:nvPr>
            <p:ph type="title"/>
          </p:nvPr>
        </p:nvSpPr>
        <p:spPr>
          <a:xfrm>
            <a:off x="2971800" y="188268"/>
            <a:ext cx="3048000" cy="1143000"/>
          </a:xfrm>
        </p:spPr>
        <p:txBody>
          <a:bodyPr/>
          <a:lstStyle/>
          <a:p>
            <a:pPr fontAlgn="auto">
              <a:spcAft>
                <a:spcPts val="0"/>
              </a:spcAft>
              <a:defRPr/>
            </a:pPr>
            <a:r>
              <a:rPr lang="en-US" dirty="0" smtClean="0"/>
              <a:t>Tools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Ugly?  Perfection?</a:t>
            </a:r>
            <a:endParaRPr lang="en-US" dirty="0"/>
          </a:p>
        </p:txBody>
      </p:sp>
      <p:pic>
        <p:nvPicPr>
          <p:cNvPr id="18434" name="Picture 3"/>
          <p:cNvPicPr>
            <a:picLocks noChangeAspect="1"/>
          </p:cNvPicPr>
          <p:nvPr/>
        </p:nvPicPr>
        <p:blipFill>
          <a:blip r:embed="rId2"/>
          <a:srcRect/>
          <a:stretch>
            <a:fillRect/>
          </a:stretch>
        </p:blipFill>
        <p:spPr bwMode="auto">
          <a:xfrm>
            <a:off x="457200" y="1600200"/>
            <a:ext cx="8521700" cy="41386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Content Placeholder 2"/>
          <p:cNvSpPr>
            <a:spLocks noGrp="1"/>
          </p:cNvSpPr>
          <p:nvPr>
            <p:ph idx="1"/>
          </p:nvPr>
        </p:nvSpPr>
        <p:spPr/>
        <p:txBody>
          <a:bodyPr/>
          <a:lstStyle/>
          <a:p>
            <a:r>
              <a:rPr lang="en-US" smtClean="0"/>
              <a:t>Define the data objects</a:t>
            </a:r>
          </a:p>
          <a:p>
            <a:r>
              <a:rPr lang="en-US" smtClean="0"/>
              <a:t>Define the functional elements</a:t>
            </a:r>
          </a:p>
          <a:p>
            <a:r>
              <a:rPr lang="en-US" smtClean="0"/>
              <a:t>Sketch and iterate elements</a:t>
            </a:r>
          </a:p>
          <a:p>
            <a:r>
              <a:rPr lang="en-US" smtClean="0"/>
              <a:t>Develop visual style</a:t>
            </a:r>
          </a:p>
          <a:p>
            <a:r>
              <a:rPr lang="en-US" smtClean="0"/>
              <a:t>Review with stakeholders</a:t>
            </a:r>
          </a:p>
        </p:txBody>
      </p:sp>
      <p:sp>
        <p:nvSpPr>
          <p:cNvPr id="29698" name="Title 1"/>
          <p:cNvSpPr>
            <a:spLocks noGrp="1"/>
          </p:cNvSpPr>
          <p:nvPr>
            <p:ph type="title"/>
          </p:nvPr>
        </p:nvSpPr>
        <p:spPr/>
        <p:txBody>
          <a:bodyPr/>
          <a:lstStyle/>
          <a:p>
            <a:pPr fontAlgn="auto">
              <a:spcAft>
                <a:spcPts val="0"/>
              </a:spcAft>
              <a:defRPr/>
            </a:pPr>
            <a:r>
              <a:rPr lang="en-US"/>
              <a:t>4. Create the design framework</a:t>
            </a:r>
          </a:p>
        </p:txBody>
      </p:sp>
      <p:sp>
        <p:nvSpPr>
          <p:cNvPr id="47107" name="TextBox 3"/>
          <p:cNvSpPr txBox="1">
            <a:spLocks noChangeArrowheads="1"/>
          </p:cNvSpPr>
          <p:nvPr/>
        </p:nvSpPr>
        <p:spPr bwMode="auto">
          <a:xfrm>
            <a:off x="4724400" y="4530725"/>
            <a:ext cx="3733800" cy="922338"/>
          </a:xfrm>
          <a:prstGeom prst="rect">
            <a:avLst/>
          </a:prstGeom>
          <a:noFill/>
          <a:ln w="9525">
            <a:noFill/>
            <a:miter lim="800000"/>
            <a:headEnd/>
            <a:tailEnd/>
          </a:ln>
        </p:spPr>
        <p:txBody>
          <a:bodyPr>
            <a:spAutoFit/>
          </a:bodyPr>
          <a:lstStyle/>
          <a:p>
            <a:r>
              <a:rPr lang="en-US" i="1">
                <a:latin typeface="Lucida Sans Unicode" pitchFamily="34" charset="0"/>
              </a:rPr>
              <a:t>A guide to ensure clarity of communication, demonstrating visual and user style of product</a:t>
            </a:r>
          </a:p>
        </p:txBody>
      </p:sp>
      <p:sp>
        <p:nvSpPr>
          <p:cNvPr id="47108" name="TextBox 4"/>
          <p:cNvSpPr txBox="1">
            <a:spLocks noChangeArrowheads="1"/>
          </p:cNvSpPr>
          <p:nvPr/>
        </p:nvSpPr>
        <p:spPr bwMode="auto">
          <a:xfrm>
            <a:off x="4724400" y="4006850"/>
            <a:ext cx="2093913" cy="523875"/>
          </a:xfrm>
          <a:prstGeom prst="rect">
            <a:avLst/>
          </a:prstGeom>
          <a:noFill/>
          <a:ln w="9525">
            <a:noFill/>
            <a:miter lim="800000"/>
            <a:headEnd/>
            <a:tailEnd/>
          </a:ln>
        </p:spPr>
        <p:txBody>
          <a:bodyPr wrap="none">
            <a:spAutoFit/>
          </a:bodyPr>
          <a:lstStyle/>
          <a:p>
            <a:r>
              <a:rPr lang="en-US" sz="2800">
                <a:latin typeface="Lucida Sans Unicode" pitchFamily="34" charset="0"/>
              </a:rPr>
              <a:t>Style guide</a:t>
            </a:r>
          </a:p>
        </p:txBody>
      </p:sp>
      <p:pic>
        <p:nvPicPr>
          <p:cNvPr id="47109" name="Picture 5"/>
          <p:cNvPicPr>
            <a:picLocks noChangeAspect="1"/>
          </p:cNvPicPr>
          <p:nvPr/>
        </p:nvPicPr>
        <p:blipFill>
          <a:blip r:embed="rId3"/>
          <a:srcRect/>
          <a:stretch>
            <a:fillRect/>
          </a:stretch>
        </p:blipFill>
        <p:spPr bwMode="auto">
          <a:xfrm>
            <a:off x="0" y="4002088"/>
            <a:ext cx="3016250" cy="28559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Content Placeholder 2"/>
          <p:cNvSpPr>
            <a:spLocks noGrp="1"/>
          </p:cNvSpPr>
          <p:nvPr>
            <p:ph idx="1"/>
          </p:nvPr>
        </p:nvSpPr>
        <p:spPr/>
        <p:txBody>
          <a:bodyPr/>
          <a:lstStyle/>
          <a:p>
            <a:r>
              <a:rPr lang="en-US" smtClean="0"/>
              <a:t>Iterate through more detailed scenarios</a:t>
            </a:r>
          </a:p>
          <a:p>
            <a:r>
              <a:rPr lang="en-US" smtClean="0"/>
              <a:t>Work closely with development to ensure feasibility</a:t>
            </a:r>
          </a:p>
          <a:p>
            <a:r>
              <a:rPr lang="en-US" smtClean="0"/>
              <a:t>Illustrate every detail, pixel and control on screen</a:t>
            </a:r>
          </a:p>
          <a:p>
            <a:r>
              <a:rPr lang="en-US" smtClean="0"/>
              <a:t>Develop a visual style guide</a:t>
            </a:r>
          </a:p>
          <a:p>
            <a:r>
              <a:rPr lang="en-US" smtClean="0"/>
              <a:t>Conduct usability testing</a:t>
            </a:r>
          </a:p>
          <a:p>
            <a:r>
              <a:rPr lang="en-US" smtClean="0"/>
              <a:t>Create form and behavior specification</a:t>
            </a:r>
          </a:p>
          <a:p>
            <a:r>
              <a:rPr lang="en-US" smtClean="0"/>
              <a:t>Document, communicate, Illustrate</a:t>
            </a:r>
          </a:p>
        </p:txBody>
      </p:sp>
      <p:sp>
        <p:nvSpPr>
          <p:cNvPr id="31746" name="Title 1"/>
          <p:cNvSpPr>
            <a:spLocks noGrp="1"/>
          </p:cNvSpPr>
          <p:nvPr>
            <p:ph type="title"/>
          </p:nvPr>
        </p:nvSpPr>
        <p:spPr/>
        <p:txBody>
          <a:bodyPr/>
          <a:lstStyle/>
          <a:p>
            <a:pPr fontAlgn="auto">
              <a:spcAft>
                <a:spcPts val="0"/>
              </a:spcAft>
              <a:defRPr/>
            </a:pPr>
            <a:r>
              <a:rPr lang="en-US" smtClean="0"/>
              <a:t>5. Refine and iterate the design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Content Placeholder 2"/>
          <p:cNvSpPr>
            <a:spLocks noGrp="1"/>
          </p:cNvSpPr>
          <p:nvPr>
            <p:ph idx="1"/>
          </p:nvPr>
        </p:nvSpPr>
        <p:spPr/>
        <p:txBody>
          <a:bodyPr/>
          <a:lstStyle/>
          <a:p>
            <a:r>
              <a:rPr lang="en-US" smtClean="0"/>
              <a:t>Design consultation on issues as they arise</a:t>
            </a:r>
          </a:p>
          <a:p>
            <a:r>
              <a:rPr lang="en-US" smtClean="0"/>
              <a:t>Maintain quality throughout</a:t>
            </a:r>
          </a:p>
          <a:p>
            <a:r>
              <a:rPr lang="en-US" smtClean="0"/>
              <a:t>Assure development trade offs are appropriate and negotiate with stakeholders</a:t>
            </a:r>
          </a:p>
          <a:p>
            <a:endParaRPr lang="en-US" smtClean="0"/>
          </a:p>
        </p:txBody>
      </p:sp>
      <p:sp>
        <p:nvSpPr>
          <p:cNvPr id="33794" name="Title 1"/>
          <p:cNvSpPr>
            <a:spLocks noGrp="1"/>
          </p:cNvSpPr>
          <p:nvPr>
            <p:ph type="title"/>
          </p:nvPr>
        </p:nvSpPr>
        <p:spPr/>
        <p:txBody>
          <a:bodyPr/>
          <a:lstStyle/>
          <a:p>
            <a:pPr fontAlgn="auto">
              <a:spcAft>
                <a:spcPts val="0"/>
              </a:spcAft>
              <a:defRPr/>
            </a:pPr>
            <a:r>
              <a:rPr lang="en-US"/>
              <a:t>6. Development support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Content Placeholder 2"/>
          <p:cNvSpPr>
            <a:spLocks noGrp="1"/>
          </p:cNvSpPr>
          <p:nvPr>
            <p:ph idx="1"/>
          </p:nvPr>
        </p:nvSpPr>
        <p:spPr/>
        <p:txBody>
          <a:bodyPr/>
          <a:lstStyle/>
          <a:p>
            <a:pPr>
              <a:buFont typeface="Wingdings 2" pitchFamily="18" charset="2"/>
              <a:buNone/>
            </a:pPr>
            <a:r>
              <a:rPr lang="en-US" smtClean="0"/>
              <a:t>Not Waterfall, Not Agile, and not prescriptive of a development methodology</a:t>
            </a:r>
          </a:p>
        </p:txBody>
      </p:sp>
      <p:sp>
        <p:nvSpPr>
          <p:cNvPr id="35842" name="Title 1"/>
          <p:cNvSpPr>
            <a:spLocks noGrp="1"/>
          </p:cNvSpPr>
          <p:nvPr>
            <p:ph type="title"/>
          </p:nvPr>
        </p:nvSpPr>
        <p:spPr/>
        <p:txBody>
          <a:bodyPr/>
          <a:lstStyle/>
          <a:p>
            <a:pPr fontAlgn="auto">
              <a:spcAft>
                <a:spcPts val="0"/>
              </a:spcAft>
              <a:defRPr/>
            </a:pPr>
            <a:r>
              <a:rPr lang="en-US" smtClean="0"/>
              <a:t>Design and Development effort</a:t>
            </a:r>
          </a:p>
        </p:txBody>
      </p:sp>
      <p:sp>
        <p:nvSpPr>
          <p:cNvPr id="4" name="Rectangle 3"/>
          <p:cNvSpPr/>
          <p:nvPr/>
        </p:nvSpPr>
        <p:spPr>
          <a:xfrm>
            <a:off x="2128838" y="3094038"/>
            <a:ext cx="5080000" cy="2249487"/>
          </a:xfrm>
          <a:prstGeom prst="rect">
            <a:avLst/>
          </a:prstGeom>
          <a:ln/>
        </p:spPr>
        <p:style>
          <a:lnRef idx="1">
            <a:schemeClr val="accent1"/>
          </a:lnRef>
          <a:fillRef idx="3">
            <a:schemeClr val="accent1"/>
          </a:fillRef>
          <a:effectRef idx="2">
            <a:schemeClr val="accent1"/>
          </a:effectRef>
          <a:fontRef idx="minor">
            <a:schemeClr val="lt1"/>
          </a:fontRef>
        </p:style>
      </p:sp>
      <p:sp>
        <p:nvSpPr>
          <p:cNvPr id="5" name="Right Triangle 4"/>
          <p:cNvSpPr/>
          <p:nvPr/>
        </p:nvSpPr>
        <p:spPr>
          <a:xfrm>
            <a:off x="2128838" y="3094038"/>
            <a:ext cx="5080000" cy="2249487"/>
          </a:xfrm>
          <a:prstGeom prst="rtTriangle">
            <a:avLst/>
          </a:prstGeom>
          <a:solidFill>
            <a:schemeClr val="accent2">
              <a:lumMod val="40000"/>
              <a:lumOff val="60000"/>
            </a:schemeClr>
          </a:solidFill>
          <a:ln/>
        </p:spPr>
        <p:style>
          <a:lnRef idx="1">
            <a:schemeClr val="accent1"/>
          </a:lnRef>
          <a:fillRef idx="3">
            <a:schemeClr val="accent1"/>
          </a:fillRef>
          <a:effectRef idx="2">
            <a:schemeClr val="accent1"/>
          </a:effectRef>
          <a:fontRef idx="minor">
            <a:schemeClr val="lt1"/>
          </a:fontRef>
        </p:style>
      </p:sp>
      <p:sp>
        <p:nvSpPr>
          <p:cNvPr id="53253" name="TextBox 5"/>
          <p:cNvSpPr txBox="1">
            <a:spLocks noChangeArrowheads="1"/>
          </p:cNvSpPr>
          <p:nvPr/>
        </p:nvSpPr>
        <p:spPr bwMode="auto">
          <a:xfrm>
            <a:off x="2636838" y="4429125"/>
            <a:ext cx="814387" cy="369888"/>
          </a:xfrm>
          <a:prstGeom prst="rect">
            <a:avLst/>
          </a:prstGeom>
          <a:noFill/>
          <a:ln w="9525">
            <a:noFill/>
            <a:miter lim="800000"/>
            <a:headEnd/>
            <a:tailEnd/>
          </a:ln>
        </p:spPr>
        <p:txBody>
          <a:bodyPr wrap="none">
            <a:spAutoFit/>
          </a:bodyPr>
          <a:lstStyle/>
          <a:p>
            <a:r>
              <a:rPr lang="en-US">
                <a:latin typeface="Corbel" pitchFamily="34" charset="0"/>
              </a:rPr>
              <a:t>Design</a:t>
            </a:r>
          </a:p>
        </p:txBody>
      </p:sp>
      <p:sp>
        <p:nvSpPr>
          <p:cNvPr id="53254" name="TextBox 6"/>
          <p:cNvSpPr txBox="1">
            <a:spLocks noChangeArrowheads="1"/>
          </p:cNvSpPr>
          <p:nvPr/>
        </p:nvSpPr>
        <p:spPr bwMode="auto">
          <a:xfrm>
            <a:off x="4770438" y="3362325"/>
            <a:ext cx="1454150" cy="369888"/>
          </a:xfrm>
          <a:prstGeom prst="rect">
            <a:avLst/>
          </a:prstGeom>
          <a:noFill/>
          <a:ln w="9525">
            <a:noFill/>
            <a:miter lim="800000"/>
            <a:headEnd/>
            <a:tailEnd/>
          </a:ln>
        </p:spPr>
        <p:txBody>
          <a:bodyPr wrap="none">
            <a:spAutoFit/>
          </a:bodyPr>
          <a:lstStyle/>
          <a:p>
            <a:r>
              <a:rPr lang="en-US">
                <a:latin typeface="Corbel" pitchFamily="34" charset="0"/>
              </a:rPr>
              <a:t>Development</a:t>
            </a:r>
          </a:p>
        </p:txBody>
      </p:sp>
      <p:sp>
        <p:nvSpPr>
          <p:cNvPr id="53255" name="TextBox 7"/>
          <p:cNvSpPr txBox="1">
            <a:spLocks noChangeArrowheads="1"/>
          </p:cNvSpPr>
          <p:nvPr/>
        </p:nvSpPr>
        <p:spPr bwMode="auto">
          <a:xfrm>
            <a:off x="3197225" y="5648325"/>
            <a:ext cx="649288" cy="369888"/>
          </a:xfrm>
          <a:prstGeom prst="rect">
            <a:avLst/>
          </a:prstGeom>
          <a:noFill/>
          <a:ln w="9525">
            <a:noFill/>
            <a:miter lim="800000"/>
            <a:headEnd/>
            <a:tailEnd/>
          </a:ln>
        </p:spPr>
        <p:txBody>
          <a:bodyPr wrap="none">
            <a:spAutoFit/>
          </a:bodyPr>
          <a:lstStyle/>
          <a:p>
            <a:r>
              <a:rPr lang="en-US">
                <a:latin typeface="Corbel" pitchFamily="34" charset="0"/>
              </a:rPr>
              <a:t>Time</a:t>
            </a:r>
          </a:p>
        </p:txBody>
      </p:sp>
      <p:sp>
        <p:nvSpPr>
          <p:cNvPr id="9" name="Right Arrow 8"/>
          <p:cNvSpPr/>
          <p:nvPr/>
        </p:nvSpPr>
        <p:spPr>
          <a:xfrm>
            <a:off x="4033838" y="5572125"/>
            <a:ext cx="3175000" cy="554038"/>
          </a:xfrm>
          <a:prstGeom prst="rightArrow">
            <a:avLst/>
          </a:prstGeom>
          <a:ln/>
        </p:spPr>
        <p:style>
          <a:lnRef idx="1">
            <a:schemeClr val="accent1"/>
          </a:lnRef>
          <a:fillRef idx="3">
            <a:schemeClr val="accent1"/>
          </a:fillRef>
          <a:effectRef idx="2">
            <a:schemeClr val="accent1"/>
          </a:effectRef>
          <a:fontRef idx="minor">
            <a:schemeClr val="lt1"/>
          </a:fontRef>
        </p:style>
      </p:sp>
      <p:sp>
        <p:nvSpPr>
          <p:cNvPr id="12" name="Right Arrow 11"/>
          <p:cNvSpPr/>
          <p:nvPr/>
        </p:nvSpPr>
        <p:spPr>
          <a:xfrm rot="16200000">
            <a:off x="908844" y="3602832"/>
            <a:ext cx="1571625" cy="554037"/>
          </a:xfrm>
          <a:prstGeom prst="rightArrow">
            <a:avLst>
              <a:gd name="adj1" fmla="val 50000"/>
              <a:gd name="adj2" fmla="val 60611"/>
            </a:avLst>
          </a:prstGeom>
          <a:ln/>
        </p:spPr>
        <p:style>
          <a:lnRef idx="1">
            <a:schemeClr val="accent1"/>
          </a:lnRef>
          <a:fillRef idx="3">
            <a:schemeClr val="accent1"/>
          </a:fillRef>
          <a:effectRef idx="2">
            <a:schemeClr val="accent1"/>
          </a:effectRef>
          <a:fontRef idx="minor">
            <a:schemeClr val="lt1"/>
          </a:fontRef>
        </p:style>
      </p:sp>
      <p:sp>
        <p:nvSpPr>
          <p:cNvPr id="53258" name="TextBox 12"/>
          <p:cNvSpPr txBox="1">
            <a:spLocks noChangeArrowheads="1"/>
          </p:cNvSpPr>
          <p:nvPr/>
        </p:nvSpPr>
        <p:spPr bwMode="auto">
          <a:xfrm>
            <a:off x="1322388" y="4799013"/>
            <a:ext cx="700087" cy="368300"/>
          </a:xfrm>
          <a:prstGeom prst="rect">
            <a:avLst/>
          </a:prstGeom>
          <a:noFill/>
          <a:ln w="9525">
            <a:noFill/>
            <a:miter lim="800000"/>
            <a:headEnd/>
            <a:tailEnd/>
          </a:ln>
        </p:spPr>
        <p:txBody>
          <a:bodyPr wrap="none">
            <a:spAutoFit/>
          </a:bodyPr>
          <a:lstStyle/>
          <a:p>
            <a:r>
              <a:rPr lang="en-US">
                <a:latin typeface="Corbel" pitchFamily="34" charset="0"/>
              </a:rPr>
              <a:t>Effort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Content Placeholder 2"/>
          <p:cNvSpPr>
            <a:spLocks noGrp="1"/>
          </p:cNvSpPr>
          <p:nvPr>
            <p:ph idx="1"/>
          </p:nvPr>
        </p:nvSpPr>
        <p:spPr/>
        <p:txBody>
          <a:bodyPr/>
          <a:lstStyle/>
          <a:p>
            <a:r>
              <a:rPr lang="en-US" smtClean="0"/>
              <a:t>Intro to Orion and Adam</a:t>
            </a:r>
          </a:p>
          <a:p>
            <a:r>
              <a:rPr lang="en-US" smtClean="0"/>
              <a:t>What is design </a:t>
            </a:r>
          </a:p>
          <a:p>
            <a:r>
              <a:rPr lang="en-US" smtClean="0">
                <a:solidFill>
                  <a:srgbClr val="FF0000"/>
                </a:solidFill>
              </a:rPr>
              <a:t>What are the challenges of design?  How do software companies traditionally design?</a:t>
            </a:r>
          </a:p>
          <a:p>
            <a:r>
              <a:rPr lang="en-US" smtClean="0"/>
              <a:t>What do software companies do?</a:t>
            </a:r>
          </a:p>
          <a:p>
            <a:r>
              <a:rPr lang="en-US" smtClean="0"/>
              <a:t>What’s it like to be international?</a:t>
            </a:r>
          </a:p>
          <a:p>
            <a:r>
              <a:rPr lang="en-US" smtClean="0"/>
              <a:t>What makes an interaction designer</a:t>
            </a:r>
          </a:p>
        </p:txBody>
      </p:sp>
      <p:sp>
        <p:nvSpPr>
          <p:cNvPr id="4" name="Title 3"/>
          <p:cNvSpPr>
            <a:spLocks noGrp="1"/>
          </p:cNvSpPr>
          <p:nvPr>
            <p:ph type="title"/>
          </p:nvPr>
        </p:nvSpPr>
        <p:spPr/>
        <p:txBody>
          <a:bodyPr/>
          <a:lstStyle/>
          <a:p>
            <a:pPr fontAlgn="auto">
              <a:spcAft>
                <a:spcPts val="0"/>
              </a:spcAft>
              <a:defRPr/>
            </a:pP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Content Placeholder 2"/>
          <p:cNvSpPr>
            <a:spLocks noGrp="1"/>
          </p:cNvSpPr>
          <p:nvPr>
            <p:ph idx="1"/>
          </p:nvPr>
        </p:nvSpPr>
        <p:spPr/>
        <p:txBody>
          <a:bodyPr/>
          <a:lstStyle/>
          <a:p>
            <a:r>
              <a:rPr lang="en-US" smtClean="0"/>
              <a:t>Time vs Quality: Companies naturally need cashflow to survive, and sector is faster moving than say, furniture making….</a:t>
            </a:r>
          </a:p>
          <a:p>
            <a:endParaRPr lang="en-US" smtClean="0"/>
          </a:p>
          <a:p>
            <a:r>
              <a:rPr lang="en-US" smtClean="0"/>
              <a:t>Access to subjects: How to access our users without being a provider?</a:t>
            </a:r>
          </a:p>
          <a:p>
            <a:endParaRPr lang="en-US" smtClean="0"/>
          </a:p>
          <a:p>
            <a:r>
              <a:rPr lang="en-US" smtClean="0"/>
              <a:t>Finding specialist designers: skilled designers with BA skills, creative thinking skills that can be applied to the user interface are very rare</a:t>
            </a:r>
          </a:p>
        </p:txBody>
      </p:sp>
      <p:sp>
        <p:nvSpPr>
          <p:cNvPr id="2" name="Title 1"/>
          <p:cNvSpPr>
            <a:spLocks noGrp="1"/>
          </p:cNvSpPr>
          <p:nvPr>
            <p:ph type="title"/>
          </p:nvPr>
        </p:nvSpPr>
        <p:spPr/>
        <p:txBody>
          <a:bodyPr>
            <a:normAutofit fontScale="90000"/>
          </a:bodyPr>
          <a:lstStyle/>
          <a:p>
            <a:pPr fontAlgn="auto">
              <a:spcAft>
                <a:spcPts val="0"/>
              </a:spcAft>
              <a:defRPr/>
            </a:pPr>
            <a:r>
              <a:rPr lang="en-US" dirty="0" smtClean="0"/>
              <a:t>The challenges of design in the real world</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Content Placeholder 2"/>
          <p:cNvSpPr>
            <a:spLocks noGrp="1"/>
          </p:cNvSpPr>
          <p:nvPr>
            <p:ph idx="1"/>
          </p:nvPr>
        </p:nvSpPr>
        <p:spPr/>
        <p:txBody>
          <a:bodyPr/>
          <a:lstStyle/>
          <a:p>
            <a:r>
              <a:rPr lang="en-US" smtClean="0"/>
              <a:t>Intro to Orion and Adam</a:t>
            </a:r>
          </a:p>
          <a:p>
            <a:r>
              <a:rPr lang="en-US" smtClean="0"/>
              <a:t>What is design </a:t>
            </a:r>
          </a:p>
          <a:p>
            <a:r>
              <a:rPr lang="en-US" smtClean="0"/>
              <a:t>What are the challenges of design?  How do software companies traditionally design?</a:t>
            </a:r>
          </a:p>
          <a:p>
            <a:r>
              <a:rPr lang="en-US" smtClean="0">
                <a:solidFill>
                  <a:srgbClr val="FF0000"/>
                </a:solidFill>
              </a:rPr>
              <a:t>What do software companies do?</a:t>
            </a:r>
          </a:p>
          <a:p>
            <a:r>
              <a:rPr lang="en-US" smtClean="0"/>
              <a:t>What’s it like to be international?</a:t>
            </a:r>
          </a:p>
          <a:p>
            <a:r>
              <a:rPr lang="en-US" smtClean="0"/>
              <a:t>What makes an interaction designer</a:t>
            </a:r>
          </a:p>
        </p:txBody>
      </p:sp>
      <p:sp>
        <p:nvSpPr>
          <p:cNvPr id="4" name="Title 3"/>
          <p:cNvSpPr>
            <a:spLocks noGrp="1"/>
          </p:cNvSpPr>
          <p:nvPr>
            <p:ph type="title"/>
          </p:nvPr>
        </p:nvSpPr>
        <p:spPr/>
        <p:txBody>
          <a:bodyPr/>
          <a:lstStyle/>
          <a:p>
            <a:pPr fontAlgn="auto">
              <a:spcAft>
                <a:spcPts val="0"/>
              </a:spcAft>
              <a:defRPr/>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365760" indent="-256032" fontAlgn="auto">
              <a:spcAft>
                <a:spcPts val="0"/>
              </a:spcAft>
              <a:buFont typeface="Wingdings 3"/>
              <a:buChar char=""/>
              <a:defRPr/>
            </a:pPr>
            <a:r>
              <a:rPr lang="en-US" dirty="0" err="1" smtClean="0"/>
              <a:t>OrionHealth</a:t>
            </a:r>
            <a:r>
              <a:rPr lang="en-US" dirty="0" smtClean="0"/>
              <a:t> lives by its values – we want to make a difference to the lives of the clinicians and patients</a:t>
            </a:r>
          </a:p>
          <a:p>
            <a:pPr marL="365760" indent="-256032" fontAlgn="auto">
              <a:spcAft>
                <a:spcPts val="0"/>
              </a:spcAft>
              <a:buFont typeface="Wingdings 3"/>
              <a:buChar char=""/>
              <a:defRPr/>
            </a:pPr>
            <a:endParaRPr lang="en-US" dirty="0" smtClean="0"/>
          </a:p>
          <a:p>
            <a:pPr marL="365760" indent="-256032" fontAlgn="auto">
              <a:spcAft>
                <a:spcPts val="0"/>
              </a:spcAft>
              <a:buFont typeface="Wingdings 3"/>
              <a:buChar char=""/>
              <a:defRPr/>
            </a:pPr>
            <a:r>
              <a:rPr lang="en-US" dirty="0" smtClean="0"/>
              <a:t>Support teams, 24:7, Marketing, Sales, Consulting, Professional onsite installation, web development, java development, design, testing, integration, finance, …..even IT! </a:t>
            </a:r>
          </a:p>
          <a:p>
            <a:pPr marL="365760" indent="-256032" fontAlgn="auto">
              <a:spcAft>
                <a:spcPts val="0"/>
              </a:spcAft>
              <a:buFont typeface="Wingdings 3"/>
              <a:buChar char=""/>
              <a:defRPr/>
            </a:pPr>
            <a:endParaRPr lang="en-US" dirty="0" smtClean="0"/>
          </a:p>
          <a:p>
            <a:pPr marL="365760" indent="-256032" fontAlgn="auto">
              <a:spcAft>
                <a:spcPts val="0"/>
              </a:spcAft>
              <a:buFont typeface="Wingdings 3"/>
              <a:buChar char=""/>
              <a:defRPr/>
            </a:pPr>
            <a:r>
              <a:rPr lang="en-US" dirty="0" smtClean="0"/>
              <a:t>Ongoing products as well as  bespoke development. </a:t>
            </a:r>
            <a:endParaRPr lang="en-US" dirty="0"/>
          </a:p>
        </p:txBody>
      </p:sp>
      <p:sp>
        <p:nvSpPr>
          <p:cNvPr id="2" name="Title 1"/>
          <p:cNvSpPr>
            <a:spLocks noGrp="1"/>
          </p:cNvSpPr>
          <p:nvPr>
            <p:ph type="title"/>
          </p:nvPr>
        </p:nvSpPr>
        <p:spPr/>
        <p:txBody>
          <a:bodyPr>
            <a:normAutofit fontScale="90000"/>
          </a:bodyPr>
          <a:lstStyle/>
          <a:p>
            <a:pPr fontAlgn="auto">
              <a:spcAft>
                <a:spcPts val="0"/>
              </a:spcAft>
              <a:defRPr/>
            </a:pPr>
            <a:r>
              <a:rPr lang="en-US" dirty="0" smtClean="0"/>
              <a:t>What do software companies do?</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Content Placeholder 2"/>
          <p:cNvSpPr>
            <a:spLocks noGrp="1"/>
          </p:cNvSpPr>
          <p:nvPr>
            <p:ph idx="1"/>
          </p:nvPr>
        </p:nvSpPr>
        <p:spPr/>
        <p:txBody>
          <a:bodyPr/>
          <a:lstStyle/>
          <a:p>
            <a:r>
              <a:rPr lang="en-US" smtClean="0"/>
              <a:t>Intro to Orion and Adam</a:t>
            </a:r>
          </a:p>
          <a:p>
            <a:r>
              <a:rPr lang="en-US" smtClean="0"/>
              <a:t>What is design </a:t>
            </a:r>
          </a:p>
          <a:p>
            <a:r>
              <a:rPr lang="en-US" smtClean="0"/>
              <a:t>What are the challenges of design?  How do software companies traditionally design?</a:t>
            </a:r>
          </a:p>
          <a:p>
            <a:r>
              <a:rPr lang="en-US" smtClean="0"/>
              <a:t>What do software companies do?</a:t>
            </a:r>
          </a:p>
          <a:p>
            <a:r>
              <a:rPr lang="en-US" smtClean="0">
                <a:solidFill>
                  <a:srgbClr val="FF0000"/>
                </a:solidFill>
              </a:rPr>
              <a:t>What’s it like to be international?</a:t>
            </a:r>
          </a:p>
          <a:p>
            <a:r>
              <a:rPr lang="en-US" smtClean="0"/>
              <a:t>What makes an interaction designer</a:t>
            </a:r>
          </a:p>
        </p:txBody>
      </p:sp>
      <p:sp>
        <p:nvSpPr>
          <p:cNvPr id="4" name="Title 3"/>
          <p:cNvSpPr>
            <a:spLocks noGrp="1"/>
          </p:cNvSpPr>
          <p:nvPr>
            <p:ph type="title"/>
          </p:nvPr>
        </p:nvSpPr>
        <p:spPr/>
        <p:txBody>
          <a:bodyPr/>
          <a:lstStyle/>
          <a:p>
            <a:pPr fontAlgn="auto">
              <a:spcAft>
                <a:spcPts val="0"/>
              </a:spcAft>
              <a:defRPr/>
            </a:pP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Content Placeholder 1"/>
          <p:cNvSpPr>
            <a:spLocks noGrp="1"/>
          </p:cNvSpPr>
          <p:nvPr>
            <p:ph idx="1"/>
          </p:nvPr>
        </p:nvSpPr>
        <p:spPr/>
        <p:txBody>
          <a:bodyPr/>
          <a:lstStyle/>
          <a:p>
            <a:r>
              <a:rPr lang="en-US" smtClean="0"/>
              <a:t>An International company is an one exciting to work in, meeting new professionals, opening new markets</a:t>
            </a:r>
          </a:p>
          <a:p>
            <a:r>
              <a:rPr lang="en-US" smtClean="0"/>
              <a:t>Health is a sector that brings the best from staff, the challenge is making our teams empathetic to our end users</a:t>
            </a:r>
          </a:p>
          <a:p>
            <a:r>
              <a:rPr lang="en-US" smtClean="0"/>
              <a:t>How do you run medical </a:t>
            </a:r>
          </a:p>
          <a:p>
            <a:pPr>
              <a:buFont typeface="Wingdings 3" pitchFamily="18" charset="2"/>
              <a:buNone/>
            </a:pPr>
            <a:r>
              <a:rPr lang="en-US" smtClean="0"/>
              <a:t>software in the Spanish islands?</a:t>
            </a:r>
          </a:p>
          <a:p>
            <a:endParaRPr lang="en-US" smtClean="0"/>
          </a:p>
          <a:p>
            <a:endParaRPr lang="en-US" smtClean="0"/>
          </a:p>
          <a:p>
            <a:endParaRPr lang="en-US" smtClean="0"/>
          </a:p>
        </p:txBody>
      </p:sp>
      <p:sp>
        <p:nvSpPr>
          <p:cNvPr id="3" name="Title 2"/>
          <p:cNvSpPr>
            <a:spLocks noGrp="1"/>
          </p:cNvSpPr>
          <p:nvPr>
            <p:ph type="title"/>
          </p:nvPr>
        </p:nvSpPr>
        <p:spPr/>
        <p:txBody>
          <a:bodyPr/>
          <a:lstStyle/>
          <a:p>
            <a:pPr fontAlgn="auto">
              <a:spcAft>
                <a:spcPts val="0"/>
              </a:spcAft>
              <a:defRPr/>
            </a:pPr>
            <a:r>
              <a:rPr lang="en-US" dirty="0" smtClean="0"/>
              <a:t>An international company</a:t>
            </a:r>
            <a:endParaRPr lang="en-US" dirty="0"/>
          </a:p>
        </p:txBody>
      </p:sp>
      <p:pic>
        <p:nvPicPr>
          <p:cNvPr id="60419" name="Picture 3"/>
          <p:cNvPicPr>
            <a:picLocks noChangeAspect="1"/>
          </p:cNvPicPr>
          <p:nvPr/>
        </p:nvPicPr>
        <p:blipFill>
          <a:blip r:embed="rId2"/>
          <a:srcRect/>
          <a:stretch>
            <a:fillRect/>
          </a:stretch>
        </p:blipFill>
        <p:spPr bwMode="auto">
          <a:xfrm>
            <a:off x="6235700" y="4038600"/>
            <a:ext cx="2451100" cy="24653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Content Placeholder 5" descr="wenger_giant_swiss_army_knife_2.jpg"/>
          <p:cNvPicPr>
            <a:picLocks noGrp="1" noChangeAspect="1"/>
          </p:cNvPicPr>
          <p:nvPr>
            <p:ph idx="1"/>
          </p:nvPr>
        </p:nvPicPr>
        <p:blipFill>
          <a:blip r:embed="rId2"/>
          <a:srcRect l="-17096" r="-17096"/>
          <a:stretch>
            <a:fillRect/>
          </a:stretch>
        </p:blipFill>
        <p:spPr/>
      </p:pic>
      <p:sp>
        <p:nvSpPr>
          <p:cNvPr id="2" name="Title 1"/>
          <p:cNvSpPr>
            <a:spLocks noGrp="1"/>
          </p:cNvSpPr>
          <p:nvPr>
            <p:ph type="title"/>
          </p:nvPr>
        </p:nvSpPr>
        <p:spPr/>
        <p:txBody>
          <a:bodyPr>
            <a:normAutofit fontScale="90000"/>
          </a:bodyPr>
          <a:lstStyle/>
          <a:p>
            <a:pPr fontAlgn="auto">
              <a:spcAft>
                <a:spcPts val="0"/>
              </a:spcAft>
              <a:defRPr/>
            </a:pPr>
            <a:r>
              <a:rPr lang="en-US" dirty="0" smtClean="0"/>
              <a:t>Is this feature packed baby really better?</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Content Placeholder 2"/>
          <p:cNvSpPr>
            <a:spLocks noGrp="1"/>
          </p:cNvSpPr>
          <p:nvPr>
            <p:ph idx="1"/>
          </p:nvPr>
        </p:nvSpPr>
        <p:spPr/>
        <p:txBody>
          <a:bodyPr/>
          <a:lstStyle/>
          <a:p>
            <a:r>
              <a:rPr lang="en-US" smtClean="0"/>
              <a:t>Intro to Orion and Adam</a:t>
            </a:r>
          </a:p>
          <a:p>
            <a:r>
              <a:rPr lang="en-US" smtClean="0"/>
              <a:t>What is design </a:t>
            </a:r>
          </a:p>
          <a:p>
            <a:r>
              <a:rPr lang="en-US" smtClean="0"/>
              <a:t>What are the challenges of design?  How do software companies traditionally design?</a:t>
            </a:r>
          </a:p>
          <a:p>
            <a:r>
              <a:rPr lang="en-US" smtClean="0"/>
              <a:t>What do software companies do?</a:t>
            </a:r>
          </a:p>
          <a:p>
            <a:r>
              <a:rPr lang="en-US" smtClean="0"/>
              <a:t>What’s it like to be international?</a:t>
            </a:r>
          </a:p>
          <a:p>
            <a:r>
              <a:rPr lang="en-US" smtClean="0">
                <a:solidFill>
                  <a:srgbClr val="FF0000"/>
                </a:solidFill>
              </a:rPr>
              <a:t>What makes an interaction designer</a:t>
            </a:r>
          </a:p>
        </p:txBody>
      </p:sp>
      <p:sp>
        <p:nvSpPr>
          <p:cNvPr id="4" name="Title 3"/>
          <p:cNvSpPr>
            <a:spLocks noGrp="1"/>
          </p:cNvSpPr>
          <p:nvPr>
            <p:ph type="title"/>
          </p:nvPr>
        </p:nvSpPr>
        <p:spPr/>
        <p:txBody>
          <a:bodyPr/>
          <a:lstStyle/>
          <a:p>
            <a:pPr fontAlgn="auto">
              <a:spcAft>
                <a:spcPts val="0"/>
              </a:spcAft>
              <a:defRPr/>
            </a:pP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Content Placeholder 1"/>
          <p:cNvSpPr>
            <a:spLocks noGrp="1"/>
          </p:cNvSpPr>
          <p:nvPr>
            <p:ph idx="1"/>
          </p:nvPr>
        </p:nvSpPr>
        <p:spPr/>
        <p:txBody>
          <a:bodyPr/>
          <a:lstStyle/>
          <a:p>
            <a:r>
              <a:rPr lang="en-US" smtClean="0"/>
              <a:t>Insightful – can you look beyond the actual to find the goal?</a:t>
            </a:r>
          </a:p>
          <a:p>
            <a:r>
              <a:rPr lang="en-US" smtClean="0"/>
              <a:t>Listener –can you listen to the hidden cues?</a:t>
            </a:r>
          </a:p>
          <a:p>
            <a:r>
              <a:rPr lang="en-US" smtClean="0"/>
              <a:t>Creative – can you invent?  Can you create a solution from a parallel industry?</a:t>
            </a:r>
          </a:p>
          <a:p>
            <a:r>
              <a:rPr lang="en-US" smtClean="0"/>
              <a:t>Technical…….?</a:t>
            </a:r>
          </a:p>
          <a:p>
            <a:r>
              <a:rPr lang="en-US" smtClean="0"/>
              <a:t>Organised – Must be able to follow process and be iterative through this</a:t>
            </a:r>
          </a:p>
          <a:p>
            <a:r>
              <a:rPr lang="en-US" smtClean="0"/>
              <a:t>Systematic – its just too easy to skip to the design and build part</a:t>
            </a:r>
          </a:p>
          <a:p>
            <a:endParaRPr lang="en-US" smtClean="0"/>
          </a:p>
          <a:p>
            <a:endParaRPr lang="en-US" smtClean="0"/>
          </a:p>
          <a:p>
            <a:endParaRPr lang="en-US" smtClean="0"/>
          </a:p>
          <a:p>
            <a:endParaRPr lang="en-US" smtClean="0"/>
          </a:p>
        </p:txBody>
      </p:sp>
      <p:sp>
        <p:nvSpPr>
          <p:cNvPr id="3" name="Title 2"/>
          <p:cNvSpPr>
            <a:spLocks noGrp="1"/>
          </p:cNvSpPr>
          <p:nvPr>
            <p:ph type="title"/>
          </p:nvPr>
        </p:nvSpPr>
        <p:spPr/>
        <p:txBody>
          <a:bodyPr>
            <a:normAutofit fontScale="90000"/>
          </a:bodyPr>
          <a:lstStyle/>
          <a:p>
            <a:pPr fontAlgn="auto">
              <a:spcAft>
                <a:spcPts val="0"/>
              </a:spcAft>
              <a:defRPr/>
            </a:pPr>
            <a:r>
              <a:rPr lang="en-US" dirty="0" smtClean="0"/>
              <a:t>What makes an interaction designer</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Content Placeholder 1"/>
          <p:cNvSpPr>
            <a:spLocks noGrp="1"/>
          </p:cNvSpPr>
          <p:nvPr>
            <p:ph idx="1"/>
          </p:nvPr>
        </p:nvSpPr>
        <p:spPr>
          <a:xfrm>
            <a:off x="3048000" y="4724400"/>
            <a:ext cx="4114800" cy="1752600"/>
          </a:xfrm>
        </p:spPr>
        <p:txBody>
          <a:bodyPr/>
          <a:lstStyle/>
          <a:p>
            <a:r>
              <a:rPr lang="en-US" smtClean="0"/>
              <a:t>Questions</a:t>
            </a:r>
          </a:p>
        </p:txBody>
      </p:sp>
      <p:sp>
        <p:nvSpPr>
          <p:cNvPr id="3" name="Title 2"/>
          <p:cNvSpPr>
            <a:spLocks noGrp="1"/>
          </p:cNvSpPr>
          <p:nvPr>
            <p:ph type="title"/>
          </p:nvPr>
        </p:nvSpPr>
        <p:spPr>
          <a:xfrm>
            <a:off x="457200" y="1828800"/>
            <a:ext cx="8229600" cy="1143000"/>
          </a:xfrm>
        </p:spPr>
        <p:txBody>
          <a:bodyPr/>
          <a:lstStyle/>
          <a:p>
            <a:pPr fontAlgn="auto">
              <a:spcAft>
                <a:spcPts val="0"/>
              </a:spcAft>
              <a:defRPr/>
            </a:pPr>
            <a:r>
              <a:rPr lang="en-US" dirty="0" err="1" smtClean="0"/>
              <a:t>Adam.Sawyer@orionhealth.com</a:t>
            </a:r>
            <a:endParaRPr lang="en-US" dirty="0"/>
          </a:p>
        </p:txBody>
      </p:sp>
      <p:sp>
        <p:nvSpPr>
          <p:cNvPr id="63491" name="Content Placeholder 1"/>
          <p:cNvSpPr txBox="1">
            <a:spLocks/>
          </p:cNvSpPr>
          <p:nvPr/>
        </p:nvSpPr>
        <p:spPr bwMode="auto">
          <a:xfrm>
            <a:off x="457200" y="76200"/>
            <a:ext cx="4114800" cy="1752600"/>
          </a:xfrm>
          <a:prstGeom prst="rect">
            <a:avLst/>
          </a:prstGeom>
          <a:noFill/>
          <a:ln w="9525">
            <a:noFill/>
            <a:miter lim="800000"/>
            <a:headEnd/>
            <a:tailEnd/>
          </a:ln>
        </p:spPr>
        <p:txBody>
          <a:bodyPr/>
          <a:lstStyle/>
          <a:p>
            <a:pPr marL="365125" indent="-255588" defTabSz="914400">
              <a:spcBef>
                <a:spcPts val="400"/>
              </a:spcBef>
              <a:buClr>
                <a:schemeClr val="accent1"/>
              </a:buClr>
              <a:buSzPct val="68000"/>
              <a:buFont typeface="Wingdings 3" pitchFamily="18" charset="2"/>
              <a:buChar char=""/>
            </a:pPr>
            <a:r>
              <a:rPr lang="en-US" sz="2700">
                <a:latin typeface="Lucida Sans Unicode" pitchFamily="34" charset="0"/>
              </a:rPr>
              <a:t>If this is you…..</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pPr fontAlgn="auto">
              <a:spcAft>
                <a:spcPts val="0"/>
              </a:spcAft>
              <a:defRPr/>
            </a:pPr>
            <a:r>
              <a:rPr lang="en-US" dirty="0" smtClean="0"/>
              <a:t>The limitations of the electronic world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Content Placeholder 2"/>
          <p:cNvSpPr>
            <a:spLocks noGrp="1"/>
          </p:cNvSpPr>
          <p:nvPr>
            <p:ph idx="1"/>
          </p:nvPr>
        </p:nvSpPr>
        <p:spPr/>
        <p:txBody>
          <a:bodyPr/>
          <a:lstStyle/>
          <a:p>
            <a:endParaRPr lang="en-GB" smtClean="0"/>
          </a:p>
        </p:txBody>
      </p:sp>
      <p:sp>
        <p:nvSpPr>
          <p:cNvPr id="2" name="Title 1"/>
          <p:cNvSpPr>
            <a:spLocks noGrp="1"/>
          </p:cNvSpPr>
          <p:nvPr>
            <p:ph type="title"/>
          </p:nvPr>
        </p:nvSpPr>
        <p:spPr>
          <a:xfrm>
            <a:off x="2286000" y="846138"/>
            <a:ext cx="8229600" cy="1143000"/>
          </a:xfrm>
        </p:spPr>
        <p:txBody>
          <a:bodyPr/>
          <a:lstStyle/>
          <a:p>
            <a:pPr fontAlgn="auto">
              <a:spcAft>
                <a:spcPts val="0"/>
              </a:spcAft>
              <a:defRPr/>
            </a:pPr>
            <a:r>
              <a:rPr lang="en-US" dirty="0" smtClean="0"/>
              <a:t>0</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0" y="3962400"/>
            <a:ext cx="1905000" cy="1143000"/>
          </a:xfrm>
        </p:spPr>
        <p:txBody>
          <a:bodyPr/>
          <a:lstStyle/>
          <a:p>
            <a:pPr fontAlgn="auto">
              <a:spcAft>
                <a:spcPts val="0"/>
              </a:spcAft>
              <a:defRPr/>
            </a:pPr>
            <a:r>
              <a:rPr lang="en-US" dirty="0" smtClean="0"/>
              <a:t>0</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2171700"/>
            <a:ext cx="8229600" cy="1143000"/>
          </a:xfrm>
        </p:spPr>
        <p:txBody>
          <a:bodyPr>
            <a:noAutofit/>
          </a:bodyPr>
          <a:lstStyle/>
          <a:p>
            <a:pPr fontAlgn="auto">
              <a:spcAft>
                <a:spcPts val="0"/>
              </a:spcAft>
              <a:defRPr/>
            </a:pPr>
            <a:r>
              <a:rPr lang="en-US" sz="50000" dirty="0"/>
              <a:t>0</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Content Placeholder 2"/>
          <p:cNvSpPr>
            <a:spLocks noGrp="1"/>
          </p:cNvSpPr>
          <p:nvPr>
            <p:ph idx="1"/>
          </p:nvPr>
        </p:nvSpPr>
        <p:spPr/>
        <p:txBody>
          <a:bodyPr/>
          <a:lstStyle/>
          <a:p>
            <a:r>
              <a:rPr lang="en-US" smtClean="0"/>
              <a:t>In an industry that has so few barriers, so much scope – why do we have so few interaction designers?  Why do so few companies employ it, and those that do, clearly show the point of difference?</a:t>
            </a:r>
          </a:p>
          <a:p>
            <a:endParaRPr lang="en-US" smtClean="0"/>
          </a:p>
          <a:p>
            <a:r>
              <a:rPr lang="en-US" smtClean="0"/>
              <a:t>Lots of other industries have discovered design as a solution</a:t>
            </a:r>
          </a:p>
          <a:p>
            <a:pPr lvl="1"/>
            <a:r>
              <a:rPr lang="en-US" smtClean="0"/>
              <a:t>Do engine builders design cars? </a:t>
            </a:r>
          </a:p>
          <a:p>
            <a:pPr lvl="1"/>
            <a:r>
              <a:rPr lang="en-US" smtClean="0"/>
              <a:t>Do builders design houses</a:t>
            </a:r>
          </a:p>
          <a:p>
            <a:endParaRPr lang="en-US" smtClean="0"/>
          </a:p>
        </p:txBody>
      </p:sp>
      <p:sp>
        <p:nvSpPr>
          <p:cNvPr id="2" name="Title 1"/>
          <p:cNvSpPr>
            <a:spLocks noGrp="1"/>
          </p:cNvSpPr>
          <p:nvPr>
            <p:ph type="title"/>
          </p:nvPr>
        </p:nvSpPr>
        <p:spPr/>
        <p:txBody>
          <a:bodyPr/>
          <a:lstStyle/>
          <a:p>
            <a:pPr fontAlgn="auto">
              <a:spcAft>
                <a:spcPts val="0"/>
              </a:spcAft>
              <a:defRPr/>
            </a:pPr>
            <a:r>
              <a:rPr lang="en-US" dirty="0" smtClean="0"/>
              <a:t>Which leads to a question</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Concourse.thmx</Template>
  <TotalTime>888</TotalTime>
  <Words>1072</Words>
  <Application>Microsoft Macintosh PowerPoint</Application>
  <PresentationFormat>On-screen Show (4:3)</PresentationFormat>
  <Paragraphs>162</Paragraphs>
  <Slides>42</Slides>
  <Notes>6</Notes>
  <HiddenSlides>0</HiddenSlides>
  <MMClips>0</MMClips>
  <ScaleCrop>false</ScaleCrop>
  <HeadingPairs>
    <vt:vector size="6" baseType="variant">
      <vt:variant>
        <vt:lpstr>Fonts Used</vt:lpstr>
      </vt:variant>
      <vt:variant>
        <vt:i4>8</vt:i4>
      </vt:variant>
      <vt:variant>
        <vt:lpstr>Design Template</vt:lpstr>
      </vt:variant>
      <vt:variant>
        <vt:i4>8</vt:i4>
      </vt:variant>
      <vt:variant>
        <vt:lpstr>Slide Titles</vt:lpstr>
      </vt:variant>
      <vt:variant>
        <vt:i4>42</vt:i4>
      </vt:variant>
    </vt:vector>
  </HeadingPairs>
  <TitlesOfParts>
    <vt:vector size="58" baseType="lpstr">
      <vt:lpstr>Lucida Sans Unicode</vt:lpstr>
      <vt:lpstr>Arial</vt:lpstr>
      <vt:lpstr>Wingdings 3</vt:lpstr>
      <vt:lpstr>Verdana</vt:lpstr>
      <vt:lpstr>Wingdings 2</vt:lpstr>
      <vt:lpstr>Calibri</vt:lpstr>
      <vt:lpstr>Corbel</vt:lpstr>
      <vt:lpstr>ＭＳ Ｐゴシック</vt:lpstr>
      <vt:lpstr>Concourse</vt:lpstr>
      <vt:lpstr>Concourse</vt:lpstr>
      <vt:lpstr>Concourse</vt:lpstr>
      <vt:lpstr>Concourse</vt:lpstr>
      <vt:lpstr>Concourse</vt:lpstr>
      <vt:lpstr>Concourse</vt:lpstr>
      <vt:lpstr>Concourse</vt:lpstr>
      <vt:lpstr>Concourse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vector>
  </TitlesOfParts>
  <Company>Orion Systems International Limited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User centered design in Health   An expedition rather than a journey</dc:title>
  <dc:creator>Adam Sawyer</dc:creator>
  <cp:lastModifiedBy>Jim Warren</cp:lastModifiedBy>
  <cp:revision>18</cp:revision>
  <cp:lastPrinted>2008-10-12T21:19:24Z</cp:lastPrinted>
  <dcterms:created xsi:type="dcterms:W3CDTF">2008-10-19T22:30:36Z</dcterms:created>
  <dcterms:modified xsi:type="dcterms:W3CDTF">2008-10-20T04:42:07Z</dcterms:modified>
</cp:coreProperties>
</file>