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749" r:id="rId1"/>
  </p:sldMasterIdLst>
  <p:notesMasterIdLst>
    <p:notesMasterId r:id="rId32"/>
  </p:notesMasterIdLst>
  <p:handoutMasterIdLst>
    <p:handoutMasterId r:id="rId33"/>
  </p:handoutMasterIdLst>
  <p:sldIdLst>
    <p:sldId id="340" r:id="rId2"/>
    <p:sldId id="286" r:id="rId3"/>
    <p:sldId id="320" r:id="rId4"/>
    <p:sldId id="333" r:id="rId5"/>
    <p:sldId id="334" r:id="rId6"/>
    <p:sldId id="335" r:id="rId7"/>
    <p:sldId id="336" r:id="rId8"/>
    <p:sldId id="321" r:id="rId9"/>
    <p:sldId id="324" r:id="rId10"/>
    <p:sldId id="326" r:id="rId11"/>
    <p:sldId id="327" r:id="rId12"/>
    <p:sldId id="338" r:id="rId13"/>
    <p:sldId id="329" r:id="rId14"/>
    <p:sldId id="341" r:id="rId15"/>
    <p:sldId id="342" r:id="rId16"/>
    <p:sldId id="353" r:id="rId17"/>
    <p:sldId id="354" r:id="rId18"/>
    <p:sldId id="355" r:id="rId19"/>
    <p:sldId id="356" r:id="rId20"/>
    <p:sldId id="357" r:id="rId21"/>
    <p:sldId id="358" r:id="rId22"/>
    <p:sldId id="360" r:id="rId23"/>
    <p:sldId id="361" r:id="rId24"/>
    <p:sldId id="362" r:id="rId25"/>
    <p:sldId id="363" r:id="rId26"/>
    <p:sldId id="365" r:id="rId27"/>
    <p:sldId id="366" r:id="rId28"/>
    <p:sldId id="370" r:id="rId29"/>
    <p:sldId id="372" r:id="rId30"/>
    <p:sldId id="373" r:id="rId31"/>
  </p:sldIdLst>
  <p:sldSz cx="9906000" cy="6858000" type="A4"/>
  <p:notesSz cx="6797675" cy="9926638"/>
  <p:embeddedFontLst>
    <p:embeddedFont>
      <p:font typeface="新細明體" panose="02020500000000000000" pitchFamily="18" charset="-120"/>
      <p:regular r:id="rId34"/>
    </p:embeddedFont>
    <p:embeddedFont>
      <p:font typeface="Gill Sans MT" panose="020B0502020104020203" pitchFamily="34" charset="0"/>
      <p:regular r:id="rId35"/>
      <p:bold r:id="rId36"/>
      <p:italic r:id="rId37"/>
      <p:boldItalic r:id="rId38"/>
    </p:embeddedFont>
    <p:embeddedFont>
      <p:font typeface="Tahoma" panose="020B0604030504040204" pitchFamily="34" charset="0"/>
      <p:regular r:id="rId39"/>
      <p:bold r:id="rId40"/>
    </p:embeddedFont>
    <p:embeddedFont>
      <p:font typeface="Forte" panose="03060902040502070203" pitchFamily="66" charset="0"/>
      <p:regular r:id="rId41"/>
    </p:embeddedFont>
    <p:embeddedFont>
      <p:font typeface="Bookman Old Style" panose="02050604050505020204" pitchFamily="18" charset="0"/>
      <p:regular r:id="rId42"/>
      <p:bold r:id="rId43"/>
      <p:italic r:id="rId44"/>
      <p:boldItalic r:id="rId45"/>
    </p:embeddedFont>
    <p:embeddedFont>
      <p:font typeface="Wingdings 3" panose="05040102010807070707" pitchFamily="18" charset="2"/>
      <p:regular r:id="rId46"/>
    </p:embeddedFont>
  </p:embeddedFontLst>
  <p:defaultTextStyle>
    <a:defPPr>
      <a:defRPr lang="en-NZ"/>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3716" autoAdjust="0"/>
  </p:normalViewPr>
  <p:slideViewPr>
    <p:cSldViewPr>
      <p:cViewPr varScale="1">
        <p:scale>
          <a:sx n="66" d="100"/>
          <a:sy n="66" d="100"/>
        </p:scale>
        <p:origin x="-102" y="-222"/>
      </p:cViewPr>
      <p:guideLst>
        <p:guide orient="horz" pos="2160"/>
        <p:guide pos="3120"/>
      </p:guideLst>
    </p:cSldViewPr>
  </p:slideViewPr>
  <p:outlineViewPr>
    <p:cViewPr>
      <p:scale>
        <a:sx n="33" d="100"/>
        <a:sy n="33" d="100"/>
      </p:scale>
      <p:origin x="0" y="-2404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font" Target="fonts/font9.fntdata"/><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font" Target="fonts/font5.fntdata"/><Relationship Id="rId46"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font" Target="fonts/font4.fntdata"/><Relationship Id="rId40" Type="http://schemas.openxmlformats.org/officeDocument/2006/relationships/font" Target="fonts/font7.fntdata"/><Relationship Id="rId45"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43" Type="http://schemas.openxmlformats.org/officeDocument/2006/relationships/font" Target="fonts/font10.fntdata"/><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5862" cy="494254"/>
          </a:xfrm>
          <a:prstGeom prst="rect">
            <a:avLst/>
          </a:prstGeom>
          <a:noFill/>
          <a:ln w="9525">
            <a:noFill/>
            <a:miter lim="800000"/>
            <a:headEnd/>
            <a:tailEnd/>
          </a:ln>
          <a:effectLst/>
        </p:spPr>
        <p:txBody>
          <a:bodyPr vert="horz" wrap="square" lIns="92255" tIns="46126" rIns="92255" bIns="46126" numCol="1" anchor="t" anchorCtr="0" compatLnSpc="1">
            <a:prstTxWarp prst="textNoShape">
              <a:avLst/>
            </a:prstTxWarp>
          </a:bodyPr>
          <a:lstStyle>
            <a:lvl1pPr algn="l" defTabSz="922035">
              <a:spcBef>
                <a:spcPct val="20000"/>
              </a:spcBef>
              <a:buFontTx/>
              <a:buChar char="•"/>
              <a:defRPr sz="1300" b="1">
                <a:latin typeface="Times New Roman" pitchFamily="18" charset="0"/>
              </a:defRPr>
            </a:lvl1pPr>
          </a:lstStyle>
          <a:p>
            <a:pPr>
              <a:defRPr/>
            </a:pPr>
            <a:endParaRPr lang="en-US"/>
          </a:p>
        </p:txBody>
      </p:sp>
      <p:sp>
        <p:nvSpPr>
          <p:cNvPr id="37891" name="Rectangle 3"/>
          <p:cNvSpPr>
            <a:spLocks noGrp="1" noChangeArrowheads="1"/>
          </p:cNvSpPr>
          <p:nvPr>
            <p:ph type="dt" sz="quarter" idx="1"/>
          </p:nvPr>
        </p:nvSpPr>
        <p:spPr bwMode="auto">
          <a:xfrm>
            <a:off x="3851814" y="0"/>
            <a:ext cx="2945862" cy="494254"/>
          </a:xfrm>
          <a:prstGeom prst="rect">
            <a:avLst/>
          </a:prstGeom>
          <a:noFill/>
          <a:ln w="9525">
            <a:noFill/>
            <a:miter lim="800000"/>
            <a:headEnd/>
            <a:tailEnd/>
          </a:ln>
          <a:effectLst/>
        </p:spPr>
        <p:txBody>
          <a:bodyPr vert="horz" wrap="square" lIns="92255" tIns="46126" rIns="92255" bIns="46126" numCol="1" anchor="t" anchorCtr="0" compatLnSpc="1">
            <a:prstTxWarp prst="textNoShape">
              <a:avLst/>
            </a:prstTxWarp>
          </a:bodyPr>
          <a:lstStyle>
            <a:lvl1pPr algn="r" defTabSz="922035">
              <a:spcBef>
                <a:spcPct val="20000"/>
              </a:spcBef>
              <a:buFontTx/>
              <a:buChar char="•"/>
              <a:defRPr sz="1300" b="1">
                <a:latin typeface="Times New Roman" pitchFamily="18" charset="0"/>
              </a:defRPr>
            </a:lvl1pPr>
          </a:lstStyle>
          <a:p>
            <a:pPr>
              <a:defRPr/>
            </a:pPr>
            <a:endParaRPr lang="en-US"/>
          </a:p>
        </p:txBody>
      </p:sp>
      <p:sp>
        <p:nvSpPr>
          <p:cNvPr id="37892" name="Rectangle 4"/>
          <p:cNvSpPr>
            <a:spLocks noGrp="1" noChangeArrowheads="1"/>
          </p:cNvSpPr>
          <p:nvPr>
            <p:ph type="ftr" sz="quarter" idx="2"/>
          </p:nvPr>
        </p:nvSpPr>
        <p:spPr bwMode="auto">
          <a:xfrm>
            <a:off x="0" y="9432384"/>
            <a:ext cx="2945862" cy="494254"/>
          </a:xfrm>
          <a:prstGeom prst="rect">
            <a:avLst/>
          </a:prstGeom>
          <a:noFill/>
          <a:ln w="9525">
            <a:noFill/>
            <a:miter lim="800000"/>
            <a:headEnd/>
            <a:tailEnd/>
          </a:ln>
          <a:effectLst/>
        </p:spPr>
        <p:txBody>
          <a:bodyPr vert="horz" wrap="square" lIns="92255" tIns="46126" rIns="92255" bIns="46126" numCol="1" anchor="b" anchorCtr="0" compatLnSpc="1">
            <a:prstTxWarp prst="textNoShape">
              <a:avLst/>
            </a:prstTxWarp>
          </a:bodyPr>
          <a:lstStyle>
            <a:lvl1pPr algn="l" defTabSz="922035">
              <a:spcBef>
                <a:spcPct val="20000"/>
              </a:spcBef>
              <a:buFontTx/>
              <a:buChar char="•"/>
              <a:defRPr sz="1300" b="1">
                <a:latin typeface="Times New Roman" pitchFamily="18" charset="0"/>
              </a:defRPr>
            </a:lvl1pPr>
          </a:lstStyle>
          <a:p>
            <a:pPr>
              <a:defRPr/>
            </a:pPr>
            <a:endParaRPr lang="en-US"/>
          </a:p>
        </p:txBody>
      </p:sp>
      <p:sp>
        <p:nvSpPr>
          <p:cNvPr id="37893" name="Rectangle 5"/>
          <p:cNvSpPr>
            <a:spLocks noGrp="1" noChangeArrowheads="1"/>
          </p:cNvSpPr>
          <p:nvPr>
            <p:ph type="sldNum" sz="quarter" idx="3"/>
          </p:nvPr>
        </p:nvSpPr>
        <p:spPr bwMode="auto">
          <a:xfrm>
            <a:off x="3851814" y="9432384"/>
            <a:ext cx="2945862" cy="494254"/>
          </a:xfrm>
          <a:prstGeom prst="rect">
            <a:avLst/>
          </a:prstGeom>
          <a:noFill/>
          <a:ln w="9525">
            <a:noFill/>
            <a:miter lim="800000"/>
            <a:headEnd/>
            <a:tailEnd/>
          </a:ln>
          <a:effectLst/>
        </p:spPr>
        <p:txBody>
          <a:bodyPr vert="horz" wrap="square" lIns="92255" tIns="46126" rIns="92255" bIns="46126" numCol="1" anchor="b" anchorCtr="0" compatLnSpc="1">
            <a:prstTxWarp prst="textNoShape">
              <a:avLst/>
            </a:prstTxWarp>
          </a:bodyPr>
          <a:lstStyle>
            <a:lvl1pPr algn="r" defTabSz="922035">
              <a:spcBef>
                <a:spcPct val="20000"/>
              </a:spcBef>
              <a:buFontTx/>
              <a:buChar char="•"/>
              <a:defRPr sz="1300" b="1">
                <a:latin typeface="Times New Roman" pitchFamily="18" charset="0"/>
              </a:defRPr>
            </a:lvl1pPr>
          </a:lstStyle>
          <a:p>
            <a:pPr>
              <a:defRPr/>
            </a:pPr>
            <a:fld id="{E997CF94-FBB4-4FCB-B3FE-D0F8A5631DA4}" type="slidenum">
              <a:rPr lang="en-NZ"/>
              <a:pPr>
                <a:defRPr/>
              </a:pPr>
              <a:t>‹#›</a:t>
            </a:fld>
            <a:endParaRPr lang="en-NZ"/>
          </a:p>
        </p:txBody>
      </p:sp>
    </p:spTree>
    <p:extLst>
      <p:ext uri="{BB962C8B-B14F-4D97-AF65-F5344CB8AC3E}">
        <p14:creationId xmlns:p14="http://schemas.microsoft.com/office/powerpoint/2010/main" val="1359104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5862" cy="494254"/>
          </a:xfrm>
          <a:prstGeom prst="rect">
            <a:avLst/>
          </a:prstGeom>
          <a:noFill/>
          <a:ln w="9525">
            <a:noFill/>
            <a:miter lim="800000"/>
            <a:headEnd/>
            <a:tailEnd/>
          </a:ln>
          <a:effectLst/>
        </p:spPr>
        <p:txBody>
          <a:bodyPr vert="horz" wrap="square" lIns="92255" tIns="46126" rIns="92255" bIns="46126" numCol="1" anchor="t" anchorCtr="0" compatLnSpc="1">
            <a:prstTxWarp prst="textNoShape">
              <a:avLst/>
            </a:prstTxWarp>
          </a:bodyPr>
          <a:lstStyle>
            <a:lvl1pPr algn="l" defTabSz="922035">
              <a:defRPr sz="13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851814" y="0"/>
            <a:ext cx="2945862" cy="494254"/>
          </a:xfrm>
          <a:prstGeom prst="rect">
            <a:avLst/>
          </a:prstGeom>
          <a:noFill/>
          <a:ln w="9525">
            <a:noFill/>
            <a:miter lim="800000"/>
            <a:headEnd/>
            <a:tailEnd/>
          </a:ln>
          <a:effectLst/>
        </p:spPr>
        <p:txBody>
          <a:bodyPr vert="horz" wrap="square" lIns="92255" tIns="46126" rIns="92255" bIns="46126" numCol="1" anchor="t" anchorCtr="0" compatLnSpc="1">
            <a:prstTxWarp prst="textNoShape">
              <a:avLst/>
            </a:prstTxWarp>
          </a:bodyPr>
          <a:lstStyle>
            <a:lvl1pPr algn="r" defTabSz="922035">
              <a:defRPr sz="1300">
                <a:latin typeface="Times New Roman" pitchFamily="18"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708025" y="744538"/>
            <a:ext cx="5381625" cy="37258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5952" y="4716193"/>
            <a:ext cx="4985772" cy="4465216"/>
          </a:xfrm>
          <a:prstGeom prst="rect">
            <a:avLst/>
          </a:prstGeom>
          <a:noFill/>
          <a:ln w="9525">
            <a:noFill/>
            <a:miter lim="800000"/>
            <a:headEnd/>
            <a:tailEnd/>
          </a:ln>
          <a:effectLst/>
        </p:spPr>
        <p:txBody>
          <a:bodyPr vert="horz" wrap="square" lIns="92255" tIns="46126" rIns="92255" bIns="46126"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4102" name="Rectangle 6"/>
          <p:cNvSpPr>
            <a:spLocks noGrp="1" noChangeArrowheads="1"/>
          </p:cNvSpPr>
          <p:nvPr>
            <p:ph type="ftr" sz="quarter" idx="4"/>
          </p:nvPr>
        </p:nvSpPr>
        <p:spPr bwMode="auto">
          <a:xfrm>
            <a:off x="0" y="9432384"/>
            <a:ext cx="2945862" cy="494254"/>
          </a:xfrm>
          <a:prstGeom prst="rect">
            <a:avLst/>
          </a:prstGeom>
          <a:noFill/>
          <a:ln w="9525">
            <a:noFill/>
            <a:miter lim="800000"/>
            <a:headEnd/>
            <a:tailEnd/>
          </a:ln>
          <a:effectLst/>
        </p:spPr>
        <p:txBody>
          <a:bodyPr vert="horz" wrap="square" lIns="92255" tIns="46126" rIns="92255" bIns="46126" numCol="1" anchor="b" anchorCtr="0" compatLnSpc="1">
            <a:prstTxWarp prst="textNoShape">
              <a:avLst/>
            </a:prstTxWarp>
          </a:bodyPr>
          <a:lstStyle>
            <a:lvl1pPr algn="l" defTabSz="922035">
              <a:defRPr sz="13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851814" y="9432384"/>
            <a:ext cx="2945862" cy="494254"/>
          </a:xfrm>
          <a:prstGeom prst="rect">
            <a:avLst/>
          </a:prstGeom>
          <a:noFill/>
          <a:ln w="9525">
            <a:noFill/>
            <a:miter lim="800000"/>
            <a:headEnd/>
            <a:tailEnd/>
          </a:ln>
          <a:effectLst/>
        </p:spPr>
        <p:txBody>
          <a:bodyPr vert="horz" wrap="square" lIns="92255" tIns="46126" rIns="92255" bIns="46126" numCol="1" anchor="b" anchorCtr="0" compatLnSpc="1">
            <a:prstTxWarp prst="textNoShape">
              <a:avLst/>
            </a:prstTxWarp>
          </a:bodyPr>
          <a:lstStyle>
            <a:lvl1pPr algn="r" defTabSz="922035">
              <a:defRPr sz="1300">
                <a:latin typeface="Times New Roman" pitchFamily="18" charset="0"/>
              </a:defRPr>
            </a:lvl1pPr>
          </a:lstStyle>
          <a:p>
            <a:pPr>
              <a:defRPr/>
            </a:pPr>
            <a:fld id="{39FE3D10-B3BC-44EA-833D-6E599EC73630}" type="slidenum">
              <a:rPr lang="en-NZ"/>
              <a:pPr>
                <a:defRPr/>
              </a:pPr>
              <a:t>‹#›</a:t>
            </a:fld>
            <a:endParaRPr lang="en-NZ"/>
          </a:p>
        </p:txBody>
      </p:sp>
    </p:spTree>
    <p:extLst>
      <p:ext uri="{BB962C8B-B14F-4D97-AF65-F5344CB8AC3E}">
        <p14:creationId xmlns:p14="http://schemas.microsoft.com/office/powerpoint/2010/main" val="34711073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a:t>
            </a:fld>
            <a:endParaRPr lang="en-NZ"/>
          </a:p>
        </p:txBody>
      </p:sp>
    </p:spTree>
    <p:extLst>
      <p:ext uri="{BB962C8B-B14F-4D97-AF65-F5344CB8AC3E}">
        <p14:creationId xmlns:p14="http://schemas.microsoft.com/office/powerpoint/2010/main" val="3223934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11</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12</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13</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14</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16</a:t>
            </a:fld>
            <a:endParaRPr lang="en-NZ"/>
          </a:p>
        </p:txBody>
      </p:sp>
    </p:spTree>
    <p:extLst>
      <p:ext uri="{BB962C8B-B14F-4D97-AF65-F5344CB8AC3E}">
        <p14:creationId xmlns:p14="http://schemas.microsoft.com/office/powerpoint/2010/main" val="2658420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17</a:t>
            </a:fld>
            <a:endParaRPr lang="en-NZ"/>
          </a:p>
        </p:txBody>
      </p:sp>
    </p:spTree>
    <p:extLst>
      <p:ext uri="{BB962C8B-B14F-4D97-AF65-F5344CB8AC3E}">
        <p14:creationId xmlns:p14="http://schemas.microsoft.com/office/powerpoint/2010/main" val="3294617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18</a:t>
            </a:fld>
            <a:endParaRPr lang="en-NZ"/>
          </a:p>
        </p:txBody>
      </p:sp>
    </p:spTree>
    <p:extLst>
      <p:ext uri="{BB962C8B-B14F-4D97-AF65-F5344CB8AC3E}">
        <p14:creationId xmlns:p14="http://schemas.microsoft.com/office/powerpoint/2010/main" val="37409888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19</a:t>
            </a:fld>
            <a:endParaRPr lang="en-NZ"/>
          </a:p>
        </p:txBody>
      </p:sp>
    </p:spTree>
    <p:extLst>
      <p:ext uri="{BB962C8B-B14F-4D97-AF65-F5344CB8AC3E}">
        <p14:creationId xmlns:p14="http://schemas.microsoft.com/office/powerpoint/2010/main" val="5086586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20</a:t>
            </a:fld>
            <a:endParaRPr lang="en-NZ"/>
          </a:p>
        </p:txBody>
      </p:sp>
    </p:spTree>
    <p:extLst>
      <p:ext uri="{BB962C8B-B14F-4D97-AF65-F5344CB8AC3E}">
        <p14:creationId xmlns:p14="http://schemas.microsoft.com/office/powerpoint/2010/main" val="40514502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21</a:t>
            </a:fld>
            <a:endParaRPr lang="en-NZ"/>
          </a:p>
        </p:txBody>
      </p:sp>
    </p:spTree>
    <p:extLst>
      <p:ext uri="{BB962C8B-B14F-4D97-AF65-F5344CB8AC3E}">
        <p14:creationId xmlns:p14="http://schemas.microsoft.com/office/powerpoint/2010/main" val="2843543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3</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22</a:t>
            </a:fld>
            <a:endParaRPr lang="en-NZ"/>
          </a:p>
        </p:txBody>
      </p:sp>
    </p:spTree>
    <p:extLst>
      <p:ext uri="{BB962C8B-B14F-4D97-AF65-F5344CB8AC3E}">
        <p14:creationId xmlns:p14="http://schemas.microsoft.com/office/powerpoint/2010/main" val="98690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23</a:t>
            </a:fld>
            <a:endParaRPr lang="en-NZ"/>
          </a:p>
        </p:txBody>
      </p:sp>
    </p:spTree>
    <p:extLst>
      <p:ext uri="{BB962C8B-B14F-4D97-AF65-F5344CB8AC3E}">
        <p14:creationId xmlns:p14="http://schemas.microsoft.com/office/powerpoint/2010/main" val="35127244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24</a:t>
            </a:fld>
            <a:endParaRPr lang="en-NZ"/>
          </a:p>
        </p:txBody>
      </p:sp>
    </p:spTree>
    <p:extLst>
      <p:ext uri="{BB962C8B-B14F-4D97-AF65-F5344CB8AC3E}">
        <p14:creationId xmlns:p14="http://schemas.microsoft.com/office/powerpoint/2010/main" val="9927768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25</a:t>
            </a:fld>
            <a:endParaRPr lang="en-NZ"/>
          </a:p>
        </p:txBody>
      </p:sp>
    </p:spTree>
    <p:extLst>
      <p:ext uri="{BB962C8B-B14F-4D97-AF65-F5344CB8AC3E}">
        <p14:creationId xmlns:p14="http://schemas.microsoft.com/office/powerpoint/2010/main" val="6108411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26</a:t>
            </a:fld>
            <a:endParaRPr lang="en-NZ"/>
          </a:p>
        </p:txBody>
      </p:sp>
    </p:spTree>
    <p:extLst>
      <p:ext uri="{BB962C8B-B14F-4D97-AF65-F5344CB8AC3E}">
        <p14:creationId xmlns:p14="http://schemas.microsoft.com/office/powerpoint/2010/main" val="32817640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27</a:t>
            </a:fld>
            <a:endParaRPr lang="en-NZ"/>
          </a:p>
        </p:txBody>
      </p:sp>
    </p:spTree>
    <p:extLst>
      <p:ext uri="{BB962C8B-B14F-4D97-AF65-F5344CB8AC3E}">
        <p14:creationId xmlns:p14="http://schemas.microsoft.com/office/powerpoint/2010/main" val="2009392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4</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5</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6</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7</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8</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9</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10</a:t>
            </a:fld>
            <a:endParaRPr lang="en-NZ"/>
          </a:p>
        </p:txBody>
      </p:sp>
    </p:spTree>
    <p:extLst>
      <p:ext uri="{BB962C8B-B14F-4D97-AF65-F5344CB8AC3E}">
        <p14:creationId xmlns:p14="http://schemas.microsoft.com/office/powerpoint/2010/main" val="6065234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79488" y="3648075"/>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Rectangle 5"/>
          <p:cNvSpPr/>
          <p:nvPr/>
        </p:nvSpPr>
        <p:spPr>
          <a:xfrm>
            <a:off x="979488" y="3648075"/>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990600" y="5048250"/>
            <a:ext cx="24765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2250" y="2286000"/>
            <a:ext cx="1090613"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1320800" y="3886200"/>
            <a:ext cx="74295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7"/>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12" name="Footer Placeholder 16"/>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13" name="Slide Number Placeholder 28"/>
          <p:cNvSpPr>
            <a:spLocks noGrp="1"/>
          </p:cNvSpPr>
          <p:nvPr>
            <p:ph type="sldNum" sz="quarter" idx="12"/>
          </p:nvPr>
        </p:nvSpPr>
        <p:spPr>
          <a:xfrm>
            <a:off x="1317625" y="6354763"/>
            <a:ext cx="1320800" cy="366712"/>
          </a:xfrm>
        </p:spPr>
        <p:txBody>
          <a:bodyPr/>
          <a:lstStyle>
            <a:lvl1pPr>
              <a:defRPr/>
            </a:lvl1pPr>
          </a:lstStyle>
          <a:p>
            <a:pPr>
              <a:defRPr/>
            </a:pPr>
            <a:fld id="{2077F3A0-45B1-4CE6-9E43-01CACF799402}" type="slidenum">
              <a:rPr lang="en-NZ"/>
              <a:pPr>
                <a:defRPr/>
              </a:pPr>
              <a:t>‹#›</a:t>
            </a:fld>
            <a:endParaRPr lang="en-NZ"/>
          </a:p>
        </p:txBody>
      </p:sp>
    </p:spTree>
    <p:extLst>
      <p:ext uri="{BB962C8B-B14F-4D97-AF65-F5344CB8AC3E}">
        <p14:creationId xmlns:p14="http://schemas.microsoft.com/office/powerpoint/2010/main" val="2048134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22"/>
          <p:cNvSpPr>
            <a:spLocks noGrp="1"/>
          </p:cNvSpPr>
          <p:nvPr>
            <p:ph type="sldNum" sz="quarter" idx="12"/>
          </p:nvPr>
        </p:nvSpPr>
        <p:spPr/>
        <p:txBody>
          <a:bodyPr/>
          <a:lstStyle>
            <a:lvl1pPr>
              <a:defRPr/>
            </a:lvl1pPr>
          </a:lstStyle>
          <a:p>
            <a:pPr>
              <a:defRPr/>
            </a:pPr>
            <a:fld id="{C6EB5BEF-1B84-481E-AE12-FDBD3F514DFB}" type="slidenum">
              <a:rPr lang="en-NZ"/>
              <a:pPr>
                <a:defRPr/>
              </a:pPr>
              <a:t>‹#›</a:t>
            </a:fld>
            <a:endParaRPr lang="en-NZ"/>
          </a:p>
        </p:txBody>
      </p:sp>
    </p:spTree>
    <p:extLst>
      <p:ext uri="{BB962C8B-B14F-4D97-AF65-F5344CB8AC3E}">
        <p14:creationId xmlns:p14="http://schemas.microsoft.com/office/powerpoint/2010/main" val="388554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Straight Connector 5"/>
          <p:cNvSpPr>
            <a:spLocks noChangeShapeType="1"/>
          </p:cNvSpPr>
          <p:nvPr/>
        </p:nvSpPr>
        <p:spPr bwMode="auto">
          <a:xfrm rot="5400000">
            <a:off x="41767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4"/>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5"/>
          <p:cNvSpPr>
            <a:spLocks noGrp="1"/>
          </p:cNvSpPr>
          <p:nvPr>
            <p:ph type="sldNum" sz="quarter" idx="12"/>
          </p:nvPr>
        </p:nvSpPr>
        <p:spPr/>
        <p:txBody>
          <a:bodyPr/>
          <a:lstStyle>
            <a:lvl1pPr>
              <a:defRPr/>
            </a:lvl1pPr>
          </a:lstStyle>
          <a:p>
            <a:pPr>
              <a:defRPr/>
            </a:pPr>
            <a:fld id="{1CD56BA3-2E91-4AD2-B0B7-256FD0BED643}" type="slidenum">
              <a:rPr lang="en-NZ"/>
              <a:pPr>
                <a:defRPr/>
              </a:pPr>
              <a:t>‹#›</a:t>
            </a:fld>
            <a:endParaRPr lang="en-NZ"/>
          </a:p>
        </p:txBody>
      </p:sp>
    </p:spTree>
    <p:extLst>
      <p:ext uri="{BB962C8B-B14F-4D97-AF65-F5344CB8AC3E}">
        <p14:creationId xmlns:p14="http://schemas.microsoft.com/office/powerpoint/2010/main" val="350131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0"/>
            <a:ext cx="8153561"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4337" y="1196975"/>
            <a:ext cx="459700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6440" y="1196975"/>
            <a:ext cx="459872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4"/>
          <p:cNvSpPr>
            <a:spLocks noGrp="1" noChangeArrowheads="1"/>
          </p:cNvSpPr>
          <p:nvPr>
            <p:ph type="dt" sz="half" idx="10"/>
          </p:nvPr>
        </p:nvSpPr>
        <p:spPr/>
        <p:txBody>
          <a:bodyPr/>
          <a:lstStyle>
            <a:lvl1pPr>
              <a:defRPr/>
            </a:lvl1pPr>
          </a:lstStyle>
          <a:p>
            <a:pPr>
              <a:defRPr/>
            </a:pPr>
            <a:r>
              <a:rPr lang="en-US" smtClean="0"/>
              <a:t>2015 S1</a:t>
            </a:r>
            <a:endParaRPr lang="en-NZ"/>
          </a:p>
        </p:txBody>
      </p:sp>
      <p:sp>
        <p:nvSpPr>
          <p:cNvPr id="7" name="Rectangle 65"/>
          <p:cNvSpPr>
            <a:spLocks noGrp="1" noChangeArrowheads="1"/>
          </p:cNvSpPr>
          <p:nvPr>
            <p:ph type="ftr" sz="quarter" idx="11"/>
          </p:nvPr>
        </p:nvSpPr>
        <p:spPr/>
        <p:txBody>
          <a:bodyPr/>
          <a:lstStyle>
            <a:lvl1pPr>
              <a:defRPr/>
            </a:lvl1pPr>
          </a:lstStyle>
          <a:p>
            <a:pPr>
              <a:defRPr/>
            </a:pPr>
            <a:r>
              <a:rPr lang="en-NZ" smtClean="0"/>
              <a:t>Software Quality</a:t>
            </a:r>
            <a:endParaRPr lang="en-NZ"/>
          </a:p>
        </p:txBody>
      </p:sp>
      <p:sp>
        <p:nvSpPr>
          <p:cNvPr id="8" name="Rectangle 66"/>
          <p:cNvSpPr>
            <a:spLocks noGrp="1" noChangeArrowheads="1"/>
          </p:cNvSpPr>
          <p:nvPr>
            <p:ph type="sldNum" sz="quarter" idx="12"/>
          </p:nvPr>
        </p:nvSpPr>
        <p:spPr/>
        <p:txBody>
          <a:bodyPr/>
          <a:lstStyle>
            <a:lvl1pPr>
              <a:defRPr/>
            </a:lvl1pPr>
          </a:lstStyle>
          <a:p>
            <a:pPr>
              <a:defRPr/>
            </a:pPr>
            <a:fld id="{72D9C1AB-4E3C-4FE8-8791-6DB4C37F1D52}" type="slidenum">
              <a:rPr lang="en-NZ"/>
              <a:pPr>
                <a:defRPr/>
              </a:pPr>
              <a:t>‹#›</a:t>
            </a:fld>
            <a:endParaRPr lang="en-NZ"/>
          </a:p>
        </p:txBody>
      </p:sp>
    </p:spTree>
    <p:extLst>
      <p:ext uri="{BB962C8B-B14F-4D97-AF65-F5344CB8AC3E}">
        <p14:creationId xmlns:p14="http://schemas.microsoft.com/office/powerpoint/2010/main" val="11096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08050" y="152400"/>
            <a:ext cx="8730399" cy="990600"/>
          </a:xfrm>
        </p:spPr>
        <p:txBody>
          <a:bodyPr/>
          <a:lstStyle/>
          <a:p>
            <a:r>
              <a:rPr lang="en-US" smtClean="0"/>
              <a:t>Click to edit Master title style</a:t>
            </a:r>
            <a:endParaRPr lang="en-US" dirty="0"/>
          </a:p>
        </p:txBody>
      </p:sp>
      <p:sp>
        <p:nvSpPr>
          <p:cNvPr id="8" name="Content Placeholder 7"/>
          <p:cNvSpPr>
            <a:spLocks noGrp="1"/>
          </p:cNvSpPr>
          <p:nvPr>
            <p:ph sz="quarter" idx="1"/>
          </p:nvPr>
        </p:nvSpPr>
        <p:spPr>
          <a:xfrm>
            <a:off x="165100" y="1219200"/>
            <a:ext cx="9493250" cy="5105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6" name="Footer Placeholder 4"/>
          <p:cNvSpPr>
            <a:spLocks noGrp="1"/>
          </p:cNvSpPr>
          <p:nvPr>
            <p:ph type="ftr" sz="quarter" idx="11"/>
          </p:nvPr>
        </p:nvSpPr>
        <p:spPr/>
        <p:txBody>
          <a:bodyPr/>
          <a:lstStyle>
            <a:lvl1pPr algn="ctr">
              <a:defRPr dirty="0" smtClean="0"/>
            </a:lvl1pPr>
          </a:lstStyle>
          <a:p>
            <a:pPr>
              <a:defRPr/>
            </a:pPr>
            <a:r>
              <a:rPr lang="en-NZ" smtClean="0"/>
              <a:t>Software Quality</a:t>
            </a:r>
            <a:endParaRPr lang="en-NZ"/>
          </a:p>
        </p:txBody>
      </p:sp>
      <p:sp>
        <p:nvSpPr>
          <p:cNvPr id="7" name="Slide Number Placeholder 5"/>
          <p:cNvSpPr>
            <a:spLocks noGrp="1"/>
          </p:cNvSpPr>
          <p:nvPr>
            <p:ph type="sldNum" sz="quarter" idx="12"/>
          </p:nvPr>
        </p:nvSpPr>
        <p:spPr/>
        <p:txBody>
          <a:bodyPr/>
          <a:lstStyle>
            <a:lvl1pPr>
              <a:defRPr/>
            </a:lvl1pPr>
          </a:lstStyle>
          <a:p>
            <a:pPr>
              <a:defRPr/>
            </a:pPr>
            <a:fld id="{8663669D-2BA9-4702-B0D8-BA76FEAF13EF}" type="slidenum">
              <a:rPr lang="en-NZ"/>
              <a:pPr>
                <a:defRPr/>
              </a:pPr>
              <a:t>‹#›</a:t>
            </a:fld>
            <a:endParaRPr lang="en-NZ"/>
          </a:p>
        </p:txBody>
      </p:sp>
    </p:spTree>
    <p:extLst>
      <p:ext uri="{BB962C8B-B14F-4D97-AF65-F5344CB8AC3E}">
        <p14:creationId xmlns:p14="http://schemas.microsoft.com/office/powerpoint/2010/main" val="169247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90600" y="2819400"/>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2819400"/>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1320800" y="2971800"/>
            <a:ext cx="74295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403350" y="4267200"/>
            <a:ext cx="734695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7" name="Footer Placeholder 4"/>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8" name="Slide Number Placeholder 5"/>
          <p:cNvSpPr>
            <a:spLocks noGrp="1"/>
          </p:cNvSpPr>
          <p:nvPr>
            <p:ph type="sldNum" sz="quarter" idx="12"/>
          </p:nvPr>
        </p:nvSpPr>
        <p:spPr>
          <a:xfrm>
            <a:off x="1158875" y="6354763"/>
            <a:ext cx="1647825" cy="366712"/>
          </a:xfrm>
        </p:spPr>
        <p:txBody>
          <a:bodyPr/>
          <a:lstStyle>
            <a:lvl1pPr>
              <a:defRPr/>
            </a:lvl1pPr>
          </a:lstStyle>
          <a:p>
            <a:pPr>
              <a:defRPr/>
            </a:pPr>
            <a:fld id="{5B45A070-D851-43EE-811E-49B3EAE06C78}" type="slidenum">
              <a:rPr lang="en-NZ"/>
              <a:pPr>
                <a:defRPr/>
              </a:pPr>
              <a:t>‹#›</a:t>
            </a:fld>
            <a:endParaRPr lang="en-NZ"/>
          </a:p>
        </p:txBody>
      </p:sp>
    </p:spTree>
    <p:extLst>
      <p:ext uri="{BB962C8B-B14F-4D97-AF65-F5344CB8AC3E}">
        <p14:creationId xmlns:p14="http://schemas.microsoft.com/office/powerpoint/2010/main" val="12913638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228600"/>
            <a:ext cx="8482041" cy="914400"/>
          </a:xfrm>
        </p:spPr>
        <p:txBody>
          <a:bodyPr/>
          <a:lstStyle/>
          <a:p>
            <a:r>
              <a:rPr lang="en-US" smtClean="0"/>
              <a:t>Click to edit Master title style</a:t>
            </a:r>
            <a:endParaRPr lang="en-US" dirty="0"/>
          </a:p>
        </p:txBody>
      </p:sp>
      <p:sp>
        <p:nvSpPr>
          <p:cNvPr id="9" name="Content Placeholder 8"/>
          <p:cNvSpPr>
            <a:spLocks noGrp="1"/>
          </p:cNvSpPr>
          <p:nvPr>
            <p:ph sz="quarter" idx="1"/>
          </p:nvPr>
        </p:nvSpPr>
        <p:spPr>
          <a:xfrm>
            <a:off x="495300" y="1219200"/>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5018215" y="1216152"/>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7"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8" name="Slide Number Placeholder 6"/>
          <p:cNvSpPr>
            <a:spLocks noGrp="1"/>
          </p:cNvSpPr>
          <p:nvPr>
            <p:ph type="sldNum" sz="quarter" idx="12"/>
          </p:nvPr>
        </p:nvSpPr>
        <p:spPr/>
        <p:txBody>
          <a:bodyPr/>
          <a:lstStyle>
            <a:lvl1pPr>
              <a:defRPr/>
            </a:lvl1pPr>
          </a:lstStyle>
          <a:p>
            <a:pPr>
              <a:defRPr/>
            </a:pPr>
            <a:fld id="{74A3A9E7-24EE-4341-93F5-FA1DEB4FFFBB}" type="slidenum">
              <a:rPr lang="en-NZ"/>
              <a:pPr>
                <a:defRPr/>
              </a:pPr>
              <a:t>‹#›</a:t>
            </a:fld>
            <a:endParaRPr lang="en-NZ"/>
          </a:p>
        </p:txBody>
      </p:sp>
    </p:spTree>
    <p:extLst>
      <p:ext uri="{BB962C8B-B14F-4D97-AF65-F5344CB8AC3E}">
        <p14:creationId xmlns:p14="http://schemas.microsoft.com/office/powerpoint/2010/main" val="258259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285875"/>
            <a:ext cx="4376870"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5035550" y="1295400"/>
            <a:ext cx="4378590"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9530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503555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22"/>
          <p:cNvSpPr>
            <a:spLocks noGrp="1"/>
          </p:cNvSpPr>
          <p:nvPr>
            <p:ph type="sldNum" sz="quarter" idx="12"/>
          </p:nvPr>
        </p:nvSpPr>
        <p:spPr/>
        <p:txBody>
          <a:bodyPr/>
          <a:lstStyle>
            <a:lvl1pPr>
              <a:defRPr/>
            </a:lvl1pPr>
          </a:lstStyle>
          <a:p>
            <a:pPr>
              <a:defRPr/>
            </a:pPr>
            <a:fld id="{A1853D25-781E-4CE8-9818-5DC48560A19F}" type="slidenum">
              <a:rPr lang="en-NZ"/>
              <a:pPr>
                <a:defRPr/>
              </a:pPr>
              <a:t>‹#›</a:t>
            </a:fld>
            <a:endParaRPr lang="en-NZ"/>
          </a:p>
        </p:txBody>
      </p:sp>
    </p:spTree>
    <p:extLst>
      <p:ext uri="{BB962C8B-B14F-4D97-AF65-F5344CB8AC3E}">
        <p14:creationId xmlns:p14="http://schemas.microsoft.com/office/powerpoint/2010/main" val="289895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228600"/>
            <a:ext cx="89154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3"/>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4"/>
          <p:cNvSpPr>
            <a:spLocks noGrp="1"/>
          </p:cNvSpPr>
          <p:nvPr>
            <p:ph type="sldNum" sz="quarter" idx="12"/>
          </p:nvPr>
        </p:nvSpPr>
        <p:spPr/>
        <p:txBody>
          <a:bodyPr/>
          <a:lstStyle>
            <a:lvl1pPr>
              <a:defRPr/>
            </a:lvl1pPr>
          </a:lstStyle>
          <a:p>
            <a:pPr>
              <a:defRPr/>
            </a:pPr>
            <a:fld id="{6F89AE63-5CA7-42CE-9C58-4384E18B3489}" type="slidenum">
              <a:rPr lang="en-NZ"/>
              <a:pPr>
                <a:defRPr/>
              </a:pPr>
              <a:t>‹#›</a:t>
            </a:fld>
            <a:endParaRPr lang="en-NZ"/>
          </a:p>
        </p:txBody>
      </p:sp>
    </p:spTree>
    <p:extLst>
      <p:ext uri="{BB962C8B-B14F-4D97-AF65-F5344CB8AC3E}">
        <p14:creationId xmlns:p14="http://schemas.microsoft.com/office/powerpoint/2010/main" val="2363130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4" name="Date Placeholder 1"/>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3"/>
          <p:cNvSpPr>
            <a:spLocks noGrp="1"/>
          </p:cNvSpPr>
          <p:nvPr>
            <p:ph type="sldNum" sz="quarter" idx="12"/>
          </p:nvPr>
        </p:nvSpPr>
        <p:spPr/>
        <p:txBody>
          <a:bodyPr/>
          <a:lstStyle>
            <a:lvl1pPr>
              <a:defRPr/>
            </a:lvl1pPr>
          </a:lstStyle>
          <a:p>
            <a:pPr>
              <a:defRPr/>
            </a:pPr>
            <a:fld id="{D87C371F-8548-4AB0-A9F7-DC49299EE5D0}" type="slidenum">
              <a:rPr lang="en-NZ"/>
              <a:pPr>
                <a:defRPr/>
              </a:pPr>
              <a:t>‹#›</a:t>
            </a:fld>
            <a:endParaRPr lang="en-NZ"/>
          </a:p>
        </p:txBody>
      </p:sp>
    </p:spTree>
    <p:extLst>
      <p:ext uri="{BB962C8B-B14F-4D97-AF65-F5344CB8AC3E}">
        <p14:creationId xmlns:p14="http://schemas.microsoft.com/office/powerpoint/2010/main" val="98060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67506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6851650" y="304800"/>
            <a:ext cx="272415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851650" y="1219201"/>
            <a:ext cx="272415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30200" y="304800"/>
            <a:ext cx="619125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37980DFE-0548-400E-A8FA-F01D8695FF25}" type="slidenum">
              <a:rPr lang="en-NZ"/>
              <a:pPr>
                <a:defRPr/>
              </a:pPr>
              <a:t>‹#›</a:t>
            </a:fld>
            <a:endParaRPr lang="en-NZ"/>
          </a:p>
        </p:txBody>
      </p:sp>
    </p:spTree>
    <p:extLst>
      <p:ext uri="{BB962C8B-B14F-4D97-AF65-F5344CB8AC3E}">
        <p14:creationId xmlns:p14="http://schemas.microsoft.com/office/powerpoint/2010/main" val="239517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495300" y="500063"/>
            <a:ext cx="198438"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500856"/>
            <a:ext cx="89154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95300" y="1905000"/>
            <a:ext cx="89154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95300" y="1219200"/>
            <a:ext cx="89154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91FC7C70-7420-4656-AE43-871CADEE97CD}" type="slidenum">
              <a:rPr lang="en-NZ"/>
              <a:pPr>
                <a:defRPr/>
              </a:pPr>
              <a:t>‹#›</a:t>
            </a:fld>
            <a:endParaRPr lang="en-NZ"/>
          </a:p>
        </p:txBody>
      </p:sp>
    </p:spTree>
    <p:extLst>
      <p:ext uri="{BB962C8B-B14F-4D97-AF65-F5344CB8AC3E}">
        <p14:creationId xmlns:p14="http://schemas.microsoft.com/office/powerpoint/2010/main" val="133649771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928688" y="152400"/>
            <a:ext cx="84820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95300" y="1219200"/>
            <a:ext cx="89154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7215188" y="6356350"/>
            <a:ext cx="2479675" cy="365125"/>
          </a:xfrm>
          <a:prstGeom prst="rect">
            <a:avLst/>
          </a:prstGeom>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r>
              <a:rPr lang="en-US" smtClean="0"/>
              <a:t>2015 S1</a:t>
            </a:r>
            <a:endParaRPr lang="en-NZ"/>
          </a:p>
        </p:txBody>
      </p:sp>
      <p:sp>
        <p:nvSpPr>
          <p:cNvPr id="3" name="Footer Placeholder 2"/>
          <p:cNvSpPr>
            <a:spLocks noGrp="1"/>
          </p:cNvSpPr>
          <p:nvPr>
            <p:ph type="ftr" sz="quarter" idx="3"/>
          </p:nvPr>
        </p:nvSpPr>
        <p:spPr>
          <a:xfrm>
            <a:off x="3140075" y="6356350"/>
            <a:ext cx="3797300" cy="365125"/>
          </a:xfrm>
          <a:prstGeom prst="rect">
            <a:avLst/>
          </a:prstGeom>
        </p:spPr>
        <p:txBody>
          <a:bodyPr vert="horz"/>
          <a:lstStyle>
            <a:lvl1pPr algn="ctr" eaLnBrk="1" latinLnBrk="0" hangingPunct="1">
              <a:defRPr kumimoji="0" sz="1400">
                <a:solidFill>
                  <a:schemeClr val="tx2"/>
                </a:solidFill>
              </a:defRPr>
            </a:lvl1pPr>
          </a:lstStyle>
          <a:p>
            <a:pPr>
              <a:defRPr/>
            </a:pPr>
            <a:r>
              <a:rPr lang="en-NZ" smtClean="0"/>
              <a:t>Software Quality</a:t>
            </a:r>
            <a:endParaRPr lang="en-NZ"/>
          </a:p>
        </p:txBody>
      </p:sp>
      <p:sp>
        <p:nvSpPr>
          <p:cNvPr id="23" name="Slide Number Placeholder 22"/>
          <p:cNvSpPr>
            <a:spLocks noGrp="1"/>
          </p:cNvSpPr>
          <p:nvPr>
            <p:ph type="sldNum" sz="quarter" idx="4"/>
          </p:nvPr>
        </p:nvSpPr>
        <p:spPr>
          <a:xfrm>
            <a:off x="195263" y="6356350"/>
            <a:ext cx="2146300" cy="365125"/>
          </a:xfrm>
          <a:prstGeom prst="rect">
            <a:avLst/>
          </a:prstGeom>
        </p:spPr>
        <p:txBody>
          <a:bodyPr vert="horz" wrap="square" lIns="91440" tIns="45720" rIns="91440" bIns="45720" numCol="1" anchor="t" anchorCtr="0" compatLnSpc="1">
            <a:prstTxWarp prst="textNoShape">
              <a:avLst/>
            </a:prstTxWarp>
          </a:bodyPr>
          <a:lstStyle>
            <a:lvl1pPr algn="l">
              <a:defRPr sz="1400">
                <a:solidFill>
                  <a:schemeClr val="tx2"/>
                </a:solidFill>
              </a:defRPr>
            </a:lvl1pPr>
          </a:lstStyle>
          <a:p>
            <a:pPr>
              <a:defRPr/>
            </a:pPr>
            <a:fld id="{C9BBFAA5-2A47-44CD-9BA7-C025E5419EE3}" type="slidenum">
              <a:rPr lang="en-NZ"/>
              <a:pPr>
                <a:defRPr/>
              </a:pPr>
              <a:t>‹#›</a:t>
            </a:fld>
            <a:endParaRPr lang="en-NZ"/>
          </a:p>
        </p:txBody>
      </p:sp>
      <p:sp>
        <p:nvSpPr>
          <p:cNvPr id="28" name="Straight Connector 27"/>
          <p:cNvSpPr>
            <a:spLocks noChangeShapeType="1"/>
          </p:cNvSpPr>
          <p:nvPr/>
        </p:nvSpPr>
        <p:spPr bwMode="auto">
          <a:xfrm>
            <a:off x="165100" y="6353175"/>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165100" y="1143000"/>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48" r:id="rId5"/>
    <p:sldLayoutId id="2147483954" r:id="rId6"/>
    <p:sldLayoutId id="2147483955" r:id="rId7"/>
    <p:sldLayoutId id="2147483956" r:id="rId8"/>
    <p:sldLayoutId id="2147483957" r:id="rId9"/>
    <p:sldLayoutId id="2147483949" r:id="rId10"/>
    <p:sldLayoutId id="2147483958" r:id="rId11"/>
    <p:sldLayoutId id="2147483959" r:id="rId12"/>
  </p:sldLayoutIdLst>
  <p:hf hd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oleyconsulting.co.uk/from-waterfall-to-v-model.ht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2.gif"/></Relationships>
</file>

<file path=ppt/slides/_rels/slide21.xml.rels><?xml version="1.0" encoding="UTF-8" standalone="yes"?>
<Relationships xmlns="http://schemas.openxmlformats.org/package/2006/relationships"><Relationship Id="rId3" Type="http://schemas.openxmlformats.org/officeDocument/2006/relationships/hyperlink" Target="http://softwaretestingfundamentals.com/verification-vs-validati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oleyconsulting.co.uk/from-waterfall-to-v-model.ht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3.gif"/></Relationships>
</file>

<file path=ppt/slides/_rels/slide23.xml.rels><?xml version="1.0" encoding="UTF-8" standalone="yes"?>
<Relationships xmlns="http://schemas.openxmlformats.org/package/2006/relationships"><Relationship Id="rId3" Type="http://schemas.openxmlformats.org/officeDocument/2006/relationships/hyperlink" Target="http://softwaretestingfundamentals.com/verification-vs-validatio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craiglarman.com/wiki/downloads/misc/history-of-iterative-larman-and-basili-ieee-computer.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www.agilealliance.org/"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320800" y="3717032"/>
            <a:ext cx="7429500" cy="990600"/>
          </a:xfrm>
        </p:spPr>
        <p:txBody>
          <a:bodyPr/>
          <a:lstStyle/>
          <a:p>
            <a:pPr algn="ctr" eaLnBrk="1" hangingPunct="1"/>
            <a:r>
              <a:rPr lang="en-NZ" altLang="zh-TW" dirty="0" err="1" smtClean="0">
                <a:ea typeface="新細明體" pitchFamily="18" charset="-120"/>
              </a:rPr>
              <a:t>CompSci</a:t>
            </a:r>
            <a:r>
              <a:rPr lang="en-NZ" altLang="zh-TW" dirty="0" smtClean="0">
                <a:ea typeface="新細明體" pitchFamily="18" charset="-120"/>
              </a:rPr>
              <a:t> 230</a:t>
            </a:r>
            <a:br>
              <a:rPr lang="en-NZ" altLang="zh-TW" dirty="0" smtClean="0">
                <a:ea typeface="新細明體" pitchFamily="18" charset="-120"/>
              </a:rPr>
            </a:br>
            <a:r>
              <a:rPr lang="en-US" altLang="en-US" dirty="0" smtClean="0"/>
              <a:t>Software Design and Construction</a:t>
            </a:r>
            <a:br>
              <a:rPr lang="en-US" altLang="en-US" dirty="0" smtClean="0"/>
            </a:br>
            <a:endParaRPr lang="en-US" dirty="0" smtClean="0">
              <a:ea typeface="新細明體" pitchFamily="18" charset="-120"/>
            </a:endParaRPr>
          </a:p>
        </p:txBody>
      </p:sp>
      <p:sp>
        <p:nvSpPr>
          <p:cNvPr id="3075" name="Rectangle 3" descr="Rectangle: Click to edit Master text styles&#10;Second level&#10;Third level&#10;Fourth level&#10;Fifth level"/>
          <p:cNvSpPr>
            <a:spLocks noGrp="1" noChangeArrowheads="1"/>
          </p:cNvSpPr>
          <p:nvPr>
            <p:ph type="subTitle" idx="1"/>
          </p:nvPr>
        </p:nvSpPr>
        <p:spPr>
          <a:xfrm>
            <a:off x="1280592" y="5052442"/>
            <a:ext cx="7429500" cy="680814"/>
          </a:xfrm>
        </p:spPr>
        <p:txBody>
          <a:bodyPr>
            <a:normAutofit fontScale="92500" lnSpcReduction="20000"/>
          </a:bodyPr>
          <a:lstStyle/>
          <a:p>
            <a:pPr algn="ctr" eaLnBrk="1" hangingPunct="1">
              <a:defRPr/>
            </a:pPr>
            <a:r>
              <a:rPr lang="en-NZ" altLang="zh-TW" dirty="0" smtClean="0">
                <a:ea typeface="新細明體" pitchFamily="18" charset="-120"/>
              </a:rPr>
              <a:t>Software Quality 2015S1</a:t>
            </a:r>
          </a:p>
          <a:p>
            <a:pPr algn="ctr" eaLnBrk="1" hangingPunct="1">
              <a:defRPr/>
            </a:pPr>
            <a:r>
              <a:rPr lang="en-NZ" dirty="0" smtClean="0"/>
              <a:t>Revision</a:t>
            </a:r>
            <a:endParaRPr lang="en-US" dirty="0" smtClean="0"/>
          </a:p>
        </p:txBody>
      </p:sp>
    </p:spTree>
    <p:extLst>
      <p:ext uri="{BB962C8B-B14F-4D97-AF65-F5344CB8AC3E}">
        <p14:creationId xmlns:p14="http://schemas.microsoft.com/office/powerpoint/2010/main" val="1630684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a:t>
            </a:r>
            <a:endParaRPr lang="en-NZ" dirty="0"/>
          </a:p>
        </p:txBody>
      </p:sp>
      <p:sp>
        <p:nvSpPr>
          <p:cNvPr id="3" name="Content Placeholder 2"/>
          <p:cNvSpPr>
            <a:spLocks noGrp="1"/>
          </p:cNvSpPr>
          <p:nvPr>
            <p:ph sz="quarter" idx="1"/>
          </p:nvPr>
        </p:nvSpPr>
        <p:spPr>
          <a:xfrm>
            <a:off x="309116" y="1219200"/>
            <a:ext cx="8388300" cy="5018112"/>
          </a:xfrm>
        </p:spPr>
        <p:txBody>
          <a:bodyPr>
            <a:normAutofit/>
          </a:bodyPr>
          <a:lstStyle/>
          <a:p>
            <a:endParaRPr lang="en-NZ" sz="1000" dirty="0" smtClean="0"/>
          </a:p>
          <a:p>
            <a:r>
              <a:rPr lang="en-NZ" dirty="0" smtClean="0"/>
              <a:t>Deming: </a:t>
            </a:r>
          </a:p>
          <a:p>
            <a:pPr lvl="1"/>
            <a:r>
              <a:rPr lang="en-NZ" dirty="0" smtClean="0"/>
              <a:t>Quality is conformance to specification </a:t>
            </a:r>
          </a:p>
          <a:p>
            <a:pPr lvl="2"/>
            <a:r>
              <a:rPr lang="en-NZ" i="1" dirty="0" smtClean="0">
                <a:solidFill>
                  <a:srgbClr val="0070C0"/>
                </a:solidFill>
              </a:rPr>
              <a:t>Get the specs right and build according to them. Basis of the ‘waterfall’ approach to software development.</a:t>
            </a:r>
          </a:p>
          <a:p>
            <a:pPr lvl="1"/>
            <a:r>
              <a:rPr lang="en-NZ" dirty="0" smtClean="0"/>
              <a:t>You </a:t>
            </a:r>
            <a:r>
              <a:rPr lang="en-NZ" dirty="0"/>
              <a:t>cannot inspect quality into a product – it must be built in from the </a:t>
            </a:r>
            <a:r>
              <a:rPr lang="en-NZ" dirty="0" smtClean="0"/>
              <a:t>start</a:t>
            </a:r>
          </a:p>
          <a:p>
            <a:pPr lvl="2"/>
            <a:r>
              <a:rPr lang="en-NZ" i="1" dirty="0" smtClean="0">
                <a:solidFill>
                  <a:srgbClr val="0070C0"/>
                </a:solidFill>
              </a:rPr>
              <a:t>Inspecting (testing) finds what is wrong with the product, which then has to be reworked. Too late. For developer, it’s your job to make sure what is passed on to testing team or another developer is of high quality.</a:t>
            </a:r>
            <a:endParaRPr lang="en-NZ" i="1" dirty="0">
              <a:solidFill>
                <a:srgbClr val="0070C0"/>
              </a:solidFill>
            </a:endParaRPr>
          </a:p>
          <a:p>
            <a:pPr lvl="1"/>
            <a:r>
              <a:rPr lang="en-NZ" dirty="0" smtClean="0"/>
              <a:t>Most </a:t>
            </a:r>
            <a:r>
              <a:rPr lang="en-NZ" dirty="0"/>
              <a:t>problems are a result of the system (process) – don’t blame the workers, it’s a management </a:t>
            </a:r>
            <a:r>
              <a:rPr lang="en-NZ" dirty="0" smtClean="0"/>
              <a:t>problem</a:t>
            </a:r>
          </a:p>
          <a:p>
            <a:pPr lvl="2"/>
            <a:r>
              <a:rPr lang="en-NZ" i="1" dirty="0" smtClean="0">
                <a:solidFill>
                  <a:srgbClr val="0070C0"/>
                </a:solidFill>
              </a:rPr>
              <a:t>Consider: team of 5 developers, 4 experienced and 1 new.  The new one is in charge of keeping the specification wiki up to date. Hmmm…</a:t>
            </a:r>
          </a:p>
          <a:p>
            <a:pPr lvl="1"/>
            <a:endParaRPr lang="en-NZ" dirty="0"/>
          </a:p>
          <a:p>
            <a:pPr lvl="1"/>
            <a:endParaRPr lang="en-NZ" dirty="0"/>
          </a:p>
          <a:p>
            <a:pPr lvl="1"/>
            <a:endParaRPr lang="en-NZ" altLang="en-US" sz="2400"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10</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330083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a:t>
            </a:r>
            <a:endParaRPr lang="en-NZ" dirty="0"/>
          </a:p>
        </p:txBody>
      </p:sp>
      <p:sp>
        <p:nvSpPr>
          <p:cNvPr id="3" name="Content Placeholder 2"/>
          <p:cNvSpPr>
            <a:spLocks noGrp="1"/>
          </p:cNvSpPr>
          <p:nvPr>
            <p:ph sz="quarter" idx="1"/>
          </p:nvPr>
        </p:nvSpPr>
        <p:spPr>
          <a:xfrm>
            <a:off x="309116" y="1219200"/>
            <a:ext cx="9324404" cy="4226024"/>
          </a:xfrm>
        </p:spPr>
        <p:txBody>
          <a:bodyPr>
            <a:normAutofit/>
          </a:bodyPr>
          <a:lstStyle/>
          <a:p>
            <a:endParaRPr lang="en-NZ" dirty="0" smtClean="0"/>
          </a:p>
          <a:p>
            <a:r>
              <a:rPr lang="en-NZ" dirty="0" err="1"/>
              <a:t>Juran</a:t>
            </a:r>
            <a:r>
              <a:rPr lang="en-NZ" dirty="0"/>
              <a:t>: </a:t>
            </a:r>
          </a:p>
          <a:p>
            <a:pPr lvl="1"/>
            <a:r>
              <a:rPr lang="en-NZ" dirty="0"/>
              <a:t>Quality is fitness for use (issues of ‘grade</a:t>
            </a:r>
            <a:r>
              <a:rPr lang="en-NZ" dirty="0" smtClean="0"/>
              <a:t>’)</a:t>
            </a:r>
          </a:p>
          <a:p>
            <a:pPr lvl="2"/>
            <a:r>
              <a:rPr lang="en-NZ" i="1" dirty="0" smtClean="0">
                <a:solidFill>
                  <a:srgbClr val="0070C0"/>
                </a:solidFill>
              </a:rPr>
              <a:t>Seen in agile approaches to software development i.e. work closely with the client to make sure you deliver what (s)he really wants.</a:t>
            </a:r>
          </a:p>
          <a:p>
            <a:pPr lvl="2"/>
            <a:r>
              <a:rPr lang="en-NZ" i="1" dirty="0" smtClean="0">
                <a:solidFill>
                  <a:srgbClr val="0070C0"/>
                </a:solidFill>
              </a:rPr>
              <a:t>Developer must understand required quality characteristics.</a:t>
            </a:r>
            <a:endParaRPr lang="en-NZ" i="1" dirty="0">
              <a:solidFill>
                <a:srgbClr val="0070C0"/>
              </a:solidFill>
            </a:endParaRPr>
          </a:p>
          <a:p>
            <a:pPr lvl="1"/>
            <a:r>
              <a:rPr lang="en-NZ" dirty="0"/>
              <a:t>Workers must be empowered by support of top management</a:t>
            </a:r>
          </a:p>
          <a:p>
            <a:pPr lvl="2"/>
            <a:r>
              <a:rPr lang="en-NZ" altLang="en-US" sz="2100" i="1" dirty="0" smtClean="0">
                <a:solidFill>
                  <a:srgbClr val="0070C0"/>
                </a:solidFill>
              </a:rPr>
              <a:t>Basis of TQM initiatives. </a:t>
            </a:r>
          </a:p>
          <a:p>
            <a:pPr lvl="2"/>
            <a:r>
              <a:rPr lang="en-NZ" altLang="en-US" sz="2100" i="1" dirty="0" smtClean="0">
                <a:solidFill>
                  <a:srgbClr val="0070C0"/>
                </a:solidFill>
              </a:rPr>
              <a:t>HUGE problem in many (most?) software development initiatives.</a:t>
            </a:r>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11</a:t>
            </a:fld>
            <a:endParaRPr lang="en-NZ"/>
          </a:p>
        </p:txBody>
      </p:sp>
      <p:sp>
        <p:nvSpPr>
          <p:cNvPr id="7" name="Content Placeholder 2"/>
          <p:cNvSpPr txBox="1">
            <a:spLocks/>
          </p:cNvSpPr>
          <p:nvPr/>
        </p:nvSpPr>
        <p:spPr bwMode="auto">
          <a:xfrm>
            <a:off x="2792760" y="6021288"/>
            <a:ext cx="4968552"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buNone/>
            </a:pPr>
            <a:r>
              <a:rPr lang="en-NZ" altLang="en-US" sz="1500" i="1" dirty="0" smtClean="0"/>
              <a:t>http</a:t>
            </a:r>
            <a:r>
              <a:rPr lang="en-NZ" altLang="en-US" sz="1500" i="1" dirty="0"/>
              <a:t>://</a:t>
            </a:r>
            <a:r>
              <a:rPr lang="en-NZ" altLang="en-US" sz="1500" i="1" dirty="0" smtClean="0"/>
              <a:t>www.toyota.co.jp/ev/vision/production_system</a:t>
            </a:r>
            <a:endParaRPr lang="en-NZ" altLang="en-US" sz="2400" dirty="0" smtClean="0"/>
          </a:p>
          <a:p>
            <a:pPr lvl="1"/>
            <a:endParaRPr lang="en-NZ" altLang="en-US" sz="2400" dirty="0" smtClean="0"/>
          </a:p>
          <a:p>
            <a:pPr lvl="1"/>
            <a:endParaRPr lang="en-NZ" altLang="en-US" sz="2400" dirty="0" smtClean="0"/>
          </a:p>
          <a:p>
            <a:pPr lvl="1"/>
            <a:endParaRPr lang="en-NZ" dirty="0" smtClean="0"/>
          </a:p>
          <a:p>
            <a:pPr lvl="1"/>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626035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a:t>
            </a:r>
            <a:endParaRPr lang="en-NZ" dirty="0"/>
          </a:p>
        </p:txBody>
      </p:sp>
      <p:sp>
        <p:nvSpPr>
          <p:cNvPr id="3" name="Content Placeholder 2"/>
          <p:cNvSpPr>
            <a:spLocks noGrp="1"/>
          </p:cNvSpPr>
          <p:nvPr>
            <p:ph sz="quarter" idx="1"/>
          </p:nvPr>
        </p:nvSpPr>
        <p:spPr>
          <a:xfrm>
            <a:off x="309116" y="1219200"/>
            <a:ext cx="9324404" cy="4226024"/>
          </a:xfrm>
        </p:spPr>
        <p:txBody>
          <a:bodyPr>
            <a:normAutofit/>
          </a:bodyPr>
          <a:lstStyle/>
          <a:p>
            <a:endParaRPr lang="en-NZ" dirty="0" smtClean="0"/>
          </a:p>
          <a:p>
            <a:r>
              <a:rPr lang="en-NZ" dirty="0" smtClean="0"/>
              <a:t>Pareto: </a:t>
            </a:r>
            <a:endParaRPr lang="en-NZ" dirty="0"/>
          </a:p>
          <a:p>
            <a:pPr lvl="1"/>
            <a:r>
              <a:rPr lang="en-NZ" dirty="0" smtClean="0"/>
              <a:t>Only a few factors are responsible for most of the problems </a:t>
            </a:r>
          </a:p>
          <a:p>
            <a:pPr lvl="1"/>
            <a:r>
              <a:rPr lang="en-NZ" i="1" dirty="0" smtClean="0">
                <a:solidFill>
                  <a:srgbClr val="0070C0"/>
                </a:solidFill>
              </a:rPr>
              <a:t>If you want to improve your software process, identify the small number of areas that will make the biggest difference.</a:t>
            </a:r>
          </a:p>
          <a:p>
            <a:pPr lvl="1"/>
            <a:endParaRPr lang="en-NZ" i="1" dirty="0">
              <a:solidFill>
                <a:srgbClr val="0070C0"/>
              </a:solidFill>
            </a:endParaRPr>
          </a:p>
          <a:p>
            <a:r>
              <a:rPr lang="en-NZ" dirty="0" smtClean="0"/>
              <a:t>Toyota: </a:t>
            </a:r>
            <a:endParaRPr lang="en-NZ" dirty="0"/>
          </a:p>
          <a:p>
            <a:pPr lvl="1"/>
            <a:r>
              <a:rPr lang="en-NZ" dirty="0" smtClean="0"/>
              <a:t>Eliminate waste (inventory, processing steps)</a:t>
            </a:r>
          </a:p>
          <a:p>
            <a:pPr lvl="1"/>
            <a:r>
              <a:rPr lang="en-NZ" i="1" dirty="0" smtClean="0">
                <a:solidFill>
                  <a:srgbClr val="0070C0"/>
                </a:solidFill>
              </a:rPr>
              <a:t>Basis of the lean approach to software development. </a:t>
            </a:r>
            <a:endParaRPr lang="en-NZ" i="1" dirty="0">
              <a:solidFill>
                <a:srgbClr val="0070C0"/>
              </a:solidFill>
            </a:endParaRPr>
          </a:p>
          <a:p>
            <a:pPr lvl="1"/>
            <a:endParaRPr lang="en-NZ" dirty="0"/>
          </a:p>
          <a:p>
            <a:pPr lvl="1"/>
            <a:endParaRPr lang="en-NZ" altLang="en-US" sz="2400" dirty="0" smtClean="0"/>
          </a:p>
          <a:p>
            <a:pPr lvl="1"/>
            <a:endParaRPr lang="en-NZ" altLang="en-US" sz="2400"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12</a:t>
            </a:fld>
            <a:endParaRPr lang="en-NZ"/>
          </a:p>
        </p:txBody>
      </p:sp>
      <p:sp>
        <p:nvSpPr>
          <p:cNvPr id="7" name="Content Placeholder 2"/>
          <p:cNvSpPr txBox="1">
            <a:spLocks/>
          </p:cNvSpPr>
          <p:nvPr/>
        </p:nvSpPr>
        <p:spPr bwMode="auto">
          <a:xfrm>
            <a:off x="2792760" y="6021288"/>
            <a:ext cx="4968552"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buNone/>
            </a:pPr>
            <a:r>
              <a:rPr lang="en-NZ" altLang="en-US" sz="1500" i="1" dirty="0" smtClean="0">
                <a:solidFill>
                  <a:srgbClr val="0070C0"/>
                </a:solidFill>
              </a:rPr>
              <a:t>http</a:t>
            </a:r>
            <a:r>
              <a:rPr lang="en-NZ" altLang="en-US" sz="1500" i="1" dirty="0">
                <a:solidFill>
                  <a:srgbClr val="0070C0"/>
                </a:solidFill>
              </a:rPr>
              <a:t>://</a:t>
            </a:r>
            <a:r>
              <a:rPr lang="en-NZ" altLang="en-US" sz="1500" i="1" dirty="0" smtClean="0">
                <a:solidFill>
                  <a:srgbClr val="0070C0"/>
                </a:solidFill>
              </a:rPr>
              <a:t>www.toyota.co.jp/ev/vision/production_system</a:t>
            </a:r>
            <a:endParaRPr lang="en-NZ" altLang="en-US" sz="2400" dirty="0" smtClean="0">
              <a:solidFill>
                <a:srgbClr val="0070C0"/>
              </a:solidFill>
            </a:endParaRPr>
          </a:p>
          <a:p>
            <a:pPr lvl="1"/>
            <a:endParaRPr lang="en-NZ" altLang="en-US" sz="2400" dirty="0" smtClean="0"/>
          </a:p>
          <a:p>
            <a:pPr lvl="1"/>
            <a:endParaRPr lang="en-NZ" altLang="en-US" sz="2400" dirty="0" smtClean="0"/>
          </a:p>
          <a:p>
            <a:pPr lvl="1"/>
            <a:endParaRPr lang="en-NZ" dirty="0" smtClean="0"/>
          </a:p>
          <a:p>
            <a:pPr lvl="1"/>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0936411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 and SE</a:t>
            </a:r>
            <a:endParaRPr lang="en-NZ" dirty="0"/>
          </a:p>
        </p:txBody>
      </p:sp>
      <p:sp>
        <p:nvSpPr>
          <p:cNvPr id="3" name="Content Placeholder 2"/>
          <p:cNvSpPr>
            <a:spLocks noGrp="1"/>
          </p:cNvSpPr>
          <p:nvPr>
            <p:ph sz="quarter" idx="1"/>
          </p:nvPr>
        </p:nvSpPr>
        <p:spPr>
          <a:xfrm>
            <a:off x="309116" y="1556792"/>
            <a:ext cx="9324404" cy="3312368"/>
          </a:xfrm>
        </p:spPr>
        <p:txBody>
          <a:bodyPr>
            <a:normAutofit fontScale="92500" lnSpcReduction="20000"/>
          </a:bodyPr>
          <a:lstStyle/>
          <a:p>
            <a:r>
              <a:rPr lang="en-NZ" dirty="0" smtClean="0"/>
              <a:t>Underlying belief is : </a:t>
            </a:r>
            <a:r>
              <a:rPr lang="en-NZ" dirty="0" smtClean="0">
                <a:solidFill>
                  <a:srgbClr val="0070C0"/>
                </a:solidFill>
              </a:rPr>
              <a:t>Good process -&gt; quality product </a:t>
            </a:r>
          </a:p>
          <a:p>
            <a:pPr lvl="1"/>
            <a:endParaRPr lang="en-NZ" dirty="0"/>
          </a:p>
          <a:p>
            <a:pPr lvl="1"/>
            <a:r>
              <a:rPr lang="en-NZ" altLang="en-US" dirty="0" smtClean="0"/>
              <a:t>This idea is behind all the (heated) discussions about software process. For example, should an organisation implement a waterfall approach? XP? Perhaps Lean Software Development is the way to go?</a:t>
            </a:r>
          </a:p>
          <a:p>
            <a:pPr lvl="1"/>
            <a:endParaRPr lang="en-NZ" altLang="en-US" dirty="0" smtClean="0"/>
          </a:p>
          <a:p>
            <a:pPr lvl="1"/>
            <a:r>
              <a:rPr lang="en-NZ" altLang="en-US" dirty="0" smtClean="0"/>
              <a:t>Each of these approaches implements some of the ideas from above.</a:t>
            </a:r>
          </a:p>
          <a:p>
            <a:pPr lvl="1"/>
            <a:endParaRPr lang="en-NZ" altLang="en-US" dirty="0" smtClean="0"/>
          </a:p>
          <a:p>
            <a:pPr lvl="1"/>
            <a:r>
              <a:rPr lang="en-NZ" altLang="en-US" dirty="0" smtClean="0"/>
              <a:t>Current thinking is that practices must be adapted to the particular circumstances of the project.</a:t>
            </a:r>
          </a:p>
          <a:p>
            <a:pPr lvl="1"/>
            <a:endParaRPr lang="en-NZ" altLang="en-US" dirty="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13</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6213703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smtClean="0"/>
              <a:t>Key developer </a:t>
            </a:r>
            <a:r>
              <a:rPr lang="en-NZ" dirty="0" smtClean="0"/>
              <a:t>practices</a:t>
            </a:r>
            <a:endParaRPr lang="en-NZ" dirty="0"/>
          </a:p>
        </p:txBody>
      </p:sp>
      <p:sp>
        <p:nvSpPr>
          <p:cNvPr id="3" name="Content Placeholder 2"/>
          <p:cNvSpPr>
            <a:spLocks noGrp="1"/>
          </p:cNvSpPr>
          <p:nvPr>
            <p:ph sz="quarter" idx="1"/>
          </p:nvPr>
        </p:nvSpPr>
        <p:spPr>
          <a:xfrm>
            <a:off x="309116" y="1219200"/>
            <a:ext cx="8964364" cy="5018112"/>
          </a:xfrm>
        </p:spPr>
        <p:txBody>
          <a:bodyPr>
            <a:normAutofit/>
          </a:bodyPr>
          <a:lstStyle/>
          <a:p>
            <a:r>
              <a:rPr lang="en-NZ" dirty="0" smtClean="0"/>
              <a:t>Two key developer practices that support quality outcomes are:</a:t>
            </a:r>
            <a:endParaRPr lang="en-NZ" dirty="0"/>
          </a:p>
          <a:p>
            <a:pPr lvl="1"/>
            <a:r>
              <a:rPr lang="en-NZ" dirty="0"/>
              <a:t>v</a:t>
            </a:r>
            <a:r>
              <a:rPr lang="en-NZ" dirty="0" smtClean="0"/>
              <a:t>ersion control</a:t>
            </a:r>
          </a:p>
          <a:p>
            <a:pPr lvl="1"/>
            <a:r>
              <a:rPr lang="en-NZ" dirty="0" smtClean="0"/>
              <a:t>testing</a:t>
            </a:r>
            <a:endParaRPr lang="en-NZ" dirty="0"/>
          </a:p>
          <a:p>
            <a:pPr lvl="1"/>
            <a:endParaRPr lang="en-NZ" dirty="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14</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9707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Geneva" pitchFamily="34" charset="0"/>
              </a:defRPr>
            </a:lvl1pPr>
            <a:lvl2pPr marL="742950" indent="-285750">
              <a:defRPr sz="2400" b="1">
                <a:solidFill>
                  <a:schemeClr val="tx1"/>
                </a:solidFill>
                <a:latin typeface="Geneva" pitchFamily="34" charset="0"/>
              </a:defRPr>
            </a:lvl2pPr>
            <a:lvl3pPr marL="1143000" indent="-228600">
              <a:defRPr sz="2400" b="1">
                <a:solidFill>
                  <a:schemeClr val="tx1"/>
                </a:solidFill>
                <a:latin typeface="Geneva" pitchFamily="34" charset="0"/>
              </a:defRPr>
            </a:lvl3pPr>
            <a:lvl4pPr marL="1600200" indent="-228600">
              <a:defRPr sz="2400" b="1">
                <a:solidFill>
                  <a:schemeClr val="tx1"/>
                </a:solidFill>
                <a:latin typeface="Geneva" pitchFamily="34" charset="0"/>
              </a:defRPr>
            </a:lvl4pPr>
            <a:lvl5pPr marL="2057400" indent="-228600">
              <a:defRPr sz="2400" b="1">
                <a:solidFill>
                  <a:schemeClr val="tx1"/>
                </a:solidFill>
                <a:latin typeface="Geneva" pitchFamily="34" charset="0"/>
              </a:defRPr>
            </a:lvl5pPr>
            <a:lvl6pPr marL="2514600" indent="-228600" algn="ctr" eaLnBrk="0" fontAlgn="base" hangingPunct="0">
              <a:spcBef>
                <a:spcPct val="0"/>
              </a:spcBef>
              <a:spcAft>
                <a:spcPct val="0"/>
              </a:spcAft>
              <a:defRPr sz="2400" b="1">
                <a:solidFill>
                  <a:schemeClr val="tx1"/>
                </a:solidFill>
                <a:latin typeface="Geneva" pitchFamily="34" charset="0"/>
              </a:defRPr>
            </a:lvl6pPr>
            <a:lvl7pPr marL="2971800" indent="-228600" algn="ctr" eaLnBrk="0" fontAlgn="base" hangingPunct="0">
              <a:spcBef>
                <a:spcPct val="0"/>
              </a:spcBef>
              <a:spcAft>
                <a:spcPct val="0"/>
              </a:spcAft>
              <a:defRPr sz="2400" b="1">
                <a:solidFill>
                  <a:schemeClr val="tx1"/>
                </a:solidFill>
                <a:latin typeface="Geneva" pitchFamily="34" charset="0"/>
              </a:defRPr>
            </a:lvl7pPr>
            <a:lvl8pPr marL="3429000" indent="-228600" algn="ctr" eaLnBrk="0" fontAlgn="base" hangingPunct="0">
              <a:spcBef>
                <a:spcPct val="0"/>
              </a:spcBef>
              <a:spcAft>
                <a:spcPct val="0"/>
              </a:spcAft>
              <a:defRPr sz="2400" b="1">
                <a:solidFill>
                  <a:schemeClr val="tx1"/>
                </a:solidFill>
                <a:latin typeface="Geneva" pitchFamily="34" charset="0"/>
              </a:defRPr>
            </a:lvl8pPr>
            <a:lvl9pPr marL="3886200" indent="-228600" algn="ctr" eaLnBrk="0" fontAlgn="base" hangingPunct="0">
              <a:spcBef>
                <a:spcPct val="0"/>
              </a:spcBef>
              <a:spcAft>
                <a:spcPct val="0"/>
              </a:spcAft>
              <a:defRPr sz="2400" b="1">
                <a:solidFill>
                  <a:schemeClr val="tx1"/>
                </a:solidFill>
                <a:latin typeface="Geneva" pitchFamily="34" charset="0"/>
              </a:defRPr>
            </a:lvl9pPr>
          </a:lstStyle>
          <a:p>
            <a:fld id="{F49680FF-BCEB-41CD-B7A2-BBFC52111B0A}" type="slidenum">
              <a:rPr lang="en-US" altLang="en-US" sz="1400" b="0" smtClean="0">
                <a:latin typeface="Arial" charset="0"/>
              </a:rPr>
              <a:pPr/>
              <a:t>15</a:t>
            </a:fld>
            <a:endParaRPr lang="en-US" altLang="en-US" sz="1400" b="0" smtClean="0">
              <a:latin typeface="Arial" charset="0"/>
            </a:endParaRPr>
          </a:p>
        </p:txBody>
      </p:sp>
      <p:sp>
        <p:nvSpPr>
          <p:cNvPr id="21507" name="Rectangle 2"/>
          <p:cNvSpPr>
            <a:spLocks noGrp="1" noChangeArrowheads="1"/>
          </p:cNvSpPr>
          <p:nvPr>
            <p:ph type="title"/>
          </p:nvPr>
        </p:nvSpPr>
        <p:spPr/>
        <p:txBody>
          <a:bodyPr/>
          <a:lstStyle/>
          <a:p>
            <a:r>
              <a:rPr lang="en-NZ" altLang="en-US" sz="3200" smtClean="0"/>
              <a:t>Version Control</a:t>
            </a:r>
            <a:br>
              <a:rPr lang="en-NZ" altLang="en-US" sz="3200" smtClean="0"/>
            </a:br>
            <a:r>
              <a:rPr lang="en-NZ" altLang="en-US" sz="3200" smtClean="0"/>
              <a:t>Best Practices</a:t>
            </a:r>
            <a:endParaRPr lang="en-US" altLang="en-US" sz="3200" smtClean="0"/>
          </a:p>
        </p:txBody>
      </p:sp>
      <p:sp>
        <p:nvSpPr>
          <p:cNvPr id="21508" name="Rectangle 3"/>
          <p:cNvSpPr>
            <a:spLocks noGrp="1" noChangeArrowheads="1"/>
          </p:cNvSpPr>
          <p:nvPr>
            <p:ph type="body" idx="1"/>
          </p:nvPr>
        </p:nvSpPr>
        <p:spPr>
          <a:xfrm>
            <a:off x="495300" y="1341439"/>
            <a:ext cx="8915400" cy="4949825"/>
          </a:xfrm>
        </p:spPr>
        <p:txBody>
          <a:bodyPr/>
          <a:lstStyle/>
          <a:p>
            <a:pPr marL="457200" indent="-457200">
              <a:buFontTx/>
              <a:buAutoNum type="arabicPeriod"/>
            </a:pPr>
            <a:r>
              <a:rPr lang="en-NZ" altLang="en-US" sz="2000" smtClean="0"/>
              <a:t>Complete </a:t>
            </a:r>
            <a:r>
              <a:rPr lang="en-NZ" altLang="en-US" sz="2000" b="1" smtClean="0"/>
              <a:t>one change at a time </a:t>
            </a:r>
            <a:r>
              <a:rPr lang="en-NZ" altLang="en-US" sz="2000" smtClean="0"/>
              <a:t>and commit it</a:t>
            </a:r>
          </a:p>
          <a:p>
            <a:pPr marL="914400" lvl="1" indent="-457200"/>
            <a:r>
              <a:rPr lang="en-NZ" altLang="en-US" sz="2000" smtClean="0"/>
              <a:t>If you committing several changes together </a:t>
            </a:r>
            <a:br>
              <a:rPr lang="en-NZ" altLang="en-US" sz="2000" smtClean="0"/>
            </a:br>
            <a:r>
              <a:rPr lang="en-NZ" altLang="en-US" sz="2000" smtClean="0"/>
              <a:t>you cannot undo/redo them individually</a:t>
            </a:r>
          </a:p>
          <a:p>
            <a:pPr marL="914400" lvl="1" indent="-457200"/>
            <a:r>
              <a:rPr lang="en-NZ" altLang="en-US" sz="2000" smtClean="0"/>
              <a:t>If you don’t commit and your hard disk crashes…</a:t>
            </a:r>
          </a:p>
          <a:p>
            <a:pPr marL="457200" indent="-457200">
              <a:buFontTx/>
              <a:buAutoNum type="arabicPeriod"/>
            </a:pPr>
            <a:r>
              <a:rPr lang="en-NZ" altLang="en-US" sz="2000" b="1" smtClean="0"/>
              <a:t>Don’t break the build</a:t>
            </a:r>
          </a:p>
          <a:p>
            <a:pPr marL="914400" lvl="1" indent="-457200"/>
            <a:r>
              <a:rPr lang="en-NZ" altLang="en-US" sz="2000" smtClean="0"/>
              <a:t>Test your changes before committing</a:t>
            </a:r>
          </a:p>
          <a:p>
            <a:pPr marL="457200" indent="-457200">
              <a:buFontTx/>
              <a:buAutoNum type="arabicPeriod"/>
            </a:pPr>
            <a:r>
              <a:rPr lang="en-US" altLang="en-US" sz="2000" smtClean="0"/>
              <a:t>Commit </a:t>
            </a:r>
            <a:r>
              <a:rPr lang="en-US" altLang="en-US" sz="2000" b="1" smtClean="0"/>
              <a:t>only the source </a:t>
            </a:r>
            <a:r>
              <a:rPr lang="en-US" altLang="en-US" sz="2000" smtClean="0"/>
              <a:t>files</a:t>
            </a:r>
            <a:r>
              <a:rPr lang="en-US" altLang="en-US" sz="2000" b="1" smtClean="0"/>
              <a:t> </a:t>
            </a:r>
            <a:r>
              <a:rPr lang="en-US" altLang="en-US" sz="2000" smtClean="0"/>
              <a:t>(e.g. not </a:t>
            </a:r>
            <a:r>
              <a:rPr lang="en-US" altLang="en-US" sz="2000" b="1" smtClean="0">
                <a:latin typeface="Courier New" pitchFamily="49" charset="0"/>
                <a:cs typeface="Courier New" pitchFamily="49" charset="0"/>
              </a:rPr>
              <a:t>.class</a:t>
            </a:r>
            <a:r>
              <a:rPr lang="en-US" altLang="en-US" sz="2000" smtClean="0"/>
              <a:t> files)</a:t>
            </a:r>
            <a:endParaRPr lang="en-NZ" altLang="en-US" sz="2000" smtClean="0"/>
          </a:p>
          <a:p>
            <a:pPr marL="457200" indent="-457200">
              <a:buFontTx/>
              <a:buAutoNum type="arabicPeriod"/>
            </a:pPr>
            <a:r>
              <a:rPr lang="en-NZ" altLang="en-US" sz="2000" b="1" smtClean="0"/>
              <a:t>Use the log</a:t>
            </a:r>
            <a:r>
              <a:rPr lang="en-NZ" altLang="en-US" sz="2000" smtClean="0"/>
              <a:t> by writing a summary for each commit</a:t>
            </a:r>
          </a:p>
          <a:p>
            <a:pPr marL="914400" lvl="1" indent="-457200"/>
            <a:r>
              <a:rPr lang="en-NZ" altLang="en-US" sz="2000" smtClean="0"/>
              <a:t>What has been changed and why</a:t>
            </a:r>
          </a:p>
          <a:p>
            <a:pPr marL="457200" indent="-457200">
              <a:buFontTx/>
              <a:buAutoNum type="arabicPeriod"/>
            </a:pPr>
            <a:r>
              <a:rPr lang="en-NZ" altLang="en-US" sz="2000" b="1" smtClean="0"/>
              <a:t>Communicate</a:t>
            </a:r>
            <a:r>
              <a:rPr lang="en-NZ" altLang="en-US" sz="2000" smtClean="0"/>
              <a:t> with the other developers</a:t>
            </a:r>
          </a:p>
          <a:p>
            <a:pPr marL="914400" lvl="1" indent="-457200"/>
            <a:r>
              <a:rPr lang="en-NZ" altLang="en-US" sz="2000" smtClean="0"/>
              <a:t>See who else is working on a part before changing it</a:t>
            </a:r>
          </a:p>
          <a:p>
            <a:pPr marL="914400" lvl="1" indent="-457200"/>
            <a:r>
              <a:rPr lang="en-NZ" altLang="en-US" sz="2000" smtClean="0"/>
              <a:t>Discuss and agree on a design</a:t>
            </a:r>
          </a:p>
          <a:p>
            <a:pPr marL="914400" lvl="1" indent="-457200"/>
            <a:r>
              <a:rPr lang="en-NZ" altLang="en-US" sz="2000" smtClean="0"/>
              <a:t>Follow the project guidelines &amp; specifications</a:t>
            </a:r>
          </a:p>
          <a:p>
            <a:pPr marL="457200" indent="-457200"/>
            <a:endParaRPr lang="en-US" altLang="en-US" sz="2000" smtClean="0"/>
          </a:p>
          <a:p>
            <a:pPr marL="457200" indent="-457200">
              <a:buFontTx/>
              <a:buAutoNum type="arabicPeriod"/>
            </a:pPr>
            <a:endParaRPr lang="en-NZ" altLang="en-US" sz="2000" smtClean="0"/>
          </a:p>
        </p:txBody>
      </p:sp>
      <p:pic>
        <p:nvPicPr>
          <p:cNvPr id="21509" name="Picture 6" descr="Megafono by roshellin - Megáfo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2436" y="5557838"/>
            <a:ext cx="136379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6" descr="Caution - Stairs! by boobaloo - Sign that aware of stairs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3059" y="966789"/>
            <a:ext cx="1621764"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2" descr="Broken heart by nicubunu - A broken blue he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08062" y="1979613"/>
            <a:ext cx="1497938" cy="138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6" descr="RPG map symbols: Fountain by nicubunu - Part of the fantasy RPG map elements collection (houses and various buildings): a fountai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85750" y="2805114"/>
            <a:ext cx="1857375" cy="171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513" name="Group 9"/>
          <p:cNvGrpSpPr>
            <a:grpSpLocks/>
          </p:cNvGrpSpPr>
          <p:nvPr/>
        </p:nvGrpSpPr>
        <p:grpSpPr bwMode="auto">
          <a:xfrm>
            <a:off x="8325512" y="4357688"/>
            <a:ext cx="1580488" cy="1147762"/>
            <a:chOff x="6831042" y="1105908"/>
            <a:chExt cx="2267637" cy="1886675"/>
          </a:xfrm>
        </p:grpSpPr>
        <p:pic>
          <p:nvPicPr>
            <p:cNvPr id="21514" name="Picture 6" descr="Student Journal by gsagri04 - Student activity Journal "/>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1042" y="1105908"/>
              <a:ext cx="2267637" cy="188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5" name="TextBox 11"/>
            <p:cNvSpPr txBox="1">
              <a:spLocks noChangeArrowheads="1"/>
            </p:cNvSpPr>
            <p:nvPr/>
          </p:nvSpPr>
          <p:spPr bwMode="auto">
            <a:xfrm>
              <a:off x="6984294" y="1311565"/>
              <a:ext cx="920437" cy="354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Geneva" pitchFamily="34" charset="0"/>
                </a:defRPr>
              </a:lvl1pPr>
              <a:lvl2pPr marL="742950" indent="-285750">
                <a:defRPr sz="2400" b="1">
                  <a:solidFill>
                    <a:schemeClr val="tx1"/>
                  </a:solidFill>
                  <a:latin typeface="Geneva" pitchFamily="34" charset="0"/>
                </a:defRPr>
              </a:lvl2pPr>
              <a:lvl3pPr marL="1143000" indent="-228600">
                <a:defRPr sz="2400" b="1">
                  <a:solidFill>
                    <a:schemeClr val="tx1"/>
                  </a:solidFill>
                  <a:latin typeface="Geneva" pitchFamily="34" charset="0"/>
                </a:defRPr>
              </a:lvl3pPr>
              <a:lvl4pPr marL="1600200" indent="-228600">
                <a:defRPr sz="2400" b="1">
                  <a:solidFill>
                    <a:schemeClr val="tx1"/>
                  </a:solidFill>
                  <a:latin typeface="Geneva" pitchFamily="34" charset="0"/>
                </a:defRPr>
              </a:lvl4pPr>
              <a:lvl5pPr marL="2057400" indent="-228600">
                <a:defRPr sz="2400" b="1">
                  <a:solidFill>
                    <a:schemeClr val="tx1"/>
                  </a:solidFill>
                  <a:latin typeface="Geneva" pitchFamily="34" charset="0"/>
                </a:defRPr>
              </a:lvl5pPr>
              <a:lvl6pPr marL="2514600" indent="-228600" algn="ctr" eaLnBrk="0" fontAlgn="base" hangingPunct="0">
                <a:spcBef>
                  <a:spcPct val="0"/>
                </a:spcBef>
                <a:spcAft>
                  <a:spcPct val="0"/>
                </a:spcAft>
                <a:defRPr sz="2400" b="1">
                  <a:solidFill>
                    <a:schemeClr val="tx1"/>
                  </a:solidFill>
                  <a:latin typeface="Geneva" pitchFamily="34" charset="0"/>
                </a:defRPr>
              </a:lvl6pPr>
              <a:lvl7pPr marL="2971800" indent="-228600" algn="ctr" eaLnBrk="0" fontAlgn="base" hangingPunct="0">
                <a:spcBef>
                  <a:spcPct val="0"/>
                </a:spcBef>
                <a:spcAft>
                  <a:spcPct val="0"/>
                </a:spcAft>
                <a:defRPr sz="2400" b="1">
                  <a:solidFill>
                    <a:schemeClr val="tx1"/>
                  </a:solidFill>
                  <a:latin typeface="Geneva" pitchFamily="34" charset="0"/>
                </a:defRPr>
              </a:lvl7pPr>
              <a:lvl8pPr marL="3429000" indent="-228600" algn="ctr" eaLnBrk="0" fontAlgn="base" hangingPunct="0">
                <a:spcBef>
                  <a:spcPct val="0"/>
                </a:spcBef>
                <a:spcAft>
                  <a:spcPct val="0"/>
                </a:spcAft>
                <a:defRPr sz="2400" b="1">
                  <a:solidFill>
                    <a:schemeClr val="tx1"/>
                  </a:solidFill>
                  <a:latin typeface="Geneva" pitchFamily="34" charset="0"/>
                </a:defRPr>
              </a:lvl8pPr>
              <a:lvl9pPr marL="3886200" indent="-228600" algn="ctr" eaLnBrk="0" fontAlgn="base" hangingPunct="0">
                <a:spcBef>
                  <a:spcPct val="0"/>
                </a:spcBef>
                <a:spcAft>
                  <a:spcPct val="0"/>
                </a:spcAft>
                <a:defRPr sz="2400" b="1">
                  <a:solidFill>
                    <a:schemeClr val="tx1"/>
                  </a:solidFill>
                  <a:latin typeface="Geneva" pitchFamily="34" charset="0"/>
                </a:defRPr>
              </a:lvl9pPr>
            </a:lstStyle>
            <a:p>
              <a:r>
                <a:rPr lang="en-US" altLang="en-US" sz="800" b="0">
                  <a:latin typeface="Forte" pitchFamily="66" charset="0"/>
                </a:rPr>
                <a:t>Dear diary</a:t>
              </a:r>
            </a:p>
          </p:txBody>
        </p:sp>
        <p:pic>
          <p:nvPicPr>
            <p:cNvPr id="21516" name="Picture 10" descr="Fountain Pen by sheikh_tuhin - A fountain Pe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02092" y="1616362"/>
              <a:ext cx="1321938" cy="90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Date Placeholder 1"/>
          <p:cNvSpPr>
            <a:spLocks noGrp="1"/>
          </p:cNvSpPr>
          <p:nvPr>
            <p:ph type="dt" sz="half" idx="10"/>
          </p:nvPr>
        </p:nvSpPr>
        <p:spPr/>
        <p:txBody>
          <a:bodyPr/>
          <a:lstStyle/>
          <a:p>
            <a:pPr>
              <a:defRPr/>
            </a:pPr>
            <a:r>
              <a:rPr lang="en-US" smtClean="0"/>
              <a:t>2015 S1</a:t>
            </a:r>
            <a:endParaRPr lang="en-NZ"/>
          </a:p>
        </p:txBody>
      </p:sp>
      <p:sp>
        <p:nvSpPr>
          <p:cNvPr id="3" name="Footer Placeholder 2"/>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834984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Testing</a:t>
            </a:r>
            <a:endParaRPr lang="en-NZ" dirty="0"/>
          </a:p>
        </p:txBody>
      </p:sp>
      <p:sp>
        <p:nvSpPr>
          <p:cNvPr id="3" name="Content Placeholder 2"/>
          <p:cNvSpPr>
            <a:spLocks noGrp="1"/>
          </p:cNvSpPr>
          <p:nvPr>
            <p:ph sz="quarter" idx="1"/>
          </p:nvPr>
        </p:nvSpPr>
        <p:spPr>
          <a:xfrm>
            <a:off x="165100" y="1219200"/>
            <a:ext cx="9493250" cy="4730080"/>
          </a:xfrm>
        </p:spPr>
        <p:txBody>
          <a:bodyPr>
            <a:normAutofit/>
          </a:bodyPr>
          <a:lstStyle/>
          <a:p>
            <a:r>
              <a:rPr lang="en-NZ" dirty="0" smtClean="0"/>
              <a:t>Black box</a:t>
            </a:r>
          </a:p>
          <a:p>
            <a:endParaRPr lang="en-NZ" sz="1600" dirty="0" smtClean="0"/>
          </a:p>
          <a:p>
            <a:pPr lvl="1"/>
            <a:r>
              <a:rPr lang="en-NZ" dirty="0" smtClean="0"/>
              <a:t>Design tests from the specifications only (no knowledge of code structure)</a:t>
            </a:r>
          </a:p>
          <a:p>
            <a:pPr lvl="2"/>
            <a:r>
              <a:rPr lang="en-NZ" dirty="0" smtClean="0"/>
              <a:t>Tester must understand the user perspective</a:t>
            </a:r>
          </a:p>
          <a:p>
            <a:pPr lvl="2"/>
            <a:r>
              <a:rPr lang="en-NZ" dirty="0" smtClean="0"/>
              <a:t>Independent tester? Or developer with domain knowledge? </a:t>
            </a:r>
            <a:endParaRPr lang="en-NZ" dirty="0"/>
          </a:p>
          <a:p>
            <a:pPr lvl="1"/>
            <a:endParaRPr lang="en-NZ" dirty="0" smtClean="0"/>
          </a:p>
          <a:p>
            <a:pPr lvl="1"/>
            <a:r>
              <a:rPr lang="en-NZ" dirty="0" smtClean="0"/>
              <a:t>Techniques</a:t>
            </a:r>
          </a:p>
          <a:p>
            <a:pPr lvl="2"/>
            <a:r>
              <a:rPr lang="en-NZ" dirty="0" smtClean="0"/>
              <a:t>Equivalence partitioning (split the input into partitions, where values in each partition can be viewed as being ‘similar’ )</a:t>
            </a:r>
          </a:p>
          <a:p>
            <a:pPr lvl="2"/>
            <a:r>
              <a:rPr lang="en-NZ" dirty="0" smtClean="0"/>
              <a:t>Boundary value analysis (for each partition, choose values at the boundaries over those in the middle of the partition)</a:t>
            </a:r>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16</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5276289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Testing</a:t>
            </a:r>
            <a:endParaRPr lang="en-NZ" dirty="0"/>
          </a:p>
        </p:txBody>
      </p:sp>
      <p:sp>
        <p:nvSpPr>
          <p:cNvPr id="3" name="Content Placeholder 2"/>
          <p:cNvSpPr>
            <a:spLocks noGrp="1"/>
          </p:cNvSpPr>
          <p:nvPr>
            <p:ph sz="quarter" idx="1"/>
          </p:nvPr>
        </p:nvSpPr>
        <p:spPr>
          <a:xfrm>
            <a:off x="165100" y="1219200"/>
            <a:ext cx="9493250" cy="625624"/>
          </a:xfrm>
        </p:spPr>
        <p:txBody>
          <a:bodyPr>
            <a:normAutofit/>
          </a:bodyPr>
          <a:lstStyle/>
          <a:p>
            <a:r>
              <a:rPr lang="en-NZ" dirty="0" smtClean="0"/>
              <a:t>Black box</a:t>
            </a:r>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17</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graphicFrame>
        <p:nvGraphicFramePr>
          <p:cNvPr id="8" name="Table 7"/>
          <p:cNvGraphicFramePr>
            <a:graphicFrameLocks noGrp="1"/>
          </p:cNvGraphicFramePr>
          <p:nvPr>
            <p:extLst>
              <p:ext uri="{D42A27DB-BD31-4B8C-83A1-F6EECF244321}">
                <p14:modId xmlns:p14="http://schemas.microsoft.com/office/powerpoint/2010/main" val="2780449763"/>
              </p:ext>
            </p:extLst>
          </p:nvPr>
        </p:nvGraphicFramePr>
        <p:xfrm>
          <a:off x="1136576" y="2060848"/>
          <a:ext cx="7344815" cy="3728459"/>
        </p:xfrm>
        <a:graphic>
          <a:graphicData uri="http://schemas.openxmlformats.org/drawingml/2006/table">
            <a:tbl>
              <a:tblPr firstRow="1" bandRow="1">
                <a:tableStyleId>{5C22544A-7EE6-4342-B048-85BDC9FD1C3A}</a:tableStyleId>
              </a:tblPr>
              <a:tblGrid>
                <a:gridCol w="7344815"/>
              </a:tblGrid>
              <a:tr h="528059">
                <a:tc>
                  <a:txBody>
                    <a:bodyPr/>
                    <a:lstStyle/>
                    <a:p>
                      <a:pPr algn="ctr"/>
                      <a:r>
                        <a:rPr lang="en-NZ" dirty="0" smtClean="0"/>
                        <a:t>Thoughts</a:t>
                      </a:r>
                      <a:endParaRPr lang="en-NZ" dirty="0"/>
                    </a:p>
                  </a:txBody>
                  <a:tcPr/>
                </a:tc>
              </a:tr>
              <a:tr h="528059">
                <a:tc>
                  <a:txBody>
                    <a:bodyPr/>
                    <a:lstStyle/>
                    <a:p>
                      <a:r>
                        <a:rPr lang="en-NZ" dirty="0" smtClean="0"/>
                        <a:t>Perhaps if the software-under-test is an application,  someone who understands the users viewpoint will be more effective? </a:t>
                      </a:r>
                      <a:endParaRPr lang="en-NZ" dirty="0"/>
                    </a:p>
                  </a:txBody>
                  <a:tcPr/>
                </a:tc>
              </a:tr>
              <a:tr h="128005">
                <a:tc>
                  <a:txBody>
                    <a:bodyPr/>
                    <a:lstStyle/>
                    <a:p>
                      <a:endParaRPr lang="en-NZ" sz="800" dirty="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Is this technique really appropriate for within-development? What if the software-under-test</a:t>
                      </a:r>
                      <a:r>
                        <a:rPr lang="en-NZ" baseline="0" dirty="0" smtClean="0"/>
                        <a:t> is an API? Who is the user?</a:t>
                      </a:r>
                      <a:endParaRPr lang="en-NZ" dirty="0" smtClean="0"/>
                    </a:p>
                  </a:txBody>
                  <a:tcPr/>
                </a:tc>
              </a:tr>
              <a:tr h="1386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800" dirty="0" smtClean="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In</a:t>
                      </a:r>
                      <a:r>
                        <a:rPr lang="en-NZ" baseline="0" dirty="0" smtClean="0"/>
                        <a:t> a way, Black box testing can be viewed as testing interfaces – between human user and application,  system interfaces,  development modules, …</a:t>
                      </a:r>
                      <a:endParaRPr lang="en-NZ" dirty="0" smtClean="0"/>
                    </a:p>
                  </a:txBody>
                  <a:tcPr/>
                </a:tc>
              </a:tr>
              <a:tr h="1493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800" dirty="0" smtClean="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Can we use only for functionality? Or can we use to test other quality characteristics (efficiency,  reliability, …)?</a:t>
                      </a:r>
                    </a:p>
                  </a:txBody>
                  <a:tcPr/>
                </a:tc>
              </a:tr>
            </a:tbl>
          </a:graphicData>
        </a:graphic>
      </p:graphicFrame>
    </p:spTree>
    <p:extLst>
      <p:ext uri="{BB962C8B-B14F-4D97-AF65-F5344CB8AC3E}">
        <p14:creationId xmlns:p14="http://schemas.microsoft.com/office/powerpoint/2010/main" val="1956897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Testing</a:t>
            </a:r>
            <a:endParaRPr lang="en-NZ" dirty="0"/>
          </a:p>
        </p:txBody>
      </p:sp>
      <p:sp>
        <p:nvSpPr>
          <p:cNvPr id="3" name="Content Placeholder 2"/>
          <p:cNvSpPr>
            <a:spLocks noGrp="1"/>
          </p:cNvSpPr>
          <p:nvPr>
            <p:ph sz="quarter" idx="1"/>
          </p:nvPr>
        </p:nvSpPr>
        <p:spPr>
          <a:xfrm>
            <a:off x="165100" y="1219200"/>
            <a:ext cx="9493250" cy="4298032"/>
          </a:xfrm>
        </p:spPr>
        <p:txBody>
          <a:bodyPr>
            <a:normAutofit/>
          </a:bodyPr>
          <a:lstStyle/>
          <a:p>
            <a:r>
              <a:rPr lang="en-NZ" dirty="0" smtClean="0"/>
              <a:t>White box</a:t>
            </a:r>
          </a:p>
          <a:p>
            <a:endParaRPr lang="en-NZ" sz="1200" dirty="0" smtClean="0"/>
          </a:p>
          <a:p>
            <a:pPr lvl="1"/>
            <a:r>
              <a:rPr lang="en-NZ" dirty="0" smtClean="0"/>
              <a:t>Design tests from a knowledge of code structure</a:t>
            </a:r>
          </a:p>
          <a:p>
            <a:pPr lvl="2"/>
            <a:r>
              <a:rPr lang="en-NZ" dirty="0" smtClean="0"/>
              <a:t>Tester must be familiar with programming language</a:t>
            </a:r>
          </a:p>
          <a:p>
            <a:pPr lvl="2"/>
            <a:r>
              <a:rPr lang="en-NZ" dirty="0" smtClean="0"/>
              <a:t>Developer ? (BEFORE submitting code)</a:t>
            </a:r>
          </a:p>
          <a:p>
            <a:pPr lvl="2"/>
            <a:endParaRPr lang="en-NZ" dirty="0" smtClean="0"/>
          </a:p>
          <a:p>
            <a:pPr lvl="1"/>
            <a:r>
              <a:rPr lang="en-NZ" dirty="0" smtClean="0"/>
              <a:t>Logic path techniques (in order of strength)</a:t>
            </a:r>
          </a:p>
          <a:p>
            <a:pPr lvl="2"/>
            <a:r>
              <a:rPr lang="en-NZ" dirty="0" smtClean="0"/>
              <a:t>Statement coverage</a:t>
            </a:r>
          </a:p>
          <a:p>
            <a:pPr lvl="2"/>
            <a:r>
              <a:rPr lang="en-NZ" dirty="0" smtClean="0"/>
              <a:t>Decision coverage</a:t>
            </a:r>
          </a:p>
          <a:p>
            <a:pPr lvl="2"/>
            <a:r>
              <a:rPr lang="en-NZ" dirty="0"/>
              <a:t>Decision/condition coverage</a:t>
            </a:r>
          </a:p>
          <a:p>
            <a:pPr lvl="2"/>
            <a:endParaRPr lang="en-NZ" dirty="0" smtClean="0"/>
          </a:p>
          <a:p>
            <a:pPr lvl="2"/>
            <a:endParaRPr lang="en-NZ" dirty="0" smtClean="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18</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964080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Testing</a:t>
            </a:r>
            <a:endParaRPr lang="en-NZ" dirty="0"/>
          </a:p>
        </p:txBody>
      </p:sp>
      <p:sp>
        <p:nvSpPr>
          <p:cNvPr id="3" name="Content Placeholder 2"/>
          <p:cNvSpPr>
            <a:spLocks noGrp="1"/>
          </p:cNvSpPr>
          <p:nvPr>
            <p:ph sz="quarter" idx="1"/>
          </p:nvPr>
        </p:nvSpPr>
        <p:spPr>
          <a:xfrm>
            <a:off x="165100" y="1219200"/>
            <a:ext cx="9493250" cy="697632"/>
          </a:xfrm>
        </p:spPr>
        <p:txBody>
          <a:bodyPr>
            <a:normAutofit/>
          </a:bodyPr>
          <a:lstStyle/>
          <a:p>
            <a:r>
              <a:rPr lang="en-NZ" dirty="0" smtClean="0"/>
              <a:t>White box</a:t>
            </a:r>
            <a:endParaRPr lang="en-NZ" dirty="0"/>
          </a:p>
          <a:p>
            <a:pPr lvl="2"/>
            <a:endParaRPr lang="en-NZ" dirty="0" smtClean="0"/>
          </a:p>
          <a:p>
            <a:pPr lvl="2"/>
            <a:endParaRPr lang="en-NZ" dirty="0" smtClean="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19</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graphicFrame>
        <p:nvGraphicFramePr>
          <p:cNvPr id="8" name="Table 7"/>
          <p:cNvGraphicFramePr>
            <a:graphicFrameLocks noGrp="1"/>
          </p:cNvGraphicFramePr>
          <p:nvPr>
            <p:extLst>
              <p:ext uri="{D42A27DB-BD31-4B8C-83A1-F6EECF244321}">
                <p14:modId xmlns:p14="http://schemas.microsoft.com/office/powerpoint/2010/main" val="738918005"/>
              </p:ext>
            </p:extLst>
          </p:nvPr>
        </p:nvGraphicFramePr>
        <p:xfrm>
          <a:off x="1064568" y="1844824"/>
          <a:ext cx="7344815" cy="4277099"/>
        </p:xfrm>
        <a:graphic>
          <a:graphicData uri="http://schemas.openxmlformats.org/drawingml/2006/table">
            <a:tbl>
              <a:tblPr firstRow="1" bandRow="1">
                <a:tableStyleId>{5C22544A-7EE6-4342-B048-85BDC9FD1C3A}</a:tableStyleId>
              </a:tblPr>
              <a:tblGrid>
                <a:gridCol w="7344815"/>
              </a:tblGrid>
              <a:tr h="528059">
                <a:tc>
                  <a:txBody>
                    <a:bodyPr/>
                    <a:lstStyle/>
                    <a:p>
                      <a:pPr algn="ctr"/>
                      <a:r>
                        <a:rPr lang="en-NZ" dirty="0" smtClean="0"/>
                        <a:t>Thoughts</a:t>
                      </a:r>
                      <a:endParaRPr lang="en-NZ" dirty="0"/>
                    </a:p>
                  </a:txBody>
                  <a:tcPr/>
                </a:tc>
              </a:tr>
              <a:tr h="528059">
                <a:tc>
                  <a:txBody>
                    <a:bodyPr/>
                    <a:lstStyle/>
                    <a:p>
                      <a:r>
                        <a:rPr lang="en-NZ" dirty="0" smtClean="0"/>
                        <a:t>Developer unwillingness to find defects in his or her own work (Myers’ psychology of testing).</a:t>
                      </a:r>
                      <a:endParaRPr lang="en-NZ" dirty="0"/>
                    </a:p>
                  </a:txBody>
                  <a:tcPr/>
                </a:tc>
              </a:tr>
              <a:tr h="128005">
                <a:tc>
                  <a:txBody>
                    <a:bodyPr/>
                    <a:lstStyle/>
                    <a:p>
                      <a:endParaRPr lang="en-NZ" sz="800" kern="0" spc="-100" baseline="0" dirty="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baseline="0" dirty="0" smtClean="0"/>
                        <a:t>What if the code is wrong in the first place (developer didn’t understand the specification)? Tests will pass when carried out by developer,  but QA may later reject code when testing from the specs.</a:t>
                      </a:r>
                      <a:endParaRPr lang="en-NZ" dirty="0" smtClean="0"/>
                    </a:p>
                  </a:txBody>
                  <a:tcPr/>
                </a:tc>
              </a:tr>
              <a:tr h="176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800" dirty="0" smtClean="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It might be difficult</a:t>
                      </a:r>
                      <a:r>
                        <a:rPr lang="en-NZ" baseline="0" dirty="0" smtClean="0"/>
                        <a:t> to find inputs that will force a test to take a specific path. Even more difficult to be sure every path is taken (recognising ‘dead code’ is surprisingly difficult in a procedural programming language such as Java or C).</a:t>
                      </a:r>
                      <a:endParaRPr lang="en-NZ" dirty="0" smtClean="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800" dirty="0" smtClean="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Aim to exercise the most likely usage paths? Is the developer the best person to know this? Is this where Black box testing comes in?</a:t>
                      </a:r>
                    </a:p>
                  </a:txBody>
                  <a:tcPr/>
                </a:tc>
              </a:tr>
            </a:tbl>
          </a:graphicData>
        </a:graphic>
      </p:graphicFrame>
    </p:spTree>
    <p:extLst>
      <p:ext uri="{BB962C8B-B14F-4D97-AF65-F5344CB8AC3E}">
        <p14:creationId xmlns:p14="http://schemas.microsoft.com/office/powerpoint/2010/main" val="808230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Lecture plan</a:t>
            </a:r>
            <a:endParaRPr lang="en-NZ" dirty="0"/>
          </a:p>
        </p:txBody>
      </p:sp>
      <p:sp>
        <p:nvSpPr>
          <p:cNvPr id="3" name="Content Placeholder 2"/>
          <p:cNvSpPr>
            <a:spLocks noGrp="1"/>
          </p:cNvSpPr>
          <p:nvPr>
            <p:ph sz="quarter" idx="1"/>
          </p:nvPr>
        </p:nvSpPr>
        <p:spPr>
          <a:xfrm>
            <a:off x="165100" y="1219200"/>
            <a:ext cx="9493250" cy="4010000"/>
          </a:xfrm>
        </p:spPr>
        <p:txBody>
          <a:bodyPr>
            <a:normAutofit fontScale="85000" lnSpcReduction="20000"/>
          </a:bodyPr>
          <a:lstStyle/>
          <a:p>
            <a:endParaRPr lang="en-NZ" dirty="0" smtClean="0"/>
          </a:p>
          <a:p>
            <a:pPr marL="0" indent="0">
              <a:buNone/>
            </a:pPr>
            <a:r>
              <a:rPr lang="en-NZ" sz="2400" dirty="0"/>
              <a:t>Week 1: 		</a:t>
            </a:r>
            <a:r>
              <a:rPr lang="en-NZ" sz="2400" i="1" dirty="0"/>
              <a:t>No class - Anzac Day</a:t>
            </a:r>
          </a:p>
          <a:p>
            <a:pPr marL="0" indent="0">
              <a:buNone/>
            </a:pPr>
            <a:r>
              <a:rPr lang="en-NZ" sz="2400" dirty="0">
                <a:solidFill>
                  <a:srgbClr val="0070C0"/>
                </a:solidFill>
              </a:rPr>
              <a:t>		</a:t>
            </a:r>
            <a:r>
              <a:rPr lang="en-NZ" sz="2400" dirty="0"/>
              <a:t>What is software quality?</a:t>
            </a:r>
          </a:p>
          <a:p>
            <a:pPr marL="0" indent="0">
              <a:buNone/>
            </a:pPr>
            <a:r>
              <a:rPr lang="en-NZ" sz="2400" dirty="0"/>
              <a:t>		Some key developer practices (version control, testing).</a:t>
            </a:r>
          </a:p>
          <a:p>
            <a:pPr marL="0" indent="0">
              <a:buNone/>
            </a:pPr>
            <a:r>
              <a:rPr lang="en-NZ" sz="2400" dirty="0"/>
              <a:t>		</a:t>
            </a:r>
          </a:p>
          <a:p>
            <a:pPr marL="0" indent="0">
              <a:buNone/>
            </a:pPr>
            <a:r>
              <a:rPr lang="en-NZ" sz="2400" dirty="0"/>
              <a:t>Week 2:		Black box testing. </a:t>
            </a:r>
          </a:p>
          <a:p>
            <a:pPr marL="0" indent="0">
              <a:buNone/>
            </a:pPr>
            <a:r>
              <a:rPr lang="en-NZ" sz="2400" dirty="0"/>
              <a:t>		White-box testing. </a:t>
            </a:r>
          </a:p>
          <a:p>
            <a:pPr marL="0" indent="0">
              <a:buNone/>
            </a:pPr>
            <a:r>
              <a:rPr lang="en-NZ" sz="2400" dirty="0"/>
              <a:t>		</a:t>
            </a:r>
            <a:r>
              <a:rPr lang="en-NZ" sz="2400" dirty="0"/>
              <a:t>Myers' testing principles.</a:t>
            </a:r>
          </a:p>
          <a:p>
            <a:pPr marL="0" indent="0">
              <a:buNone/>
            </a:pPr>
            <a:r>
              <a:rPr lang="en-NZ" sz="2400" dirty="0"/>
              <a:t>		</a:t>
            </a:r>
          </a:p>
          <a:p>
            <a:pPr marL="0" indent="0">
              <a:buNone/>
            </a:pPr>
            <a:r>
              <a:rPr lang="en-NZ" sz="2400" dirty="0"/>
              <a:t>Week 3:		Traditional approach to testing (Waterfall). </a:t>
            </a:r>
          </a:p>
          <a:p>
            <a:pPr marL="0" indent="0">
              <a:buNone/>
            </a:pPr>
            <a:r>
              <a:rPr lang="en-NZ" sz="2400" dirty="0"/>
              <a:t>		Agile approach to testing (XP).</a:t>
            </a:r>
          </a:p>
          <a:p>
            <a:pPr marL="0" indent="0">
              <a:buNone/>
            </a:pPr>
            <a:r>
              <a:rPr lang="en-NZ" sz="2400" dirty="0"/>
              <a:t>		Famous failures.</a:t>
            </a:r>
          </a:p>
          <a:p>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7763499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066" y="152400"/>
            <a:ext cx="8437438" cy="990600"/>
          </a:xfrm>
        </p:spPr>
        <p:txBody>
          <a:bodyPr/>
          <a:lstStyle/>
          <a:p>
            <a:pPr algn="r"/>
            <a:r>
              <a:rPr lang="en-NZ" dirty="0" smtClean="0"/>
              <a:t>Waterfall model</a:t>
            </a:r>
            <a:endParaRPr lang="en-NZ" dirty="0"/>
          </a:p>
        </p:txBody>
      </p:sp>
      <p:sp>
        <p:nvSpPr>
          <p:cNvPr id="3" name="Content Placeholder 2"/>
          <p:cNvSpPr>
            <a:spLocks noGrp="1"/>
          </p:cNvSpPr>
          <p:nvPr>
            <p:ph sz="quarter" idx="1"/>
          </p:nvPr>
        </p:nvSpPr>
        <p:spPr>
          <a:xfrm>
            <a:off x="165100" y="1219200"/>
            <a:ext cx="4859908" cy="4640600"/>
          </a:xfrm>
        </p:spPr>
        <p:txBody>
          <a:bodyPr>
            <a:normAutofit/>
          </a:bodyPr>
          <a:lstStyle/>
          <a:p>
            <a:r>
              <a:rPr lang="en-NZ" dirty="0" smtClean="0"/>
              <a:t>Staged model. Each stage :</a:t>
            </a:r>
          </a:p>
          <a:p>
            <a:pPr lvl="1"/>
            <a:endParaRPr lang="en-NZ" dirty="0" smtClean="0"/>
          </a:p>
          <a:p>
            <a:pPr lvl="1"/>
            <a:r>
              <a:rPr lang="en-NZ" dirty="0" smtClean="0"/>
              <a:t>implemented </a:t>
            </a:r>
            <a:r>
              <a:rPr lang="en-NZ" dirty="0"/>
              <a:t>by different people with different skill </a:t>
            </a:r>
            <a:r>
              <a:rPr lang="en-NZ" dirty="0" smtClean="0"/>
              <a:t>sets</a:t>
            </a:r>
          </a:p>
          <a:p>
            <a:pPr lvl="1"/>
            <a:r>
              <a:rPr lang="en-NZ" dirty="0" smtClean="0"/>
              <a:t>must </a:t>
            </a:r>
            <a:r>
              <a:rPr lang="en-NZ" dirty="0"/>
              <a:t>be completed and ‘signed off’ before the next </a:t>
            </a:r>
            <a:r>
              <a:rPr lang="en-NZ" dirty="0" smtClean="0"/>
              <a:t>begins</a:t>
            </a:r>
          </a:p>
          <a:p>
            <a:pPr lvl="1"/>
            <a:r>
              <a:rPr lang="en-NZ" b="1" dirty="0" smtClean="0">
                <a:solidFill>
                  <a:schemeClr val="accent2">
                    <a:lumMod val="75000"/>
                  </a:schemeClr>
                </a:solidFill>
              </a:rPr>
              <a:t>verified</a:t>
            </a:r>
            <a:r>
              <a:rPr lang="en-NZ" dirty="0" smtClean="0"/>
              <a:t> against the previous stage before sign-off</a:t>
            </a:r>
            <a:endParaRPr lang="en-NZ" dirty="0"/>
          </a:p>
          <a:p>
            <a:pPr lvl="1"/>
            <a:endParaRPr lang="en-NZ" dirty="0" smtClean="0"/>
          </a:p>
          <a:p>
            <a:pPr lvl="1"/>
            <a:endParaRPr lang="en-NZ" dirty="0"/>
          </a:p>
          <a:p>
            <a:pPr lvl="1"/>
            <a:endParaRPr lang="en-NZ" dirty="0" smtClean="0"/>
          </a:p>
          <a:p>
            <a:pPr lvl="1"/>
            <a:endParaRPr lang="en-NZ" dirty="0"/>
          </a:p>
          <a:p>
            <a:pPr lvl="1"/>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20</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
        <p:nvSpPr>
          <p:cNvPr id="4" name="Rectangle 3"/>
          <p:cNvSpPr/>
          <p:nvPr/>
        </p:nvSpPr>
        <p:spPr>
          <a:xfrm>
            <a:off x="1352600" y="6011996"/>
            <a:ext cx="6840760" cy="369332"/>
          </a:xfrm>
          <a:prstGeom prst="rect">
            <a:avLst/>
          </a:prstGeom>
        </p:spPr>
        <p:txBody>
          <a:bodyPr wrap="square">
            <a:spAutoFit/>
          </a:bodyPr>
          <a:lstStyle/>
          <a:p>
            <a:r>
              <a:rPr lang="en-NZ" sz="1800" dirty="0">
                <a:latin typeface="Gill Sans MT" panose="020B0502020104020203" pitchFamily="34" charset="0"/>
                <a:hlinkClick r:id="rId3"/>
              </a:rPr>
              <a:t>http://www.coleyconsulting.co.uk/from-waterfall-to-v-model.htm</a:t>
            </a:r>
            <a:endParaRPr lang="en-NZ" sz="1800" i="1" dirty="0">
              <a:solidFill>
                <a:schemeClr val="accent2">
                  <a:lumMod val="50000"/>
                </a:schemeClr>
              </a:solidFill>
              <a:latin typeface="Gill Sans MT" panose="020B0502020104020203" pitchFamily="34" charset="0"/>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5008" y="1988840"/>
            <a:ext cx="4572000" cy="3870960"/>
          </a:xfrm>
          <a:prstGeom prst="rect">
            <a:avLst/>
          </a:prstGeom>
        </p:spPr>
      </p:pic>
    </p:spTree>
    <p:extLst>
      <p:ext uri="{BB962C8B-B14F-4D97-AF65-F5344CB8AC3E}">
        <p14:creationId xmlns:p14="http://schemas.microsoft.com/office/powerpoint/2010/main" val="26284080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066" y="152400"/>
            <a:ext cx="8437438" cy="990600"/>
          </a:xfrm>
        </p:spPr>
        <p:txBody>
          <a:bodyPr/>
          <a:lstStyle/>
          <a:p>
            <a:pPr algn="r"/>
            <a:r>
              <a:rPr lang="en-NZ" dirty="0" smtClean="0"/>
              <a:t>Waterfall model - verification</a:t>
            </a:r>
            <a:endParaRPr lang="en-NZ" dirty="0"/>
          </a:p>
        </p:txBody>
      </p:sp>
      <p:sp>
        <p:nvSpPr>
          <p:cNvPr id="3" name="Content Placeholder 2"/>
          <p:cNvSpPr>
            <a:spLocks noGrp="1"/>
          </p:cNvSpPr>
          <p:nvPr>
            <p:ph sz="quarter" idx="1"/>
          </p:nvPr>
        </p:nvSpPr>
        <p:spPr>
          <a:xfrm>
            <a:off x="165100" y="1219200"/>
            <a:ext cx="9324404" cy="2785864"/>
          </a:xfrm>
        </p:spPr>
        <p:txBody>
          <a:bodyPr>
            <a:normAutofit/>
          </a:bodyPr>
          <a:lstStyle/>
          <a:p>
            <a:pPr marL="273050" lvl="1">
              <a:spcBef>
                <a:spcPts val="600"/>
              </a:spcBef>
              <a:buClr>
                <a:schemeClr val="accent1"/>
              </a:buClr>
            </a:pPr>
            <a:r>
              <a:rPr lang="en-NZ" dirty="0" smtClean="0"/>
              <a:t>At each stage, what is needed to </a:t>
            </a:r>
            <a:r>
              <a:rPr lang="en-NZ" b="1" dirty="0" smtClean="0">
                <a:solidFill>
                  <a:schemeClr val="accent2">
                    <a:lumMod val="75000"/>
                  </a:schemeClr>
                </a:solidFill>
              </a:rPr>
              <a:t>verify</a:t>
            </a:r>
            <a:r>
              <a:rPr lang="en-NZ" dirty="0" smtClean="0"/>
              <a:t> that the product is being built according to what is stated in the </a:t>
            </a:r>
            <a:r>
              <a:rPr lang="en-NZ" dirty="0"/>
              <a:t>previous stage  (</a:t>
            </a:r>
            <a:r>
              <a:rPr lang="en-NZ" i="1" dirty="0"/>
              <a:t>Are we building the product </a:t>
            </a:r>
            <a:r>
              <a:rPr lang="en-NZ" i="1" dirty="0" smtClean="0"/>
              <a:t>right</a:t>
            </a:r>
            <a:r>
              <a:rPr lang="en-NZ" dirty="0" smtClean="0"/>
              <a:t>)? </a:t>
            </a:r>
          </a:p>
          <a:p>
            <a:pPr lvl="1"/>
            <a:endParaRPr lang="en-NZ" dirty="0" smtClean="0"/>
          </a:p>
          <a:p>
            <a:pPr lvl="1"/>
            <a:r>
              <a:rPr lang="en-NZ" dirty="0" smtClean="0"/>
              <a:t>Documents – requirements specs, design specs, code, test cases</a:t>
            </a:r>
          </a:p>
          <a:p>
            <a:pPr lvl="2"/>
            <a:r>
              <a:rPr lang="en-NZ" dirty="0" smtClean="0"/>
              <a:t>Stringent specification includes quality requirements</a:t>
            </a:r>
          </a:p>
          <a:p>
            <a:pPr lvl="1"/>
            <a:r>
              <a:rPr lang="en-NZ" dirty="0" smtClean="0"/>
              <a:t>Process – reviews, walkthroughs, inspections</a:t>
            </a:r>
            <a:endParaRPr lang="en-NZ" dirty="0"/>
          </a:p>
          <a:p>
            <a:pPr lvl="1"/>
            <a:endParaRPr lang="en-NZ" dirty="0" smtClean="0"/>
          </a:p>
          <a:p>
            <a:pPr lvl="1"/>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21</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
        <p:nvSpPr>
          <p:cNvPr id="4" name="Rectangle 3"/>
          <p:cNvSpPr/>
          <p:nvPr/>
        </p:nvSpPr>
        <p:spPr>
          <a:xfrm>
            <a:off x="1352600" y="6011996"/>
            <a:ext cx="6840760" cy="369332"/>
          </a:xfrm>
          <a:prstGeom prst="rect">
            <a:avLst/>
          </a:prstGeom>
        </p:spPr>
        <p:txBody>
          <a:bodyPr wrap="square">
            <a:spAutoFit/>
          </a:bodyPr>
          <a:lstStyle/>
          <a:p>
            <a:r>
              <a:rPr lang="en-NZ" sz="1800" dirty="0">
                <a:latin typeface="Gill Sans MT" panose="020B0502020104020203" pitchFamily="34" charset="0"/>
                <a:hlinkClick r:id="rId3"/>
              </a:rPr>
              <a:t>http://softwaretestingfundamentals.com/verification-vs-validation/</a:t>
            </a:r>
            <a:endParaRPr lang="en-NZ" sz="1800" i="1" dirty="0">
              <a:solidFill>
                <a:schemeClr val="accent2">
                  <a:lumMod val="50000"/>
                </a:schemeClr>
              </a:solidFill>
              <a:latin typeface="Gill Sans MT" panose="020B0502020104020203" pitchFamily="34" charset="0"/>
            </a:endParaRPr>
          </a:p>
        </p:txBody>
      </p:sp>
    </p:spTree>
    <p:extLst>
      <p:ext uri="{BB962C8B-B14F-4D97-AF65-F5344CB8AC3E}">
        <p14:creationId xmlns:p14="http://schemas.microsoft.com/office/powerpoint/2010/main" val="4139352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066" y="152400"/>
            <a:ext cx="8437438" cy="990600"/>
          </a:xfrm>
        </p:spPr>
        <p:txBody>
          <a:bodyPr/>
          <a:lstStyle/>
          <a:p>
            <a:pPr algn="r"/>
            <a:r>
              <a:rPr lang="en-NZ" dirty="0" smtClean="0"/>
              <a:t>V-model for testing</a:t>
            </a:r>
            <a:endParaRPr lang="en-NZ" dirty="0"/>
          </a:p>
        </p:txBody>
      </p:sp>
      <p:sp>
        <p:nvSpPr>
          <p:cNvPr id="3" name="Content Placeholder 2"/>
          <p:cNvSpPr>
            <a:spLocks noGrp="1"/>
          </p:cNvSpPr>
          <p:nvPr>
            <p:ph sz="quarter" idx="1"/>
          </p:nvPr>
        </p:nvSpPr>
        <p:spPr>
          <a:xfrm>
            <a:off x="165100" y="1219200"/>
            <a:ext cx="8316292" cy="985664"/>
          </a:xfrm>
        </p:spPr>
        <p:txBody>
          <a:bodyPr>
            <a:normAutofit/>
          </a:bodyPr>
          <a:lstStyle/>
          <a:p>
            <a:r>
              <a:rPr lang="en-NZ" dirty="0" smtClean="0"/>
              <a:t>Staged model testing : Each stage</a:t>
            </a:r>
          </a:p>
          <a:p>
            <a:pPr lvl="1"/>
            <a:r>
              <a:rPr lang="en-NZ" dirty="0" smtClean="0"/>
              <a:t>has a corresponding kind of test </a:t>
            </a:r>
          </a:p>
          <a:p>
            <a:pPr lvl="1"/>
            <a:endParaRPr lang="en-NZ" dirty="0"/>
          </a:p>
          <a:p>
            <a:pPr lvl="1"/>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22</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
        <p:nvSpPr>
          <p:cNvPr id="4" name="Rectangle 3"/>
          <p:cNvSpPr/>
          <p:nvPr/>
        </p:nvSpPr>
        <p:spPr>
          <a:xfrm>
            <a:off x="1352600" y="6011996"/>
            <a:ext cx="6840760" cy="369332"/>
          </a:xfrm>
          <a:prstGeom prst="rect">
            <a:avLst/>
          </a:prstGeom>
        </p:spPr>
        <p:txBody>
          <a:bodyPr wrap="square">
            <a:spAutoFit/>
          </a:bodyPr>
          <a:lstStyle/>
          <a:p>
            <a:r>
              <a:rPr lang="en-NZ" sz="1800" dirty="0">
                <a:latin typeface="Gill Sans MT" panose="020B0502020104020203" pitchFamily="34" charset="0"/>
                <a:hlinkClick r:id="rId3"/>
              </a:rPr>
              <a:t>http://</a:t>
            </a:r>
            <a:r>
              <a:rPr lang="en-NZ" sz="1800" dirty="0" smtClean="0">
                <a:latin typeface="Gill Sans MT" panose="020B0502020104020203" pitchFamily="34" charset="0"/>
                <a:hlinkClick r:id="rId3"/>
              </a:rPr>
              <a:t>www.coleyconsulting.co.uk/from-waterfall-to-v-model.htm</a:t>
            </a:r>
            <a:endParaRPr lang="en-NZ" sz="1800" i="1" dirty="0">
              <a:solidFill>
                <a:schemeClr val="accent2">
                  <a:lumMod val="50000"/>
                </a:schemeClr>
              </a:solidFill>
              <a:latin typeface="Gill Sans MT" panose="020B0502020104020203" pitchFamily="34" charset="0"/>
            </a:endParaRP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16696" y="3018863"/>
            <a:ext cx="4564380" cy="2895600"/>
          </a:xfrm>
          <a:prstGeom prst="rect">
            <a:avLst/>
          </a:prstGeom>
        </p:spPr>
      </p:pic>
      <p:sp>
        <p:nvSpPr>
          <p:cNvPr id="11" name="TextBox 10"/>
          <p:cNvSpPr txBox="1"/>
          <p:nvPr/>
        </p:nvSpPr>
        <p:spPr>
          <a:xfrm>
            <a:off x="6781076" y="4715852"/>
            <a:ext cx="2348388" cy="369332"/>
          </a:xfrm>
          <a:prstGeom prst="rect">
            <a:avLst/>
          </a:prstGeom>
          <a:noFill/>
        </p:spPr>
        <p:txBody>
          <a:bodyPr wrap="square" rtlCol="0">
            <a:spAutoFit/>
          </a:bodyPr>
          <a:lstStyle/>
          <a:p>
            <a:r>
              <a:rPr lang="en-NZ" sz="1800" b="1" dirty="0" smtClean="0">
                <a:solidFill>
                  <a:srgbClr val="0070C0"/>
                </a:solidFill>
              </a:rPr>
              <a:t>AKA Unit test</a:t>
            </a:r>
            <a:endParaRPr lang="en-NZ" sz="1800" b="1" dirty="0">
              <a:solidFill>
                <a:srgbClr val="0070C0"/>
              </a:solidFill>
            </a:endParaRPr>
          </a:p>
        </p:txBody>
      </p:sp>
      <p:cxnSp>
        <p:nvCxnSpPr>
          <p:cNvPr id="13" name="Straight Arrow Connector 12"/>
          <p:cNvCxnSpPr/>
          <p:nvPr/>
        </p:nvCxnSpPr>
        <p:spPr>
          <a:xfrm flipH="1">
            <a:off x="6105128" y="5085184"/>
            <a:ext cx="1296144" cy="55371"/>
          </a:xfrm>
          <a:prstGeom prst="straightConnector1">
            <a:avLst/>
          </a:prstGeom>
          <a:ln w="3175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753200" y="3923764"/>
            <a:ext cx="2559868" cy="369332"/>
          </a:xfrm>
          <a:prstGeom prst="rect">
            <a:avLst/>
          </a:prstGeom>
          <a:noFill/>
        </p:spPr>
        <p:txBody>
          <a:bodyPr wrap="square" rtlCol="0">
            <a:spAutoFit/>
          </a:bodyPr>
          <a:lstStyle/>
          <a:p>
            <a:r>
              <a:rPr lang="en-NZ" sz="1800" b="1" dirty="0" smtClean="0">
                <a:solidFill>
                  <a:srgbClr val="0070C0"/>
                </a:solidFill>
              </a:rPr>
              <a:t>AKA Integration test</a:t>
            </a:r>
            <a:endParaRPr lang="en-NZ" sz="1800" b="1" dirty="0">
              <a:solidFill>
                <a:srgbClr val="0070C0"/>
              </a:solidFill>
            </a:endParaRPr>
          </a:p>
        </p:txBody>
      </p:sp>
      <p:cxnSp>
        <p:nvCxnSpPr>
          <p:cNvPr id="18" name="Straight Arrow Connector 17"/>
          <p:cNvCxnSpPr/>
          <p:nvPr/>
        </p:nvCxnSpPr>
        <p:spPr>
          <a:xfrm flipH="1">
            <a:off x="6172592" y="4293096"/>
            <a:ext cx="1228680" cy="361751"/>
          </a:xfrm>
          <a:prstGeom prst="straightConnector1">
            <a:avLst/>
          </a:prstGeom>
          <a:ln w="3175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2025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066" y="152400"/>
            <a:ext cx="8437438" cy="990600"/>
          </a:xfrm>
        </p:spPr>
        <p:txBody>
          <a:bodyPr/>
          <a:lstStyle/>
          <a:p>
            <a:pPr algn="r"/>
            <a:r>
              <a:rPr lang="en-NZ" dirty="0"/>
              <a:t>V-model for testing</a:t>
            </a:r>
          </a:p>
        </p:txBody>
      </p:sp>
      <p:sp>
        <p:nvSpPr>
          <p:cNvPr id="3" name="Content Placeholder 2"/>
          <p:cNvSpPr>
            <a:spLocks noGrp="1"/>
          </p:cNvSpPr>
          <p:nvPr>
            <p:ph sz="quarter" idx="1"/>
          </p:nvPr>
        </p:nvSpPr>
        <p:spPr>
          <a:xfrm>
            <a:off x="165100" y="1331858"/>
            <a:ext cx="9180388" cy="4545414"/>
          </a:xfrm>
        </p:spPr>
        <p:txBody>
          <a:bodyPr>
            <a:normAutofit fontScale="92500" lnSpcReduction="20000"/>
          </a:bodyPr>
          <a:lstStyle/>
          <a:p>
            <a:r>
              <a:rPr lang="en-NZ" dirty="0" smtClean="0"/>
              <a:t>System, acceptance and release tests aim to </a:t>
            </a:r>
            <a:r>
              <a:rPr lang="en-NZ" b="1" dirty="0" smtClean="0">
                <a:solidFill>
                  <a:srgbClr val="0070C0"/>
                </a:solidFill>
              </a:rPr>
              <a:t>validate</a:t>
            </a:r>
            <a:r>
              <a:rPr lang="en-NZ" dirty="0" smtClean="0"/>
              <a:t> that the software does what the customer wants it to do </a:t>
            </a:r>
            <a:r>
              <a:rPr lang="en-NZ" i="1" dirty="0" smtClean="0"/>
              <a:t>(Did we build the right product?)</a:t>
            </a:r>
          </a:p>
          <a:p>
            <a:endParaRPr lang="en-NZ" i="1" dirty="0" smtClean="0"/>
          </a:p>
          <a:p>
            <a:endParaRPr lang="en-NZ" sz="900" dirty="0"/>
          </a:p>
          <a:p>
            <a:r>
              <a:rPr lang="en-NZ" dirty="0" smtClean="0"/>
              <a:t>System </a:t>
            </a:r>
            <a:r>
              <a:rPr lang="en-NZ" dirty="0"/>
              <a:t>test</a:t>
            </a:r>
          </a:p>
          <a:p>
            <a:pPr lvl="1"/>
            <a:r>
              <a:rPr lang="en-NZ" dirty="0" smtClean="0"/>
              <a:t>Does the software deliver to the specification? </a:t>
            </a:r>
            <a:r>
              <a:rPr lang="en-NZ" dirty="0"/>
              <a:t>Test team.</a:t>
            </a:r>
          </a:p>
          <a:p>
            <a:pPr lvl="1"/>
            <a:endParaRPr lang="en-NZ" sz="800" dirty="0"/>
          </a:p>
          <a:p>
            <a:r>
              <a:rPr lang="en-NZ" dirty="0" smtClean="0"/>
              <a:t>Acceptance </a:t>
            </a:r>
            <a:r>
              <a:rPr lang="en-NZ" dirty="0"/>
              <a:t>test</a:t>
            </a:r>
          </a:p>
          <a:p>
            <a:pPr lvl="1"/>
            <a:r>
              <a:rPr lang="en-NZ" dirty="0"/>
              <a:t>Does the software deliver </a:t>
            </a:r>
            <a:r>
              <a:rPr lang="en-NZ" dirty="0" smtClean="0"/>
              <a:t>what the customer wanted? </a:t>
            </a:r>
            <a:r>
              <a:rPr lang="en-NZ" dirty="0"/>
              <a:t>Customer.</a:t>
            </a:r>
          </a:p>
          <a:p>
            <a:pPr lvl="1"/>
            <a:endParaRPr lang="en-NZ" sz="800" dirty="0" smtClean="0"/>
          </a:p>
          <a:p>
            <a:r>
              <a:rPr lang="en-NZ" dirty="0" smtClean="0"/>
              <a:t>Release </a:t>
            </a:r>
            <a:r>
              <a:rPr lang="en-NZ" dirty="0"/>
              <a:t>test</a:t>
            </a:r>
          </a:p>
          <a:p>
            <a:pPr lvl="1"/>
            <a:r>
              <a:rPr lang="en-NZ" dirty="0"/>
              <a:t>Does the </a:t>
            </a:r>
            <a:r>
              <a:rPr lang="en-NZ" dirty="0" smtClean="0"/>
              <a:t>software work in the existing business environment? </a:t>
            </a:r>
            <a:r>
              <a:rPr lang="en-NZ" dirty="0"/>
              <a:t>Operations team.</a:t>
            </a:r>
          </a:p>
          <a:p>
            <a:pPr lvl="1"/>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23</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
        <p:nvSpPr>
          <p:cNvPr id="9" name="Rectangle 8"/>
          <p:cNvSpPr/>
          <p:nvPr/>
        </p:nvSpPr>
        <p:spPr>
          <a:xfrm>
            <a:off x="1352600" y="6011996"/>
            <a:ext cx="6840760" cy="369332"/>
          </a:xfrm>
          <a:prstGeom prst="rect">
            <a:avLst/>
          </a:prstGeom>
        </p:spPr>
        <p:txBody>
          <a:bodyPr wrap="square">
            <a:spAutoFit/>
          </a:bodyPr>
          <a:lstStyle/>
          <a:p>
            <a:r>
              <a:rPr lang="en-NZ" sz="1800" dirty="0">
                <a:latin typeface="Gill Sans MT" panose="020B0502020104020203" pitchFamily="34" charset="0"/>
                <a:hlinkClick r:id="rId3"/>
              </a:rPr>
              <a:t>http://softwaretestingfundamentals.com/verification-vs-validation/</a:t>
            </a:r>
            <a:endParaRPr lang="en-NZ" sz="1800" i="1" dirty="0">
              <a:solidFill>
                <a:schemeClr val="accent2">
                  <a:lumMod val="50000"/>
                </a:schemeClr>
              </a:solidFill>
              <a:latin typeface="Gill Sans MT" panose="020B0502020104020203" pitchFamily="34" charset="0"/>
            </a:endParaRPr>
          </a:p>
        </p:txBody>
      </p:sp>
    </p:spTree>
    <p:extLst>
      <p:ext uri="{BB962C8B-B14F-4D97-AF65-F5344CB8AC3E}">
        <p14:creationId xmlns:p14="http://schemas.microsoft.com/office/powerpoint/2010/main" val="11285743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066" y="152400"/>
            <a:ext cx="8437438" cy="990600"/>
          </a:xfrm>
        </p:spPr>
        <p:txBody>
          <a:bodyPr/>
          <a:lstStyle/>
          <a:p>
            <a:pPr algn="r"/>
            <a:r>
              <a:rPr lang="en-NZ" dirty="0" smtClean="0"/>
              <a:t>Testing quality characteristics</a:t>
            </a:r>
            <a:endParaRPr lang="en-NZ" dirty="0"/>
          </a:p>
        </p:txBody>
      </p:sp>
      <p:sp>
        <p:nvSpPr>
          <p:cNvPr id="3" name="Content Placeholder 2"/>
          <p:cNvSpPr>
            <a:spLocks noGrp="1"/>
          </p:cNvSpPr>
          <p:nvPr>
            <p:ph sz="quarter" idx="1"/>
          </p:nvPr>
        </p:nvSpPr>
        <p:spPr>
          <a:xfrm>
            <a:off x="165100" y="1331858"/>
            <a:ext cx="9180388" cy="4401398"/>
          </a:xfrm>
        </p:spPr>
        <p:txBody>
          <a:bodyPr>
            <a:normAutofit lnSpcReduction="10000"/>
          </a:bodyPr>
          <a:lstStyle/>
          <a:p>
            <a:r>
              <a:rPr lang="en-NZ" dirty="0" smtClean="0"/>
              <a:t>Testing relating to quality characteristics:</a:t>
            </a:r>
          </a:p>
          <a:p>
            <a:pPr lvl="1"/>
            <a:endParaRPr lang="en-NZ" dirty="0" smtClean="0">
              <a:solidFill>
                <a:srgbClr val="0070C0"/>
              </a:solidFill>
            </a:endParaRPr>
          </a:p>
          <a:p>
            <a:pPr lvl="1"/>
            <a:r>
              <a:rPr lang="en-NZ" dirty="0" smtClean="0">
                <a:solidFill>
                  <a:srgbClr val="0070C0"/>
                </a:solidFill>
              </a:rPr>
              <a:t>Load testing </a:t>
            </a:r>
            <a:r>
              <a:rPr lang="en-NZ" dirty="0" smtClean="0">
                <a:solidFill>
                  <a:schemeClr val="tx1"/>
                </a:solidFill>
              </a:rPr>
              <a:t>– apply maximum loads to test maximum capacity</a:t>
            </a:r>
            <a:r>
              <a:rPr lang="en-NZ" dirty="0" smtClean="0"/>
              <a:t>.  </a:t>
            </a:r>
            <a:endParaRPr lang="en-NZ" dirty="0" smtClean="0">
              <a:solidFill>
                <a:srgbClr val="0070C0"/>
              </a:solidFill>
            </a:endParaRPr>
          </a:p>
          <a:p>
            <a:pPr lvl="1"/>
            <a:r>
              <a:rPr lang="en-NZ" dirty="0" smtClean="0">
                <a:solidFill>
                  <a:srgbClr val="0070C0"/>
                </a:solidFill>
              </a:rPr>
              <a:t>Stress </a:t>
            </a:r>
            <a:r>
              <a:rPr lang="en-NZ" dirty="0">
                <a:solidFill>
                  <a:srgbClr val="0070C0"/>
                </a:solidFill>
              </a:rPr>
              <a:t>testing </a:t>
            </a:r>
            <a:r>
              <a:rPr lang="en-NZ" dirty="0">
                <a:solidFill>
                  <a:schemeClr val="tx1"/>
                </a:solidFill>
              </a:rPr>
              <a:t>– </a:t>
            </a:r>
            <a:r>
              <a:rPr lang="en-NZ" dirty="0" smtClean="0">
                <a:solidFill>
                  <a:schemeClr val="tx1"/>
                </a:solidFill>
              </a:rPr>
              <a:t>find breaking point by applying over the maximum load</a:t>
            </a:r>
            <a:r>
              <a:rPr lang="en-NZ" dirty="0" smtClean="0"/>
              <a:t>.  </a:t>
            </a:r>
            <a:endParaRPr lang="en-NZ" dirty="0">
              <a:solidFill>
                <a:srgbClr val="0070C0"/>
              </a:solidFill>
            </a:endParaRPr>
          </a:p>
          <a:p>
            <a:pPr lvl="1"/>
            <a:r>
              <a:rPr lang="en-NZ" dirty="0" smtClean="0">
                <a:solidFill>
                  <a:srgbClr val="0070C0"/>
                </a:solidFill>
              </a:rPr>
              <a:t>Usability testing </a:t>
            </a:r>
            <a:r>
              <a:rPr lang="en-NZ" dirty="0" smtClean="0">
                <a:solidFill>
                  <a:schemeClr val="tx1"/>
                </a:solidFill>
              </a:rPr>
              <a:t>– measure how quickly users </a:t>
            </a:r>
          </a:p>
          <a:p>
            <a:pPr lvl="2"/>
            <a:r>
              <a:rPr lang="en-NZ" dirty="0" smtClean="0"/>
              <a:t>learn to use the system</a:t>
            </a:r>
          </a:p>
          <a:p>
            <a:pPr lvl="2"/>
            <a:r>
              <a:rPr lang="en-NZ" dirty="0"/>
              <a:t>c</a:t>
            </a:r>
            <a:r>
              <a:rPr lang="en-NZ" dirty="0" smtClean="0"/>
              <a:t>omplete specific tasks</a:t>
            </a:r>
          </a:p>
          <a:p>
            <a:pPr lvl="2"/>
            <a:r>
              <a:rPr lang="en-NZ" dirty="0"/>
              <a:t>e</a:t>
            </a:r>
            <a:r>
              <a:rPr lang="en-NZ" dirty="0" smtClean="0"/>
              <a:t>tc. </a:t>
            </a:r>
          </a:p>
          <a:p>
            <a:pPr lvl="1"/>
            <a:r>
              <a:rPr lang="en-NZ" dirty="0" smtClean="0">
                <a:solidFill>
                  <a:srgbClr val="0070C0"/>
                </a:solidFill>
              </a:rPr>
              <a:t>Reliability testing</a:t>
            </a:r>
          </a:p>
          <a:p>
            <a:pPr lvl="1"/>
            <a:r>
              <a:rPr lang="en-NZ" dirty="0" smtClean="0">
                <a:solidFill>
                  <a:srgbClr val="0070C0"/>
                </a:solidFill>
              </a:rPr>
              <a:t>Portability testing</a:t>
            </a:r>
          </a:p>
          <a:p>
            <a:pPr lvl="1"/>
            <a:r>
              <a:rPr lang="en-NZ" dirty="0">
                <a:solidFill>
                  <a:srgbClr val="0070C0"/>
                </a:solidFill>
              </a:rPr>
              <a:t>e</a:t>
            </a:r>
            <a:r>
              <a:rPr lang="en-NZ" dirty="0" smtClean="0">
                <a:solidFill>
                  <a:srgbClr val="0070C0"/>
                </a:solidFill>
              </a:rPr>
              <a:t>tc.</a:t>
            </a:r>
            <a:endParaRPr lang="en-NZ" dirty="0">
              <a:solidFill>
                <a:srgbClr val="0070C0"/>
              </a:solidFill>
            </a:endParaRPr>
          </a:p>
          <a:p>
            <a:pPr lvl="1"/>
            <a:endParaRPr lang="en-NZ" b="1" dirty="0">
              <a:solidFill>
                <a:srgbClr val="0070C0"/>
              </a:solidFill>
            </a:endParaRPr>
          </a:p>
          <a:p>
            <a:pPr lvl="1"/>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24</a:t>
            </a:fld>
            <a:endParaRPr lang="en-NZ" dirty="0"/>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0060879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066" y="152400"/>
            <a:ext cx="8437438" cy="990600"/>
          </a:xfrm>
        </p:spPr>
        <p:txBody>
          <a:bodyPr/>
          <a:lstStyle/>
          <a:p>
            <a:pPr algn="r"/>
            <a:r>
              <a:rPr lang="en-NZ" dirty="0" smtClean="0"/>
              <a:t>Other testing</a:t>
            </a:r>
            <a:endParaRPr lang="en-NZ" dirty="0"/>
          </a:p>
        </p:txBody>
      </p:sp>
      <p:sp>
        <p:nvSpPr>
          <p:cNvPr id="3" name="Content Placeholder 2"/>
          <p:cNvSpPr>
            <a:spLocks noGrp="1"/>
          </p:cNvSpPr>
          <p:nvPr>
            <p:ph sz="quarter" idx="1"/>
          </p:nvPr>
        </p:nvSpPr>
        <p:spPr>
          <a:xfrm>
            <a:off x="165100" y="1331858"/>
            <a:ext cx="9180388" cy="4401398"/>
          </a:xfrm>
        </p:spPr>
        <p:txBody>
          <a:bodyPr>
            <a:normAutofit/>
          </a:bodyPr>
          <a:lstStyle/>
          <a:p>
            <a:r>
              <a:rPr lang="en-NZ" dirty="0"/>
              <a:t>O</a:t>
            </a:r>
            <a:r>
              <a:rPr lang="en-NZ" dirty="0" smtClean="0"/>
              <a:t>ther kinds of testing :</a:t>
            </a:r>
          </a:p>
          <a:p>
            <a:pPr lvl="1"/>
            <a:endParaRPr lang="en-NZ" dirty="0" smtClean="0">
              <a:solidFill>
                <a:srgbClr val="0070C0"/>
              </a:solidFill>
            </a:endParaRPr>
          </a:p>
          <a:p>
            <a:pPr lvl="1"/>
            <a:r>
              <a:rPr lang="en-NZ" dirty="0" smtClean="0">
                <a:solidFill>
                  <a:srgbClr val="0070C0"/>
                </a:solidFill>
              </a:rPr>
              <a:t>Smoke testing</a:t>
            </a:r>
            <a:r>
              <a:rPr lang="en-NZ" dirty="0" smtClean="0"/>
              <a:t>.  During integration, before the product is handed over to the test team, a superficial check is made by the build person that the product’s basic features do what they are supposed to. Purpose is, of course, to not waste the test team’s time.</a:t>
            </a:r>
          </a:p>
          <a:p>
            <a:pPr lvl="1"/>
            <a:endParaRPr lang="en-NZ" dirty="0" smtClean="0">
              <a:solidFill>
                <a:srgbClr val="0070C0"/>
              </a:solidFill>
            </a:endParaRPr>
          </a:p>
          <a:p>
            <a:pPr lvl="1"/>
            <a:r>
              <a:rPr lang="en-NZ" dirty="0" smtClean="0">
                <a:solidFill>
                  <a:srgbClr val="0070C0"/>
                </a:solidFill>
              </a:rPr>
              <a:t>Regression testing</a:t>
            </a:r>
            <a:r>
              <a:rPr lang="en-NZ" dirty="0" smtClean="0"/>
              <a:t>.  Applied when changes to the product are needed (to fix bugs or add functionality) to make sure nothing is broken. Applied at </a:t>
            </a:r>
            <a:r>
              <a:rPr lang="en-NZ" dirty="0" smtClean="0">
                <a:solidFill>
                  <a:srgbClr val="0070C0"/>
                </a:solidFill>
              </a:rPr>
              <a:t>unit</a:t>
            </a:r>
            <a:r>
              <a:rPr lang="en-NZ" dirty="0" smtClean="0"/>
              <a:t>, </a:t>
            </a:r>
            <a:r>
              <a:rPr lang="en-NZ" dirty="0" smtClean="0">
                <a:solidFill>
                  <a:srgbClr val="0070C0"/>
                </a:solidFill>
              </a:rPr>
              <a:t>integration</a:t>
            </a:r>
            <a:r>
              <a:rPr lang="en-NZ" dirty="0" smtClean="0"/>
              <a:t> and </a:t>
            </a:r>
            <a:r>
              <a:rPr lang="en-NZ" dirty="0" smtClean="0">
                <a:solidFill>
                  <a:srgbClr val="0070C0"/>
                </a:solidFill>
              </a:rPr>
              <a:t>system</a:t>
            </a:r>
            <a:r>
              <a:rPr lang="en-NZ" dirty="0" smtClean="0"/>
              <a:t> test levels,  </a:t>
            </a:r>
          </a:p>
          <a:p>
            <a:pPr marL="274638" lvl="1" indent="0">
              <a:buNone/>
            </a:pPr>
            <a:endParaRPr lang="en-NZ" b="1" dirty="0">
              <a:solidFill>
                <a:srgbClr val="0070C0"/>
              </a:solidFill>
            </a:endParaRPr>
          </a:p>
          <a:p>
            <a:pPr lvl="1"/>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25</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122160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 Waterfall summary</a:t>
            </a:r>
            <a:endParaRPr lang="en-NZ" dirty="0"/>
          </a:p>
        </p:txBody>
      </p:sp>
      <p:sp>
        <p:nvSpPr>
          <p:cNvPr id="3" name="Content Placeholder 2"/>
          <p:cNvSpPr>
            <a:spLocks noGrp="1"/>
          </p:cNvSpPr>
          <p:nvPr>
            <p:ph sz="quarter" idx="1"/>
          </p:nvPr>
        </p:nvSpPr>
        <p:spPr>
          <a:xfrm>
            <a:off x="165100" y="1219200"/>
            <a:ext cx="9036372" cy="3217912"/>
          </a:xfrm>
        </p:spPr>
        <p:txBody>
          <a:bodyPr>
            <a:normAutofit fontScale="92500"/>
          </a:bodyPr>
          <a:lstStyle/>
          <a:p>
            <a:endParaRPr lang="en-NZ" dirty="0" smtClean="0"/>
          </a:p>
          <a:p>
            <a:r>
              <a:rPr lang="en-NZ" dirty="0" smtClean="0"/>
              <a:t>Waterfall is a staged approach based on a manufacturing paradigm.</a:t>
            </a:r>
          </a:p>
          <a:p>
            <a:r>
              <a:rPr lang="en-NZ" dirty="0" smtClean="0"/>
              <a:t>Created to address problems in large, complex development efforts.</a:t>
            </a:r>
          </a:p>
          <a:p>
            <a:r>
              <a:rPr lang="en-NZ" dirty="0" smtClean="0"/>
              <a:t>Communication is largely via documentation</a:t>
            </a:r>
            <a:r>
              <a:rPr lang="en-NZ" i="1" dirty="0" smtClean="0"/>
              <a:t>.</a:t>
            </a:r>
          </a:p>
          <a:p>
            <a:r>
              <a:rPr lang="en-NZ" dirty="0" smtClean="0"/>
              <a:t>Serious issues relating to documentation, communication and delivering what the customer really wanted.</a:t>
            </a:r>
          </a:p>
          <a:p>
            <a:pPr marL="0" indent="0">
              <a:buNone/>
            </a:pPr>
            <a:endParaRPr lang="en-NZ" i="1" dirty="0" smtClean="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26</a:t>
            </a:fld>
            <a:endParaRPr lang="en-NZ" dirty="0"/>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9934391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 Agile alliance</a:t>
            </a:r>
            <a:endParaRPr lang="en-NZ" dirty="0"/>
          </a:p>
        </p:txBody>
      </p:sp>
      <p:sp>
        <p:nvSpPr>
          <p:cNvPr id="3" name="Content Placeholder 2"/>
          <p:cNvSpPr>
            <a:spLocks noGrp="1"/>
          </p:cNvSpPr>
          <p:nvPr>
            <p:ph sz="quarter" idx="1"/>
          </p:nvPr>
        </p:nvSpPr>
        <p:spPr>
          <a:xfrm>
            <a:off x="165100" y="1219200"/>
            <a:ext cx="9493250" cy="3793976"/>
          </a:xfrm>
        </p:spPr>
        <p:txBody>
          <a:bodyPr>
            <a:normAutofit fontScale="92500" lnSpcReduction="10000"/>
          </a:bodyPr>
          <a:lstStyle/>
          <a:p>
            <a:r>
              <a:rPr lang="en-NZ" dirty="0" smtClean="0"/>
              <a:t>Many practitioners explored ways to mitigate issues</a:t>
            </a:r>
          </a:p>
          <a:p>
            <a:endParaRPr lang="en-NZ" dirty="0" smtClean="0"/>
          </a:p>
          <a:p>
            <a:pPr lvl="1"/>
            <a:r>
              <a:rPr lang="en-NZ" dirty="0" smtClean="0"/>
              <a:t>Many (most?) projects actually implemented an </a:t>
            </a:r>
            <a:r>
              <a:rPr lang="en-NZ" dirty="0" smtClean="0">
                <a:solidFill>
                  <a:srgbClr val="0070C0"/>
                </a:solidFill>
              </a:rPr>
              <a:t>iterative and incremental </a:t>
            </a:r>
            <a:r>
              <a:rPr lang="en-NZ" dirty="0" smtClean="0"/>
              <a:t>approach.</a:t>
            </a:r>
          </a:p>
          <a:p>
            <a:pPr lvl="2"/>
            <a:r>
              <a:rPr lang="en-NZ" dirty="0" smtClean="0"/>
              <a:t>1970s: Harlan Mills - upfront specification, deliver in many increments.</a:t>
            </a:r>
          </a:p>
          <a:p>
            <a:pPr lvl="3"/>
            <a:r>
              <a:rPr lang="en-NZ" dirty="0" smtClean="0"/>
              <a:t>adapt designs as a result of customer feedback.</a:t>
            </a:r>
          </a:p>
          <a:p>
            <a:pPr lvl="2"/>
            <a:r>
              <a:rPr lang="en-NZ" dirty="0" smtClean="0"/>
              <a:t>1976:  Tom </a:t>
            </a:r>
            <a:r>
              <a:rPr lang="en-NZ" dirty="0" err="1" smtClean="0"/>
              <a:t>Gilb</a:t>
            </a:r>
            <a:r>
              <a:rPr lang="en-NZ" dirty="0" smtClean="0"/>
              <a:t> formally introduced ideas of ‘</a:t>
            </a:r>
            <a:r>
              <a:rPr lang="en-NZ" dirty="0" smtClean="0">
                <a:solidFill>
                  <a:srgbClr val="0070C0"/>
                </a:solidFill>
              </a:rPr>
              <a:t>evolutionary</a:t>
            </a:r>
            <a:r>
              <a:rPr lang="en-NZ" dirty="0" smtClean="0"/>
              <a:t> project management’.</a:t>
            </a:r>
          </a:p>
          <a:p>
            <a:pPr lvl="3"/>
            <a:r>
              <a:rPr lang="en-NZ" dirty="0" smtClean="0"/>
              <a:t>no upfront specification, rather discover requirements in an iterative way. </a:t>
            </a:r>
          </a:p>
          <a:p>
            <a:pPr lvl="1"/>
            <a:endParaRPr lang="en-NZ" dirty="0"/>
          </a:p>
          <a:p>
            <a:r>
              <a:rPr lang="en-NZ" dirty="0" smtClean="0"/>
              <a:t>In 2001, a number of separate groups working on ‘agile’ approaches to software development formed the </a:t>
            </a:r>
            <a:r>
              <a:rPr lang="en-NZ" b="1" dirty="0" smtClean="0">
                <a:solidFill>
                  <a:srgbClr val="0070C0"/>
                </a:solidFill>
              </a:rPr>
              <a:t>Agile Alliance</a:t>
            </a:r>
            <a:r>
              <a:rPr lang="en-NZ" dirty="0" smtClean="0"/>
              <a:t>. </a:t>
            </a:r>
          </a:p>
          <a:p>
            <a:pPr lvl="1"/>
            <a:endParaRPr lang="en-NZ" dirty="0" smtClean="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27</a:t>
            </a:fld>
            <a:endParaRPr lang="en-NZ" dirty="0"/>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a:xfrm>
            <a:off x="3152800" y="6448954"/>
            <a:ext cx="3797300" cy="365125"/>
          </a:xfrm>
        </p:spPr>
        <p:txBody>
          <a:bodyPr/>
          <a:lstStyle/>
          <a:p>
            <a:pPr>
              <a:defRPr/>
            </a:pPr>
            <a:r>
              <a:rPr lang="en-NZ" smtClean="0"/>
              <a:t>Software Quality</a:t>
            </a:r>
            <a:endParaRPr lang="en-NZ"/>
          </a:p>
        </p:txBody>
      </p:sp>
      <p:sp>
        <p:nvSpPr>
          <p:cNvPr id="4" name="Rectangle 3"/>
          <p:cNvSpPr/>
          <p:nvPr/>
        </p:nvSpPr>
        <p:spPr>
          <a:xfrm>
            <a:off x="344488" y="5933898"/>
            <a:ext cx="9145016" cy="523220"/>
          </a:xfrm>
          <a:prstGeom prst="rect">
            <a:avLst/>
          </a:prstGeom>
        </p:spPr>
        <p:txBody>
          <a:bodyPr wrap="square">
            <a:spAutoFit/>
          </a:bodyPr>
          <a:lstStyle/>
          <a:p>
            <a:r>
              <a:rPr lang="en-NZ" sz="1400" dirty="0">
                <a:hlinkClick r:id="rId3"/>
              </a:rPr>
              <a:t>http://</a:t>
            </a:r>
            <a:r>
              <a:rPr lang="en-NZ" sz="1400" dirty="0" smtClean="0">
                <a:hlinkClick r:id="rId3"/>
              </a:rPr>
              <a:t>www.craiglarman.com/wiki/downloads/misc/history-of-iterative-larman-and-basili-ieee-computer.pdf</a:t>
            </a:r>
            <a:endParaRPr lang="en-NZ" sz="1400" dirty="0" smtClean="0"/>
          </a:p>
          <a:p>
            <a:r>
              <a:rPr lang="en-NZ" sz="1400" dirty="0">
                <a:hlinkClick r:id="rId4"/>
              </a:rPr>
              <a:t>http://www.agilealliance.org/</a:t>
            </a:r>
            <a:endParaRPr lang="en-NZ" sz="1400" dirty="0"/>
          </a:p>
        </p:txBody>
      </p:sp>
    </p:spTree>
    <p:extLst>
      <p:ext uri="{BB962C8B-B14F-4D97-AF65-F5344CB8AC3E}">
        <p14:creationId xmlns:p14="http://schemas.microsoft.com/office/powerpoint/2010/main" val="17688990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XP testing</a:t>
            </a:r>
            <a:endParaRPr lang="en-NZ" dirty="0"/>
          </a:p>
        </p:txBody>
      </p:sp>
      <p:sp>
        <p:nvSpPr>
          <p:cNvPr id="3" name="Content Placeholder 2"/>
          <p:cNvSpPr>
            <a:spLocks noGrp="1"/>
          </p:cNvSpPr>
          <p:nvPr>
            <p:ph sz="quarter" idx="1"/>
          </p:nvPr>
        </p:nvSpPr>
        <p:spPr>
          <a:xfrm>
            <a:off x="165100" y="1219200"/>
            <a:ext cx="9493250" cy="4730080"/>
          </a:xfrm>
        </p:spPr>
        <p:txBody>
          <a:bodyPr>
            <a:normAutofit lnSpcReduction="10000"/>
          </a:bodyPr>
          <a:lstStyle/>
          <a:p>
            <a:endParaRPr lang="en-NZ" dirty="0" smtClean="0"/>
          </a:p>
          <a:p>
            <a:r>
              <a:rPr lang="en-NZ" dirty="0" smtClean="0"/>
              <a:t>XP is one popular agile methodology</a:t>
            </a:r>
          </a:p>
          <a:p>
            <a:endParaRPr lang="en-NZ" sz="1200" dirty="0" smtClean="0"/>
          </a:p>
          <a:p>
            <a:pPr lvl="1"/>
            <a:r>
              <a:rPr lang="en-NZ" dirty="0" smtClean="0"/>
              <a:t>Unit testing - create the unit (module) and acceptance tests before coding  - </a:t>
            </a:r>
            <a:r>
              <a:rPr lang="en-NZ" i="1" dirty="0" smtClean="0"/>
              <a:t>Extreme Testing </a:t>
            </a:r>
            <a:r>
              <a:rPr lang="en-NZ" dirty="0" smtClean="0"/>
              <a:t>(XT).”</a:t>
            </a:r>
          </a:p>
          <a:p>
            <a:pPr lvl="2"/>
            <a:r>
              <a:rPr lang="en-NZ" i="1" dirty="0"/>
              <a:t>? </a:t>
            </a:r>
            <a:r>
              <a:rPr lang="en-NZ" i="1" dirty="0" smtClean="0"/>
              <a:t>Isn’t a more common name “Test Driven Development” (TDD) ?</a:t>
            </a:r>
          </a:p>
          <a:p>
            <a:pPr lvl="2"/>
            <a:r>
              <a:rPr lang="en-NZ" i="1" dirty="0" smtClean="0"/>
              <a:t>? Did Kent Beck really </a:t>
            </a:r>
            <a:r>
              <a:rPr lang="en-NZ" i="1" u="sng" dirty="0" smtClean="0"/>
              <a:t>invent</a:t>
            </a:r>
            <a:r>
              <a:rPr lang="en-NZ" i="1" dirty="0" smtClean="0"/>
              <a:t> the idea ? </a:t>
            </a:r>
          </a:p>
          <a:p>
            <a:pPr lvl="2"/>
            <a:r>
              <a:rPr lang="en-NZ" i="1" dirty="0" smtClean="0"/>
              <a:t>? Was TDD originally part of XP ?</a:t>
            </a:r>
          </a:p>
          <a:p>
            <a:pPr lvl="2"/>
            <a:endParaRPr lang="en-NZ" i="1" dirty="0" smtClean="0"/>
          </a:p>
          <a:p>
            <a:pPr lvl="1"/>
            <a:r>
              <a:rPr lang="en-NZ" dirty="0" smtClean="0"/>
              <a:t>Acceptance </a:t>
            </a:r>
            <a:r>
              <a:rPr lang="en-NZ" dirty="0"/>
              <a:t>testing </a:t>
            </a:r>
            <a:r>
              <a:rPr lang="en-NZ" dirty="0" smtClean="0"/>
              <a:t>– carried out at the end of each iteration by the customer  </a:t>
            </a:r>
            <a:r>
              <a:rPr lang="en-NZ" dirty="0"/>
              <a:t>- </a:t>
            </a:r>
            <a:r>
              <a:rPr lang="en-NZ" i="1" dirty="0"/>
              <a:t>Extreme </a:t>
            </a:r>
            <a:r>
              <a:rPr lang="en-NZ" i="1" dirty="0" smtClean="0"/>
              <a:t>Acceptance Testing </a:t>
            </a:r>
            <a:r>
              <a:rPr lang="en-NZ" dirty="0"/>
              <a:t>(</a:t>
            </a:r>
            <a:r>
              <a:rPr lang="en-NZ" dirty="0" smtClean="0"/>
              <a:t>XAT</a:t>
            </a:r>
            <a:r>
              <a:rPr lang="en-NZ" dirty="0"/>
              <a:t>).”</a:t>
            </a:r>
          </a:p>
          <a:p>
            <a:pPr lvl="2"/>
            <a:r>
              <a:rPr lang="en-NZ" i="1" dirty="0"/>
              <a:t>? </a:t>
            </a:r>
            <a:r>
              <a:rPr lang="en-NZ" i="1" dirty="0" smtClean="0"/>
              <a:t>What if there’s more than one customer?</a:t>
            </a:r>
          </a:p>
          <a:p>
            <a:pPr lvl="2"/>
            <a:r>
              <a:rPr lang="en-NZ" i="1" dirty="0"/>
              <a:t>? What if </a:t>
            </a:r>
            <a:r>
              <a:rPr lang="en-NZ" i="1" dirty="0" smtClean="0"/>
              <a:t>the stakeholders disagree about requirements?</a:t>
            </a:r>
            <a:endParaRPr lang="en-NZ" i="1" dirty="0"/>
          </a:p>
          <a:p>
            <a:pPr lvl="2"/>
            <a:endParaRPr lang="en-NZ" i="1"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28</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100099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Myers’s Summative Evaluation of XP</a:t>
            </a:r>
            <a:endParaRPr lang="en-NZ" dirty="0"/>
          </a:p>
        </p:txBody>
      </p:sp>
      <p:sp>
        <p:nvSpPr>
          <p:cNvPr id="3" name="Content Placeholder 2"/>
          <p:cNvSpPr>
            <a:spLocks noGrp="1"/>
          </p:cNvSpPr>
          <p:nvPr>
            <p:ph sz="quarter" idx="1"/>
          </p:nvPr>
        </p:nvSpPr>
        <p:spPr>
          <a:xfrm>
            <a:off x="165100" y="1219200"/>
            <a:ext cx="9252396" cy="4802088"/>
          </a:xfrm>
        </p:spPr>
        <p:txBody>
          <a:bodyPr>
            <a:normAutofit fontScale="85000" lnSpcReduction="20000"/>
          </a:bodyPr>
          <a:lstStyle/>
          <a:p>
            <a:r>
              <a:rPr lang="en-NZ" dirty="0" smtClean="0"/>
              <a:t>“Although glamorous, XP is not for every project or every organization.”</a:t>
            </a:r>
          </a:p>
          <a:p>
            <a:endParaRPr lang="en-NZ" dirty="0" smtClean="0"/>
          </a:p>
          <a:p>
            <a:r>
              <a:rPr lang="en-NZ" dirty="0" smtClean="0"/>
              <a:t>“Proponents of XP [claim] that the chances of successful application development increase dramatically”</a:t>
            </a:r>
          </a:p>
          <a:p>
            <a:endParaRPr lang="en-NZ" dirty="0" smtClean="0"/>
          </a:p>
          <a:p>
            <a:r>
              <a:rPr lang="en-NZ" dirty="0" smtClean="0"/>
              <a:t>“Detractors say that because XP is a process, you must do all or nothing.  If you skip a practice, then … your program quality may suffer.”</a:t>
            </a:r>
          </a:p>
          <a:p>
            <a:endParaRPr lang="en-NZ" dirty="0" smtClean="0"/>
          </a:p>
          <a:p>
            <a:r>
              <a:rPr lang="en-NZ" dirty="0" smtClean="0"/>
              <a:t>“[D]</a:t>
            </a:r>
            <a:r>
              <a:rPr lang="en-NZ" dirty="0" err="1" smtClean="0"/>
              <a:t>etractors</a:t>
            </a:r>
            <a:r>
              <a:rPr lang="en-NZ" dirty="0" smtClean="0"/>
              <a:t> claim that the cost of changing a program in the future to add more features is more than the cost of initially anticipating and coding the requirement.”</a:t>
            </a:r>
          </a:p>
          <a:p>
            <a:endParaRPr lang="en-NZ" dirty="0" smtClean="0"/>
          </a:p>
          <a:p>
            <a:r>
              <a:rPr lang="en-NZ" dirty="0" smtClean="0"/>
              <a:t>“[S]</a:t>
            </a:r>
            <a:r>
              <a:rPr lang="en-NZ" dirty="0" err="1" smtClean="0"/>
              <a:t>ome</a:t>
            </a:r>
            <a:r>
              <a:rPr lang="en-NZ" dirty="0" smtClean="0"/>
              <a:t> programmers find working in pairs very cumbersome and invasive, therefore they do not embrace the XP methodology.”</a:t>
            </a:r>
          </a:p>
          <a:p>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29</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265811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Questions</a:t>
            </a:r>
            <a:endParaRPr lang="en-NZ" dirty="0"/>
          </a:p>
        </p:txBody>
      </p:sp>
      <p:sp>
        <p:nvSpPr>
          <p:cNvPr id="3" name="Content Placeholder 2"/>
          <p:cNvSpPr>
            <a:spLocks noGrp="1"/>
          </p:cNvSpPr>
          <p:nvPr>
            <p:ph sz="quarter" idx="1"/>
          </p:nvPr>
        </p:nvSpPr>
        <p:spPr>
          <a:xfrm>
            <a:off x="309116" y="1219200"/>
            <a:ext cx="9324404" cy="2497832"/>
          </a:xfrm>
        </p:spPr>
        <p:txBody>
          <a:bodyPr>
            <a:normAutofit/>
          </a:bodyPr>
          <a:lstStyle/>
          <a:p>
            <a:endParaRPr lang="en-NZ" dirty="0" smtClean="0"/>
          </a:p>
          <a:p>
            <a:r>
              <a:rPr lang="en-NZ" dirty="0" smtClean="0"/>
              <a:t>What do we mean by ‘software quality’?</a:t>
            </a:r>
          </a:p>
          <a:p>
            <a:endParaRPr lang="en-NZ" dirty="0" smtClean="0"/>
          </a:p>
          <a:p>
            <a:r>
              <a:rPr lang="en-NZ" dirty="0" smtClean="0"/>
              <a:t>How can we achieve ‘software quality’?</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3</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6499401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Where are we now?</a:t>
            </a:r>
            <a:endParaRPr lang="en-NZ" dirty="0"/>
          </a:p>
        </p:txBody>
      </p:sp>
      <p:sp>
        <p:nvSpPr>
          <p:cNvPr id="3" name="Content Placeholder 2"/>
          <p:cNvSpPr>
            <a:spLocks noGrp="1"/>
          </p:cNvSpPr>
          <p:nvPr>
            <p:ph sz="quarter" idx="1"/>
          </p:nvPr>
        </p:nvSpPr>
        <p:spPr/>
        <p:txBody>
          <a:bodyPr>
            <a:normAutofit fontScale="92500" lnSpcReduction="20000"/>
          </a:bodyPr>
          <a:lstStyle/>
          <a:p>
            <a:r>
              <a:rPr lang="en-NZ" dirty="0" smtClean="0"/>
              <a:t>Many development methodologies have been proposed </a:t>
            </a:r>
          </a:p>
          <a:p>
            <a:pPr lvl="1"/>
            <a:r>
              <a:rPr lang="en-NZ" dirty="0" smtClean="0"/>
              <a:t>Each tends to gather a number of zealots who:</a:t>
            </a:r>
          </a:p>
          <a:p>
            <a:pPr lvl="2"/>
            <a:r>
              <a:rPr lang="en-NZ" dirty="0" smtClean="0"/>
              <a:t>advocate application of the methodology under all circumstances</a:t>
            </a:r>
          </a:p>
          <a:p>
            <a:pPr lvl="2"/>
            <a:r>
              <a:rPr lang="en-NZ" dirty="0" smtClean="0"/>
              <a:t>spend significant time ‘proving’ the methodology works under all circumstances.</a:t>
            </a:r>
          </a:p>
          <a:p>
            <a:pPr lvl="1"/>
            <a:r>
              <a:rPr lang="en-NZ" dirty="0" smtClean="0">
                <a:solidFill>
                  <a:srgbClr val="0070C0"/>
                </a:solidFill>
              </a:rPr>
              <a:t>Architects</a:t>
            </a:r>
            <a:r>
              <a:rPr lang="en-NZ" dirty="0" smtClean="0"/>
              <a:t> originally stated that </a:t>
            </a:r>
            <a:r>
              <a:rPr lang="en-NZ" u="sng" dirty="0" smtClean="0"/>
              <a:t>all</a:t>
            </a:r>
            <a:r>
              <a:rPr lang="en-NZ" dirty="0" smtClean="0"/>
              <a:t> practices must be carried out:</a:t>
            </a:r>
          </a:p>
          <a:p>
            <a:pPr lvl="2"/>
            <a:r>
              <a:rPr lang="en-NZ" dirty="0" smtClean="0"/>
              <a:t>each supports the others</a:t>
            </a:r>
          </a:p>
          <a:p>
            <a:pPr lvl="2"/>
            <a:r>
              <a:rPr lang="en-NZ" dirty="0" smtClean="0"/>
              <a:t>if you omit some, there will be gaps in the process </a:t>
            </a:r>
          </a:p>
          <a:p>
            <a:pPr lvl="2"/>
            <a:endParaRPr lang="en-NZ" dirty="0" smtClean="0"/>
          </a:p>
          <a:p>
            <a:r>
              <a:rPr lang="en-NZ" dirty="0" smtClean="0"/>
              <a:t>The current wisdom is that no one approach is guaranteed to be effective in all cases</a:t>
            </a:r>
          </a:p>
          <a:p>
            <a:pPr lvl="1"/>
            <a:r>
              <a:rPr lang="en-NZ" dirty="0" smtClean="0"/>
              <a:t>Each organisation must tailor a development process suitable for its specific contexts</a:t>
            </a:r>
          </a:p>
          <a:p>
            <a:pPr lvl="1"/>
            <a:r>
              <a:rPr lang="en-NZ" dirty="0" smtClean="0"/>
              <a:t>‘Agile’ has morphed to mean ‘flexible’</a:t>
            </a:r>
          </a:p>
          <a:p>
            <a:pPr lvl="1"/>
            <a:endParaRPr lang="en-NZ" dirty="0"/>
          </a:p>
          <a:p>
            <a:r>
              <a:rPr lang="en-NZ" dirty="0" smtClean="0"/>
              <a:t>When the next ‘silver bullet’ arrives (as it surely will),  you should ask ‘what is the evidence?’</a:t>
            </a:r>
            <a:endParaRPr lang="en-NZ" dirty="0"/>
          </a:p>
          <a:p>
            <a:pPr lvl="1"/>
            <a:endParaRPr lang="en-NZ" dirty="0" smtClean="0"/>
          </a:p>
        </p:txBody>
      </p:sp>
      <p:sp>
        <p:nvSpPr>
          <p:cNvPr id="7" name="Slide Number Placeholder 6"/>
          <p:cNvSpPr>
            <a:spLocks noGrp="1"/>
          </p:cNvSpPr>
          <p:nvPr>
            <p:ph type="sldNum" sz="quarter" idx="12"/>
          </p:nvPr>
        </p:nvSpPr>
        <p:spPr/>
        <p:txBody>
          <a:bodyPr/>
          <a:lstStyle/>
          <a:p>
            <a:pPr>
              <a:defRPr/>
            </a:pPr>
            <a:fld id="{8663669D-2BA9-4702-B0D8-BA76FEAF13EF}" type="slidenum">
              <a:rPr lang="en-NZ" smtClean="0"/>
              <a:pPr>
                <a:defRPr/>
              </a:pPr>
              <a:t>30</a:t>
            </a:fld>
            <a:endParaRPr lang="en-NZ" dirty="0"/>
          </a:p>
        </p:txBody>
      </p:sp>
      <p:sp>
        <p:nvSpPr>
          <p:cNvPr id="6" name="Date Placeholder 5"/>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396131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What is software quality?</a:t>
            </a:r>
            <a:endParaRPr lang="en-NZ" dirty="0"/>
          </a:p>
        </p:txBody>
      </p:sp>
      <p:sp>
        <p:nvSpPr>
          <p:cNvPr id="3" name="Content Placeholder 2"/>
          <p:cNvSpPr>
            <a:spLocks noGrp="1"/>
          </p:cNvSpPr>
          <p:nvPr>
            <p:ph sz="quarter" idx="1"/>
          </p:nvPr>
        </p:nvSpPr>
        <p:spPr>
          <a:xfrm>
            <a:off x="309116" y="1219200"/>
            <a:ext cx="9324404" cy="3577952"/>
          </a:xfrm>
        </p:spPr>
        <p:txBody>
          <a:bodyPr>
            <a:normAutofit/>
          </a:bodyPr>
          <a:lstStyle/>
          <a:p>
            <a:endParaRPr lang="en-NZ" dirty="0" smtClean="0"/>
          </a:p>
          <a:p>
            <a:r>
              <a:rPr lang="en-NZ" dirty="0" smtClean="0"/>
              <a:t>Some ideas:</a:t>
            </a:r>
          </a:p>
          <a:p>
            <a:pPr lvl="1"/>
            <a:r>
              <a:rPr lang="en-NZ" dirty="0" smtClean="0"/>
              <a:t>Fitness for use</a:t>
            </a:r>
          </a:p>
          <a:p>
            <a:pPr lvl="2"/>
            <a:r>
              <a:rPr lang="en-NZ" u="sng" dirty="0" smtClean="0"/>
              <a:t>How well </a:t>
            </a:r>
            <a:r>
              <a:rPr lang="en-NZ" dirty="0" smtClean="0"/>
              <a:t>does the product perform its intended functions?</a:t>
            </a:r>
          </a:p>
          <a:p>
            <a:pPr lvl="2"/>
            <a:r>
              <a:rPr lang="en-NZ" dirty="0" smtClean="0"/>
              <a:t>Varies according to user group (concept of ‘grade’)</a:t>
            </a:r>
          </a:p>
          <a:p>
            <a:pPr lvl="3"/>
            <a:r>
              <a:rPr lang="en-NZ" dirty="0" smtClean="0"/>
              <a:t>In a car, I want fuel-efficiency and safety </a:t>
            </a:r>
          </a:p>
          <a:p>
            <a:pPr lvl="3"/>
            <a:r>
              <a:rPr lang="en-NZ" dirty="0" smtClean="0"/>
              <a:t>You may prefer a car that looks good and has powerful acceleration</a:t>
            </a:r>
          </a:p>
          <a:p>
            <a:pPr lvl="2"/>
            <a:endParaRPr lang="en-NZ" dirty="0" smtClean="0"/>
          </a:p>
          <a:p>
            <a:pPr lvl="2"/>
            <a:r>
              <a:rPr lang="en-NZ" dirty="0" smtClean="0"/>
              <a:t>For software, a user may care about, for example, security, usability, reliability, etc.</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4</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239059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What is software quality?</a:t>
            </a:r>
            <a:endParaRPr lang="en-NZ" dirty="0"/>
          </a:p>
        </p:txBody>
      </p:sp>
      <p:sp>
        <p:nvSpPr>
          <p:cNvPr id="3" name="Content Placeholder 2"/>
          <p:cNvSpPr>
            <a:spLocks noGrp="1"/>
          </p:cNvSpPr>
          <p:nvPr>
            <p:ph sz="quarter" idx="1"/>
          </p:nvPr>
        </p:nvSpPr>
        <p:spPr>
          <a:xfrm>
            <a:off x="309116" y="1219200"/>
            <a:ext cx="9324404" cy="4010000"/>
          </a:xfrm>
        </p:spPr>
        <p:txBody>
          <a:bodyPr>
            <a:normAutofit/>
          </a:bodyPr>
          <a:lstStyle/>
          <a:p>
            <a:endParaRPr lang="en-NZ" dirty="0" smtClean="0"/>
          </a:p>
          <a:p>
            <a:r>
              <a:rPr lang="en-NZ" dirty="0" smtClean="0"/>
              <a:t>So the answer to ‘what is software quality?’ is ‘it depends’</a:t>
            </a:r>
          </a:p>
          <a:p>
            <a:r>
              <a:rPr lang="en-NZ" dirty="0" smtClean="0"/>
              <a:t>Some products to consider</a:t>
            </a:r>
          </a:p>
          <a:p>
            <a:pPr lvl="1"/>
            <a:r>
              <a:rPr lang="en-NZ" dirty="0" smtClean="0"/>
              <a:t>Control software for a patient monitoring system</a:t>
            </a:r>
          </a:p>
          <a:p>
            <a:pPr lvl="2"/>
            <a:r>
              <a:rPr lang="en-NZ" dirty="0" smtClean="0"/>
              <a:t>reliability? accuracy? </a:t>
            </a:r>
          </a:p>
          <a:p>
            <a:pPr lvl="1"/>
            <a:r>
              <a:rPr lang="en-NZ" dirty="0" smtClean="0"/>
              <a:t>Game to support children learning maths</a:t>
            </a:r>
          </a:p>
          <a:p>
            <a:pPr lvl="2"/>
            <a:r>
              <a:rPr lang="en-NZ" dirty="0" smtClean="0"/>
              <a:t>usability? </a:t>
            </a:r>
            <a:r>
              <a:rPr lang="en-NZ" dirty="0"/>
              <a:t>c</a:t>
            </a:r>
            <a:r>
              <a:rPr lang="en-NZ" dirty="0" smtClean="0"/>
              <a:t>hild-age appropriate? </a:t>
            </a:r>
          </a:p>
          <a:p>
            <a:pPr lvl="1"/>
            <a:r>
              <a:rPr lang="en-NZ" dirty="0" smtClean="0"/>
              <a:t>Mobile app</a:t>
            </a:r>
          </a:p>
          <a:p>
            <a:pPr lvl="2"/>
            <a:r>
              <a:rPr lang="en-NZ" dirty="0" smtClean="0"/>
              <a:t>resource usage? usability? developer can easily modify to upgrade frequently?</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5</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741721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models</a:t>
            </a:r>
            <a:endParaRPr lang="en-NZ" dirty="0"/>
          </a:p>
        </p:txBody>
      </p:sp>
      <p:sp>
        <p:nvSpPr>
          <p:cNvPr id="3" name="Content Placeholder 2"/>
          <p:cNvSpPr>
            <a:spLocks noGrp="1"/>
          </p:cNvSpPr>
          <p:nvPr>
            <p:ph sz="quarter" idx="1"/>
          </p:nvPr>
        </p:nvSpPr>
        <p:spPr>
          <a:xfrm>
            <a:off x="309116" y="1219200"/>
            <a:ext cx="9324404" cy="2209800"/>
          </a:xfrm>
        </p:spPr>
        <p:txBody>
          <a:bodyPr>
            <a:normAutofit fontScale="85000" lnSpcReduction="10000"/>
          </a:bodyPr>
          <a:lstStyle/>
          <a:p>
            <a:endParaRPr lang="en-NZ" dirty="0" smtClean="0"/>
          </a:p>
          <a:p>
            <a:r>
              <a:rPr lang="en-NZ" dirty="0" smtClean="0"/>
              <a:t>A number of quality models have been developed that describe the </a:t>
            </a:r>
            <a:r>
              <a:rPr lang="en-NZ" i="1" dirty="0" smtClean="0">
                <a:solidFill>
                  <a:srgbClr val="0070C0"/>
                </a:solidFill>
              </a:rPr>
              <a:t>quality characteristics</a:t>
            </a:r>
            <a:r>
              <a:rPr lang="en-NZ" dirty="0" smtClean="0"/>
              <a:t> to be considered when developing a quality product.</a:t>
            </a:r>
          </a:p>
          <a:p>
            <a:endParaRPr lang="en-NZ" dirty="0"/>
          </a:p>
          <a:p>
            <a:r>
              <a:rPr lang="en-NZ" dirty="0" smtClean="0"/>
              <a:t>As a developer, you should understand which of these apply to the product you are developing.</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6</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006848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models</a:t>
            </a:r>
            <a:endParaRPr lang="en-NZ" dirty="0"/>
          </a:p>
        </p:txBody>
      </p:sp>
      <p:sp>
        <p:nvSpPr>
          <p:cNvPr id="3" name="Content Placeholder 2"/>
          <p:cNvSpPr>
            <a:spLocks noGrp="1"/>
          </p:cNvSpPr>
          <p:nvPr>
            <p:ph sz="quarter" idx="1"/>
          </p:nvPr>
        </p:nvSpPr>
        <p:spPr>
          <a:xfrm>
            <a:off x="309116" y="1219200"/>
            <a:ext cx="9324404" cy="625624"/>
          </a:xfrm>
        </p:spPr>
        <p:txBody>
          <a:bodyPr>
            <a:normAutofit fontScale="70000" lnSpcReduction="20000"/>
          </a:bodyPr>
          <a:lstStyle/>
          <a:p>
            <a:endParaRPr lang="en-NZ" dirty="0" smtClean="0"/>
          </a:p>
          <a:p>
            <a:r>
              <a:rPr lang="en-NZ" dirty="0" smtClean="0"/>
              <a:t>ISO/IEC 25010 – System and software quality models</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7</a:t>
            </a:fld>
            <a:endParaRPr lang="en-NZ"/>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0592" y="1988840"/>
            <a:ext cx="7467242" cy="4280538"/>
          </a:xfrm>
          <a:prstGeom prst="rect">
            <a:avLst/>
          </a:prstGeom>
        </p:spPr>
      </p:pic>
      <p:sp>
        <p:nvSpPr>
          <p:cNvPr id="5" name="Date Placeholder 4"/>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12914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Historical perspective</a:t>
            </a:r>
            <a:endParaRPr lang="en-NZ" dirty="0"/>
          </a:p>
        </p:txBody>
      </p:sp>
      <p:sp>
        <p:nvSpPr>
          <p:cNvPr id="3" name="Content Placeholder 2"/>
          <p:cNvSpPr>
            <a:spLocks noGrp="1"/>
          </p:cNvSpPr>
          <p:nvPr>
            <p:ph sz="quarter" idx="1"/>
          </p:nvPr>
        </p:nvSpPr>
        <p:spPr>
          <a:xfrm>
            <a:off x="309116" y="1219200"/>
            <a:ext cx="9324404" cy="2497832"/>
          </a:xfrm>
        </p:spPr>
        <p:txBody>
          <a:bodyPr>
            <a:normAutofit fontScale="92500" lnSpcReduction="20000"/>
          </a:bodyPr>
          <a:lstStyle/>
          <a:p>
            <a:endParaRPr lang="en-NZ" dirty="0" smtClean="0"/>
          </a:p>
          <a:p>
            <a:r>
              <a:rPr lang="en-NZ" dirty="0" smtClean="0"/>
              <a:t>First look at where many of the software quality ideas come from.</a:t>
            </a:r>
          </a:p>
          <a:p>
            <a:r>
              <a:rPr lang="en-NZ" dirty="0" smtClean="0"/>
              <a:t>Origins are in manufacturing.</a:t>
            </a:r>
          </a:p>
          <a:p>
            <a:pPr lvl="1"/>
            <a:endParaRPr lang="en-NZ" dirty="0"/>
          </a:p>
          <a:p>
            <a:r>
              <a:rPr lang="en-NZ" dirty="0" smtClean="0"/>
              <a:t>Brief historical look at manufacturing: </a:t>
            </a:r>
          </a:p>
          <a:p>
            <a:pPr lvl="1"/>
            <a:r>
              <a:rPr lang="en-NZ" dirty="0" smtClean="0"/>
              <a:t>US</a:t>
            </a:r>
          </a:p>
          <a:p>
            <a:pPr lvl="1"/>
            <a:r>
              <a:rPr lang="en-NZ" altLang="en-US" sz="2400" dirty="0" smtClean="0"/>
              <a:t>Japan</a:t>
            </a:r>
            <a:endParaRPr lang="en-NZ" altLang="en-US" sz="2400" dirty="0"/>
          </a:p>
          <a:p>
            <a:pPr lvl="1"/>
            <a:endParaRPr lang="en-NZ" altLang="en-US" sz="2400"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8</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6328395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Historical perspective</a:t>
            </a:r>
            <a:endParaRPr lang="en-NZ" dirty="0"/>
          </a:p>
        </p:txBody>
      </p:sp>
      <p:sp>
        <p:nvSpPr>
          <p:cNvPr id="3" name="Content Placeholder 2"/>
          <p:cNvSpPr>
            <a:spLocks noGrp="1"/>
          </p:cNvSpPr>
          <p:nvPr>
            <p:ph sz="quarter" idx="1"/>
          </p:nvPr>
        </p:nvSpPr>
        <p:spPr>
          <a:xfrm>
            <a:off x="309116" y="1219200"/>
            <a:ext cx="8676332" cy="5162128"/>
          </a:xfrm>
        </p:spPr>
        <p:txBody>
          <a:bodyPr>
            <a:normAutofit/>
          </a:bodyPr>
          <a:lstStyle/>
          <a:p>
            <a:pPr lvl="1"/>
            <a:endParaRPr lang="en-NZ" dirty="0"/>
          </a:p>
          <a:p>
            <a:r>
              <a:rPr lang="en-NZ" dirty="0"/>
              <a:t>Brief historical look at manufacturing: </a:t>
            </a:r>
            <a:endParaRPr lang="en-NZ" dirty="0" smtClean="0"/>
          </a:p>
          <a:p>
            <a:pPr lvl="1"/>
            <a:r>
              <a:rPr lang="en-NZ" dirty="0" smtClean="0"/>
              <a:t>adapted from </a:t>
            </a:r>
            <a:r>
              <a:rPr lang="en-NZ" dirty="0" err="1" smtClean="0"/>
              <a:t>Juran</a:t>
            </a:r>
            <a:r>
              <a:rPr lang="en-NZ" dirty="0" smtClean="0"/>
              <a:t> 1981</a:t>
            </a:r>
          </a:p>
          <a:p>
            <a:pPr lvl="1"/>
            <a:endParaRPr lang="en-NZ" altLang="en-US" dirty="0" smtClean="0"/>
          </a:p>
          <a:p>
            <a:pPr lvl="1"/>
            <a:endParaRPr lang="en-NZ" altLang="en-US" dirty="0"/>
          </a:p>
          <a:p>
            <a:pPr lvl="1"/>
            <a:endParaRPr lang="en-NZ" altLang="en-US" dirty="0" smtClean="0"/>
          </a:p>
          <a:p>
            <a:pPr lvl="1"/>
            <a:endParaRPr lang="en-NZ" altLang="en-US" dirty="0" smtClean="0"/>
          </a:p>
          <a:p>
            <a:pPr lvl="1"/>
            <a:endParaRPr lang="en-NZ" altLang="en-US" dirty="0"/>
          </a:p>
          <a:p>
            <a:pPr lvl="1"/>
            <a:endParaRPr lang="en-NZ" altLang="en-US" dirty="0" smtClean="0"/>
          </a:p>
          <a:p>
            <a:pPr lvl="1"/>
            <a:endParaRPr lang="en-NZ" altLang="en-US" dirty="0"/>
          </a:p>
          <a:p>
            <a:pPr lvl="1"/>
            <a:endParaRPr lang="en-NZ" altLang="en-US" dirty="0" smtClean="0"/>
          </a:p>
          <a:p>
            <a:pPr lvl="1"/>
            <a:endParaRPr lang="en-NZ" altLang="en-US" dirty="0"/>
          </a:p>
          <a:p>
            <a:pPr lvl="1"/>
            <a:endParaRPr lang="en-NZ" altLang="en-US" dirty="0"/>
          </a:p>
          <a:p>
            <a:pPr lvl="1"/>
            <a:endParaRPr lang="en-NZ" altLang="en-US" dirty="0" smtClean="0"/>
          </a:p>
          <a:p>
            <a:pPr lvl="1"/>
            <a:endParaRPr lang="en-NZ" altLang="en-US" dirty="0"/>
          </a:p>
          <a:p>
            <a:pPr lvl="1"/>
            <a:endParaRPr lang="en-NZ" altLang="en-US" dirty="0" smtClean="0"/>
          </a:p>
          <a:p>
            <a:pPr lvl="1"/>
            <a:endParaRPr lang="en-NZ" altLang="en-US" dirty="0"/>
          </a:p>
          <a:p>
            <a:pPr lvl="2"/>
            <a:endParaRPr lang="en-NZ" altLang="en-US" sz="2100" dirty="0" smtClean="0"/>
          </a:p>
          <a:p>
            <a:pPr lvl="1"/>
            <a:endParaRPr lang="en-NZ"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9</a:t>
            </a:fld>
            <a:endParaRPr lang="en-NZ"/>
          </a:p>
        </p:txBody>
      </p:sp>
      <p:graphicFrame>
        <p:nvGraphicFramePr>
          <p:cNvPr id="5" name="Object 4"/>
          <p:cNvGraphicFramePr>
            <a:graphicFrameLocks noChangeAspect="1"/>
          </p:cNvGraphicFramePr>
          <p:nvPr>
            <p:extLst>
              <p:ext uri="{D42A27DB-BD31-4B8C-83A1-F6EECF244321}">
                <p14:modId xmlns:p14="http://schemas.microsoft.com/office/powerpoint/2010/main" val="4232442238"/>
              </p:ext>
            </p:extLst>
          </p:nvPr>
        </p:nvGraphicFramePr>
        <p:xfrm>
          <a:off x="2648744" y="2636912"/>
          <a:ext cx="4565650" cy="3575050"/>
        </p:xfrm>
        <a:graphic>
          <a:graphicData uri="http://schemas.openxmlformats.org/presentationml/2006/ole">
            <mc:AlternateContent xmlns:mc="http://schemas.openxmlformats.org/markup-compatibility/2006">
              <mc:Choice xmlns:v="urn:schemas-microsoft-com:vml" Requires="v">
                <p:oleObj spid="_x0000_s1059" name="Chart" r:id="rId5" imgW="3143290" imgH="2533734" progId="Excel.Chart.8">
                  <p:embed/>
                </p:oleObj>
              </mc:Choice>
              <mc:Fallback>
                <p:oleObj name="Chart" r:id="rId5" imgW="3143290" imgH="2533734" progId="Excel.Chart.8">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48744" y="2636912"/>
                        <a:ext cx="4565650" cy="357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0393176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105_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CS105_10</Template>
  <TotalTime>3116</TotalTime>
  <Words>2006</Words>
  <Application>Microsoft Office PowerPoint</Application>
  <PresentationFormat>A4 Paper (210x297 mm)</PresentationFormat>
  <Paragraphs>408</Paragraphs>
  <Slides>30</Slides>
  <Notes>25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2" baseType="lpstr">
      <vt:lpstr>Arial</vt:lpstr>
      <vt:lpstr>Courier New</vt:lpstr>
      <vt:lpstr>新細明體</vt:lpstr>
      <vt:lpstr>Gill Sans MT</vt:lpstr>
      <vt:lpstr>Wingdings</vt:lpstr>
      <vt:lpstr>Tahoma</vt:lpstr>
      <vt:lpstr>Times New Roman</vt:lpstr>
      <vt:lpstr>Forte</vt:lpstr>
      <vt:lpstr>Bookman Old Style</vt:lpstr>
      <vt:lpstr>Wingdings 3</vt:lpstr>
      <vt:lpstr>CS105_10</vt:lpstr>
      <vt:lpstr>Chart</vt:lpstr>
      <vt:lpstr>CompSci 230 Software Design and Construction </vt:lpstr>
      <vt:lpstr>Lecture plan</vt:lpstr>
      <vt:lpstr>Questions</vt:lpstr>
      <vt:lpstr>What is software quality?</vt:lpstr>
      <vt:lpstr>What is software quality?</vt:lpstr>
      <vt:lpstr>Quality models</vt:lpstr>
      <vt:lpstr>Quality models</vt:lpstr>
      <vt:lpstr>Historical perspective</vt:lpstr>
      <vt:lpstr>Historical perspective</vt:lpstr>
      <vt:lpstr>Quality themes</vt:lpstr>
      <vt:lpstr>Quality themes</vt:lpstr>
      <vt:lpstr>Quality themes</vt:lpstr>
      <vt:lpstr>Quality themes and SE</vt:lpstr>
      <vt:lpstr>Key developer practices</vt:lpstr>
      <vt:lpstr>Version Control Best Practices</vt:lpstr>
      <vt:lpstr>Testing</vt:lpstr>
      <vt:lpstr>Testing</vt:lpstr>
      <vt:lpstr>Testing</vt:lpstr>
      <vt:lpstr>Testing</vt:lpstr>
      <vt:lpstr>Waterfall model</vt:lpstr>
      <vt:lpstr>Waterfall model - verification</vt:lpstr>
      <vt:lpstr>V-model for testing</vt:lpstr>
      <vt:lpstr>V-model for testing</vt:lpstr>
      <vt:lpstr>Testing quality characteristics</vt:lpstr>
      <vt:lpstr>Other testing</vt:lpstr>
      <vt:lpstr> Waterfall summary</vt:lpstr>
      <vt:lpstr> Agile alliance</vt:lpstr>
      <vt:lpstr>XP testing</vt:lpstr>
      <vt:lpstr>Myers’s Summative Evaluation of XP</vt:lpstr>
      <vt:lpstr>Where are we now?</vt:lpstr>
    </vt:vector>
  </TitlesOfParts>
  <Company>The University of Auckland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Chang</dc:creator>
  <cp:lastModifiedBy>Diana Kirk</cp:lastModifiedBy>
  <cp:revision>315</cp:revision>
  <cp:lastPrinted>2014-09-05T01:57:26Z</cp:lastPrinted>
  <dcterms:created xsi:type="dcterms:W3CDTF">2003-06-18T01:49:53Z</dcterms:created>
  <dcterms:modified xsi:type="dcterms:W3CDTF">2015-05-07T22:11:03Z</dcterms:modified>
</cp:coreProperties>
</file>