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</p:sldMasterIdLst>
  <p:notesMasterIdLst>
    <p:notesMasterId r:id="rId15"/>
  </p:notesMasterIdLst>
  <p:handoutMasterIdLst>
    <p:handoutMasterId r:id="rId16"/>
  </p:handoutMasterIdLst>
  <p:sldIdLst>
    <p:sldId id="273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4" r:id="rId10"/>
    <p:sldId id="295" r:id="rId11"/>
    <p:sldId id="296" r:id="rId12"/>
    <p:sldId id="297" r:id="rId13"/>
    <p:sldId id="293" r:id="rId14"/>
  </p:sldIdLst>
  <p:sldSz cx="9906000" cy="6858000" type="A4"/>
  <p:notesSz cx="7099300" cy="10234613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8" autoAdjust="0"/>
    <p:restoredTop sz="86441" autoAdjust="0"/>
  </p:normalViewPr>
  <p:slideViewPr>
    <p:cSldViewPr>
      <p:cViewPr>
        <p:scale>
          <a:sx n="112" d="100"/>
          <a:sy n="112" d="100"/>
        </p:scale>
        <p:origin x="-2100" y="-58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110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917" cy="508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4" tIns="47800" rIns="95604" bIns="47800" numCol="1" anchor="t" anchorCtr="0" compatLnSpc="1">
            <a:prstTxWarp prst="textNoShape">
              <a:avLst/>
            </a:prstTxWarp>
          </a:bodyPr>
          <a:lstStyle>
            <a:lvl1pPr algn="l" defTabSz="954173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384" y="1"/>
            <a:ext cx="3076916" cy="508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4" tIns="47800" rIns="95604" bIns="47800" numCol="1" anchor="t" anchorCtr="0" compatLnSpc="1">
            <a:prstTxWarp prst="textNoShape">
              <a:avLst/>
            </a:prstTxWarp>
          </a:bodyPr>
          <a:lstStyle>
            <a:lvl1pPr algn="r" defTabSz="954173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5828"/>
            <a:ext cx="3076917" cy="508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4" tIns="47800" rIns="95604" bIns="47800" numCol="1" anchor="b" anchorCtr="0" compatLnSpc="1">
            <a:prstTxWarp prst="textNoShape">
              <a:avLst/>
            </a:prstTxWarp>
          </a:bodyPr>
          <a:lstStyle>
            <a:lvl1pPr algn="l" defTabSz="954173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384" y="9725828"/>
            <a:ext cx="3076916" cy="508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4" tIns="47800" rIns="95604" bIns="47800" numCol="1" anchor="b" anchorCtr="0" compatLnSpc="1">
            <a:prstTxWarp prst="textNoShape">
              <a:avLst/>
            </a:prstTxWarp>
          </a:bodyPr>
          <a:lstStyle>
            <a:lvl1pPr algn="r" defTabSz="954173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B85D765-72F8-4420-BBCA-2D4E401AD51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99937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917" cy="508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4" tIns="47800" rIns="95604" bIns="47800" numCol="1" anchor="t" anchorCtr="0" compatLnSpc="1">
            <a:prstTxWarp prst="textNoShape">
              <a:avLst/>
            </a:prstTxWarp>
          </a:bodyPr>
          <a:lstStyle>
            <a:lvl1pPr algn="l" defTabSz="954173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384" y="1"/>
            <a:ext cx="3076916" cy="508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4" tIns="47800" rIns="95604" bIns="47800" numCol="1" anchor="t" anchorCtr="0" compatLnSpc="1">
            <a:prstTxWarp prst="textNoShape">
              <a:avLst/>
            </a:prstTxWarp>
          </a:bodyPr>
          <a:lstStyle>
            <a:lvl1pPr algn="r" defTabSz="954173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6288" y="768350"/>
            <a:ext cx="554672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468" y="4862096"/>
            <a:ext cx="5208365" cy="46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4" tIns="47800" rIns="95604" bIns="47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828"/>
            <a:ext cx="3076917" cy="508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4" tIns="47800" rIns="95604" bIns="47800" numCol="1" anchor="b" anchorCtr="0" compatLnSpc="1">
            <a:prstTxWarp prst="textNoShape">
              <a:avLst/>
            </a:prstTxWarp>
          </a:bodyPr>
          <a:lstStyle>
            <a:lvl1pPr algn="l" defTabSz="954173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384" y="9725828"/>
            <a:ext cx="3076916" cy="508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4" tIns="47800" rIns="95604" bIns="47800" numCol="1" anchor="b" anchorCtr="0" compatLnSpc="1">
            <a:prstTxWarp prst="textNoShape">
              <a:avLst/>
            </a:prstTxWarp>
          </a:bodyPr>
          <a:lstStyle>
            <a:lvl1pPr algn="r" defTabSz="954173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90E7AA1-1D0E-489B-97D4-CB103E646DA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4568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9488" y="3648075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9488" y="3648075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0" y="2286000"/>
            <a:ext cx="1090613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230</a:t>
            </a:r>
            <a:endParaRPr lang="en-N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CompSci 230</a:t>
            </a: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625" y="6354763"/>
            <a:ext cx="13208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7FF68-5988-4479-AF04-BB9FD2E4DD0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105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230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CompSci 230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A8E67-F088-42FB-BA38-22F0B229A50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7622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9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traight Connector 11"/>
          <p:cNvSpPr>
            <a:spLocks noChangeShapeType="1"/>
          </p:cNvSpPr>
          <p:nvPr/>
        </p:nvSpPr>
        <p:spPr bwMode="auto">
          <a:xfrm rot="5400000">
            <a:off x="41767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230</a:t>
            </a:r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CompSci 230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89376-3F51-4BA8-A569-CBA0430B884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080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0"/>
            <a:ext cx="815356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4338" y="1196975"/>
            <a:ext cx="459700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6441" y="1196975"/>
            <a:ext cx="459872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230</a:t>
            </a:r>
            <a:endParaRPr lang="en-NZ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CompSci 230</a:t>
            </a:r>
          </a:p>
        </p:txBody>
      </p:sp>
      <p:sp>
        <p:nvSpPr>
          <p:cNvPr id="8" name="Rectangle 6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71D8C-BD2F-46DB-BCD7-4AF4F8E1C7BA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286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230</a:t>
            </a:r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NZ"/>
              <a:t>CompSci 230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A5296-7BB1-49C0-B482-892A02ADA46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8896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819400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819400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230</a:t>
            </a:r>
            <a:endParaRPr lang="en-N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CompSci 230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875" y="6354763"/>
            <a:ext cx="1647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E10F6-8AB7-4EB4-A37A-93883F7C20FA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464366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230</a:t>
            </a:r>
            <a:endParaRPr lang="en-N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CompSci 230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AC103-84CC-4499-9ECB-C09A0FA8AB4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387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230</a:t>
            </a:r>
            <a:endParaRPr lang="en-N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CompSci 230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2A931-CEF9-4A72-908D-F7D7AC439AA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34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230</a:t>
            </a:r>
            <a:endParaRPr lang="en-N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CompSci 230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04176-0E2D-46FE-BBDE-BA8716B4A1E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10077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230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CompSci 230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E369C-CC76-41A3-A680-D5FC109CA0E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4920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6" name="Straight Connector 10"/>
          <p:cNvSpPr>
            <a:spLocks noChangeShapeType="1"/>
          </p:cNvSpPr>
          <p:nvPr/>
        </p:nvSpPr>
        <p:spPr bwMode="auto">
          <a:xfrm rot="5400000">
            <a:off x="367506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230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CompSci 230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20ED1-A6E2-4105-A787-F20F5E7EEED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1521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5300" y="500063"/>
            <a:ext cx="198438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230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CompSci 230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08900-8BF0-451F-BD12-5AEB46985E9A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945456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928688" y="152400"/>
            <a:ext cx="84820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95300" y="1219200"/>
            <a:ext cx="89154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188" y="6356350"/>
            <a:ext cx="24796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COMPSCI 230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075" y="6356350"/>
            <a:ext cx="3797300" cy="365125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NZ"/>
              <a:t>CompSci 230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263" y="6356350"/>
            <a:ext cx="21463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B6FADD9A-7050-4044-AC9C-B5D67C6D527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1031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599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1032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599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9" r:id="rId2"/>
    <p:sldLayoutId id="2147484150" r:id="rId3"/>
    <p:sldLayoutId id="2147484151" r:id="rId4"/>
    <p:sldLayoutId id="2147484146" r:id="rId5"/>
    <p:sldLayoutId id="2147484152" r:id="rId6"/>
    <p:sldLayoutId id="2147484153" r:id="rId7"/>
    <p:sldLayoutId id="2147484154" r:id="rId8"/>
    <p:sldLayoutId id="2147484155" r:id="rId9"/>
    <p:sldLayoutId id="2147484147" r:id="rId10"/>
    <p:sldLayoutId id="2147484156" r:id="rId11"/>
    <p:sldLayoutId id="2147484157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NZ" altLang="zh-TW" dirty="0" err="1" smtClean="0">
                <a:ea typeface="新細明體" pitchFamily="18" charset="-120"/>
              </a:rPr>
              <a:t>CompSci</a:t>
            </a:r>
            <a:r>
              <a:rPr lang="en-NZ" altLang="zh-TW" dirty="0" smtClean="0">
                <a:ea typeface="新細明體" pitchFamily="18" charset="-120"/>
              </a:rPr>
              <a:t> 230 </a:t>
            </a:r>
            <a:br>
              <a:rPr lang="en-NZ" altLang="zh-TW" dirty="0" smtClean="0">
                <a:ea typeface="新細明體" pitchFamily="18" charset="-120"/>
              </a:rPr>
            </a:br>
            <a:r>
              <a:rPr lang="en-US" altLang="en-US" dirty="0" smtClean="0"/>
              <a:t>Software Construction</a:t>
            </a:r>
            <a:br>
              <a:rPr lang="en-US" altLang="en-US" dirty="0" smtClean="0"/>
            </a:br>
            <a:endParaRPr lang="en-US" dirty="0" smtClean="0">
              <a:ea typeface="新細明體" pitchFamily="18" charset="-120"/>
            </a:endParaRP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013176"/>
            <a:ext cx="7429500" cy="608806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NZ" altLang="zh-TW" dirty="0" smtClean="0">
                <a:ea typeface="新細明體" pitchFamily="18" charset="-120"/>
              </a:rPr>
              <a:t>Course Revision: Themes </a:t>
            </a:r>
            <a:r>
              <a:rPr lang="en-NZ" altLang="zh-TW" dirty="0" smtClean="0">
                <a:ea typeface="新細明體" pitchFamily="18" charset="-120"/>
              </a:rPr>
              <a:t>A, B </a:t>
            </a:r>
            <a:r>
              <a:rPr lang="en-NZ" altLang="zh-TW" dirty="0" smtClean="0">
                <a:ea typeface="新細明體" pitchFamily="18" charset="-120"/>
              </a:rPr>
              <a:t>&amp; C		 		 S1 </a:t>
            </a:r>
            <a:r>
              <a:rPr lang="en-NZ" altLang="zh-TW" dirty="0" smtClean="0">
                <a:ea typeface="新細明體" pitchFamily="18" charset="-120"/>
              </a:rPr>
              <a:t>2015</a:t>
            </a:r>
            <a:endParaRPr lang="en-NZ" altLang="zh-TW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Collections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(Why use a framework?  What is a framework?)</a:t>
            </a:r>
          </a:p>
          <a:p>
            <a:r>
              <a:rPr lang="en-NZ" dirty="0" smtClean="0"/>
              <a:t>The 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Collection</a:t>
            </a:r>
            <a:r>
              <a:rPr lang="en-NZ" dirty="0" smtClean="0"/>
              <a:t> interface</a:t>
            </a:r>
          </a:p>
          <a:p>
            <a:r>
              <a:rPr lang="en-NZ" dirty="0" smtClean="0"/>
              <a:t>Sub-interfaces: </a:t>
            </a:r>
          </a:p>
          <a:p>
            <a:pPr lvl="1"/>
            <a:r>
              <a:rPr lang="en-NZ" sz="2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</a:p>
          <a:p>
            <a:pPr lvl="1"/>
            <a:r>
              <a:rPr lang="en-NZ" sz="2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</a:t>
            </a:r>
            <a:endParaRPr lang="en-NZ" sz="2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NZ" dirty="0"/>
              <a:t>You know a little about </a:t>
            </a:r>
            <a:r>
              <a:rPr lang="en-NZ" sz="2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NZ" dirty="0" smtClean="0"/>
              <a:t>; there are others, but you haven’t used them</a:t>
            </a:r>
          </a:p>
          <a:p>
            <a:r>
              <a:rPr lang="en-NZ" dirty="0" smtClean="0"/>
              <a:t>I don’t expect you to remember the details but you should know what operations “make sense” for the interfaces.</a:t>
            </a:r>
          </a:p>
          <a:p>
            <a:pPr lvl="1"/>
            <a:r>
              <a:rPr lang="en-NZ" dirty="0" smtClean="0"/>
              <a:t>You should know how to implement a traversal using a for-loop (but we didn’t explore Iterators)</a:t>
            </a:r>
          </a:p>
          <a:p>
            <a:r>
              <a:rPr lang="en-NZ" dirty="0" smtClean="0"/>
              <a:t>Implementations:  </a:t>
            </a:r>
            <a:r>
              <a:rPr lang="en-NZ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ArrayList</a:t>
            </a:r>
            <a:r>
              <a:rPr lang="en-NZ" dirty="0" smtClean="0"/>
              <a:t>,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LinkedList</a:t>
            </a:r>
            <a:endParaRPr lang="en-N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NZ" dirty="0" smtClean="0"/>
              <a:t>Generic types, e.g. 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ArrayList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&lt;Integer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CompSci 230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A5296-7BB1-49C0-B482-892A02ADA46D}" type="slidenum">
              <a:rPr lang="en-NZ" smtClean="0"/>
              <a:pPr>
                <a:defRPr/>
              </a:pPr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11261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Swing and AWT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Only a few concepts here: </a:t>
            </a:r>
          </a:p>
          <a:p>
            <a:pPr lvl="1"/>
            <a:r>
              <a:rPr lang="en-NZ" dirty="0" smtClean="0"/>
              <a:t>windows, components, containers, </a:t>
            </a:r>
          </a:p>
          <a:p>
            <a:pPr lvl="1"/>
            <a:r>
              <a:rPr lang="en-NZ" dirty="0" smtClean="0"/>
              <a:t>Model-View-Controller; Swing’s separable model-view.</a:t>
            </a:r>
          </a:p>
          <a:p>
            <a:r>
              <a:rPr lang="en-NZ" dirty="0" smtClean="0"/>
              <a:t>I don’t expect you to implement a Swing app “from scratch”, but you should be able to interpret a simple code and modify it.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CompSci 230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A5296-7BB1-49C0-B482-892A02ADA46D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8264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 Format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30% short-answer: </a:t>
            </a:r>
          </a:p>
          <a:p>
            <a:pPr lvl="1"/>
            <a:r>
              <a:rPr lang="en-NZ" dirty="0" smtClean="0"/>
              <a:t>Allow 45 minutes for this part.</a:t>
            </a:r>
          </a:p>
          <a:p>
            <a:r>
              <a:rPr lang="en-NZ" dirty="0" smtClean="0"/>
              <a:t>70% defined response (multiple-choice, true-false).</a:t>
            </a:r>
          </a:p>
          <a:p>
            <a:pPr lvl="1"/>
            <a:r>
              <a:rPr lang="en-NZ" dirty="0"/>
              <a:t>A</a:t>
            </a:r>
            <a:r>
              <a:rPr lang="en-NZ" dirty="0" smtClean="0"/>
              <a:t>bout 55 questions, allow 60 minutes for this.</a:t>
            </a:r>
          </a:p>
          <a:p>
            <a:pPr lvl="1"/>
            <a:r>
              <a:rPr lang="en-NZ" dirty="0" smtClean="0"/>
              <a:t>There is one correct answer.</a:t>
            </a:r>
          </a:p>
          <a:p>
            <a:pPr lvl="1"/>
            <a:r>
              <a:rPr lang="en-NZ" dirty="0" smtClean="0"/>
              <a:t>If it seems ambiguous, please write a note on the overflow page.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CompSci 230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A5296-7BB1-49C0-B482-892A02ADA46D}" type="slidenum">
              <a:rPr lang="en-NZ" smtClean="0"/>
              <a:pPr>
                <a:defRPr/>
              </a:pPr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2156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Best wishes, and please keep in touch!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I have enjoyed teaching this course.</a:t>
            </a:r>
          </a:p>
          <a:p>
            <a:r>
              <a:rPr lang="en-NZ" dirty="0" smtClean="0"/>
              <a:t>I’d enjoy hearing from you in the future.</a:t>
            </a:r>
          </a:p>
          <a:p>
            <a:pPr lvl="1"/>
            <a:r>
              <a:rPr lang="en-NZ" dirty="0" smtClean="0"/>
              <a:t>Please don’t hesitate to “volunteer yourself” to give a guest lecture to a future </a:t>
            </a:r>
            <a:r>
              <a:rPr lang="en-NZ" dirty="0" err="1" smtClean="0"/>
              <a:t>CompSci</a:t>
            </a:r>
            <a:r>
              <a:rPr lang="en-NZ" dirty="0" smtClean="0"/>
              <a:t> </a:t>
            </a:r>
            <a:r>
              <a:rPr lang="en-NZ" smtClean="0"/>
              <a:t>230 class!</a:t>
            </a:r>
            <a:endParaRPr lang="en-NZ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CompSci 230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A5296-7BB1-49C0-B482-892A02ADA46D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8809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In Stage 1, you learned how to write programs to solve small problems.</a:t>
            </a:r>
          </a:p>
          <a:p>
            <a:pPr lvl="1" eaLnBrk="1" hangingPunct="1">
              <a:defRPr/>
            </a:pPr>
            <a:r>
              <a:rPr lang="en-US" dirty="0" smtClean="0"/>
              <a:t>In </a:t>
            </a:r>
            <a:r>
              <a:rPr lang="en-US" dirty="0" err="1" smtClean="0"/>
              <a:t>CompSci</a:t>
            </a:r>
            <a:r>
              <a:rPr lang="en-US" dirty="0" smtClean="0"/>
              <a:t> 230, we teach programming “in the large”.</a:t>
            </a:r>
          </a:p>
          <a:p>
            <a:pPr eaLnBrk="1" hangingPunct="1">
              <a:defRPr/>
            </a:pPr>
            <a:r>
              <a:rPr lang="en-US" dirty="0" smtClean="0"/>
              <a:t> Large software systems have many stakeholders.</a:t>
            </a:r>
          </a:p>
          <a:p>
            <a:pPr lvl="1" eaLnBrk="1" hangingPunct="1">
              <a:defRPr/>
            </a:pPr>
            <a:r>
              <a:rPr lang="en-US" dirty="0" smtClean="0"/>
              <a:t>What will its users want?</a:t>
            </a:r>
          </a:p>
          <a:p>
            <a:pPr lvl="1" eaLnBrk="1" hangingPunct="1">
              <a:defRPr/>
            </a:pPr>
            <a:r>
              <a:rPr lang="en-US" dirty="0" smtClean="0"/>
              <a:t>Can we describe user requirements, accurately and succinctly?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Large software systems are very complex.</a:t>
            </a:r>
          </a:p>
          <a:p>
            <a:pPr lvl="1" eaLnBrk="1" hangingPunct="1">
              <a:defRPr/>
            </a:pPr>
            <a:r>
              <a:rPr lang="en-US" dirty="0" smtClean="0"/>
              <a:t>Can we describe the design of a complex software system, accurately and succinctly?</a:t>
            </a:r>
          </a:p>
          <a:p>
            <a:pPr lvl="1" eaLnBrk="1" hangingPunct="1">
              <a:defRPr/>
            </a:pPr>
            <a:r>
              <a:rPr lang="en-US" dirty="0" smtClean="0"/>
              <a:t>Can we be sure that a complex system will do </a:t>
            </a:r>
            <a:r>
              <a:rPr lang="en-NZ" dirty="0" smtClean="0"/>
              <a:t>what </a:t>
            </a:r>
            <a:r>
              <a:rPr lang="en-NZ" dirty="0"/>
              <a:t>it is designed to </a:t>
            </a:r>
            <a:r>
              <a:rPr lang="en-NZ" dirty="0" smtClean="0"/>
              <a:t>do, </a:t>
            </a:r>
            <a:r>
              <a:rPr lang="en-NZ" dirty="0"/>
              <a:t>and that it </a:t>
            </a:r>
            <a:r>
              <a:rPr lang="en-NZ" dirty="0" smtClean="0"/>
              <a:t>will </a:t>
            </a:r>
            <a:r>
              <a:rPr lang="en-NZ" dirty="0"/>
              <a:t>not do anything unintended</a:t>
            </a:r>
            <a:r>
              <a:rPr lang="en-US" dirty="0" smtClean="0"/>
              <a:t>?</a:t>
            </a:r>
          </a:p>
          <a:p>
            <a:pPr eaLnBrk="1" hangingPunct="1">
              <a:defRPr/>
            </a:pPr>
            <a:r>
              <a:rPr lang="en-US" dirty="0" smtClean="0"/>
              <a:t>In </a:t>
            </a:r>
            <a:r>
              <a:rPr lang="en-US" dirty="0" err="1" smtClean="0"/>
              <a:t>CompSci</a:t>
            </a:r>
            <a:r>
              <a:rPr lang="en-US" dirty="0" smtClean="0"/>
              <a:t> 230, you will learn some incomplete answers to these difficult questions.</a:t>
            </a:r>
          </a:p>
          <a:p>
            <a:pPr lvl="1" eaLnBrk="1" hangingPunct="1">
              <a:defRPr/>
            </a:pPr>
            <a:r>
              <a:rPr lang="en-US" dirty="0" smtClean="0"/>
              <a:t>I will also attempt to teach you how to “learn how to learn” the technical skills you will need in the future – as a competent computer professional.</a:t>
            </a:r>
          </a:p>
        </p:txBody>
      </p:sp>
      <p:sp>
        <p:nvSpPr>
          <p:cNvPr id="1331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fld id="{125752A4-6079-497E-982E-913600854BD1}" type="slidenum">
              <a:rPr lang="en-NZ" sz="1400" smtClean="0">
                <a:solidFill>
                  <a:schemeClr val="tx2"/>
                </a:solidFill>
              </a:rPr>
              <a:pPr algn="l" eaLnBrk="1" hangingPunct="1"/>
              <a:t>2</a:t>
            </a:fld>
            <a:endParaRPr lang="en-NZ" sz="1400" smtClean="0">
              <a:solidFill>
                <a:schemeClr val="tx2"/>
              </a:solidFill>
            </a:endParaRPr>
          </a:p>
        </p:txBody>
      </p:sp>
      <p:sp>
        <p:nvSpPr>
          <p:cNvPr id="13317" name="Footer Placeholder 7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NZ" sz="1400" smtClean="0">
                <a:solidFill>
                  <a:schemeClr val="tx2"/>
                </a:solidFill>
              </a:rPr>
              <a:t>CompSci 230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/>
          <a:lstStyle/>
          <a:p>
            <a:pPr eaLnBrk="1" hangingPunct="1"/>
            <a:r>
              <a:rPr lang="en-US" smtClean="0"/>
              <a:t>Syllabus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Four Themes:</a:t>
            </a:r>
          </a:p>
          <a:p>
            <a:pPr lvl="1" eaLnBrk="1" hangingPunct="1"/>
            <a:r>
              <a:rPr lang="en-US" dirty="0" smtClean="0"/>
              <a:t>A. The object-oriented programming paradigm</a:t>
            </a:r>
          </a:p>
          <a:p>
            <a:pPr lvl="2" eaLnBrk="1" hangingPunct="1"/>
            <a:r>
              <a:rPr lang="en-US" dirty="0" smtClean="0"/>
              <a:t>Object-orientation, object-oriented programming concepts and programming language constructs – </a:t>
            </a:r>
            <a:r>
              <a:rPr lang="en-US" dirty="0" smtClean="0">
                <a:solidFill>
                  <a:srgbClr val="FF0000"/>
                </a:solidFill>
              </a:rPr>
              <a:t>because, for many important problems, OO design is a convenient way to express the problem and its solution in software.</a:t>
            </a:r>
          </a:p>
          <a:p>
            <a:pPr lvl="1" eaLnBrk="1" hangingPunct="1"/>
            <a:r>
              <a:rPr lang="en-US" dirty="0" smtClean="0"/>
              <a:t>B. Frameworks</a:t>
            </a:r>
          </a:p>
          <a:p>
            <a:pPr lvl="2" eaLnBrk="1" hangingPunct="1"/>
            <a:r>
              <a:rPr lang="en-US" dirty="0" smtClean="0"/>
              <a:t>Inversion of control,  AWT/Swing and JUnit – </a:t>
            </a:r>
            <a:r>
              <a:rPr lang="en-US" dirty="0" smtClean="0">
                <a:solidFill>
                  <a:srgbClr val="FF0000"/>
                </a:solidFill>
              </a:rPr>
              <a:t>because many important “sub-problems” have already been solved: these solutions should be re-used!</a:t>
            </a:r>
            <a:endParaRPr lang="en-US" dirty="0" smtClean="0"/>
          </a:p>
          <a:p>
            <a:pPr lvl="1" eaLnBrk="1" hangingPunct="1"/>
            <a:r>
              <a:rPr lang="en-US" dirty="0" smtClean="0"/>
              <a:t>C. Software quality</a:t>
            </a:r>
          </a:p>
          <a:p>
            <a:pPr lvl="2" eaLnBrk="1" hangingPunct="1"/>
            <a:r>
              <a:rPr lang="en-US" dirty="0" smtClean="0"/>
              <a:t>Testing, inspection, documentation – </a:t>
            </a:r>
            <a:r>
              <a:rPr lang="en-US" dirty="0" smtClean="0">
                <a:solidFill>
                  <a:srgbClr val="FF0000"/>
                </a:solidFill>
              </a:rPr>
              <a:t>because large teams are designing, implementing, debugging, maintaining, revising, and supporting complex software.</a:t>
            </a:r>
            <a:endParaRPr lang="en-US" dirty="0" smtClean="0"/>
          </a:p>
          <a:p>
            <a:pPr lvl="1" eaLnBrk="1" hangingPunct="1"/>
            <a:r>
              <a:rPr lang="en-US" dirty="0" smtClean="0"/>
              <a:t>D. Application-level concurrent programming</a:t>
            </a:r>
          </a:p>
          <a:p>
            <a:pPr lvl="2" eaLnBrk="1" hangingPunct="1"/>
            <a:r>
              <a:rPr lang="en-US" dirty="0" smtClean="0"/>
              <a:t>Multithreading concepts, language primitives and abstractions – </a:t>
            </a:r>
            <a:r>
              <a:rPr lang="en-US" dirty="0" smtClean="0">
                <a:solidFill>
                  <a:srgbClr val="FF0000"/>
                </a:solidFill>
              </a:rPr>
              <a:t>because even our laptops have multiple CPUs.   Dual-core smartphones are now available...</a:t>
            </a:r>
            <a:endParaRPr lang="en-US" dirty="0" smtClean="0"/>
          </a:p>
        </p:txBody>
      </p:sp>
      <p:sp>
        <p:nvSpPr>
          <p:cNvPr id="1434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fld id="{BA2587E9-0951-4F78-8619-10FFEB8339E5}" type="slidenum">
              <a:rPr lang="en-NZ" sz="1400" smtClean="0">
                <a:solidFill>
                  <a:schemeClr val="tx2"/>
                </a:solidFill>
              </a:rPr>
              <a:pPr algn="l" eaLnBrk="1" hangingPunct="1"/>
              <a:t>3</a:t>
            </a:fld>
            <a:endParaRPr lang="en-NZ" sz="1400" smtClean="0">
              <a:solidFill>
                <a:schemeClr val="tx2"/>
              </a:solidFill>
            </a:endParaRPr>
          </a:p>
        </p:txBody>
      </p:sp>
      <p:sp>
        <p:nvSpPr>
          <p:cNvPr id="14341" name="Footer Placeholder 7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NZ" sz="1400" smtClean="0">
                <a:solidFill>
                  <a:schemeClr val="tx2"/>
                </a:solidFill>
              </a:rPr>
              <a:t>CompSci 230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Theme A: The OO Design Paradigm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Object-orientation, object-oriented programming concepts and programming language constructs – </a:t>
            </a:r>
            <a:r>
              <a:rPr lang="en-US" dirty="0">
                <a:solidFill>
                  <a:srgbClr val="FF0000"/>
                </a:solidFill>
              </a:rPr>
              <a:t>because, for many important problems, OO design is a convenient way to express the problem and its solution in software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/>
              <a:t>Topics (by </a:t>
            </a:r>
            <a:r>
              <a:rPr lang="en-US" dirty="0" smtClean="0"/>
              <a:t>lecture slides):</a:t>
            </a:r>
            <a:endParaRPr lang="en-US" dirty="0" smtClean="0"/>
          </a:p>
          <a:p>
            <a:pPr lvl="1"/>
            <a:r>
              <a:rPr lang="en-NZ" sz="2500" dirty="0"/>
              <a:t>01: </a:t>
            </a:r>
            <a:r>
              <a:rPr lang="en-NZ" sz="2500" dirty="0" smtClean="0"/>
              <a:t>Intro to Java</a:t>
            </a:r>
            <a:endParaRPr lang="en-NZ" sz="2500" dirty="0"/>
          </a:p>
          <a:p>
            <a:pPr lvl="1"/>
            <a:r>
              <a:rPr lang="en-NZ" sz="2500" dirty="0" smtClean="0"/>
              <a:t>02</a:t>
            </a:r>
            <a:r>
              <a:rPr lang="en-NZ" sz="2500" dirty="0"/>
              <a:t>: </a:t>
            </a:r>
            <a:r>
              <a:rPr lang="en-NZ" sz="2500" dirty="0" smtClean="0"/>
              <a:t>Hello World!</a:t>
            </a:r>
            <a:endParaRPr lang="en-NZ" sz="2500" dirty="0" smtClean="0"/>
          </a:p>
          <a:p>
            <a:pPr lvl="1"/>
            <a:r>
              <a:rPr lang="en-NZ" sz="2500" dirty="0" smtClean="0"/>
              <a:t>03: </a:t>
            </a:r>
            <a:r>
              <a:rPr lang="en-NZ" sz="2500" dirty="0" smtClean="0"/>
              <a:t>Intro to OOD</a:t>
            </a:r>
            <a:endParaRPr lang="en-NZ" sz="2500" dirty="0" smtClean="0"/>
          </a:p>
          <a:p>
            <a:pPr lvl="1"/>
            <a:r>
              <a:rPr lang="en-NZ" sz="2500" dirty="0" smtClean="0"/>
              <a:t>04: </a:t>
            </a:r>
            <a:r>
              <a:rPr lang="en-NZ" sz="2500" dirty="0" smtClean="0"/>
              <a:t>Use cases</a:t>
            </a:r>
          </a:p>
          <a:p>
            <a:pPr lvl="1"/>
            <a:r>
              <a:rPr lang="en-NZ" sz="2500" dirty="0" smtClean="0"/>
              <a:t>05: OOD concepts: abstraction, …</a:t>
            </a:r>
            <a:endParaRPr lang="en-NZ" sz="2500" dirty="0" smtClean="0"/>
          </a:p>
          <a:p>
            <a:pPr lvl="1"/>
            <a:r>
              <a:rPr lang="en-NZ" sz="2500" dirty="0" smtClean="0"/>
              <a:t>06-08: </a:t>
            </a:r>
            <a:r>
              <a:rPr lang="en-NZ" sz="2500" dirty="0" smtClean="0"/>
              <a:t>Java Implementation</a:t>
            </a:r>
            <a:endParaRPr lang="en-NZ" sz="2500" dirty="0"/>
          </a:p>
          <a:p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CompSci 230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A5296-7BB1-49C0-B482-892A02ADA46D}" type="slidenum">
              <a:rPr lang="en-NZ" smtClean="0"/>
              <a:pPr>
                <a:defRPr/>
              </a:pPr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62873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Software Construction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23413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NZ" sz="2800" dirty="0" smtClean="0"/>
              <a:t>Review </a:t>
            </a:r>
            <a:r>
              <a:rPr lang="en-NZ" sz="2800" dirty="0"/>
              <a:t>(or learn for the first time?)</a:t>
            </a:r>
          </a:p>
          <a:p>
            <a:pPr lvl="1"/>
            <a:r>
              <a:rPr lang="en-NZ" sz="2400" dirty="0"/>
              <a:t>What is Object-Oriented Programming? </a:t>
            </a:r>
            <a:endParaRPr lang="en-NZ" sz="2400" dirty="0" smtClean="0"/>
          </a:p>
          <a:p>
            <a:pPr lvl="2"/>
            <a:r>
              <a:rPr lang="en-NZ" sz="2100" dirty="0" smtClean="0"/>
              <a:t>Related </a:t>
            </a:r>
            <a:r>
              <a:rPr lang="en-NZ" sz="2100" dirty="0"/>
              <a:t>objects in </a:t>
            </a:r>
            <a:r>
              <a:rPr lang="en-NZ" sz="2100" dirty="0" smtClean="0"/>
              <a:t>classes.  State </a:t>
            </a:r>
            <a:r>
              <a:rPr lang="en-NZ" sz="2100" dirty="0"/>
              <a:t>+ </a:t>
            </a:r>
            <a:r>
              <a:rPr lang="en-NZ" sz="2100" dirty="0" smtClean="0"/>
              <a:t>behaviour.  Instantiation.  Comparison </a:t>
            </a:r>
            <a:r>
              <a:rPr lang="en-NZ" sz="2100" dirty="0"/>
              <a:t>with </a:t>
            </a:r>
            <a:r>
              <a:rPr lang="en-NZ" sz="2100" dirty="0" smtClean="0"/>
              <a:t>procedural and data-architectural styles of programming.</a:t>
            </a:r>
            <a:endParaRPr lang="en-NZ" sz="2100" dirty="0"/>
          </a:p>
          <a:p>
            <a:pPr lvl="1"/>
            <a:r>
              <a:rPr lang="en-NZ" sz="2400" dirty="0"/>
              <a:t>Classes &amp; </a:t>
            </a:r>
            <a:r>
              <a:rPr lang="en-NZ" sz="2400" dirty="0" smtClean="0"/>
              <a:t>Objects</a:t>
            </a:r>
          </a:p>
          <a:p>
            <a:pPr lvl="2"/>
            <a:r>
              <a:rPr lang="en-NZ" sz="2100" dirty="0" smtClean="0"/>
              <a:t>Message passing by calls</a:t>
            </a:r>
            <a:r>
              <a:rPr lang="en-NZ" sz="2100" dirty="0"/>
              <a:t>, returns, </a:t>
            </a:r>
            <a:r>
              <a:rPr lang="en-NZ" sz="2100" dirty="0" smtClean="0"/>
              <a:t>and exceptions</a:t>
            </a:r>
            <a:endParaRPr lang="en-NZ" sz="2100" dirty="0"/>
          </a:p>
          <a:p>
            <a:pPr lvl="1"/>
            <a:r>
              <a:rPr lang="en-NZ" sz="2400" dirty="0"/>
              <a:t>Variables &amp; </a:t>
            </a:r>
            <a:r>
              <a:rPr lang="en-NZ" sz="2400" dirty="0" smtClean="0"/>
              <a:t>Methods (for instances and classes)</a:t>
            </a:r>
            <a:endParaRPr lang="en-NZ" sz="2400" dirty="0"/>
          </a:p>
          <a:p>
            <a:pPr lvl="0"/>
            <a:r>
              <a:rPr lang="en-NZ" sz="2800" dirty="0"/>
              <a:t>Introduction to OO Design</a:t>
            </a:r>
          </a:p>
          <a:p>
            <a:pPr lvl="1"/>
            <a:r>
              <a:rPr lang="en-NZ" sz="2400" dirty="0"/>
              <a:t>A </a:t>
            </a:r>
            <a:r>
              <a:rPr lang="en-NZ" sz="2400" dirty="0" smtClean="0"/>
              <a:t>process: 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NZ" sz="2100" dirty="0" smtClean="0"/>
              <a:t>determining </a:t>
            </a:r>
            <a:r>
              <a:rPr lang="en-NZ" sz="2100" dirty="0"/>
              <a:t>what the stakeholders require, </a:t>
            </a:r>
            <a:endParaRPr lang="en-NZ" sz="2100" dirty="0" smtClean="0"/>
          </a:p>
          <a:p>
            <a:pPr marL="1050925" lvl="2" indent="-457200">
              <a:buFont typeface="+mj-lt"/>
              <a:buAutoNum type="arabicPeriod"/>
            </a:pPr>
            <a:r>
              <a:rPr lang="en-NZ" sz="2100" dirty="0" smtClean="0"/>
              <a:t>designing </a:t>
            </a:r>
            <a:r>
              <a:rPr lang="en-NZ" sz="2100" dirty="0"/>
              <a:t>a set of classes with objects which will meet these requirements</a:t>
            </a:r>
            <a:r>
              <a:rPr lang="en-NZ" sz="2100" dirty="0" smtClean="0"/>
              <a:t>,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NZ" sz="2100" dirty="0" smtClean="0"/>
              <a:t>implementing</a:t>
            </a:r>
            <a:r>
              <a:rPr lang="en-NZ" sz="2100" dirty="0"/>
              <a:t>, and </a:t>
            </a:r>
            <a:endParaRPr lang="en-NZ" sz="2100" dirty="0" smtClean="0"/>
          </a:p>
          <a:p>
            <a:pPr marL="1050925" lvl="2" indent="-457200">
              <a:buFont typeface="+mj-lt"/>
              <a:buAutoNum type="arabicPeriod"/>
            </a:pPr>
            <a:r>
              <a:rPr lang="en-NZ" sz="2100" dirty="0" smtClean="0"/>
              <a:t>delivering</a:t>
            </a:r>
            <a:r>
              <a:rPr lang="en-NZ" sz="2100" dirty="0"/>
              <a:t>.</a:t>
            </a:r>
          </a:p>
          <a:p>
            <a:pPr lvl="1"/>
            <a:r>
              <a:rPr lang="en-NZ" sz="2400" dirty="0" smtClean="0"/>
              <a:t>You learned two new languages:</a:t>
            </a:r>
          </a:p>
          <a:p>
            <a:pPr lvl="2"/>
            <a:r>
              <a:rPr lang="en-NZ" sz="2100" dirty="0"/>
              <a:t>Use-case diagram, for requirements</a:t>
            </a:r>
          </a:p>
          <a:p>
            <a:pPr lvl="2"/>
            <a:r>
              <a:rPr lang="en-NZ" sz="2100" dirty="0"/>
              <a:t>Class diagram, for design</a:t>
            </a:r>
          </a:p>
          <a:p>
            <a:pPr lvl="2"/>
            <a:r>
              <a:rPr lang="en-NZ" sz="2100" dirty="0"/>
              <a:t>Object diagram, to explain </a:t>
            </a:r>
            <a:r>
              <a:rPr lang="en-NZ" sz="2100" dirty="0" smtClean="0"/>
              <a:t>“what’s happening” in an implementation</a:t>
            </a:r>
          </a:p>
          <a:p>
            <a:pPr lvl="3"/>
            <a:r>
              <a:rPr lang="en-NZ" sz="1900" dirty="0" smtClean="0"/>
              <a:t>not </a:t>
            </a:r>
            <a:r>
              <a:rPr lang="en-NZ" sz="1900" dirty="0"/>
              <a:t>emphasised, but may be very helpful for your </a:t>
            </a:r>
            <a:r>
              <a:rPr lang="en-NZ" sz="1900" dirty="0" smtClean="0"/>
              <a:t>understanding</a:t>
            </a:r>
            <a:endParaRPr lang="en-NZ" sz="1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CompSci 230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A5296-7BB1-49C0-B482-892A02ADA46D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6171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Use Case Diagrams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612436" cy="530614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2800" dirty="0" smtClean="0"/>
              <a:t>Learning goals for </a:t>
            </a:r>
            <a:r>
              <a:rPr lang="en-US" sz="2800" dirty="0"/>
              <a:t>this unit:</a:t>
            </a:r>
            <a:endParaRPr lang="en-NZ" sz="2800" dirty="0"/>
          </a:p>
          <a:p>
            <a:pPr lvl="1"/>
            <a:r>
              <a:rPr lang="en-US" sz="2400" b="1" dirty="0"/>
              <a:t>Interpretative: </a:t>
            </a:r>
            <a:r>
              <a:rPr lang="en-US" sz="2400" dirty="0" smtClean="0"/>
              <a:t>Any student who passes </a:t>
            </a:r>
            <a:r>
              <a:rPr lang="en-US" sz="2400" dirty="0" err="1" smtClean="0"/>
              <a:t>CompSci</a:t>
            </a:r>
            <a:r>
              <a:rPr lang="en-US" sz="2400" dirty="0" smtClean="0"/>
              <a:t> 230 can accurately interpret </a:t>
            </a:r>
            <a:r>
              <a:rPr lang="en-US" sz="2400" dirty="0"/>
              <a:t>the information presented in a use-case diagram or description.</a:t>
            </a:r>
          </a:p>
          <a:p>
            <a:pPr lvl="1"/>
            <a:r>
              <a:rPr lang="en-US" sz="2400" b="1" dirty="0"/>
              <a:t>Productive</a:t>
            </a:r>
            <a:r>
              <a:rPr lang="en-US" sz="2400" dirty="0"/>
              <a:t>: </a:t>
            </a:r>
            <a:r>
              <a:rPr lang="en-US" sz="2400" dirty="0" smtClean="0"/>
              <a:t>Any student with a B </a:t>
            </a:r>
            <a:r>
              <a:rPr lang="en-US" sz="2400" dirty="0"/>
              <a:t>or </a:t>
            </a:r>
            <a:r>
              <a:rPr lang="en-US" sz="2400" dirty="0" smtClean="0"/>
              <a:t>better in </a:t>
            </a:r>
            <a:r>
              <a:rPr lang="en-US" sz="2400" dirty="0" err="1" smtClean="0"/>
              <a:t>CompSci</a:t>
            </a:r>
            <a:r>
              <a:rPr lang="en-US" sz="2400" dirty="0" smtClean="0"/>
              <a:t> 230 can draw </a:t>
            </a:r>
            <a:r>
              <a:rPr lang="en-US" sz="2400" dirty="0"/>
              <a:t>up </a:t>
            </a:r>
            <a:r>
              <a:rPr lang="en-US" sz="2400" dirty="0" smtClean="0"/>
              <a:t>an accurate </a:t>
            </a:r>
            <a:r>
              <a:rPr lang="en-US" sz="2400" dirty="0"/>
              <a:t>set of use cases from an informal </a:t>
            </a:r>
            <a:r>
              <a:rPr lang="en-US" sz="2400" dirty="0" smtClean="0"/>
              <a:t>specification. </a:t>
            </a:r>
            <a:endParaRPr lang="en-US" sz="2400" dirty="0"/>
          </a:p>
          <a:p>
            <a:pPr lvl="1"/>
            <a:r>
              <a:rPr lang="en-US" sz="2400" b="1" dirty="0" smtClean="0"/>
              <a:t>Creative</a:t>
            </a:r>
            <a:r>
              <a:rPr lang="en-US" sz="2400" dirty="0" smtClean="0"/>
              <a:t>: Excellent </a:t>
            </a:r>
            <a:r>
              <a:rPr lang="en-US" sz="2400" dirty="0" err="1" smtClean="0"/>
              <a:t>CompSci</a:t>
            </a:r>
            <a:r>
              <a:rPr lang="en-US" sz="2400" dirty="0" smtClean="0"/>
              <a:t> 230 students are able to apply their course-specific knowledge in novel situations.  For example, they could discuss </a:t>
            </a:r>
            <a:r>
              <a:rPr lang="en-US" sz="2400" dirty="0"/>
              <a:t>the strengths &amp; weaknesses of use case </a:t>
            </a:r>
            <a:r>
              <a:rPr lang="en-US" sz="2400" dirty="0" smtClean="0"/>
              <a:t>analysis </a:t>
            </a:r>
            <a:r>
              <a:rPr lang="en-US" sz="2400" dirty="0"/>
              <a:t>as a methodology for requirements capture</a:t>
            </a:r>
            <a:r>
              <a:rPr lang="en-US" sz="2400" dirty="0" smtClean="0"/>
              <a:t>.  </a:t>
            </a:r>
            <a:endParaRPr lang="en-NZ" sz="2400" dirty="0"/>
          </a:p>
          <a:p>
            <a:r>
              <a:rPr lang="en-US" dirty="0" smtClean="0"/>
              <a:t>Note: I cannot test a students performance on all topics, at all levels, in an hour. </a:t>
            </a:r>
          </a:p>
          <a:p>
            <a:pPr lvl="1"/>
            <a:r>
              <a:rPr lang="en-US" dirty="0" smtClean="0"/>
              <a:t>The final exam has some questions that are focused at A-level, some at B-level, and some at C-level.  I won’t reveal the levels at which topics are tested.</a:t>
            </a:r>
          </a:p>
          <a:p>
            <a:pPr lvl="1"/>
            <a:r>
              <a:rPr lang="en-US" dirty="0" smtClean="0"/>
              <a:t>Some topics won’t be tested at</a:t>
            </a:r>
            <a:r>
              <a:rPr lang="en-US" dirty="0"/>
              <a:t> </a:t>
            </a:r>
            <a:r>
              <a:rPr lang="en-US" dirty="0" smtClean="0"/>
              <a:t>all, but I won’t reveal which ones.</a:t>
            </a:r>
          </a:p>
          <a:p>
            <a:pPr lvl="1"/>
            <a:r>
              <a:rPr lang="en-US" dirty="0" smtClean="0"/>
              <a:t>Such incomplete (and secret) coverage allows a limited range of quality-assurances e.g.</a:t>
            </a:r>
          </a:p>
          <a:p>
            <a:pPr lvl="2"/>
            <a:r>
              <a:rPr lang="en-US" dirty="0" smtClean="0"/>
              <a:t>Any</a:t>
            </a:r>
            <a:r>
              <a:rPr lang="en-NZ" dirty="0" smtClean="0"/>
              <a:t> student who knows all important topics “at B level” will get a B. </a:t>
            </a:r>
          </a:p>
          <a:p>
            <a:pPr lvl="2"/>
            <a:r>
              <a:rPr lang="en-NZ" dirty="0" smtClean="0"/>
              <a:t>Some B/C-level students will “get lucky” – they’ll also get a B.  </a:t>
            </a:r>
          </a:p>
          <a:p>
            <a:pPr lvl="2"/>
            <a:r>
              <a:rPr lang="en-NZ" dirty="0" smtClean="0"/>
              <a:t>Students who have only C-level knowledge will get a C.</a:t>
            </a:r>
          </a:p>
          <a:p>
            <a:pPr lvl="3"/>
            <a:r>
              <a:rPr lang="en-NZ" dirty="0"/>
              <a:t>I</a:t>
            </a:r>
            <a:r>
              <a:rPr lang="en-NZ" dirty="0" smtClean="0"/>
              <a:t>t is impossible to write in a language if you can’t read it.  You must be able to read &amp; write in order to express novel thoughts.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err="1" smtClean="0"/>
              <a:t>CompSci</a:t>
            </a:r>
            <a:r>
              <a:rPr lang="en-NZ" dirty="0" smtClean="0"/>
              <a:t> 230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A5296-7BB1-49C0-B482-892A02ADA46D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4002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OOD &amp; Class Diagrams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Abstraction: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ability of a language (and a designer) to take a concept and create an abstract representation of that concept within a program</a:t>
            </a:r>
            <a:endParaRPr lang="en-NZ" dirty="0"/>
          </a:p>
          <a:p>
            <a:pPr lvl="0"/>
            <a:r>
              <a:rPr lang="en-NZ" dirty="0"/>
              <a:t>Information Hiding: </a:t>
            </a:r>
            <a:endParaRPr lang="en-NZ" dirty="0" smtClean="0"/>
          </a:p>
          <a:p>
            <a:pPr lvl="1"/>
            <a:r>
              <a:rPr lang="en-NZ" dirty="0" smtClean="0"/>
              <a:t>How </a:t>
            </a:r>
            <a:r>
              <a:rPr lang="en-NZ" dirty="0"/>
              <a:t>well does this language, designer, and programmer hide an object’s internal implementation</a:t>
            </a:r>
            <a:r>
              <a:rPr lang="en-NZ" dirty="0" smtClean="0"/>
              <a:t>?</a:t>
            </a:r>
          </a:p>
          <a:p>
            <a:r>
              <a:rPr lang="en-NZ" dirty="0"/>
              <a:t>Polymorphism: </a:t>
            </a:r>
            <a:endParaRPr lang="en-NZ" dirty="0" smtClean="0"/>
          </a:p>
          <a:p>
            <a:pPr lvl="1"/>
            <a:r>
              <a:rPr lang="en-NZ" dirty="0" smtClean="0"/>
              <a:t>How </a:t>
            </a:r>
            <a:r>
              <a:rPr lang="en-NZ" dirty="0"/>
              <a:t>does this language let us treat related objects in a similar fashion?</a:t>
            </a:r>
          </a:p>
          <a:p>
            <a:pPr lvl="0"/>
            <a:r>
              <a:rPr lang="en-NZ" dirty="0" smtClean="0"/>
              <a:t>Inheritance</a:t>
            </a:r>
            <a:r>
              <a:rPr lang="en-NZ" dirty="0"/>
              <a:t>: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/>
              <a:t>“is-a” relation: important for code </a:t>
            </a:r>
            <a:r>
              <a:rPr lang="en-NZ" dirty="0" smtClean="0"/>
              <a:t>reuse.</a:t>
            </a:r>
            <a:endParaRPr lang="en-NZ" dirty="0"/>
          </a:p>
          <a:p>
            <a:pPr lvl="0"/>
            <a:r>
              <a:rPr lang="en-NZ" dirty="0" smtClean="0"/>
              <a:t>Composition</a:t>
            </a:r>
            <a:r>
              <a:rPr lang="en-NZ" dirty="0"/>
              <a:t>, </a:t>
            </a:r>
            <a:r>
              <a:rPr lang="en-NZ" dirty="0" smtClean="0"/>
              <a:t>Aggregation, Association</a:t>
            </a:r>
            <a:r>
              <a:rPr lang="en-NZ" dirty="0"/>
              <a:t>: </a:t>
            </a:r>
            <a:endParaRPr lang="en-NZ" dirty="0" smtClean="0"/>
          </a:p>
          <a:p>
            <a:pPr lvl="1"/>
            <a:r>
              <a:rPr lang="en-NZ" dirty="0" smtClean="0"/>
              <a:t>Types </a:t>
            </a:r>
            <a:r>
              <a:rPr lang="en-NZ" dirty="0"/>
              <a:t>of “has-a” relations: ways to build complex classes from simpler ones</a:t>
            </a:r>
            <a:r>
              <a:rPr lang="en-NZ" dirty="0" smtClean="0"/>
              <a:t>.  (I’m emphasising only the most general case: the “association”.)</a:t>
            </a:r>
            <a:endParaRPr lang="en-NZ" dirty="0"/>
          </a:p>
          <a:p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CompSci 230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A5296-7BB1-49C0-B482-892A02ADA46D}" type="slidenum">
              <a:rPr lang="en-NZ" smtClean="0"/>
              <a:pPr>
                <a:defRPr/>
              </a:pPr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50978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Java Implementation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Interfaces and Abstract Classes</a:t>
            </a:r>
          </a:p>
          <a:p>
            <a:pPr lvl="1"/>
            <a:r>
              <a:rPr lang="en-NZ" dirty="0" smtClean="0"/>
              <a:t>Important in practice, but not emphasised this semester. </a:t>
            </a:r>
          </a:p>
          <a:p>
            <a:r>
              <a:rPr lang="en-NZ" dirty="0" smtClean="0"/>
              <a:t>Java’s type </a:t>
            </a:r>
            <a:r>
              <a:rPr lang="en-NZ" dirty="0"/>
              <a:t>s</a:t>
            </a:r>
            <a:r>
              <a:rPr lang="en-NZ" dirty="0" smtClean="0"/>
              <a:t>ystem: Static &amp; dynamic typing, conversions.  </a:t>
            </a:r>
          </a:p>
          <a:p>
            <a:pPr lvl="1"/>
            <a:r>
              <a:rPr lang="en-NZ" dirty="0" smtClean="0"/>
              <a:t>Very important in practice, rather difficult in theory.</a:t>
            </a:r>
          </a:p>
          <a:p>
            <a:r>
              <a:rPr lang="en-NZ" dirty="0" smtClean="0"/>
              <a:t>Visibility</a:t>
            </a:r>
          </a:p>
          <a:p>
            <a:pPr lvl="1"/>
            <a:r>
              <a:rPr lang="en-NZ" dirty="0" smtClean="0"/>
              <a:t>Important in practice, but not emphasised this semester.</a:t>
            </a:r>
          </a:p>
          <a:p>
            <a:r>
              <a:rPr lang="en-NZ" dirty="0" smtClean="0"/>
              <a:t>Overridin</a:t>
            </a:r>
            <a:r>
              <a:rPr lang="en-NZ" dirty="0" smtClean="0"/>
              <a:t>g, hiding (this is usually evil ;-), shadowing, overloading</a:t>
            </a:r>
            <a:endParaRPr lang="en-NZ" dirty="0" smtClean="0"/>
          </a:p>
          <a:p>
            <a:pPr lvl="1"/>
            <a:r>
              <a:rPr lang="en-NZ" dirty="0" smtClean="0"/>
              <a:t>Java </a:t>
            </a:r>
            <a:r>
              <a:rPr lang="en-NZ" dirty="0"/>
              <a:t>s</a:t>
            </a:r>
            <a:r>
              <a:rPr lang="en-NZ" dirty="0" smtClean="0"/>
              <a:t>yntax: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NZ" dirty="0" smtClean="0"/>
              <a:t>, 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NZ" dirty="0" smtClean="0"/>
              <a:t>, 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final</a:t>
            </a:r>
            <a:r>
              <a:rPr lang="en-NZ" dirty="0" smtClean="0"/>
              <a:t>.  (Static vs instance methods; name conflicts)</a:t>
            </a:r>
            <a:endParaRPr lang="en-NZ" dirty="0" smtClean="0"/>
          </a:p>
          <a:p>
            <a:r>
              <a:rPr lang="en-NZ" dirty="0" smtClean="0"/>
              <a:t>Type conversions</a:t>
            </a:r>
          </a:p>
          <a:p>
            <a:r>
              <a:rPr lang="en-NZ" dirty="0" err="1" smtClean="0"/>
              <a:t>Enums</a:t>
            </a:r>
            <a:endParaRPr lang="en-NZ" dirty="0" smtClean="0"/>
          </a:p>
          <a:p>
            <a:r>
              <a:rPr lang="en-NZ" dirty="0" smtClean="0"/>
              <a:t>Java’s </a:t>
            </a:r>
            <a:r>
              <a:rPr lang="en-NZ" dirty="0" smtClean="0"/>
              <a:t>runtime system</a:t>
            </a:r>
          </a:p>
          <a:p>
            <a:pPr lvl="1"/>
            <a:r>
              <a:rPr lang="en-NZ" dirty="0" smtClean="0"/>
              <a:t>A very “deep” topic.  We skimmed over memory allocation.</a:t>
            </a:r>
          </a:p>
          <a:p>
            <a:r>
              <a:rPr lang="en-NZ" dirty="0" smtClean="0"/>
              <a:t>Object identity, assignment, equality, </a:t>
            </a:r>
            <a:r>
              <a:rPr lang="en-NZ" dirty="0" smtClean="0"/>
              <a:t>copying,</a:t>
            </a:r>
          </a:p>
          <a:p>
            <a:pPr lvl="1"/>
            <a:r>
              <a:rPr lang="en-NZ" dirty="0" smtClean="0"/>
              <a:t>Very </a:t>
            </a:r>
            <a:r>
              <a:rPr lang="en-NZ" dirty="0" smtClean="0"/>
              <a:t>important in practice, with a straightforward theory after you understand instantiation (which is moderately complex: object diagrams might help).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CompSci 230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A5296-7BB1-49C0-B482-892A02ADA46D}" type="slidenum">
              <a:rPr lang="en-NZ" smtClean="0"/>
              <a:pPr>
                <a:defRPr/>
              </a:pPr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0884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Theme B: Frameworks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 eaLnBrk="1" hangingPunct="1"/>
            <a:r>
              <a:rPr lang="en-US" dirty="0" smtClean="0"/>
              <a:t>Inversion </a:t>
            </a:r>
            <a:r>
              <a:rPr lang="en-US" dirty="0"/>
              <a:t>of control,  AWT/Swing and JUnit – </a:t>
            </a:r>
            <a:r>
              <a:rPr lang="en-US" dirty="0">
                <a:solidFill>
                  <a:srgbClr val="FF0000"/>
                </a:solidFill>
              </a:rPr>
              <a:t>because many important “sub-problems” have already been solved: these solutions should be re-used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</a:p>
          <a:p>
            <a:r>
              <a:rPr lang="en-US" dirty="0"/>
              <a:t>Topics (by lecture):</a:t>
            </a:r>
          </a:p>
          <a:p>
            <a:pPr lvl="1"/>
            <a:r>
              <a:rPr lang="en-NZ" sz="2500" dirty="0" smtClean="0"/>
              <a:t>09: Collections</a:t>
            </a:r>
            <a:endParaRPr lang="en-NZ" sz="2500" dirty="0"/>
          </a:p>
          <a:p>
            <a:pPr lvl="1"/>
            <a:r>
              <a:rPr lang="en-NZ" sz="2500" dirty="0" smtClean="0"/>
              <a:t>10: Introduction to Swing</a:t>
            </a:r>
            <a:endParaRPr lang="en-NZ" sz="2500" dirty="0"/>
          </a:p>
          <a:p>
            <a:pPr lvl="1"/>
            <a:r>
              <a:rPr lang="en-NZ" sz="2500" dirty="0" smtClean="0"/>
              <a:t>11:  Applets and AWT</a:t>
            </a:r>
            <a:endParaRPr lang="en-NZ" sz="2500" dirty="0"/>
          </a:p>
          <a:p>
            <a:pPr lvl="1"/>
            <a:r>
              <a:rPr lang="en-NZ" sz="2500" dirty="0" smtClean="0"/>
              <a:t>12: Swing and MVC</a:t>
            </a:r>
            <a:endParaRPr lang="en-NZ" sz="2500" dirty="0"/>
          </a:p>
          <a:p>
            <a:pPr lvl="1"/>
            <a:r>
              <a:rPr lang="en-NZ" sz="2500" dirty="0" smtClean="0"/>
              <a:t>13: Custom widgets and drawing</a:t>
            </a:r>
            <a:endParaRPr lang="en-NZ" sz="2500" dirty="0"/>
          </a:p>
          <a:p>
            <a:pPr lvl="1" eaLnBrk="1" hangingPunct="1"/>
            <a:endParaRPr lang="en-US" dirty="0"/>
          </a:p>
          <a:p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CompSci 230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A5296-7BB1-49C0-B482-892A02ADA46D}" type="slidenum">
              <a:rPr lang="en-NZ" smtClean="0"/>
              <a:pPr>
                <a:defRPr/>
              </a:pPr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5054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CS105_10</Template>
  <TotalTime>2048</TotalTime>
  <Words>1306</Words>
  <Application>Microsoft Office PowerPoint</Application>
  <PresentationFormat>A4 Paper (210x297 mm)</PresentationFormat>
  <Paragraphs>148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CS105_10</vt:lpstr>
      <vt:lpstr>CompSci 230  Software Construction </vt:lpstr>
      <vt:lpstr>Overview</vt:lpstr>
      <vt:lpstr>Syllabus</vt:lpstr>
      <vt:lpstr>Theme A: The OO Design Paradigm</vt:lpstr>
      <vt:lpstr>Software Construction</vt:lpstr>
      <vt:lpstr>Use Case Diagrams</vt:lpstr>
      <vt:lpstr>OOD &amp; Class Diagrams</vt:lpstr>
      <vt:lpstr>Java Implementation</vt:lpstr>
      <vt:lpstr>Theme B: Frameworks</vt:lpstr>
      <vt:lpstr>Collections</vt:lpstr>
      <vt:lpstr>Swing and AWT</vt:lpstr>
      <vt:lpstr>Exam Format</vt:lpstr>
      <vt:lpstr>Best wishes, and please keep in touch!</vt:lpstr>
    </vt:vector>
  </TitlesOfParts>
  <Company>The 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Clark Thomborson</cp:lastModifiedBy>
  <cp:revision>292</cp:revision>
  <cp:lastPrinted>2013-03-04T03:33:02Z</cp:lastPrinted>
  <dcterms:created xsi:type="dcterms:W3CDTF">2003-06-18T01:49:53Z</dcterms:created>
  <dcterms:modified xsi:type="dcterms:W3CDTF">2015-06-04T00:48:53Z</dcterms:modified>
</cp:coreProperties>
</file>