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7"/>
  </p:notesMasterIdLst>
  <p:handoutMasterIdLst>
    <p:handoutMasterId r:id="rId18"/>
  </p:handoutMasterIdLst>
  <p:sldIdLst>
    <p:sldId id="273" r:id="rId2"/>
    <p:sldId id="288" r:id="rId3"/>
    <p:sldId id="290" r:id="rId4"/>
    <p:sldId id="292" r:id="rId5"/>
    <p:sldId id="291" r:id="rId6"/>
    <p:sldId id="294" r:id="rId7"/>
    <p:sldId id="304" r:id="rId8"/>
    <p:sldId id="293" r:id="rId9"/>
    <p:sldId id="295" r:id="rId10"/>
    <p:sldId id="296" r:id="rId11"/>
    <p:sldId id="297" r:id="rId12"/>
    <p:sldId id="300" r:id="rId13"/>
    <p:sldId id="301" r:id="rId14"/>
    <p:sldId id="299" r:id="rId15"/>
    <p:sldId id="302" r:id="rId16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680" autoAdjust="0"/>
    <p:restoredTop sz="94685" autoAdjust="0"/>
  </p:normalViewPr>
  <p:slideViewPr>
    <p:cSldViewPr>
      <p:cViewPr varScale="1">
        <p:scale>
          <a:sx n="70" d="100"/>
          <a:sy n="70" d="100"/>
        </p:scale>
        <p:origin x="1374" y="6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pPr>
              <a:defRPr/>
            </a:pPr>
            <a:fld id="{E997CF94-FBB4-4FCB-B3FE-D0F8A5631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5910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9FE3D10-B3BC-44EA-833D-6E599EC736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110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7F3A0-45B1-4CE6-9E43-01CACF79940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8134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5BEF-1B84-481E-AE12-FDBD3F514DF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54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6BA3-2E91-4AD2-B0B7-256FD0BED6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131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7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0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C1AB-4E3C-4FE8-8791-6DB4C37F1D5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965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669D-2BA9-4702-B0D8-BA76FEAF13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247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5A070-D851-43EE-811E-49B3EAE06C7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136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A9E7-24EE-4341-93F5-FA1DEB4FFFB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2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53D25-781E-4CE8-9818-5DC48560A19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895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9AE63-5CA7-42CE-9C58-4384E18B348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130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371F-8548-4AB0-A9F7-DC49299EE5D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060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DFE-0548-400E-A8FA-F01D8695FF2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517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C70-7420-4656-AE43-871CADEE97C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497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smtClean="0"/>
              <a:t>Concurrency 6</a:t>
            </a:r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BBFAA5-2A47-44CD-9BA7-C025E5419EE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48" r:id="rId5"/>
    <p:sldLayoutId id="2147483954" r:id="rId6"/>
    <p:sldLayoutId id="2147483955" r:id="rId7"/>
    <p:sldLayoutId id="2147483956" r:id="rId8"/>
    <p:sldLayoutId id="2147483957" r:id="rId9"/>
    <p:sldLayoutId id="2147483949" r:id="rId10"/>
    <p:sldLayoutId id="2147483958" r:id="rId11"/>
    <p:sldLayoutId id="21474839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smtClean="0">
                <a:ea typeface="新細明體" pitchFamily="18" charset="-120"/>
              </a:rPr>
              <a:t>COMPSCI 230 S2C 2013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Design and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52442"/>
            <a:ext cx="7429500" cy="68081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NZ" altLang="zh-TW" dirty="0">
                <a:ea typeface="新細明體" pitchFamily="18" charset="-120"/>
              </a:rPr>
              <a:t>Deadlock, Performance, Programming Guidelines</a:t>
            </a:r>
          </a:p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Lecture 6 </a:t>
            </a:r>
            <a:r>
              <a:rPr lang="en-NZ" altLang="zh-TW" dirty="0">
                <a:ea typeface="新細明體" pitchFamily="18" charset="-120"/>
              </a:rPr>
              <a:t>of Theme C</a:t>
            </a:r>
            <a:endParaRPr lang="zh-TW" altLang="en-US" dirty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Usage Notes (Goetz)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147192"/>
            <a:ext cx="9493250" cy="5306144"/>
          </a:xfrm>
        </p:spPr>
        <p:txBody>
          <a:bodyPr>
            <a:normAutofit/>
          </a:bodyPr>
          <a:lstStyle/>
          <a:p>
            <a:r>
              <a:rPr lang="en-NZ" dirty="0" smtClean="0"/>
              <a:t>“These </a:t>
            </a:r>
            <a:r>
              <a:rPr lang="en-NZ" dirty="0"/>
              <a:t>methods are the building blocks of more sophisticated locking, queuing, </a:t>
            </a:r>
            <a:r>
              <a:rPr lang="en-NZ" dirty="0" smtClean="0"/>
              <a:t>and concurrency </a:t>
            </a:r>
            <a:r>
              <a:rPr lang="en-NZ" dirty="0"/>
              <a:t>code. </a:t>
            </a:r>
            <a:endParaRPr lang="en-NZ" dirty="0" smtClean="0"/>
          </a:p>
          <a:p>
            <a:pPr lvl="1"/>
            <a:r>
              <a:rPr lang="en-NZ" dirty="0" smtClean="0"/>
              <a:t>However</a:t>
            </a:r>
            <a:r>
              <a:rPr lang="en-NZ" dirty="0"/>
              <a:t>, the use of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 and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 is complicated. </a:t>
            </a:r>
            <a:endParaRPr lang="en-NZ" dirty="0" smtClean="0"/>
          </a:p>
          <a:p>
            <a:pPr lvl="1"/>
            <a:r>
              <a:rPr lang="en-NZ" dirty="0" smtClean="0"/>
              <a:t>In particular</a:t>
            </a:r>
            <a:r>
              <a:rPr lang="en-NZ" dirty="0"/>
              <a:t>, using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 instead of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 is risky. </a:t>
            </a:r>
            <a:endParaRPr lang="en-NZ" dirty="0" smtClean="0"/>
          </a:p>
          <a:p>
            <a:pPr lvl="1"/>
            <a:r>
              <a:rPr lang="en-NZ" dirty="0" smtClean="0"/>
              <a:t>Use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 </a:t>
            </a:r>
            <a:r>
              <a:rPr lang="en-NZ" dirty="0" smtClean="0"/>
              <a:t>unless you </a:t>
            </a:r>
            <a:r>
              <a:rPr lang="en-NZ" dirty="0"/>
              <a:t>really know what you're doing.</a:t>
            </a:r>
          </a:p>
          <a:p>
            <a:r>
              <a:rPr lang="en-NZ" dirty="0"/>
              <a:t>Rather than use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NZ" dirty="0"/>
              <a:t> and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 to write your own schedulers, thread pools</a:t>
            </a:r>
            <a:r>
              <a:rPr lang="en-NZ" dirty="0" smtClean="0"/>
              <a:t>, queues</a:t>
            </a:r>
            <a:r>
              <a:rPr lang="en-NZ" dirty="0"/>
              <a:t>, and locks, you should </a:t>
            </a:r>
            <a:endParaRPr lang="en-NZ" dirty="0" smtClean="0"/>
          </a:p>
          <a:p>
            <a:pPr lvl="1"/>
            <a:r>
              <a:rPr lang="en-NZ" dirty="0" smtClean="0"/>
              <a:t>use </a:t>
            </a:r>
            <a:r>
              <a:rPr lang="en-NZ" dirty="0"/>
              <a:t>the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util.concurrent</a:t>
            </a:r>
            <a:r>
              <a:rPr lang="en-NZ" dirty="0"/>
              <a:t> package (see Resources</a:t>
            </a:r>
            <a:r>
              <a:rPr lang="en-NZ" dirty="0" smtClean="0"/>
              <a:t>), </a:t>
            </a:r>
          </a:p>
          <a:p>
            <a:pPr lvl="2"/>
            <a:r>
              <a:rPr lang="en-NZ" dirty="0" smtClean="0"/>
              <a:t>a </a:t>
            </a:r>
            <a:r>
              <a:rPr lang="en-NZ" dirty="0"/>
              <a:t>widely used open source toolkit full of useful concurrency utilities. </a:t>
            </a:r>
            <a:endParaRPr lang="en-NZ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441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Thread </a:t>
            </a:r>
            <a:r>
              <a:rPr lang="en-NZ" dirty="0" smtClean="0"/>
              <a:t>priorities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Goetz: “The </a:t>
            </a:r>
            <a:r>
              <a:rPr lang="en-NZ" dirty="0"/>
              <a:t>Thread API allows you to associate an execution priority with each thread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However</a:t>
            </a:r>
            <a:r>
              <a:rPr lang="en-NZ" dirty="0"/>
              <a:t>, how these are mapped to the underlying operating system </a:t>
            </a:r>
            <a:r>
              <a:rPr lang="en-NZ" dirty="0" smtClean="0"/>
              <a:t>scheduler is </a:t>
            </a:r>
            <a:r>
              <a:rPr lang="en-NZ" dirty="0"/>
              <a:t>implementation-dependent. </a:t>
            </a:r>
            <a:endParaRPr lang="en-NZ" dirty="0" smtClean="0"/>
          </a:p>
          <a:p>
            <a:pPr lvl="1"/>
            <a:r>
              <a:rPr lang="en-NZ" dirty="0" smtClean="0"/>
              <a:t>In </a:t>
            </a:r>
            <a:r>
              <a:rPr lang="en-NZ" dirty="0"/>
              <a:t>some implementations, multiple </a:t>
            </a:r>
            <a:r>
              <a:rPr lang="en-NZ" dirty="0" smtClean="0"/>
              <a:t>– or even </a:t>
            </a:r>
            <a:r>
              <a:rPr lang="en-NZ" dirty="0"/>
              <a:t>all </a:t>
            </a:r>
            <a:r>
              <a:rPr lang="en-NZ" dirty="0" smtClean="0"/>
              <a:t>– priorities </a:t>
            </a:r>
            <a:r>
              <a:rPr lang="en-NZ" dirty="0"/>
              <a:t>may be mapped to the same underlying operating system priority.</a:t>
            </a:r>
          </a:p>
          <a:p>
            <a:r>
              <a:rPr lang="en-NZ" dirty="0"/>
              <a:t>Many people are tempted to tinker with thread priorities when they encounter </a:t>
            </a:r>
            <a:r>
              <a:rPr lang="en-NZ" dirty="0" smtClean="0"/>
              <a:t>a problem </a:t>
            </a:r>
            <a:r>
              <a:rPr lang="en-NZ" dirty="0"/>
              <a:t>like deadlock, starvation, or other undesired scheduling characteristics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More </a:t>
            </a:r>
            <a:r>
              <a:rPr lang="en-NZ" dirty="0"/>
              <a:t>often than not, however, this just moves the problem somewhere else. </a:t>
            </a:r>
            <a:endParaRPr lang="en-NZ" dirty="0" smtClean="0"/>
          </a:p>
          <a:p>
            <a:pPr lvl="1"/>
            <a:r>
              <a:rPr lang="en-NZ" b="1" dirty="0" smtClean="0">
                <a:solidFill>
                  <a:srgbClr val="FF0000"/>
                </a:solidFill>
              </a:rPr>
              <a:t>Most programs </a:t>
            </a:r>
            <a:r>
              <a:rPr lang="en-NZ" b="1" dirty="0">
                <a:solidFill>
                  <a:srgbClr val="FF0000"/>
                </a:solidFill>
              </a:rPr>
              <a:t>should simply avoid changing thread priority</a:t>
            </a:r>
            <a:r>
              <a:rPr lang="en-NZ" b="1" dirty="0" smtClean="0">
                <a:solidFill>
                  <a:srgbClr val="FF0000"/>
                </a:solidFill>
              </a:rPr>
              <a:t>.”</a:t>
            </a:r>
            <a:endParaRPr lang="en-NZ" b="1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93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warning about thread-safety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b="1" dirty="0">
                <a:solidFill>
                  <a:srgbClr val="FF0000"/>
                </a:solidFill>
              </a:rPr>
              <a:t>While the thread API is simple, writing thread-safe programs is </a:t>
            </a:r>
            <a:r>
              <a:rPr lang="en-NZ" b="1" dirty="0" smtClean="0">
                <a:solidFill>
                  <a:srgbClr val="FF0000"/>
                </a:solidFill>
              </a:rPr>
              <a:t>not</a:t>
            </a:r>
            <a:r>
              <a:rPr lang="en-NZ" dirty="0" smtClean="0"/>
              <a:t>.</a:t>
            </a:r>
          </a:p>
          <a:p>
            <a:r>
              <a:rPr lang="en-NZ" dirty="0" smtClean="0"/>
              <a:t>When variables are </a:t>
            </a:r>
            <a:r>
              <a:rPr lang="en-NZ" dirty="0"/>
              <a:t>shared across threads,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must take great care to </a:t>
            </a:r>
            <a:endParaRPr lang="en-NZ" dirty="0" smtClean="0"/>
          </a:p>
          <a:p>
            <a:pPr lvl="1"/>
            <a:r>
              <a:rPr lang="en-NZ" dirty="0" smtClean="0"/>
              <a:t>ensure </a:t>
            </a:r>
            <a:r>
              <a:rPr lang="en-NZ" dirty="0"/>
              <a:t>that you have </a:t>
            </a:r>
            <a:r>
              <a:rPr lang="en-NZ" dirty="0" smtClean="0"/>
              <a:t>properly synchronized </a:t>
            </a:r>
            <a:r>
              <a:rPr lang="en-NZ" dirty="0"/>
              <a:t>both read and write access to them. </a:t>
            </a:r>
            <a:endParaRPr lang="en-NZ" dirty="0" smtClean="0"/>
          </a:p>
          <a:p>
            <a:r>
              <a:rPr lang="en-NZ" dirty="0" smtClean="0"/>
              <a:t>When </a:t>
            </a:r>
            <a:r>
              <a:rPr lang="en-NZ" dirty="0"/>
              <a:t>writing a variable that </a:t>
            </a:r>
            <a:r>
              <a:rPr lang="en-NZ" dirty="0" smtClean="0"/>
              <a:t>may next </a:t>
            </a:r>
            <a:r>
              <a:rPr lang="en-NZ" dirty="0"/>
              <a:t>be read by another thread, or reading a variable that may have been written </a:t>
            </a:r>
            <a:r>
              <a:rPr lang="en-NZ" dirty="0" smtClean="0"/>
              <a:t>by another thread,</a:t>
            </a:r>
          </a:p>
          <a:p>
            <a:pPr lvl="1"/>
            <a:r>
              <a:rPr lang="en-NZ" dirty="0" smtClean="0"/>
              <a:t>you </a:t>
            </a:r>
            <a:r>
              <a:rPr lang="en-NZ" dirty="0"/>
              <a:t>must use synchronization to ensure that changes to data </a:t>
            </a:r>
            <a:r>
              <a:rPr lang="en-NZ" dirty="0" smtClean="0"/>
              <a:t>are visible </a:t>
            </a:r>
            <a:r>
              <a:rPr lang="en-NZ" dirty="0"/>
              <a:t>across threads.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1825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 final warning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/>
              <a:t>When using synchronization to protect shared variables,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must ensure that </a:t>
            </a:r>
            <a:endParaRPr lang="en-NZ" dirty="0" smtClean="0"/>
          </a:p>
          <a:p>
            <a:pPr lvl="1"/>
            <a:r>
              <a:rPr lang="en-NZ" dirty="0" smtClean="0"/>
              <a:t>not only </a:t>
            </a:r>
            <a:r>
              <a:rPr lang="en-NZ" dirty="0"/>
              <a:t>are you using synchronization, </a:t>
            </a:r>
            <a:r>
              <a:rPr lang="en-NZ" dirty="0" smtClean="0"/>
              <a:t>but [also that]</a:t>
            </a:r>
          </a:p>
          <a:p>
            <a:pPr lvl="1"/>
            <a:r>
              <a:rPr lang="en-NZ" dirty="0" smtClean="0"/>
              <a:t>the </a:t>
            </a:r>
            <a:r>
              <a:rPr lang="en-NZ" dirty="0"/>
              <a:t>reader and writer are synchronizing </a:t>
            </a:r>
            <a:r>
              <a:rPr lang="en-NZ" dirty="0" smtClean="0"/>
              <a:t>on the </a:t>
            </a:r>
            <a:r>
              <a:rPr lang="en-NZ" dirty="0"/>
              <a:t>same monitor. </a:t>
            </a:r>
            <a:endParaRPr lang="en-NZ" dirty="0" smtClean="0"/>
          </a:p>
          <a:p>
            <a:r>
              <a:rPr lang="en-NZ" dirty="0" smtClean="0"/>
              <a:t>Furthermore</a:t>
            </a:r>
            <a:r>
              <a:rPr lang="en-NZ" dirty="0"/>
              <a:t>, </a:t>
            </a:r>
            <a:r>
              <a:rPr lang="en-NZ" dirty="0" smtClean="0"/>
              <a:t> </a:t>
            </a:r>
          </a:p>
          <a:p>
            <a:pPr lvl="1"/>
            <a:r>
              <a:rPr lang="en-NZ" dirty="0" smtClean="0"/>
              <a:t>if you rely on </a:t>
            </a:r>
            <a:r>
              <a:rPr lang="en-NZ" dirty="0"/>
              <a:t>an </a:t>
            </a:r>
            <a:r>
              <a:rPr lang="en-NZ" dirty="0" smtClean="0"/>
              <a:t>object’s </a:t>
            </a:r>
            <a:r>
              <a:rPr lang="en-NZ" dirty="0"/>
              <a:t>state remaining the </a:t>
            </a:r>
            <a:r>
              <a:rPr lang="en-NZ" dirty="0" smtClean="0"/>
              <a:t>same across </a:t>
            </a:r>
            <a:r>
              <a:rPr lang="en-NZ" dirty="0"/>
              <a:t>multiple operations, or </a:t>
            </a:r>
            <a:endParaRPr lang="en-NZ" dirty="0" smtClean="0"/>
          </a:p>
          <a:p>
            <a:pPr lvl="1"/>
            <a:r>
              <a:rPr lang="en-NZ" dirty="0" smtClean="0"/>
              <a:t>rely </a:t>
            </a:r>
            <a:r>
              <a:rPr lang="en-NZ" dirty="0"/>
              <a:t>on multiple variables staying consistent with </a:t>
            </a:r>
            <a:r>
              <a:rPr lang="en-NZ" dirty="0" smtClean="0"/>
              <a:t>each other </a:t>
            </a:r>
            <a:r>
              <a:rPr lang="en-NZ" dirty="0"/>
              <a:t>(or consistent with their own past values),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must use synchronization </a:t>
            </a:r>
            <a:r>
              <a:rPr lang="en-NZ" dirty="0" smtClean="0"/>
              <a:t>to enforce </a:t>
            </a:r>
            <a:r>
              <a:rPr lang="en-NZ" dirty="0"/>
              <a:t>this. </a:t>
            </a:r>
            <a:endParaRPr lang="en-NZ" dirty="0" smtClean="0"/>
          </a:p>
          <a:p>
            <a:r>
              <a:rPr lang="en-NZ" dirty="0" smtClean="0"/>
              <a:t>But </a:t>
            </a:r>
            <a:r>
              <a:rPr lang="en-NZ" dirty="0"/>
              <a:t>simply synchronizing every method in a class does not make </a:t>
            </a:r>
            <a:r>
              <a:rPr lang="en-NZ" dirty="0" smtClean="0"/>
              <a:t>it thread </a:t>
            </a:r>
            <a:r>
              <a:rPr lang="en-NZ" dirty="0"/>
              <a:t>safe </a:t>
            </a:r>
            <a:r>
              <a:rPr lang="en-NZ" dirty="0" smtClean="0"/>
              <a:t>– </a:t>
            </a:r>
            <a:r>
              <a:rPr lang="en-NZ" b="1" dirty="0" smtClean="0">
                <a:solidFill>
                  <a:srgbClr val="FF0000"/>
                </a:solidFill>
              </a:rPr>
              <a:t>it just </a:t>
            </a:r>
            <a:r>
              <a:rPr lang="en-NZ" b="1" dirty="0">
                <a:solidFill>
                  <a:srgbClr val="FF0000"/>
                </a:solidFill>
              </a:rPr>
              <a:t>makes it more prone to deadlock</a:t>
            </a:r>
            <a:r>
              <a:rPr lang="en-NZ" dirty="0"/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4000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Every </a:t>
            </a:r>
            <a:r>
              <a:rPr lang="en-NZ" dirty="0"/>
              <a:t>Java program uses threads, whether you know it or not. </a:t>
            </a:r>
            <a:endParaRPr lang="en-NZ" dirty="0" smtClean="0"/>
          </a:p>
          <a:p>
            <a:r>
              <a:rPr lang="en-NZ" dirty="0" smtClean="0"/>
              <a:t>If </a:t>
            </a:r>
            <a:r>
              <a:rPr lang="en-NZ" dirty="0"/>
              <a:t>you are using </a:t>
            </a:r>
            <a:r>
              <a:rPr lang="en-NZ" dirty="0" smtClean="0"/>
              <a:t>either of </a:t>
            </a:r>
            <a:r>
              <a:rPr lang="en-NZ" dirty="0"/>
              <a:t>the Java UI toolkits (AWT or Swing), </a:t>
            </a:r>
            <a:endParaRPr lang="en-NZ" dirty="0" smtClean="0"/>
          </a:p>
          <a:p>
            <a:pPr lvl="1"/>
            <a:r>
              <a:rPr lang="en-NZ" dirty="0" smtClean="0"/>
              <a:t>Java </a:t>
            </a:r>
            <a:r>
              <a:rPr lang="en-NZ" dirty="0"/>
              <a:t>Servlets, </a:t>
            </a:r>
            <a:endParaRPr lang="en-NZ" dirty="0" smtClean="0"/>
          </a:p>
          <a:p>
            <a:pPr lvl="1"/>
            <a:r>
              <a:rPr lang="en-NZ" dirty="0" smtClean="0"/>
              <a:t>RMI</a:t>
            </a:r>
            <a:r>
              <a:rPr lang="en-NZ" dirty="0"/>
              <a:t>, or </a:t>
            </a:r>
            <a:endParaRPr lang="en-NZ" dirty="0" smtClean="0"/>
          </a:p>
          <a:p>
            <a:pPr lvl="1"/>
            <a:r>
              <a:rPr lang="en-NZ" dirty="0" err="1" smtClean="0"/>
              <a:t>JavaServer</a:t>
            </a:r>
            <a:r>
              <a:rPr lang="en-NZ" dirty="0" smtClean="0"/>
              <a:t> </a:t>
            </a:r>
            <a:r>
              <a:rPr lang="en-NZ" dirty="0"/>
              <a:t>Pages </a:t>
            </a:r>
            <a:r>
              <a:rPr lang="en-NZ" dirty="0" smtClean="0"/>
              <a:t>or </a:t>
            </a:r>
          </a:p>
          <a:p>
            <a:pPr lvl="1"/>
            <a:r>
              <a:rPr lang="en-NZ" dirty="0" smtClean="0"/>
              <a:t>Enterprise </a:t>
            </a:r>
            <a:r>
              <a:rPr lang="en-NZ" dirty="0"/>
              <a:t>JavaBeans technologies, </a:t>
            </a:r>
            <a:endParaRPr lang="en-NZ" dirty="0" smtClean="0"/>
          </a:p>
          <a:p>
            <a:pPr lvl="1"/>
            <a:r>
              <a:rPr lang="en-NZ" dirty="0" smtClean="0"/>
              <a:t>you </a:t>
            </a:r>
            <a:r>
              <a:rPr lang="en-NZ" dirty="0"/>
              <a:t>may be using threads without realizing it.</a:t>
            </a:r>
          </a:p>
          <a:p>
            <a:r>
              <a:rPr lang="en-NZ" dirty="0"/>
              <a:t>There are a number of situations where you might want to explicitly use threads </a:t>
            </a:r>
            <a:r>
              <a:rPr lang="en-NZ" dirty="0" smtClean="0"/>
              <a:t>to improve </a:t>
            </a:r>
            <a:r>
              <a:rPr lang="en-NZ" dirty="0"/>
              <a:t>the performance, responsiveness, or organization of your programs. </a:t>
            </a:r>
            <a:r>
              <a:rPr lang="en-NZ" dirty="0" smtClean="0"/>
              <a:t> These include</a:t>
            </a:r>
            <a:r>
              <a:rPr lang="en-NZ" dirty="0"/>
              <a:t>:</a:t>
            </a:r>
          </a:p>
          <a:p>
            <a:pPr lvl="1"/>
            <a:r>
              <a:rPr lang="en-NZ" dirty="0" smtClean="0"/>
              <a:t>Making </a:t>
            </a:r>
            <a:r>
              <a:rPr lang="en-NZ" dirty="0"/>
              <a:t>the user interface more responsive when performing long tasks</a:t>
            </a:r>
          </a:p>
          <a:p>
            <a:pPr lvl="1"/>
            <a:r>
              <a:rPr lang="en-NZ" dirty="0" smtClean="0"/>
              <a:t>Exploiting </a:t>
            </a:r>
            <a:r>
              <a:rPr lang="en-NZ" dirty="0"/>
              <a:t>multiprocessor systems to handle multiple tasks in </a:t>
            </a:r>
            <a:r>
              <a:rPr lang="en-NZ" dirty="0" smtClean="0"/>
              <a:t>parallel</a:t>
            </a:r>
          </a:p>
          <a:p>
            <a:pPr lvl="1"/>
            <a:r>
              <a:rPr lang="en-NZ" dirty="0" smtClean="0"/>
              <a:t>Simplifying </a:t>
            </a:r>
            <a:r>
              <a:rPr lang="en-NZ" dirty="0" err="1"/>
              <a:t>modeling</a:t>
            </a:r>
            <a:r>
              <a:rPr lang="en-NZ" dirty="0"/>
              <a:t> of simulations or agent-based </a:t>
            </a:r>
            <a:r>
              <a:rPr lang="en-NZ" dirty="0" smtClean="0"/>
              <a:t>systems</a:t>
            </a:r>
          </a:p>
          <a:p>
            <a:pPr lvl="1"/>
            <a:r>
              <a:rPr lang="en-NZ" dirty="0" smtClean="0"/>
              <a:t>Performing </a:t>
            </a:r>
            <a:r>
              <a:rPr lang="en-NZ" dirty="0"/>
              <a:t>asynchronous or background processing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6517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/>
          </a:bodyPr>
          <a:lstStyle/>
          <a:p>
            <a:r>
              <a:rPr lang="en-NZ" dirty="0"/>
              <a:t>Learn a little more Java: </a:t>
            </a:r>
          </a:p>
          <a:p>
            <a:pPr lvl="1"/>
            <a:r>
              <a:rPr lang="en-NZ" dirty="0">
                <a:latin typeface="Courier New" pitchFamily="49" charset="0"/>
                <a:cs typeface="Courier New" pitchFamily="49" charset="0"/>
              </a:rPr>
              <a:t>wait(), notify(),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.</a:t>
            </a:r>
          </a:p>
          <a:p>
            <a:pPr lvl="1"/>
            <a:r>
              <a:rPr lang="en-NZ" dirty="0"/>
              <a:t>I do not expect you to be able to write code which invokes these methods appropriately. 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syntax is uncomplicated, but the code-design issues are very difficult.</a:t>
            </a:r>
          </a:p>
          <a:p>
            <a:r>
              <a:rPr lang="en-NZ" dirty="0"/>
              <a:t>You </a:t>
            </a:r>
            <a:r>
              <a:rPr lang="en-NZ" i="1" dirty="0"/>
              <a:t>may</a:t>
            </a:r>
            <a:r>
              <a:rPr lang="en-NZ" dirty="0"/>
              <a:t> be examined on</a:t>
            </a:r>
          </a:p>
          <a:p>
            <a:pPr lvl="1"/>
            <a:r>
              <a:rPr lang="en-NZ" dirty="0"/>
              <a:t>Your understanding of the ways in which threads can safely signal each other, without “stepping on” each others’ variables.</a:t>
            </a:r>
          </a:p>
          <a:p>
            <a:pPr lvl="1"/>
            <a:r>
              <a:rPr lang="en-NZ" dirty="0"/>
              <a:t>Your analysis of a multithreaded code, to determine whether or not there is some inappropriate interaction between its thread which may lead to deadlock or to corrupted computations.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03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 for Today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/>
          </a:bodyPr>
          <a:lstStyle/>
          <a:p>
            <a:r>
              <a:rPr lang="en-NZ" dirty="0" smtClean="0"/>
              <a:t>Learn </a:t>
            </a:r>
            <a:r>
              <a:rPr lang="en-NZ" dirty="0" smtClean="0"/>
              <a:t>a little </a:t>
            </a:r>
            <a:r>
              <a:rPr lang="en-NZ" dirty="0" smtClean="0"/>
              <a:t>more Java: </a:t>
            </a:r>
          </a:p>
          <a:p>
            <a:pPr lvl="1"/>
            <a:r>
              <a:rPr lang="en-NZ" dirty="0" smtClean="0">
                <a:latin typeface="Courier New" pitchFamily="49" charset="0"/>
                <a:cs typeface="Courier New" pitchFamily="49" charset="0"/>
              </a:rPr>
              <a:t>wait(), notify(),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.</a:t>
            </a:r>
            <a:endParaRPr lang="en-NZ" dirty="0" smtClean="0"/>
          </a:p>
          <a:p>
            <a:pPr lvl="1"/>
            <a:r>
              <a:rPr lang="en-NZ" dirty="0" smtClean="0"/>
              <a:t>I do not expect you to be able to write code which invokes these methods appropriately.  </a:t>
            </a:r>
          </a:p>
          <a:p>
            <a:pPr lvl="1"/>
            <a:r>
              <a:rPr lang="en-NZ" dirty="0" smtClean="0"/>
              <a:t>The syntax is uncomplicated, but the code-design issues are </a:t>
            </a:r>
            <a:r>
              <a:rPr lang="en-NZ" i="1" dirty="0" smtClean="0"/>
              <a:t>very</a:t>
            </a:r>
            <a:r>
              <a:rPr lang="en-NZ" dirty="0" smtClean="0"/>
              <a:t> difficult.</a:t>
            </a:r>
          </a:p>
          <a:p>
            <a:r>
              <a:rPr lang="en-NZ" dirty="0" smtClean="0"/>
              <a:t>You </a:t>
            </a:r>
            <a:r>
              <a:rPr lang="en-NZ" i="1" dirty="0" smtClean="0"/>
              <a:t>may</a:t>
            </a:r>
            <a:r>
              <a:rPr lang="en-NZ" dirty="0" smtClean="0"/>
              <a:t> be examined on</a:t>
            </a:r>
          </a:p>
          <a:p>
            <a:pPr lvl="1"/>
            <a:r>
              <a:rPr lang="en-NZ" dirty="0" smtClean="0"/>
              <a:t>Your understanding of the ways in which threads can safely signal each other, without “stepping on” each others’ variables.</a:t>
            </a:r>
          </a:p>
          <a:p>
            <a:pPr lvl="1"/>
            <a:r>
              <a:rPr lang="en-NZ" dirty="0" smtClean="0"/>
              <a:t>Your analysis of a multithreaded code, to determine whether or not there is some inappropriate interaction between its thread which may lead to deadlock or to corrupted computations. 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9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wait(), notify(), and </a:t>
            </a:r>
            <a:r>
              <a:rPr lang="en-NZ" dirty="0" err="1"/>
              <a:t>notifyAll</a:t>
            </a:r>
            <a:r>
              <a:rPr lang="en-NZ" dirty="0" smtClean="0"/>
              <a:t>()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Goetz: “In </a:t>
            </a:r>
            <a:r>
              <a:rPr lang="en-NZ" dirty="0"/>
              <a:t>addition to using </a:t>
            </a:r>
            <a:r>
              <a:rPr lang="en-NZ" dirty="0">
                <a:solidFill>
                  <a:srgbClr val="FF0000"/>
                </a:solidFill>
              </a:rPr>
              <a:t>polling</a:t>
            </a:r>
            <a:r>
              <a:rPr lang="en-NZ" dirty="0"/>
              <a:t>, </a:t>
            </a:r>
            <a:endParaRPr lang="en-NZ" dirty="0" smtClean="0"/>
          </a:p>
          <a:p>
            <a:pPr lvl="1"/>
            <a:r>
              <a:rPr lang="en-NZ" dirty="0" smtClean="0"/>
              <a:t>which </a:t>
            </a:r>
            <a:r>
              <a:rPr lang="en-NZ" dirty="0"/>
              <a:t>can consume substantial CPU resources </a:t>
            </a:r>
            <a:r>
              <a:rPr lang="en-NZ" dirty="0" smtClean="0"/>
              <a:t>and has </a:t>
            </a:r>
            <a:r>
              <a:rPr lang="en-NZ" dirty="0"/>
              <a:t>imprecise timing characteristics,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Object class includes several methods </a:t>
            </a:r>
            <a:r>
              <a:rPr lang="en-NZ" dirty="0" smtClean="0"/>
              <a:t>for threads </a:t>
            </a:r>
            <a:r>
              <a:rPr lang="en-NZ" dirty="0"/>
              <a:t>to signal events from one thread to another</a:t>
            </a:r>
            <a:r>
              <a:rPr lang="en-NZ" dirty="0" smtClean="0"/>
              <a:t>.”</a:t>
            </a:r>
          </a:p>
          <a:p>
            <a:endParaRPr lang="en-NZ" dirty="0" smtClean="0"/>
          </a:p>
          <a:p>
            <a:r>
              <a:rPr lang="en-NZ" dirty="0" smtClean="0"/>
              <a:t>Note: Goetz used polling in his </a:t>
            </a:r>
            <a:r>
              <a:rPr lang="en-NZ" dirty="0" err="1" smtClean="0"/>
              <a:t>TimerTask</a:t>
            </a:r>
            <a:r>
              <a:rPr lang="en-NZ" dirty="0" smtClean="0"/>
              <a:t> example.  </a:t>
            </a:r>
          </a:p>
          <a:p>
            <a:pPr lvl="1"/>
            <a:r>
              <a:rPr lang="en-NZ" dirty="0" smtClean="0"/>
              <a:t>Let’s review that example now.</a:t>
            </a:r>
          </a:p>
          <a:p>
            <a:r>
              <a:rPr lang="en-NZ" dirty="0" smtClean="0"/>
              <a:t>Polling is a very important design pattern!  It is appropriate</a:t>
            </a:r>
          </a:p>
          <a:p>
            <a:pPr lvl="1"/>
            <a:r>
              <a:rPr lang="en-NZ" dirty="0" smtClean="0"/>
              <a:t>whenever event-signalling isn’t feasible, or</a:t>
            </a:r>
          </a:p>
          <a:p>
            <a:pPr lvl="1"/>
            <a:r>
              <a:rPr lang="en-NZ" dirty="0" smtClean="0"/>
              <a:t>when the resource and time costs of polling are affordable, for example when the polling loop won’t run for very long.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0418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Polling a Completion Flag (Goetz1, p. 9-11)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91208"/>
            <a:ext cx="9493250" cy="5378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-- calculate as many primes as we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can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in ten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seconds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extends Thread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MAX_PRIMES = 1000000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TEN_SECONDS = 10000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volatile </a:t>
            </a:r>
            <a:r>
              <a:rPr lang="en-NZ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finished = false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public void run()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primes = new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[MAX_PRIMES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count = 0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=2; count&lt;MAX_PRIMES;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{ // a polling loop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// Check to see if the timer has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expired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(finished)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break; // this thread stops looking for primes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// test i for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primality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...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193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Polling example (cont.)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91208"/>
            <a:ext cx="9493250" cy="516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static void main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( String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)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timer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= new Timer();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final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 calculator =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calculator.start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();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timer.schedule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NZ" sz="2000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() 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 public </a:t>
            </a:r>
            <a:r>
              <a:rPr lang="en-NZ" sz="2000" dirty="0">
                <a:latin typeface="Courier New" pitchFamily="49" charset="0"/>
                <a:cs typeface="Courier New" pitchFamily="49" charset="0"/>
              </a:rPr>
              <a:t>void run() { </a:t>
            </a:r>
            <a:endParaRPr lang="en-NZ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NZ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calculator.finished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true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}, </a:t>
            </a:r>
          </a:p>
          <a:p>
            <a:pPr marL="0" indent="0">
              <a:buNone/>
            </a:pPr>
            <a:r>
              <a:rPr lang="en-NZ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   TEN_SECONDS</a:t>
            </a:r>
          </a:p>
          <a:p>
            <a:pPr marL="0" indent="0">
              <a:buNone/>
            </a:pPr>
            <a:r>
              <a:rPr lang="en-NZ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NZ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} // end of </a:t>
            </a:r>
            <a:r>
              <a:rPr lang="en-NZ" sz="2000" dirty="0" err="1" smtClean="0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NZ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3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Responsiveness vs. efficiency in polling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In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CalculatePrimes</a:t>
            </a:r>
            <a:r>
              <a:rPr lang="en-NZ" dirty="0"/>
              <a:t>,</a:t>
            </a:r>
            <a:r>
              <a:rPr lang="en-NZ" dirty="0" smtClean="0"/>
              <a:t> the finished flag is polled once for each integer 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NZ" dirty="0" smtClean="0"/>
              <a:t> that is tested for </a:t>
            </a:r>
            <a:r>
              <a:rPr lang="en-NZ" dirty="0" err="1" smtClean="0"/>
              <a:t>primality</a:t>
            </a:r>
            <a:r>
              <a:rPr lang="en-NZ" dirty="0" smtClean="0"/>
              <a:t>.  My evaluation:</a:t>
            </a:r>
          </a:p>
          <a:p>
            <a:pPr lvl="1"/>
            <a:r>
              <a:rPr lang="en-NZ" dirty="0" smtClean="0"/>
              <a:t>This is a time-efficient design – the workers will spend most of their time testing for </a:t>
            </a:r>
            <a:r>
              <a:rPr lang="en-NZ" dirty="0" err="1" smtClean="0"/>
              <a:t>primality</a:t>
            </a:r>
            <a:r>
              <a:rPr lang="en-NZ" dirty="0" smtClean="0"/>
              <a:t>, with very little polling overhead. </a:t>
            </a:r>
          </a:p>
          <a:p>
            <a:pPr lvl="1"/>
            <a:r>
              <a:rPr lang="en-NZ" dirty="0" smtClean="0"/>
              <a:t>This is a responsive design for smallish primes – a worker will execute at most a million instructions when testing a 5-digit prime number for </a:t>
            </a:r>
            <a:r>
              <a:rPr lang="en-NZ" dirty="0" err="1" smtClean="0"/>
              <a:t>primality</a:t>
            </a:r>
            <a:r>
              <a:rPr lang="en-NZ" dirty="0" smtClean="0"/>
              <a:t>, so it should “notice” the flag within a few milliseconds.  </a:t>
            </a:r>
          </a:p>
          <a:p>
            <a:r>
              <a:rPr lang="en-NZ" dirty="0" smtClean="0"/>
              <a:t>If better responsiveness is required, the flag should be polled more frequently – making the polling less time-efficient…</a:t>
            </a:r>
          </a:p>
          <a:p>
            <a:pPr lvl="1"/>
            <a:r>
              <a:rPr lang="en-NZ" dirty="0" smtClean="0"/>
              <a:t>Note that you must know a lot about the execution environment, in order to make a good </a:t>
            </a:r>
            <a:r>
              <a:rPr lang="en-NZ" dirty="0" err="1" smtClean="0"/>
              <a:t>tradeoff</a:t>
            </a:r>
            <a:r>
              <a:rPr lang="en-NZ" dirty="0" smtClean="0"/>
              <a:t> of accuracy for efficiency in polled code.</a:t>
            </a:r>
          </a:p>
          <a:p>
            <a:pPr lvl="1"/>
            <a:r>
              <a:rPr lang="en-NZ" dirty="0" smtClean="0"/>
              <a:t>Ideally, the polling overhead is a few </a:t>
            </a:r>
            <a:r>
              <a:rPr lang="en-NZ" dirty="0" err="1" smtClean="0"/>
              <a:t>percent</a:t>
            </a:r>
            <a:r>
              <a:rPr lang="en-NZ" dirty="0"/>
              <a:t> </a:t>
            </a:r>
            <a:r>
              <a:rPr lang="en-NZ" dirty="0" smtClean="0"/>
              <a:t>of total runtime.  This optimises responsiveness without noticeably affecting runtime.</a:t>
            </a:r>
          </a:p>
          <a:p>
            <a:r>
              <a:rPr lang="en-NZ" dirty="0" smtClean="0"/>
              <a:t>“Keep it simple!”  Polling is often an appropriate choice, even though it’s not as elegant, efficient, or responsive as a more complex method.</a:t>
            </a:r>
          </a:p>
          <a:p>
            <a:pPr lvl="1"/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997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Goetz’s Prime-testing Task – my analysis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008" y="1291208"/>
            <a:ext cx="9777536" cy="5306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run() {</a:t>
            </a: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[] primes = new </a:t>
            </a:r>
            <a:r>
              <a:rPr lang="en-NZ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MAX_PRIMES ]; </a:t>
            </a:r>
            <a:endParaRPr lang="en-N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count = 0;</a:t>
            </a: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( 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i=2; count&lt;MAX_PRIMES; i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 ) {  </a:t>
            </a: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NZ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 finished ) { break; } // poll</a:t>
            </a:r>
            <a:endParaRPr lang="en-NZ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prime = true;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( </a:t>
            </a:r>
            <a:r>
              <a:rPr lang="en-NZ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j=0; j&lt;count; j++ ) { // test for </a:t>
            </a:r>
            <a:r>
              <a:rPr lang="en-NZ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primality</a:t>
            </a:r>
            <a:endParaRPr lang="en-NZ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( i % primes[j] == 0 ) { </a:t>
            </a:r>
          </a:p>
          <a:p>
            <a:pPr marL="0" indent="0">
              <a:buNone/>
            </a:pPr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prime = false; break; </a:t>
            </a:r>
          </a:p>
          <a:p>
            <a:pPr marL="0" indent="0">
              <a:buNone/>
            </a:pPr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 </a:t>
            </a:r>
          </a:p>
          <a:p>
            <a:pPr marL="0" indent="0">
              <a:buNone/>
            </a:pP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</a:p>
          <a:p>
            <a:pPr marL="0" indent="0">
              <a:buNone/>
            </a:pPr>
            <a:r>
              <a:rPr lang="en-NZ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There are 78,498 primes less than 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MAX_PRIMES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(= 1000000),</a:t>
            </a:r>
          </a:p>
          <a:p>
            <a:pPr marL="0" indent="0">
              <a:buNone/>
            </a:pP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so the </a:t>
            </a:r>
            <a:r>
              <a:rPr lang="en-NZ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primality</a:t>
            </a:r>
            <a:r>
              <a:rPr lang="en-NZ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 should complete within a few msec</a:t>
            </a:r>
            <a:r>
              <a:rPr lang="en-NZ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NZ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 prime )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endParaRPr lang="en-NZ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primes[ count++ ]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= i; </a:t>
            </a: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NZ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“Found </a:t>
            </a:r>
            <a:r>
              <a:rPr lang="en-NZ" dirty="0">
                <a:latin typeface="Courier New" panose="02070309020205020404" pitchFamily="49" charset="0"/>
                <a:cs typeface="Courier New" panose="02070309020205020404" pitchFamily="49" charset="0"/>
              </a:rPr>
              <a:t>prime: " + </a:t>
            </a: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);</a:t>
            </a:r>
            <a:endParaRPr lang="en-N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} }</a:t>
            </a:r>
            <a:endParaRPr lang="en-NZ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28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Overhead of polling Goetz’s flag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06144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It takes only a few CPU instructions to test a flag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if </a:t>
            </a:r>
            <a:r>
              <a:rPr lang="en-NZ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(finished) 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break; }</a:t>
            </a:r>
          </a:p>
          <a:p>
            <a:pPr lvl="1"/>
            <a:r>
              <a:rPr lang="en-NZ" dirty="0" smtClean="0"/>
              <a:t>Usual case: there is no extra delay on reading a volatile flag, when the thread already has read-privileges for that flag.</a:t>
            </a:r>
          </a:p>
          <a:p>
            <a:pPr lvl="1"/>
            <a:r>
              <a:rPr lang="en-NZ" dirty="0" smtClean="0"/>
              <a:t>Occasionally:  the thread doesn’t yet have read-privileges, and must wait for a main-memory read (maybe a few microseconds).  </a:t>
            </a:r>
          </a:p>
          <a:p>
            <a:pPr lvl="1"/>
            <a:r>
              <a:rPr lang="en-NZ" dirty="0"/>
              <a:t>Worst case: the worker </a:t>
            </a:r>
            <a:r>
              <a:rPr lang="en-NZ" dirty="0" smtClean="0"/>
              <a:t>thread must </a:t>
            </a:r>
            <a:r>
              <a:rPr lang="en-NZ" dirty="0"/>
              <a:t>wait for the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NZ" dirty="0"/>
              <a:t> thread to finish its </a:t>
            </a:r>
            <a:r>
              <a:rPr lang="en-NZ" dirty="0" smtClean="0"/>
              <a:t>write.  </a:t>
            </a:r>
          </a:p>
          <a:p>
            <a:pPr lvl="2"/>
            <a:r>
              <a:rPr lang="en-NZ" dirty="0" smtClean="0"/>
              <a:t>This case is extremely rare, because Goetz’s finished flag is written only once per program execution.</a:t>
            </a:r>
          </a:p>
          <a:p>
            <a:r>
              <a:rPr lang="en-NZ" dirty="0" smtClean="0"/>
              <a:t>My estimate: Goetz’s workers spend </a:t>
            </a:r>
          </a:p>
          <a:p>
            <a:pPr lvl="1"/>
            <a:r>
              <a:rPr lang="en-NZ" dirty="0" smtClean="0"/>
              <a:t>a few microseconds on each poll, and</a:t>
            </a:r>
          </a:p>
          <a:p>
            <a:pPr lvl="1"/>
            <a:r>
              <a:rPr lang="en-NZ" dirty="0" smtClean="0"/>
              <a:t>a few milliseconds on each </a:t>
            </a:r>
            <a:r>
              <a:rPr lang="en-NZ" dirty="0" err="1" smtClean="0"/>
              <a:t>primality</a:t>
            </a:r>
            <a:r>
              <a:rPr lang="en-NZ" dirty="0" smtClean="0"/>
              <a:t> test when </a:t>
            </a:r>
            <a:r>
              <a:rPr lang="en-NZ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MAX_PRIMES</a:t>
            </a:r>
            <a:r>
              <a:rPr lang="en-NZ" dirty="0" smtClean="0"/>
              <a:t> = 1000000.</a:t>
            </a:r>
          </a:p>
          <a:p>
            <a:pPr lvl="1"/>
            <a:r>
              <a:rPr lang="en-NZ" dirty="0" smtClean="0"/>
              <a:t>The code is probably bottlenecked on </a:t>
            </a:r>
            <a:r>
              <a:rPr lang="en-NZ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NZ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11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wait(), notify(), and </a:t>
            </a:r>
            <a:r>
              <a:rPr lang="en-NZ" dirty="0" err="1"/>
              <a:t>notifyAll</a:t>
            </a:r>
            <a:r>
              <a:rPr lang="en-NZ" dirty="0" smtClean="0"/>
              <a:t>()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Goetz1: “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wait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 causes the calling thread to sleep until </a:t>
            </a:r>
            <a:endParaRPr lang="en-NZ" dirty="0" smtClean="0"/>
          </a:p>
          <a:p>
            <a:pPr lvl="1"/>
            <a:r>
              <a:rPr lang="en-NZ" dirty="0" smtClean="0"/>
              <a:t>it </a:t>
            </a:r>
            <a:r>
              <a:rPr lang="en-NZ" dirty="0"/>
              <a:t>is interrupted </a:t>
            </a:r>
            <a:r>
              <a:rPr lang="en-NZ" dirty="0" smtClean="0"/>
              <a:t>with </a:t>
            </a:r>
            <a:r>
              <a:rPr lang="en-NZ" dirty="0" err="1" smtClean="0">
                <a:latin typeface="Courier New" pitchFamily="49" charset="0"/>
                <a:cs typeface="Courier New" pitchFamily="49" charset="0"/>
              </a:rPr>
              <a:t>Thread.interrupt</a:t>
            </a:r>
            <a:r>
              <a:rPr lang="en-NZ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 smtClean="0"/>
              <a:t>,  </a:t>
            </a:r>
          </a:p>
          <a:p>
            <a:pPr lvl="1"/>
            <a:r>
              <a:rPr lang="en-NZ" dirty="0" smtClean="0"/>
              <a:t>the </a:t>
            </a:r>
            <a:r>
              <a:rPr lang="en-NZ" dirty="0"/>
              <a:t>specified timeout elapses, or </a:t>
            </a:r>
            <a:endParaRPr lang="en-NZ" dirty="0" smtClean="0"/>
          </a:p>
          <a:p>
            <a:pPr lvl="1"/>
            <a:r>
              <a:rPr lang="en-NZ" dirty="0" smtClean="0"/>
              <a:t>another </a:t>
            </a:r>
            <a:r>
              <a:rPr lang="en-NZ" dirty="0"/>
              <a:t>thread wakes it </a:t>
            </a:r>
            <a:r>
              <a:rPr lang="en-NZ" dirty="0" smtClean="0"/>
              <a:t>up with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 or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.</a:t>
            </a:r>
          </a:p>
          <a:p>
            <a:r>
              <a:rPr lang="en-NZ" dirty="0" smtClean="0"/>
              <a:t>When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 is invoked on an object, </a:t>
            </a:r>
            <a:endParaRPr lang="en-NZ" dirty="0" smtClean="0"/>
          </a:p>
          <a:p>
            <a:pPr lvl="1"/>
            <a:r>
              <a:rPr lang="en-NZ" dirty="0" smtClean="0"/>
              <a:t>if </a:t>
            </a:r>
            <a:r>
              <a:rPr lang="en-NZ" dirty="0"/>
              <a:t>there are any threads waiting on </a:t>
            </a:r>
            <a:r>
              <a:rPr lang="en-NZ" dirty="0" smtClean="0"/>
              <a:t>that object </a:t>
            </a:r>
            <a:r>
              <a:rPr lang="en-NZ" dirty="0"/>
              <a:t>via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NZ" dirty="0"/>
              <a:t>, then one thread will be awakened. </a:t>
            </a:r>
            <a:endParaRPr lang="en-NZ" dirty="0" smtClean="0"/>
          </a:p>
          <a:p>
            <a:r>
              <a:rPr lang="en-NZ" dirty="0" smtClean="0"/>
              <a:t>When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 is </a:t>
            </a:r>
            <a:r>
              <a:rPr lang="en-NZ" dirty="0" smtClean="0"/>
              <a:t>invoked on </a:t>
            </a:r>
            <a:r>
              <a:rPr lang="en-NZ" dirty="0"/>
              <a:t>an object, all threads waiting on that object will be awakened</a:t>
            </a:r>
            <a:r>
              <a:rPr lang="en-NZ" dirty="0" smtClean="0"/>
              <a:t>.</a:t>
            </a:r>
          </a:p>
          <a:p>
            <a:r>
              <a:rPr lang="en-NZ" dirty="0" smtClean="0"/>
              <a:t>The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NZ" dirty="0"/>
              <a:t> class defines the methods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wait()</a:t>
            </a:r>
            <a:r>
              <a:rPr lang="en-NZ" dirty="0"/>
              <a:t>, 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notify()</a:t>
            </a:r>
            <a:r>
              <a:rPr lang="en-NZ" dirty="0"/>
              <a:t>, and </a:t>
            </a:r>
            <a:r>
              <a:rPr lang="en-NZ" dirty="0" err="1"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NZ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NZ" dirty="0"/>
              <a:t>. </a:t>
            </a:r>
          </a:p>
          <a:p>
            <a:pPr lvl="1"/>
            <a:r>
              <a:rPr lang="en-NZ" dirty="0"/>
              <a:t>To execute any of these methods, you must be holding the lock for the associated object</a:t>
            </a:r>
            <a:r>
              <a:rPr lang="en-NZ" dirty="0" smtClean="0"/>
              <a:t>.”</a:t>
            </a:r>
          </a:p>
          <a:p>
            <a:endParaRPr lang="en-NZ" dirty="0" smtClean="0"/>
          </a:p>
          <a:p>
            <a:r>
              <a:rPr lang="en-NZ" dirty="0" smtClean="0"/>
              <a:t>For the </a:t>
            </a:r>
            <a:r>
              <a:rPr lang="en-NZ" dirty="0" err="1" smtClean="0"/>
              <a:t>CompSci</a:t>
            </a:r>
            <a:r>
              <a:rPr lang="en-NZ" dirty="0" smtClean="0"/>
              <a:t> 230 exam: </a:t>
            </a:r>
          </a:p>
          <a:p>
            <a:pPr lvl="1"/>
            <a:r>
              <a:rPr lang="en-NZ" dirty="0" smtClean="0"/>
              <a:t>you should know that these methods exist, but their details are not examinable!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C6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3669D-2BA9-4702-B0D8-BA76FEAF13EF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8620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  <a:ln w="76200">
          <a:solidFill>
            <a:srgbClr val="00B050"/>
          </a:solidFill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10884</TotalTime>
  <Words>1674</Words>
  <Application>Microsoft Office PowerPoint</Application>
  <PresentationFormat>A4 Paper (210x297 mm)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新細明體</vt:lpstr>
      <vt:lpstr>Bookman Old Style</vt:lpstr>
      <vt:lpstr>Courier New</vt:lpstr>
      <vt:lpstr>Gill Sans MT</vt:lpstr>
      <vt:lpstr>Tahoma</vt:lpstr>
      <vt:lpstr>Times New Roman</vt:lpstr>
      <vt:lpstr>Wingdings</vt:lpstr>
      <vt:lpstr>Wingdings 3</vt:lpstr>
      <vt:lpstr>CS105_10</vt:lpstr>
      <vt:lpstr>COMPSCI 230 S2C 2013 Software Design and Construction </vt:lpstr>
      <vt:lpstr>Learning Goals for Today</vt:lpstr>
      <vt:lpstr>wait(), notify(), and notifyAll()</vt:lpstr>
      <vt:lpstr>Polling a Completion Flag (Goetz1, p. 9-11)</vt:lpstr>
      <vt:lpstr>Polling example (cont.)</vt:lpstr>
      <vt:lpstr>Responsiveness vs. efficiency in polling</vt:lpstr>
      <vt:lpstr>Goetz’s Prime-testing Task – my analysis</vt:lpstr>
      <vt:lpstr>Overhead of polling Goetz’s flag</vt:lpstr>
      <vt:lpstr>wait(), notify(), and notifyAll()</vt:lpstr>
      <vt:lpstr>Usage Notes (Goetz)</vt:lpstr>
      <vt:lpstr>Thread priorities</vt:lpstr>
      <vt:lpstr>Goetz’s warning about thread-safety</vt:lpstr>
      <vt:lpstr>Goetz’ final warning</vt:lpstr>
      <vt:lpstr>Goetz’s summary</vt:lpstr>
      <vt:lpstr>Learning Goals for Today</vt:lpstr>
    </vt:vector>
  </TitlesOfParts>
  <Company>The 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ctho065</cp:lastModifiedBy>
  <cp:revision>586</cp:revision>
  <dcterms:created xsi:type="dcterms:W3CDTF">2003-06-18T01:49:53Z</dcterms:created>
  <dcterms:modified xsi:type="dcterms:W3CDTF">2015-05-29T00:46:15Z</dcterms:modified>
</cp:coreProperties>
</file>