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29"/>
  </p:notesMasterIdLst>
  <p:handoutMasterIdLst>
    <p:handoutMasterId r:id="rId30"/>
  </p:handoutMasterIdLst>
  <p:sldIdLst>
    <p:sldId id="273" r:id="rId2"/>
    <p:sldId id="288" r:id="rId3"/>
    <p:sldId id="292" r:id="rId4"/>
    <p:sldId id="293" r:id="rId5"/>
    <p:sldId id="295" r:id="rId6"/>
    <p:sldId id="320" r:id="rId7"/>
    <p:sldId id="297" r:id="rId8"/>
    <p:sldId id="296" r:id="rId9"/>
    <p:sldId id="319" r:id="rId10"/>
    <p:sldId id="298" r:id="rId11"/>
    <p:sldId id="294" r:id="rId12"/>
    <p:sldId id="303" r:id="rId13"/>
    <p:sldId id="299" r:id="rId14"/>
    <p:sldId id="304" r:id="rId15"/>
    <p:sldId id="305" r:id="rId16"/>
    <p:sldId id="306" r:id="rId17"/>
    <p:sldId id="307" r:id="rId18"/>
    <p:sldId id="308" r:id="rId19"/>
    <p:sldId id="309" r:id="rId20"/>
    <p:sldId id="311" r:id="rId21"/>
    <p:sldId id="313" r:id="rId22"/>
    <p:sldId id="312" r:id="rId23"/>
    <p:sldId id="314" r:id="rId24"/>
    <p:sldId id="316" r:id="rId25"/>
    <p:sldId id="317" r:id="rId26"/>
    <p:sldId id="318" r:id="rId27"/>
    <p:sldId id="315" r:id="rId28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80" autoAdjust="0"/>
    <p:restoredTop sz="94685" autoAdjust="0"/>
  </p:normalViewPr>
  <p:slideViewPr>
    <p:cSldViewPr>
      <p:cViewPr>
        <p:scale>
          <a:sx n="69" d="100"/>
          <a:sy n="69" d="100"/>
        </p:scale>
        <p:origin x="-2550" y="-7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fld id="{E997CF94-FBB4-4FCB-B3FE-D0F8A5631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10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9FE3D10-B3BC-44EA-833D-6E599EC736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110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9041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7823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6533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5069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6089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1663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1649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50420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0872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0119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021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56403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5923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96268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58441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2412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2919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72585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92791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2070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5840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8209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1362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1297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8253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6561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181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F3A0-45B1-4CE6-9E43-01CACF79940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13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5BEF-1B84-481E-AE12-FDBD3F514DF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5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6BA3-2E91-4AD2-B0B7-256FD0BED6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3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C1AB-4E3C-4FE8-8791-6DB4C37F1D5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965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669D-2BA9-4702-B0D8-BA76FEAF13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4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5A070-D851-43EE-811E-49B3EAE06C7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36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A9E7-24EE-4341-93F5-FA1DEB4FFFB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D25-781E-4CE8-9818-5DC48560A1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95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AE63-5CA7-42CE-9C58-4384E18B348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13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371F-8548-4AB0-A9F7-DC49299EE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6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0DFE-0548-400E-A8FA-F01D8695FF2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5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7C70-7420-4656-AE43-871CADEE97C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649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smtClean="0"/>
              <a:t>Concurrency 5</a:t>
            </a:r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BBFAA5-2A47-44CD-9BA7-C025E5419E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48" r:id="rId5"/>
    <p:sldLayoutId id="2147483954" r:id="rId6"/>
    <p:sldLayoutId id="2147483955" r:id="rId7"/>
    <p:sldLayoutId id="2147483956" r:id="rId8"/>
    <p:sldLayoutId id="2147483957" r:id="rId9"/>
    <p:sldLayoutId id="2147483949" r:id="rId10"/>
    <p:sldLayoutId id="2147483958" r:id="rId11"/>
    <p:sldLayoutId id="214748395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texas.edu/users/EWD/ewd01xx/EWD123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ratrax.com/sql-server-blocking-deadlocks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uiswing/concurrency/simpl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zh-TW" dirty="0" smtClean="0">
                <a:ea typeface="新細明體" pitchFamily="18" charset="-120"/>
              </a:rPr>
              <a:t>COMPSCI 230 S2C 2015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Design and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429500" cy="1112862"/>
          </a:xfrm>
        </p:spPr>
        <p:txBody>
          <a:bodyPr>
            <a:noAutofit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NZ" altLang="zh-TW" dirty="0" smtClean="0">
                <a:ea typeface="新細明體" pitchFamily="18" charset="-120"/>
              </a:rPr>
              <a:t>Lecture 5 of Theme C</a:t>
            </a:r>
            <a:endParaRPr lang="zh-TW" altLang="en-US" dirty="0" smtClean="0">
              <a:ea typeface="新細明體" pitchFamily="18" charset="-12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n-NZ" dirty="0"/>
              <a:t>Locking, blocking, mutex; visibility, </a:t>
            </a:r>
            <a:r>
              <a:rPr lang="en-NZ" dirty="0" smtClean="0"/>
              <a:t>consistency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Hacking a stack – what’s dangerous here?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62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UnsafeStack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top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[] values = new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[ 1000 ];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push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values[ top++ ]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pop()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return values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[ --top ];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>
                <a:cs typeface="Courier New" pitchFamily="49" charset="0"/>
              </a:rPr>
              <a:t>“In this case, the cure is simple …</a:t>
            </a:r>
          </a:p>
          <a:p>
            <a:pPr lvl="1"/>
            <a:r>
              <a:rPr lang="en-NZ" dirty="0">
                <a:solidFill>
                  <a:schemeClr val="tx1"/>
                </a:solidFill>
                <a:cs typeface="Courier New" pitchFamily="49" charset="0"/>
              </a:rPr>
              <a:t>synchronize both </a:t>
            </a:r>
            <a:r>
              <a:rPr lang="en-NZ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push()</a:t>
            </a:r>
            <a:r>
              <a:rPr lang="en-NZ" dirty="0">
                <a:solidFill>
                  <a:schemeClr val="tx1"/>
                </a:solidFill>
                <a:cs typeface="Courier New" pitchFamily="49" charset="0"/>
              </a:rPr>
              <a:t> and </a:t>
            </a:r>
            <a:r>
              <a:rPr lang="en-NZ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pop()</a:t>
            </a:r>
            <a:r>
              <a:rPr lang="en-NZ" dirty="0">
                <a:solidFill>
                  <a:schemeClr val="tx1"/>
                </a:solidFill>
                <a:cs typeface="Courier New" pitchFamily="49" charset="0"/>
              </a:rPr>
              <a:t>, and </a:t>
            </a:r>
            <a:r>
              <a:rPr lang="en-NZ" dirty="0" smtClean="0">
                <a:solidFill>
                  <a:schemeClr val="tx1"/>
                </a:solidFill>
                <a:cs typeface="Courier New" pitchFamily="49" charset="0"/>
              </a:rPr>
              <a:t>you'll prevent </a:t>
            </a:r>
            <a:r>
              <a:rPr lang="en-NZ" dirty="0">
                <a:solidFill>
                  <a:schemeClr val="tx1"/>
                </a:solidFill>
                <a:cs typeface="Courier New" pitchFamily="49" charset="0"/>
              </a:rPr>
              <a:t>one thread from stepping on another</a:t>
            </a:r>
            <a:r>
              <a:rPr lang="en-NZ" dirty="0" smtClean="0">
                <a:solidFill>
                  <a:schemeClr val="tx1"/>
                </a:solidFill>
                <a:cs typeface="Courier New" pitchFamily="49" charset="0"/>
              </a:rPr>
              <a:t>.</a:t>
            </a:r>
          </a:p>
          <a:p>
            <a:r>
              <a:rPr lang="en-NZ" dirty="0" smtClean="0">
                <a:solidFill>
                  <a:schemeClr val="tx1"/>
                </a:solidFill>
                <a:cs typeface="Courier New" pitchFamily="49" charset="0"/>
              </a:rPr>
              <a:t>“</a:t>
            </a:r>
            <a:r>
              <a:rPr lang="en-NZ" sz="2800" dirty="0" smtClean="0"/>
              <a:t>Note </a:t>
            </a:r>
            <a:r>
              <a:rPr lang="en-NZ" sz="2800" dirty="0"/>
              <a:t>that using </a:t>
            </a:r>
            <a:r>
              <a:rPr lang="en-NZ" sz="2400" dirty="0"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NZ" sz="2000" dirty="0"/>
              <a:t> </a:t>
            </a:r>
            <a:r>
              <a:rPr lang="en-NZ" sz="2800" dirty="0"/>
              <a:t>would not have been </a:t>
            </a:r>
            <a:r>
              <a:rPr lang="en-NZ" sz="2800" dirty="0" smtClean="0"/>
              <a:t>enough…”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  <a:cs typeface="Courier New" pitchFamily="49" charset="0"/>
              </a:rPr>
              <a:t>(Do you understand why?)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279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Incrementing a shared counter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Counter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counter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get()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set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counter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increment()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set( get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1 );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/>
              <a:t>Is this class thread-safe?</a:t>
            </a:r>
          </a:p>
          <a:p>
            <a:pPr lvl="1"/>
            <a:r>
              <a:rPr lang="en-NZ" dirty="0" smtClean="0"/>
              <a:t>Thread-safety won’t be formally defined in </a:t>
            </a:r>
            <a:r>
              <a:rPr lang="en-NZ" dirty="0" err="1" smtClean="0"/>
              <a:t>CompSci</a:t>
            </a:r>
            <a:r>
              <a:rPr lang="en-NZ" dirty="0" smtClean="0"/>
              <a:t> 230. </a:t>
            </a:r>
          </a:p>
          <a:p>
            <a:pPr lvl="1"/>
            <a:r>
              <a:rPr lang="en-NZ" dirty="0" smtClean="0"/>
              <a:t>Informal question: “If multiple threads access these class methods, will this expose </a:t>
            </a:r>
            <a:r>
              <a:rPr lang="en-NZ" dirty="0"/>
              <a:t>defects </a:t>
            </a:r>
            <a:r>
              <a:rPr lang="en-NZ" dirty="0" smtClean="0"/>
              <a:t>of </a:t>
            </a:r>
            <a:r>
              <a:rPr lang="en-NZ" dirty="0"/>
              <a:t>visibility, </a:t>
            </a:r>
            <a:r>
              <a:rPr lang="en-NZ" dirty="0" smtClean="0"/>
              <a:t>consistency</a:t>
            </a:r>
            <a:r>
              <a:rPr lang="en-NZ" dirty="0"/>
              <a:t>, or fairness</a:t>
            </a:r>
            <a:r>
              <a:rPr lang="en-NZ" dirty="0" smtClean="0"/>
              <a:t>?”</a:t>
            </a:r>
          </a:p>
          <a:p>
            <a:pPr lvl="1"/>
            <a:r>
              <a:rPr lang="en-NZ" dirty="0" smtClean="0"/>
              <a:t>Fairness defects are out of scope for </a:t>
            </a:r>
            <a:r>
              <a:rPr lang="en-NZ" dirty="0" err="1" smtClean="0"/>
              <a:t>CompSci</a:t>
            </a:r>
            <a:r>
              <a:rPr lang="en-NZ" dirty="0" smtClean="0"/>
              <a:t> 230.  Let’s consider visibility first.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584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Incrementing a shared counter: visibility?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Counter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counter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get()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set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counter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increment()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set( get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1 );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/>
              <a:t>If a thread invokes the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set()</a:t>
            </a:r>
            <a:r>
              <a:rPr lang="en-NZ" dirty="0" smtClean="0"/>
              <a:t> method on the same instance of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dirty="0" smtClean="0"/>
              <a:t>, either directly or indirectly through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,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NZ" dirty="0" smtClean="0"/>
              <a:t>The new value might not be visible to another thread.</a:t>
            </a:r>
          </a:p>
          <a:p>
            <a:pPr lvl="1"/>
            <a:r>
              <a:rPr lang="en-NZ" dirty="0" smtClean="0"/>
              <a:t>Possible fixes: 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NZ" dirty="0" smtClean="0"/>
              <a:t>make counter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NZ" dirty="0" smtClean="0"/>
              <a:t>, or 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NZ" dirty="0" smtClean="0"/>
              <a:t>synchronize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set()</a:t>
            </a:r>
            <a:r>
              <a:rPr lang="en-NZ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851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Incrementing a shared counter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78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Counter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get()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counter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increment()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set( get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1 );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/>
              <a:t>Is this a thread-safe</a:t>
            </a:r>
            <a:r>
              <a:rPr lang="en-NZ" dirty="0"/>
              <a:t> </a:t>
            </a:r>
            <a:r>
              <a:rPr lang="en-NZ" dirty="0" smtClean="0"/>
              <a:t>class?</a:t>
            </a:r>
          </a:p>
          <a:p>
            <a:pPr lvl="1"/>
            <a:r>
              <a:rPr lang="en-NZ" dirty="0" smtClean="0"/>
              <a:t>No, concurrent invocations of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increment()</a:t>
            </a:r>
            <a:r>
              <a:rPr lang="en-NZ" dirty="0" smtClean="0"/>
              <a:t> may expose an atomicity defect.</a:t>
            </a:r>
          </a:p>
          <a:p>
            <a:pPr lvl="2"/>
            <a:r>
              <a:rPr lang="en-NZ" dirty="0"/>
              <a:t>B</a:t>
            </a:r>
            <a:r>
              <a:rPr lang="en-NZ" dirty="0" smtClean="0"/>
              <a:t>oth threads might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get()</a:t>
            </a:r>
            <a:r>
              <a:rPr lang="en-NZ" dirty="0" smtClean="0"/>
              <a:t>; then both threads might add one and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set()</a:t>
            </a:r>
            <a:r>
              <a:rPr lang="en-NZ" dirty="0" smtClean="0"/>
              <a:t>.  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638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Incrementing a shared counter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Counter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counter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get()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counter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increment()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set( get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1 );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/>
              <a:t>Is this thread-safe?</a:t>
            </a:r>
          </a:p>
          <a:p>
            <a:pPr lvl="1"/>
            <a:r>
              <a:rPr lang="en-NZ" dirty="0" smtClean="0"/>
              <a:t>No, because concurrent invocations of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increment()</a:t>
            </a:r>
            <a:r>
              <a:rPr lang="en-NZ" dirty="0" smtClean="0"/>
              <a:t> aren’t atomic.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48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Incrementing a shared counter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Counter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counter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get()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counter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increment()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set( get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1 );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/>
              <a:t>Is this thread-safe?</a:t>
            </a:r>
          </a:p>
          <a:p>
            <a:pPr lvl="1"/>
            <a:r>
              <a:rPr lang="en-NZ" dirty="0" smtClean="0"/>
              <a:t>No, now there’s a visibility problem with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get()</a:t>
            </a:r>
            <a:r>
              <a:rPr lang="en-NZ" dirty="0" smtClean="0"/>
              <a:t> after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set()</a:t>
            </a:r>
            <a:r>
              <a:rPr lang="en-NZ" dirty="0" smtClean="0"/>
              <a:t>.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001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Incrementing a shared counter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Counter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counter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get()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counter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increment()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set( get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1 );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/>
              <a:t>Is this thread-safe?</a:t>
            </a:r>
          </a:p>
          <a:p>
            <a:pPr lvl="1"/>
            <a:r>
              <a:rPr lang="en-NZ" dirty="0" smtClean="0"/>
              <a:t>Yes, I think so.  (So does Goetz.)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915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Incrementing a shared counter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class Counter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counter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get()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counter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increment()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set( get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1 );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/>
              <a:t>Is this thread-safe?</a:t>
            </a:r>
          </a:p>
          <a:p>
            <a:pPr lvl="1"/>
            <a:r>
              <a:rPr lang="en-NZ" dirty="0" smtClean="0"/>
              <a:t>NO!!!!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291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Immutability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A class is immutable if it enforces a “write-once, before-any-read” property on its instances.</a:t>
            </a:r>
          </a:p>
          <a:p>
            <a:pPr lvl="1"/>
            <a:r>
              <a:rPr lang="en-NZ" dirty="0" smtClean="0"/>
              <a:t>Many </a:t>
            </a:r>
            <a:r>
              <a:rPr lang="en-NZ" dirty="0"/>
              <a:t>Java classes, including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NZ" dirty="0"/>
              <a:t>,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NZ" dirty="0"/>
              <a:t>, and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BigDecimal</a:t>
            </a:r>
            <a:r>
              <a:rPr lang="en-NZ" dirty="0"/>
              <a:t>, are </a:t>
            </a:r>
            <a:r>
              <a:rPr lang="en-NZ" dirty="0" smtClean="0"/>
              <a:t>immutable – their value cannot change after they are initialised.</a:t>
            </a:r>
          </a:p>
          <a:p>
            <a:r>
              <a:rPr lang="en-NZ" dirty="0" smtClean="0"/>
              <a:t>The advantage of immutability, from a thread-safety perspective, is that there is only one execution sequence to consider:</a:t>
            </a:r>
          </a:p>
          <a:p>
            <a:pPr lvl="1"/>
            <a:r>
              <a:rPr lang="en-NZ" dirty="0" smtClean="0"/>
              <a:t>1) instantiation; 2) the final write; 3) any number of concurrent reads.</a:t>
            </a:r>
          </a:p>
          <a:p>
            <a:pPr lvl="1"/>
            <a:r>
              <a:rPr lang="en-NZ" dirty="0" smtClean="0"/>
              <a:t>Note: because there is only a single write, it can’t be concurrent.</a:t>
            </a:r>
          </a:p>
          <a:p>
            <a:r>
              <a:rPr lang="en-NZ" dirty="0" smtClean="0"/>
              <a:t>A </a:t>
            </a:r>
            <a:r>
              <a:rPr lang="en-NZ" dirty="0"/>
              <a:t>class </a:t>
            </a:r>
            <a:r>
              <a:rPr lang="en-NZ" dirty="0" smtClean="0"/>
              <a:t>is </a:t>
            </a:r>
            <a:r>
              <a:rPr lang="en-NZ" dirty="0"/>
              <a:t>immutable if all of its </a:t>
            </a:r>
            <a:r>
              <a:rPr lang="en-NZ" dirty="0" smtClean="0"/>
              <a:t>fields are </a:t>
            </a:r>
            <a:r>
              <a:rPr lang="en-NZ" dirty="0"/>
              <a:t>declared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This isn’t always desirable.</a:t>
            </a:r>
          </a:p>
          <a:p>
            <a:pPr lvl="1"/>
            <a:r>
              <a:rPr lang="en-NZ" dirty="0"/>
              <a:t>M</a:t>
            </a:r>
            <a:r>
              <a:rPr lang="en-NZ" dirty="0" smtClean="0"/>
              <a:t>any </a:t>
            </a:r>
            <a:r>
              <a:rPr lang="en-NZ" dirty="0"/>
              <a:t>immutable classes </a:t>
            </a:r>
            <a:r>
              <a:rPr lang="en-NZ" dirty="0" smtClean="0"/>
              <a:t>gain a performance advantage from having </a:t>
            </a:r>
            <a:r>
              <a:rPr lang="en-NZ" dirty="0"/>
              <a:t>non-final </a:t>
            </a:r>
            <a:r>
              <a:rPr lang="en-NZ" dirty="0" smtClean="0"/>
              <a:t>fields </a:t>
            </a:r>
            <a:r>
              <a:rPr lang="en-NZ" dirty="0"/>
              <a:t>which are invisible to the </a:t>
            </a:r>
            <a:r>
              <a:rPr lang="en-NZ" dirty="0" smtClean="0"/>
              <a:t>caller, </a:t>
            </a:r>
            <a:r>
              <a:rPr lang="en-NZ" dirty="0"/>
              <a:t>such as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String.hashCode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. </a:t>
            </a:r>
            <a:endParaRPr lang="en-NZ" dirty="0"/>
          </a:p>
          <a:p>
            <a:r>
              <a:rPr lang="en-NZ" dirty="0" smtClean="0"/>
              <a:t>Even if an entire class isn’t immutable, you don’t need to synchronize access to its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NZ" dirty="0" smtClean="0"/>
              <a:t> fields.  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Goetz’s advice</a:t>
            </a:r>
            <a:r>
              <a:rPr lang="en-NZ" dirty="0" smtClean="0"/>
              <a:t>: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NZ" dirty="0" smtClean="0"/>
              <a:t> is “thread-friendly”.  Use it as much as possible!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1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When you don’t need to synchronize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Goetz identifies a few safe harbours.  “You don’t need to synchronize your cross-thread data propagations</a:t>
            </a:r>
          </a:p>
          <a:p>
            <a:pPr lvl="1"/>
            <a:r>
              <a:rPr lang="en-NZ" dirty="0" smtClean="0"/>
              <a:t>“When </a:t>
            </a:r>
            <a:r>
              <a:rPr lang="en-NZ" dirty="0"/>
              <a:t>data is initialized by a static initializer (an initializer on a static field or in </a:t>
            </a:r>
            <a:r>
              <a:rPr lang="en-NZ" dirty="0" smtClean="0"/>
              <a:t>a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{}</a:t>
            </a:r>
            <a:r>
              <a:rPr lang="en-NZ" dirty="0"/>
              <a:t> </a:t>
            </a:r>
            <a:r>
              <a:rPr lang="en-NZ" dirty="0" smtClean="0"/>
              <a:t>block)</a:t>
            </a:r>
          </a:p>
          <a:p>
            <a:pPr lvl="1"/>
            <a:r>
              <a:rPr lang="en-NZ" dirty="0" smtClean="0"/>
              <a:t>“When </a:t>
            </a:r>
            <a:r>
              <a:rPr lang="en-NZ" dirty="0"/>
              <a:t>accessing final </a:t>
            </a:r>
            <a:r>
              <a:rPr lang="en-NZ" dirty="0" smtClean="0"/>
              <a:t>fields</a:t>
            </a:r>
          </a:p>
          <a:p>
            <a:pPr lvl="1"/>
            <a:r>
              <a:rPr lang="en-NZ" dirty="0" smtClean="0"/>
              <a:t>“When </a:t>
            </a:r>
            <a:r>
              <a:rPr lang="en-NZ" dirty="0"/>
              <a:t>an object is created before a thread is </a:t>
            </a:r>
            <a:r>
              <a:rPr lang="en-NZ" dirty="0" smtClean="0"/>
              <a:t>created</a:t>
            </a:r>
          </a:p>
          <a:p>
            <a:pPr lvl="1"/>
            <a:r>
              <a:rPr lang="en-NZ" dirty="0" smtClean="0"/>
              <a:t>“When </a:t>
            </a:r>
            <a:r>
              <a:rPr lang="en-NZ" dirty="0"/>
              <a:t>an object is already visible to a thread that it is then joined </a:t>
            </a:r>
            <a:r>
              <a:rPr lang="en-NZ" dirty="0" smtClean="0"/>
              <a:t>with”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72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Develop a “theoretical” understanding of concurrency</a:t>
            </a:r>
          </a:p>
          <a:p>
            <a:pPr lvl="1"/>
            <a:r>
              <a:rPr lang="en-NZ" dirty="0" smtClean="0"/>
              <a:t>Learn a new word and a new concept: mutex, and mutual exclusion</a:t>
            </a:r>
          </a:p>
          <a:p>
            <a:pPr lvl="1"/>
            <a:r>
              <a:rPr lang="en-NZ" dirty="0" smtClean="0"/>
              <a:t>Work through a few more examples</a:t>
            </a:r>
          </a:p>
          <a:p>
            <a:pPr lvl="1"/>
            <a:r>
              <a:rPr lang="en-NZ" dirty="0" smtClean="0"/>
              <a:t>Know Goetz’s advice on when to use, and when not to use, synchronization.</a:t>
            </a:r>
          </a:p>
          <a:p>
            <a:r>
              <a:rPr lang="en-NZ" dirty="0" smtClean="0"/>
              <a:t>Be able to diagnose a deadlocked system</a:t>
            </a:r>
          </a:p>
          <a:p>
            <a:pPr lvl="1"/>
            <a:r>
              <a:rPr lang="en-NZ" dirty="0" smtClean="0"/>
              <a:t>Note: deadlock avoidance is beyond the scope of </a:t>
            </a:r>
            <a:r>
              <a:rPr lang="en-NZ" dirty="0" err="1" smtClean="0"/>
              <a:t>CompSci</a:t>
            </a:r>
            <a:r>
              <a:rPr lang="en-NZ" dirty="0" smtClean="0"/>
              <a:t> 230.</a:t>
            </a:r>
            <a:r>
              <a:rPr lang="en-NZ" dirty="0"/>
              <a:t> </a:t>
            </a:r>
            <a:endParaRPr lang="en-NZ" dirty="0" smtClean="0"/>
          </a:p>
          <a:p>
            <a:r>
              <a:rPr lang="en-NZ" dirty="0" smtClean="0"/>
              <a:t>Start </a:t>
            </a:r>
            <a:r>
              <a:rPr lang="en-NZ" dirty="0"/>
              <a:t>to develop your own position on the relative importance of designing for features, correctness, security, </a:t>
            </a:r>
            <a:r>
              <a:rPr lang="en-NZ" dirty="0" smtClean="0"/>
              <a:t>and </a:t>
            </a:r>
            <a:r>
              <a:rPr lang="en-NZ" dirty="0"/>
              <a:t>performance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Agility and maintainability may be more important than some of the above… remember XP?  </a:t>
            </a:r>
            <a:endParaRPr lang="en-NZ" dirty="0"/>
          </a:p>
          <a:p>
            <a:pPr lvl="1"/>
            <a:r>
              <a:rPr lang="en-NZ" dirty="0" smtClean="0"/>
              <a:t>Consider taking Goetz’s advice and my advice, then decide for yourself!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79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Deadlock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234136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“Whenever </a:t>
            </a:r>
            <a:r>
              <a:rPr lang="en-NZ" dirty="0"/>
              <a:t>you have multiple processes contending for exclusive access to </a:t>
            </a:r>
            <a:r>
              <a:rPr lang="en-NZ" dirty="0" smtClean="0"/>
              <a:t>multiple locks</a:t>
            </a:r>
            <a:r>
              <a:rPr lang="en-NZ" dirty="0"/>
              <a:t>, there is the possibility of deadlock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“A </a:t>
            </a:r>
            <a:r>
              <a:rPr lang="en-NZ" dirty="0"/>
              <a:t>set of processes or threads is said </a:t>
            </a:r>
            <a:r>
              <a:rPr lang="en-NZ" dirty="0" smtClean="0"/>
              <a:t>to be </a:t>
            </a:r>
            <a:r>
              <a:rPr lang="en-NZ" i="1" dirty="0">
                <a:solidFill>
                  <a:srgbClr val="FF0000"/>
                </a:solidFill>
              </a:rPr>
              <a:t>deadlocked</a:t>
            </a:r>
            <a:r>
              <a:rPr lang="en-NZ" i="1" dirty="0"/>
              <a:t> </a:t>
            </a:r>
            <a:r>
              <a:rPr lang="en-NZ" dirty="0"/>
              <a:t>when each is waiting for an action that only one of the others </a:t>
            </a:r>
            <a:r>
              <a:rPr lang="en-NZ" dirty="0" smtClean="0"/>
              <a:t>can perform</a:t>
            </a:r>
            <a:r>
              <a:rPr lang="en-NZ" dirty="0"/>
              <a:t>.</a:t>
            </a:r>
          </a:p>
          <a:p>
            <a:r>
              <a:rPr lang="en-NZ" dirty="0" smtClean="0"/>
              <a:t>“The </a:t>
            </a:r>
            <a:r>
              <a:rPr lang="en-NZ" dirty="0"/>
              <a:t>most common form of deadlock is when </a:t>
            </a:r>
            <a:endParaRPr lang="en-NZ" dirty="0" smtClean="0"/>
          </a:p>
          <a:p>
            <a:pPr lvl="1"/>
            <a:r>
              <a:rPr lang="en-NZ" dirty="0" smtClean="0"/>
              <a:t>“Thread </a:t>
            </a:r>
            <a:r>
              <a:rPr lang="en-NZ" dirty="0"/>
              <a:t>1 holds a lock on Object A </a:t>
            </a:r>
            <a:r>
              <a:rPr lang="en-NZ" dirty="0" smtClean="0"/>
              <a:t>and is </a:t>
            </a:r>
            <a:r>
              <a:rPr lang="en-NZ" dirty="0"/>
              <a:t>waiting for the lock on Object B, </a:t>
            </a:r>
            <a:r>
              <a:rPr lang="en-NZ" dirty="0" smtClean="0"/>
              <a:t>and</a:t>
            </a:r>
          </a:p>
          <a:p>
            <a:pPr lvl="1"/>
            <a:r>
              <a:rPr lang="en-NZ" dirty="0" smtClean="0"/>
              <a:t>“Thread </a:t>
            </a:r>
            <a:r>
              <a:rPr lang="en-NZ" dirty="0"/>
              <a:t>2 holds the lock on Object B and </a:t>
            </a:r>
            <a:r>
              <a:rPr lang="en-NZ" dirty="0" smtClean="0"/>
              <a:t>is waiting </a:t>
            </a:r>
            <a:r>
              <a:rPr lang="en-NZ" dirty="0"/>
              <a:t>for the lock on Object A. </a:t>
            </a:r>
            <a:endParaRPr lang="en-NZ" dirty="0" smtClean="0"/>
          </a:p>
          <a:p>
            <a:pPr lvl="1"/>
            <a:r>
              <a:rPr lang="en-NZ" dirty="0" smtClean="0"/>
              <a:t>“Neither </a:t>
            </a:r>
            <a:r>
              <a:rPr lang="en-NZ" dirty="0"/>
              <a:t>thread will ever acquire the second lock </a:t>
            </a:r>
            <a:r>
              <a:rPr lang="en-NZ" dirty="0" smtClean="0"/>
              <a:t>or relinquish </a:t>
            </a:r>
            <a:r>
              <a:rPr lang="en-NZ" dirty="0"/>
              <a:t>the first </a:t>
            </a:r>
            <a:r>
              <a:rPr lang="en-NZ" dirty="0" smtClean="0"/>
              <a:t>lock.  They </a:t>
            </a:r>
            <a:r>
              <a:rPr lang="en-NZ" dirty="0"/>
              <a:t>will simply wait forever</a:t>
            </a:r>
            <a:r>
              <a:rPr lang="en-NZ" dirty="0" smtClean="0"/>
              <a:t>.”</a:t>
            </a:r>
          </a:p>
          <a:p>
            <a:r>
              <a:rPr lang="en-NZ" dirty="0" err="1" smtClean="0"/>
              <a:t>Dijkstra</a:t>
            </a:r>
            <a:r>
              <a:rPr lang="en-NZ" dirty="0" smtClean="0"/>
              <a:t>, in </a:t>
            </a:r>
            <a:r>
              <a:rPr lang="en-NZ" dirty="0" smtClean="0">
                <a:hlinkClick r:id="rId3"/>
              </a:rPr>
              <a:t>EWD 123</a:t>
            </a:r>
            <a:r>
              <a:rPr lang="en-NZ" dirty="0" smtClean="0"/>
              <a:t> (1968):</a:t>
            </a:r>
          </a:p>
          <a:p>
            <a:pPr lvl="1"/>
            <a:r>
              <a:rPr lang="en-NZ" dirty="0"/>
              <a:t>“This situation, when one process can only continue provided the other one is killed first, is called </a:t>
            </a:r>
            <a:r>
              <a:rPr lang="en-NZ" dirty="0" smtClean="0"/>
              <a:t>‘The </a:t>
            </a:r>
            <a:r>
              <a:rPr lang="en-NZ" dirty="0"/>
              <a:t>Deadly </a:t>
            </a:r>
            <a:r>
              <a:rPr lang="en-NZ" dirty="0" smtClean="0"/>
              <a:t>Embrace’. 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500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ctho065\Desktop\block_to_deadloc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446" y="908720"/>
            <a:ext cx="421005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Blocks escalating to </a:t>
            </a:r>
            <a:r>
              <a:rPr lang="en-NZ" dirty="0" smtClean="0"/>
              <a:t>deadlocks (</a:t>
            </a:r>
            <a:r>
              <a:rPr lang="en-NZ" dirty="0" err="1" smtClean="0">
                <a:hlinkClick r:id="rId4"/>
              </a:rPr>
              <a:t>Teratrax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084" y="1219200"/>
            <a:ext cx="5075932" cy="5522168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“The </a:t>
            </a:r>
            <a:r>
              <a:rPr lang="en-NZ" dirty="0"/>
              <a:t>following diagram shows the sequence of events leading to a deadlock. </a:t>
            </a:r>
            <a:endParaRPr lang="en-NZ" dirty="0" smtClean="0"/>
          </a:p>
          <a:p>
            <a:pPr lvl="1"/>
            <a:r>
              <a:rPr lang="en-NZ" dirty="0" smtClean="0"/>
              <a:t>Consider </a:t>
            </a:r>
            <a:r>
              <a:rPr lang="en-NZ" dirty="0"/>
              <a:t>two applications (A1, A2) accessing two different </a:t>
            </a:r>
            <a:r>
              <a:rPr lang="en-NZ" dirty="0" smtClean="0"/>
              <a:t>[tables] </a:t>
            </a:r>
            <a:r>
              <a:rPr lang="en-NZ" dirty="0"/>
              <a:t>(T1, T2</a:t>
            </a:r>
            <a:r>
              <a:rPr lang="en-NZ" dirty="0" smtClean="0"/>
              <a:t>):</a:t>
            </a:r>
            <a:endParaRPr lang="en-NZ" dirty="0"/>
          </a:p>
          <a:p>
            <a:pPr lvl="2"/>
            <a:r>
              <a:rPr lang="en-NZ" dirty="0" smtClean="0"/>
              <a:t>Event </a:t>
            </a:r>
            <a:r>
              <a:rPr lang="en-NZ" dirty="0"/>
              <a:t>1: </a:t>
            </a:r>
            <a:r>
              <a:rPr lang="en-NZ" dirty="0" smtClean="0"/>
              <a:t> A1 </a:t>
            </a:r>
            <a:r>
              <a:rPr lang="en-NZ" dirty="0"/>
              <a:t>places a lock on T1 inside its transaction </a:t>
            </a:r>
            <a:r>
              <a:rPr lang="en-NZ" dirty="0" smtClean="0"/>
              <a:t>[or synchronized block] and </a:t>
            </a:r>
            <a:r>
              <a:rPr lang="en-NZ" dirty="0"/>
              <a:t>continues to execute other statements</a:t>
            </a:r>
          </a:p>
          <a:p>
            <a:pPr lvl="2"/>
            <a:r>
              <a:rPr lang="en-NZ" dirty="0" smtClean="0"/>
              <a:t>Event </a:t>
            </a:r>
            <a:r>
              <a:rPr lang="en-NZ" dirty="0"/>
              <a:t>2: </a:t>
            </a:r>
            <a:r>
              <a:rPr lang="en-NZ" dirty="0" smtClean="0"/>
              <a:t> A2 </a:t>
            </a:r>
            <a:r>
              <a:rPr lang="en-NZ" dirty="0"/>
              <a:t>places a lock on T2 inside its transaction and continues to execute other statements</a:t>
            </a:r>
          </a:p>
          <a:p>
            <a:pPr lvl="2"/>
            <a:r>
              <a:rPr lang="en-NZ" dirty="0" smtClean="0"/>
              <a:t>Event </a:t>
            </a:r>
            <a:r>
              <a:rPr lang="en-NZ" dirty="0"/>
              <a:t>3: </a:t>
            </a:r>
            <a:r>
              <a:rPr lang="en-NZ" dirty="0" smtClean="0"/>
              <a:t> A1 </a:t>
            </a:r>
            <a:r>
              <a:rPr lang="en-NZ" dirty="0"/>
              <a:t>attempts to place a lock on T2 </a:t>
            </a:r>
            <a:r>
              <a:rPr lang="en-NZ" dirty="0" smtClean="0"/>
              <a:t>([because it needs] </a:t>
            </a:r>
            <a:r>
              <a:rPr lang="en-NZ" dirty="0"/>
              <a:t>to access T2 before it can finish the transaction) but has to wait for A2 to release its </a:t>
            </a:r>
            <a:r>
              <a:rPr lang="en-NZ" dirty="0" smtClean="0"/>
              <a:t>lock</a:t>
            </a:r>
            <a:endParaRPr lang="en-NZ" dirty="0"/>
          </a:p>
          <a:p>
            <a:pPr marL="0" indent="0">
              <a:buNone/>
            </a:pPr>
            <a:r>
              <a:rPr lang="en-NZ" sz="2200" dirty="0" smtClean="0">
                <a:solidFill>
                  <a:srgbClr val="00B050"/>
                </a:solidFill>
              </a:rPr>
              <a:t>At </a:t>
            </a:r>
            <a:r>
              <a:rPr lang="en-NZ" sz="2200" dirty="0">
                <a:solidFill>
                  <a:srgbClr val="00B050"/>
                </a:solidFill>
              </a:rPr>
              <a:t>this point, a block is created since A2 is blocking </a:t>
            </a:r>
            <a:r>
              <a:rPr lang="en-NZ" sz="2200" dirty="0" smtClean="0">
                <a:solidFill>
                  <a:srgbClr val="00B050"/>
                </a:solidFill>
              </a:rPr>
              <a:t>A1</a:t>
            </a:r>
            <a:endParaRPr lang="en-NZ" sz="2200" dirty="0">
              <a:solidFill>
                <a:srgbClr val="00B05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80992" y="3861048"/>
            <a:ext cx="4968552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NZ" sz="1900" dirty="0">
                <a:solidFill>
                  <a:schemeClr val="tx1"/>
                </a:solidFill>
              </a:rPr>
              <a:t>Event 4:  While A1 is waiting,  A2 attempts to place a lock on T1 ([because it needs] to access T1 before it can finish its own transaction)</a:t>
            </a:r>
          </a:p>
          <a:p>
            <a:pPr marL="0" indent="0">
              <a:buNone/>
            </a:pPr>
            <a:r>
              <a:rPr lang="en-NZ" sz="2000" dirty="0">
                <a:solidFill>
                  <a:srgbClr val="FF0000"/>
                </a:solidFill>
              </a:rPr>
              <a:t>A deadlock is created since two connections have blocked one another. </a:t>
            </a:r>
            <a:endParaRPr lang="en-N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NZ" sz="2000" dirty="0" smtClean="0">
                <a:solidFill>
                  <a:srgbClr val="FF0000"/>
                </a:solidFill>
              </a:rPr>
              <a:t>SQL </a:t>
            </a:r>
            <a:r>
              <a:rPr lang="en-NZ" sz="2000" dirty="0">
                <a:solidFill>
                  <a:srgbClr val="FF0000"/>
                </a:solidFill>
              </a:rPr>
              <a:t>Server automatically resolves the deadlock by choosing one of the connections as a deadlock victim and killing it</a:t>
            </a:r>
            <a:r>
              <a:rPr lang="en-NZ" sz="2000" dirty="0" smtClean="0">
                <a:solidFill>
                  <a:srgbClr val="FF0000"/>
                </a:solidFill>
              </a:rPr>
              <a:t>.”</a:t>
            </a:r>
            <a:endParaRPr lang="en-NZ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813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Deadlock Avoidance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Goetz:  “To </a:t>
            </a:r>
            <a:r>
              <a:rPr lang="en-NZ" dirty="0"/>
              <a:t>avoid deadlock, you should ensure that </a:t>
            </a:r>
            <a:endParaRPr lang="en-NZ" dirty="0" smtClean="0"/>
          </a:p>
          <a:p>
            <a:pPr lvl="1"/>
            <a:r>
              <a:rPr lang="en-NZ" dirty="0" smtClean="0"/>
              <a:t>when </a:t>
            </a:r>
            <a:r>
              <a:rPr lang="en-NZ" dirty="0"/>
              <a:t>you acquire multiple locks, </a:t>
            </a:r>
            <a:r>
              <a:rPr lang="en-NZ" dirty="0" smtClean="0"/>
              <a:t>you always </a:t>
            </a:r>
            <a:r>
              <a:rPr lang="en-NZ" dirty="0"/>
              <a:t>acquire the locks in the same order in all threads</a:t>
            </a:r>
            <a:r>
              <a:rPr lang="en-NZ" dirty="0" smtClean="0"/>
              <a:t>.”</a:t>
            </a:r>
          </a:p>
          <a:p>
            <a:r>
              <a:rPr lang="en-NZ" dirty="0" smtClean="0"/>
              <a:t>This is sound advice</a:t>
            </a:r>
          </a:p>
          <a:p>
            <a:pPr lvl="1"/>
            <a:r>
              <a:rPr lang="en-NZ" dirty="0" smtClean="0"/>
              <a:t>but it’s </a:t>
            </a:r>
            <a:r>
              <a:rPr lang="en-NZ" dirty="0" smtClean="0">
                <a:solidFill>
                  <a:srgbClr val="FF0000"/>
                </a:solidFill>
              </a:rPr>
              <a:t>beyond the scope of </a:t>
            </a:r>
            <a:r>
              <a:rPr lang="en-NZ" dirty="0" err="1" smtClean="0">
                <a:solidFill>
                  <a:srgbClr val="FF0000"/>
                </a:solidFill>
              </a:rPr>
              <a:t>CompSci</a:t>
            </a:r>
            <a:r>
              <a:rPr lang="en-NZ" dirty="0" smtClean="0">
                <a:solidFill>
                  <a:srgbClr val="FF0000"/>
                </a:solidFill>
              </a:rPr>
              <a:t> 230!</a:t>
            </a:r>
          </a:p>
          <a:p>
            <a:pPr lvl="1"/>
            <a:r>
              <a:rPr lang="en-NZ" dirty="0" smtClean="0"/>
              <a:t>I don’t expect you to be able to design a multi-threaded program with multiple locks.</a:t>
            </a:r>
          </a:p>
          <a:p>
            <a:pPr lvl="1"/>
            <a:r>
              <a:rPr lang="en-NZ" dirty="0" smtClean="0"/>
              <a:t>I do expect you to realise that deadlock is possible, and that deadlock can be avoided in a program </a:t>
            </a:r>
            <a:r>
              <a:rPr lang="en-NZ" i="1" dirty="0" smtClean="0"/>
              <a:t>if</a:t>
            </a:r>
            <a:r>
              <a:rPr lang="en-NZ" dirty="0" smtClean="0"/>
              <a:t> its designer is able to construct a partial order on lock acquisition that will get the job done safely.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54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Deadlock Detection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Deadlock detection is easier than avoidance</a:t>
            </a:r>
          </a:p>
          <a:p>
            <a:pPr lvl="1"/>
            <a:r>
              <a:rPr lang="en-NZ" dirty="0" smtClean="0"/>
              <a:t>A program that is deadlocked is likely to be “hung” (non-responsive).</a:t>
            </a:r>
          </a:p>
          <a:p>
            <a:pPr lvl="1"/>
            <a:r>
              <a:rPr lang="en-NZ" dirty="0" smtClean="0"/>
              <a:t>Any deadlocked program has at least two threads that are blocked or waiting.</a:t>
            </a:r>
          </a:p>
          <a:p>
            <a:r>
              <a:rPr lang="en-NZ" dirty="0" smtClean="0"/>
              <a:t>Discovering the state of a thread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NZ" dirty="0" smtClean="0"/>
              <a:t>If you send a QUIT signal to a JVM (on most systems, typing CTRL-BREAK will do this) it will probably call its thread-dump method before exiting.</a:t>
            </a:r>
          </a:p>
          <a:p>
            <a:pPr lvl="2"/>
            <a:r>
              <a:rPr lang="en-NZ" dirty="0" smtClean="0"/>
              <a:t>CTRL-C usually sends a SIGINT signal (an interrupt); to get a thread-dump, you want to send a SIGBREAK signal to the JVM.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NZ" dirty="0" smtClean="0"/>
              <a:t>If you attach a debugger to a Java program (using the JDI interface to its JVM), you can see which threads are in the BLOCKED and WAITING states.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NZ" dirty="0" smtClean="0"/>
              <a:t>You can invoke the </a:t>
            </a:r>
            <a:r>
              <a:rPr lang="en-NZ" dirty="0" err="1" smtClean="0"/>
              <a:t>getStackTrace</a:t>
            </a:r>
            <a:r>
              <a:rPr lang="en-NZ" dirty="0" smtClean="0"/>
              <a:t>() method of any thread you suspect of being deadlocked, at the point where you think it may be deadlocked.</a:t>
            </a:r>
          </a:p>
          <a:p>
            <a:pPr lvl="2"/>
            <a:r>
              <a:rPr lang="en-NZ" dirty="0" smtClean="0"/>
              <a:t>You’ll have to interrupt the deadlocked thread!  </a:t>
            </a:r>
          </a:p>
          <a:p>
            <a:pPr lvl="2"/>
            <a:r>
              <a:rPr lang="en-NZ" dirty="0" smtClean="0"/>
              <a:t>Use a try-catch structure, with the </a:t>
            </a:r>
            <a:r>
              <a:rPr lang="en-NZ" dirty="0" err="1" smtClean="0"/>
              <a:t>getStackTrace</a:t>
            </a:r>
            <a:r>
              <a:rPr lang="en-NZ" dirty="0" smtClean="0"/>
              <a:t>() in the catch handler.</a:t>
            </a:r>
          </a:p>
          <a:p>
            <a:pPr lvl="1"/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365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Performance </a:t>
            </a:r>
            <a:r>
              <a:rPr lang="en-NZ" dirty="0" smtClean="0"/>
              <a:t>considerations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Goetz: “There </a:t>
            </a:r>
            <a:r>
              <a:rPr lang="en-NZ" dirty="0"/>
              <a:t>has been a lot written </a:t>
            </a:r>
            <a:r>
              <a:rPr lang="en-NZ" dirty="0" smtClean="0"/>
              <a:t>– much of </a:t>
            </a:r>
            <a:r>
              <a:rPr lang="en-NZ" dirty="0"/>
              <a:t>it wrong </a:t>
            </a:r>
            <a:r>
              <a:rPr lang="en-NZ" dirty="0" smtClean="0"/>
              <a:t>– on the </a:t>
            </a:r>
            <a:r>
              <a:rPr lang="en-NZ" dirty="0"/>
              <a:t>performance costs </a:t>
            </a:r>
            <a:r>
              <a:rPr lang="en-NZ" dirty="0" smtClean="0"/>
              <a:t>of synchronization</a:t>
            </a:r>
            <a:r>
              <a:rPr lang="en-NZ" dirty="0"/>
              <a:t>. </a:t>
            </a:r>
            <a:endParaRPr lang="en-NZ" dirty="0" smtClean="0"/>
          </a:p>
          <a:p>
            <a:pPr lvl="1"/>
            <a:r>
              <a:rPr lang="en-NZ" dirty="0" smtClean="0"/>
              <a:t>It </a:t>
            </a:r>
            <a:r>
              <a:rPr lang="en-NZ" dirty="0"/>
              <a:t>is true that synchronization, especially contended synchronization</a:t>
            </a:r>
            <a:r>
              <a:rPr lang="en-NZ" dirty="0" smtClean="0"/>
              <a:t>, has </a:t>
            </a:r>
            <a:r>
              <a:rPr lang="en-NZ" dirty="0"/>
              <a:t>performance implications, but these may not be as large as is widely suspected</a:t>
            </a:r>
            <a:r>
              <a:rPr lang="en-NZ" dirty="0" smtClean="0"/>
              <a:t>.</a:t>
            </a:r>
            <a:endParaRPr lang="en-NZ" sz="2800" dirty="0"/>
          </a:p>
          <a:p>
            <a:r>
              <a:rPr lang="en-NZ" sz="2800" dirty="0" smtClean="0"/>
              <a:t>“Many </a:t>
            </a:r>
            <a:r>
              <a:rPr lang="en-NZ" sz="2800" dirty="0"/>
              <a:t>people have gotten themselves in trouble by using fancy but ineffective </a:t>
            </a:r>
            <a:r>
              <a:rPr lang="en-NZ" sz="2800" dirty="0" smtClean="0"/>
              <a:t>tricks to </a:t>
            </a:r>
            <a:r>
              <a:rPr lang="en-NZ" sz="2800" dirty="0"/>
              <a:t>try to avoid having to synchronize. </a:t>
            </a:r>
            <a:endParaRPr lang="en-NZ" sz="2800" dirty="0" smtClean="0"/>
          </a:p>
          <a:p>
            <a:pPr lvl="1"/>
            <a:r>
              <a:rPr lang="en-NZ" sz="2500" dirty="0" smtClean="0"/>
              <a:t>One </a:t>
            </a:r>
            <a:r>
              <a:rPr lang="en-NZ" sz="2500" dirty="0"/>
              <a:t>classic example is the </a:t>
            </a:r>
            <a:r>
              <a:rPr lang="en-NZ" sz="2500" dirty="0" smtClean="0"/>
              <a:t>double-checked locking </a:t>
            </a:r>
            <a:r>
              <a:rPr lang="en-NZ" sz="2500" dirty="0"/>
              <a:t>pattern (see Resources for several articles on what's wrong with it). </a:t>
            </a:r>
            <a:endParaRPr lang="en-NZ" sz="2500" dirty="0" smtClean="0"/>
          </a:p>
          <a:p>
            <a:pPr lvl="1"/>
            <a:r>
              <a:rPr lang="en-NZ" sz="2500" dirty="0" smtClean="0"/>
              <a:t>This harmless-looking </a:t>
            </a:r>
            <a:r>
              <a:rPr lang="en-NZ" sz="2500" dirty="0"/>
              <a:t>construct purported to avoid synchronization on a common </a:t>
            </a:r>
            <a:r>
              <a:rPr lang="en-NZ" sz="2500" dirty="0" err="1"/>
              <a:t>codepath</a:t>
            </a:r>
            <a:r>
              <a:rPr lang="en-NZ" sz="2500" dirty="0"/>
              <a:t>, but was subtly broken, and all attempts to fix it were also broken</a:t>
            </a:r>
            <a:r>
              <a:rPr lang="en-NZ" sz="2500" dirty="0" smtClean="0"/>
              <a:t>.”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03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Goetz’s advice on performance-tuning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“When </a:t>
            </a:r>
            <a:r>
              <a:rPr lang="en-NZ" dirty="0"/>
              <a:t>writing concurrent code, don't worry so much about performance until </a:t>
            </a:r>
            <a:r>
              <a:rPr lang="en-NZ" dirty="0" smtClean="0"/>
              <a:t>you've actually </a:t>
            </a:r>
            <a:r>
              <a:rPr lang="en-NZ" dirty="0"/>
              <a:t>seen evidence of performance problems. </a:t>
            </a:r>
            <a:endParaRPr lang="en-NZ" dirty="0" smtClean="0"/>
          </a:p>
          <a:p>
            <a:pPr lvl="1"/>
            <a:r>
              <a:rPr lang="en-NZ" dirty="0" smtClean="0"/>
              <a:t>“Bottlenecks </a:t>
            </a:r>
            <a:r>
              <a:rPr lang="en-NZ" dirty="0"/>
              <a:t>appear in the </a:t>
            </a:r>
            <a:r>
              <a:rPr lang="en-NZ" dirty="0" smtClean="0"/>
              <a:t>places we </a:t>
            </a:r>
            <a:r>
              <a:rPr lang="en-NZ" dirty="0"/>
              <a:t>often least suspect. </a:t>
            </a:r>
            <a:endParaRPr lang="en-NZ" dirty="0" smtClean="0"/>
          </a:p>
          <a:p>
            <a:pPr lvl="1"/>
            <a:r>
              <a:rPr lang="en-NZ" dirty="0" smtClean="0"/>
              <a:t>“Speculatively </a:t>
            </a:r>
            <a:r>
              <a:rPr lang="en-NZ" dirty="0"/>
              <a:t>optimizing one code path </a:t>
            </a:r>
            <a:endParaRPr lang="en-NZ" dirty="0" smtClean="0"/>
          </a:p>
          <a:p>
            <a:pPr lvl="2"/>
            <a:r>
              <a:rPr lang="en-NZ" dirty="0" smtClean="0"/>
              <a:t>that </a:t>
            </a:r>
            <a:r>
              <a:rPr lang="en-NZ" dirty="0"/>
              <a:t>may not </a:t>
            </a:r>
            <a:r>
              <a:rPr lang="en-NZ" dirty="0" smtClean="0"/>
              <a:t>even turn </a:t>
            </a:r>
            <a:r>
              <a:rPr lang="en-NZ" dirty="0"/>
              <a:t>out to be a performance </a:t>
            </a:r>
            <a:r>
              <a:rPr lang="en-NZ" dirty="0" smtClean="0"/>
              <a:t>problem –  </a:t>
            </a:r>
          </a:p>
          <a:p>
            <a:pPr lvl="2"/>
            <a:r>
              <a:rPr lang="en-NZ" dirty="0" smtClean="0"/>
              <a:t>at </a:t>
            </a:r>
            <a:r>
              <a:rPr lang="en-NZ" dirty="0"/>
              <a:t>the cost of program correctness </a:t>
            </a:r>
            <a:r>
              <a:rPr lang="en-NZ" dirty="0" smtClean="0"/>
              <a:t>– </a:t>
            </a:r>
          </a:p>
          <a:p>
            <a:pPr lvl="2"/>
            <a:r>
              <a:rPr lang="en-NZ" dirty="0" smtClean="0"/>
              <a:t>is a false </a:t>
            </a:r>
            <a:r>
              <a:rPr lang="en-NZ" dirty="0"/>
              <a:t>economy</a:t>
            </a:r>
            <a:r>
              <a:rPr lang="en-NZ" dirty="0" smtClean="0"/>
              <a:t>.”</a:t>
            </a:r>
          </a:p>
          <a:p>
            <a:r>
              <a:rPr lang="en-NZ" dirty="0" smtClean="0"/>
              <a:t>I agree with Goetz regarding performance-tuning.  </a:t>
            </a:r>
          </a:p>
          <a:p>
            <a:pPr lvl="1"/>
            <a:r>
              <a:rPr lang="en-NZ" dirty="0" smtClean="0"/>
              <a:t>You should get the program features working </a:t>
            </a:r>
            <a:r>
              <a:rPr lang="en-NZ" i="1" dirty="0" smtClean="0"/>
              <a:t>before</a:t>
            </a:r>
            <a:r>
              <a:rPr lang="en-NZ" dirty="0" smtClean="0"/>
              <a:t> you try to optimise their performance.</a:t>
            </a:r>
          </a:p>
          <a:p>
            <a:pPr lvl="1"/>
            <a:r>
              <a:rPr lang="en-NZ" dirty="0" smtClean="0"/>
              <a:t>But… maybe your experience will be different?</a:t>
            </a:r>
          </a:p>
          <a:p>
            <a:r>
              <a:rPr lang="en-NZ" dirty="0" smtClean="0"/>
              <a:t>In my experience, the most important objective is “features”.</a:t>
            </a:r>
          </a:p>
          <a:p>
            <a:pPr lvl="1"/>
            <a:r>
              <a:rPr lang="en-NZ" dirty="0" smtClean="0"/>
              <a:t>Then correctness, then security, then (if there’s a problem) performance.</a:t>
            </a:r>
          </a:p>
          <a:p>
            <a:pPr lvl="1"/>
            <a:r>
              <a:rPr lang="en-NZ" dirty="0" smtClean="0"/>
              <a:t>Maintainability and agility are also important!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394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Guidelines for </a:t>
            </a:r>
            <a:r>
              <a:rPr lang="en-NZ" dirty="0" smtClean="0"/>
              <a:t>synchronization (Goetz)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“There </a:t>
            </a:r>
            <a:r>
              <a:rPr lang="en-NZ" dirty="0"/>
              <a:t>are a few simple guidelines you can follow when writing </a:t>
            </a:r>
            <a:r>
              <a:rPr lang="en-NZ" dirty="0" smtClean="0"/>
              <a:t>synchronized blocks </a:t>
            </a:r>
            <a:r>
              <a:rPr lang="en-NZ" dirty="0"/>
              <a:t>that will go a long way toward helping you to avoid the risks of deadlock </a:t>
            </a:r>
            <a:r>
              <a:rPr lang="en-NZ" dirty="0" smtClean="0"/>
              <a:t>and performance </a:t>
            </a:r>
            <a:r>
              <a:rPr lang="en-NZ" dirty="0"/>
              <a:t>hazards</a:t>
            </a:r>
            <a:r>
              <a:rPr lang="en-NZ" dirty="0" smtClean="0"/>
              <a:t>:</a:t>
            </a:r>
            <a:endParaRPr lang="en-NZ" dirty="0"/>
          </a:p>
          <a:p>
            <a:r>
              <a:rPr lang="en-NZ" b="1" dirty="0"/>
              <a:t>Keep blocks short. </a:t>
            </a:r>
            <a:endParaRPr lang="en-NZ" b="1" dirty="0" smtClean="0"/>
          </a:p>
          <a:p>
            <a:pPr lvl="1"/>
            <a:r>
              <a:rPr lang="en-NZ" dirty="0" smtClean="0"/>
              <a:t>Synchronized </a:t>
            </a:r>
            <a:r>
              <a:rPr lang="en-NZ" dirty="0"/>
              <a:t>blocks should be short </a:t>
            </a:r>
            <a:r>
              <a:rPr lang="en-NZ" dirty="0" smtClean="0"/>
              <a:t>– as short as possible </a:t>
            </a:r>
            <a:r>
              <a:rPr lang="en-NZ" dirty="0"/>
              <a:t>while still protecting the integrity of related data operations. </a:t>
            </a:r>
            <a:endParaRPr lang="en-NZ" dirty="0" smtClean="0"/>
          </a:p>
          <a:p>
            <a:pPr lvl="1"/>
            <a:r>
              <a:rPr lang="en-NZ" dirty="0" smtClean="0"/>
              <a:t>Move thread-invariant pre-processing </a:t>
            </a:r>
            <a:r>
              <a:rPr lang="en-NZ" dirty="0"/>
              <a:t>and </a:t>
            </a:r>
            <a:r>
              <a:rPr lang="en-NZ" dirty="0" smtClean="0"/>
              <a:t>post-processing </a:t>
            </a:r>
            <a:r>
              <a:rPr lang="en-NZ" dirty="0"/>
              <a:t>out of synchronized </a:t>
            </a:r>
            <a:r>
              <a:rPr lang="en-NZ" dirty="0" smtClean="0"/>
              <a:t>blocks.</a:t>
            </a:r>
          </a:p>
          <a:p>
            <a:r>
              <a:rPr lang="en-NZ" b="1" dirty="0" smtClean="0"/>
              <a:t>Don't block. </a:t>
            </a:r>
          </a:p>
          <a:p>
            <a:pPr lvl="1"/>
            <a:r>
              <a:rPr lang="en-NZ" dirty="0" smtClean="0"/>
              <a:t>Don't ever call a method that might block, such as </a:t>
            </a:r>
            <a:r>
              <a:rPr lang="en-NZ" dirty="0" err="1" smtClean="0">
                <a:latin typeface="Courier New" pitchFamily="49" charset="0"/>
                <a:cs typeface="Courier New" pitchFamily="49" charset="0"/>
              </a:rPr>
              <a:t>InputStream.read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, inside a synchronized block or method.</a:t>
            </a:r>
          </a:p>
          <a:p>
            <a:r>
              <a:rPr lang="en-NZ" b="1" dirty="0" smtClean="0"/>
              <a:t>Don't </a:t>
            </a:r>
            <a:r>
              <a:rPr lang="en-NZ" b="1" dirty="0"/>
              <a:t>invoke methods on other objects while holding a lock. </a:t>
            </a:r>
            <a:endParaRPr lang="en-NZ" b="1" dirty="0" smtClean="0"/>
          </a:p>
          <a:p>
            <a:pPr lvl="1"/>
            <a:r>
              <a:rPr lang="en-NZ" dirty="0" smtClean="0"/>
              <a:t>This may sound </a:t>
            </a:r>
            <a:r>
              <a:rPr lang="en-NZ" dirty="0"/>
              <a:t>extreme, but it eliminates the most common source of deadlock.</a:t>
            </a:r>
          </a:p>
          <a:p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009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 for Today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Develop a “theoretical” understanding of concurrency</a:t>
            </a:r>
          </a:p>
          <a:p>
            <a:pPr lvl="1"/>
            <a:r>
              <a:rPr lang="en-NZ" dirty="0" smtClean="0"/>
              <a:t>Learn a new word and a new concept: mutex, and mutual exclusion</a:t>
            </a:r>
          </a:p>
          <a:p>
            <a:pPr lvl="1"/>
            <a:r>
              <a:rPr lang="en-NZ" dirty="0" smtClean="0"/>
              <a:t>Work through a few more examples</a:t>
            </a:r>
          </a:p>
          <a:p>
            <a:pPr lvl="1"/>
            <a:r>
              <a:rPr lang="en-NZ" dirty="0" smtClean="0"/>
              <a:t>Know Goetz’s advice on when to use, and when not to use, synchronization.</a:t>
            </a:r>
          </a:p>
          <a:p>
            <a:r>
              <a:rPr lang="en-NZ" dirty="0" smtClean="0"/>
              <a:t>Be able to diagnose a deadlocked system</a:t>
            </a:r>
          </a:p>
          <a:p>
            <a:pPr lvl="1"/>
            <a:r>
              <a:rPr lang="en-NZ" dirty="0" smtClean="0"/>
              <a:t>Note: deadlock avoidance is beyond the scope of </a:t>
            </a:r>
            <a:r>
              <a:rPr lang="en-NZ" dirty="0" err="1" smtClean="0"/>
              <a:t>CompSci</a:t>
            </a:r>
            <a:r>
              <a:rPr lang="en-NZ" dirty="0" smtClean="0"/>
              <a:t> 230.</a:t>
            </a:r>
            <a:r>
              <a:rPr lang="en-NZ" dirty="0"/>
              <a:t> </a:t>
            </a:r>
            <a:endParaRPr lang="en-NZ" dirty="0" smtClean="0"/>
          </a:p>
          <a:p>
            <a:r>
              <a:rPr lang="en-NZ" dirty="0" smtClean="0"/>
              <a:t>Start </a:t>
            </a:r>
            <a:r>
              <a:rPr lang="en-NZ" dirty="0"/>
              <a:t>to develop your own position on the relative importance of designing for features, correctness, security, </a:t>
            </a:r>
            <a:r>
              <a:rPr lang="en-NZ" dirty="0" smtClean="0"/>
              <a:t>and </a:t>
            </a:r>
            <a:r>
              <a:rPr lang="en-NZ" dirty="0"/>
              <a:t>performance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Agility and maintainability may be more important than some of the above… remember XP?  </a:t>
            </a:r>
            <a:endParaRPr lang="en-NZ" dirty="0"/>
          </a:p>
          <a:p>
            <a:pPr lvl="1"/>
            <a:r>
              <a:rPr lang="en-NZ" dirty="0" smtClean="0"/>
              <a:t>Consider taking Goetz’s advice and my advice, then decide for yourself!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00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Atomicity isn’t quite enough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8464" y="1174576"/>
            <a:ext cx="9493250" cy="5638800"/>
          </a:xfrm>
        </p:spPr>
        <p:txBody>
          <a:bodyPr>
            <a:normAutofit/>
          </a:bodyPr>
          <a:lstStyle/>
          <a:p>
            <a:r>
              <a:rPr lang="en-NZ" dirty="0" smtClean="0"/>
              <a:t>Up to now, we have talked about “threads running into each other”, “stepping on each other”, “over-writing each other’s data”, and “interrupting each other”.</a:t>
            </a:r>
          </a:p>
          <a:p>
            <a:pPr lvl="1"/>
            <a:r>
              <a:rPr lang="en-NZ" dirty="0" smtClean="0"/>
              <a:t>This is a vague statement of a major problem in concurrent programming.</a:t>
            </a:r>
          </a:p>
          <a:p>
            <a:pPr lvl="1"/>
            <a:r>
              <a:rPr lang="en-NZ" dirty="0" smtClean="0"/>
              <a:t>Wikipedia has a nice definition: “</a:t>
            </a:r>
            <a:r>
              <a:rPr lang="en-NZ" dirty="0"/>
              <a:t>In concurrent programming, an operation (or set of operations) is </a:t>
            </a:r>
            <a:r>
              <a:rPr lang="en-NZ" dirty="0" smtClean="0">
                <a:solidFill>
                  <a:srgbClr val="FF0000"/>
                </a:solidFill>
              </a:rPr>
              <a:t>atomic… if </a:t>
            </a:r>
            <a:r>
              <a:rPr lang="en-NZ" dirty="0">
                <a:solidFill>
                  <a:srgbClr val="FF0000"/>
                </a:solidFill>
              </a:rPr>
              <a:t>it appears to the rest of the system to occur instantaneously</a:t>
            </a:r>
            <a:r>
              <a:rPr lang="en-NZ" dirty="0" smtClean="0"/>
              <a:t>.”</a:t>
            </a:r>
          </a:p>
          <a:p>
            <a:r>
              <a:rPr lang="en-NZ" dirty="0" smtClean="0"/>
              <a:t>If only one thread is allowed to execute, then atomicity is trivial.</a:t>
            </a:r>
          </a:p>
          <a:p>
            <a:pPr lvl="1"/>
            <a:r>
              <a:rPr lang="en-NZ" dirty="0" smtClean="0"/>
              <a:t>We need a “fairness” property too!  Every thread should have a “fair chance” of entering a synchronized block.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The fairness properties of </a:t>
            </a:r>
            <a:r>
              <a:rPr lang="en-NZ" dirty="0" smtClean="0">
                <a:solidFill>
                  <a:srgbClr val="FF0000"/>
                </a:solidFill>
              </a:rPr>
              <a:t>Java </a:t>
            </a:r>
            <a:r>
              <a:rPr lang="en-NZ" dirty="0">
                <a:solidFill>
                  <a:srgbClr val="FF0000"/>
                </a:solidFill>
              </a:rPr>
              <a:t>are outside the scope of </a:t>
            </a:r>
            <a:r>
              <a:rPr lang="en-NZ" dirty="0" err="1">
                <a:solidFill>
                  <a:srgbClr val="FF0000"/>
                </a:solidFill>
              </a:rPr>
              <a:t>CompSci</a:t>
            </a:r>
            <a:r>
              <a:rPr lang="en-NZ" dirty="0">
                <a:solidFill>
                  <a:srgbClr val="FF0000"/>
                </a:solidFill>
              </a:rPr>
              <a:t> 230.</a:t>
            </a:r>
          </a:p>
          <a:p>
            <a:pPr lvl="2"/>
            <a:r>
              <a:rPr lang="en-NZ" sz="2100" dirty="0" smtClean="0"/>
              <a:t>Unfairness is observable in A4v0.  Some workers are given more CPU time than others, and finish their task sooner; all tasks are of similar size.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31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869486" cy="990600"/>
          </a:xfrm>
        </p:spPr>
        <p:txBody>
          <a:bodyPr/>
          <a:lstStyle/>
          <a:p>
            <a:r>
              <a:rPr lang="en-NZ" dirty="0" smtClean="0"/>
              <a:t>Mutual Exclusion: A Solvable Problem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456" y="1174576"/>
            <a:ext cx="9777536" cy="5638800"/>
          </a:xfrm>
        </p:spPr>
        <p:txBody>
          <a:bodyPr>
            <a:normAutofit lnSpcReduction="10000"/>
          </a:bodyPr>
          <a:lstStyle/>
          <a:p>
            <a:r>
              <a:rPr lang="en-NZ" dirty="0" err="1" smtClean="0"/>
              <a:t>Dijkstra</a:t>
            </a:r>
            <a:r>
              <a:rPr lang="en-NZ" dirty="0"/>
              <a:t> (1965): </a:t>
            </a:r>
            <a:r>
              <a:rPr lang="en-NZ" dirty="0" smtClean="0"/>
              <a:t> “… computers  </a:t>
            </a:r>
            <a:r>
              <a:rPr lang="en-NZ" dirty="0"/>
              <a:t>have  to  be  programmed  in such  a  way  that </a:t>
            </a:r>
            <a:endParaRPr lang="en-NZ" dirty="0" smtClean="0"/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at  </a:t>
            </a:r>
            <a:r>
              <a:rPr lang="en-NZ" dirty="0">
                <a:solidFill>
                  <a:schemeClr val="tx1"/>
                </a:solidFill>
              </a:rPr>
              <a:t>any  moment  only  one  of </a:t>
            </a:r>
            <a:r>
              <a:rPr lang="en-NZ" dirty="0" smtClean="0">
                <a:solidFill>
                  <a:schemeClr val="tx1"/>
                </a:solidFill>
              </a:rPr>
              <a:t>[their programs] is in its  </a:t>
            </a:r>
            <a:r>
              <a:rPr lang="en-NZ" dirty="0">
                <a:solidFill>
                  <a:schemeClr val="tx1"/>
                </a:solidFill>
              </a:rPr>
              <a:t>critical  </a:t>
            </a:r>
            <a:r>
              <a:rPr lang="en-NZ" dirty="0" smtClean="0">
                <a:solidFill>
                  <a:schemeClr val="tx1"/>
                </a:solidFill>
              </a:rPr>
              <a:t>section…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[This is the problem of ] </a:t>
            </a:r>
            <a:r>
              <a:rPr lang="en-NZ" dirty="0" smtClean="0">
                <a:solidFill>
                  <a:srgbClr val="FF0000"/>
                </a:solidFill>
              </a:rPr>
              <a:t>mutual exclusion  </a:t>
            </a:r>
            <a:r>
              <a:rPr lang="en-NZ" dirty="0">
                <a:solidFill>
                  <a:srgbClr val="FF0000"/>
                </a:solidFill>
              </a:rPr>
              <a:t>of  critical-section  </a:t>
            </a:r>
            <a:r>
              <a:rPr lang="en-NZ" dirty="0" smtClean="0">
                <a:solidFill>
                  <a:srgbClr val="FF0000"/>
                </a:solidFill>
              </a:rPr>
              <a:t>execution</a:t>
            </a:r>
            <a:r>
              <a:rPr lang="en-NZ" dirty="0" smtClean="0"/>
              <a:t>…”</a:t>
            </a:r>
          </a:p>
          <a:p>
            <a:r>
              <a:rPr lang="en-NZ" dirty="0" smtClean="0"/>
              <a:t>Java’ provides a solution to </a:t>
            </a:r>
            <a:r>
              <a:rPr lang="en-NZ" dirty="0" err="1" smtClean="0"/>
              <a:t>Dijkstra’s</a:t>
            </a:r>
            <a:r>
              <a:rPr lang="en-NZ" dirty="0" smtClean="0"/>
              <a:t> “mutual exclusion problem”.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Critical sections can be implemented, in Java, as synchronized blocks.</a:t>
            </a:r>
          </a:p>
          <a:p>
            <a:pPr lvl="1"/>
            <a:r>
              <a:rPr lang="en-NZ" dirty="0">
                <a:solidFill>
                  <a:schemeClr val="tx1"/>
                </a:solidFill>
              </a:rPr>
              <a:t>T</a:t>
            </a:r>
            <a:r>
              <a:rPr lang="en-NZ" dirty="0" smtClean="0">
                <a:solidFill>
                  <a:schemeClr val="tx1"/>
                </a:solidFill>
              </a:rPr>
              <a:t>he monitor object (or lock) on a synchronized block is sometimes called a </a:t>
            </a:r>
            <a:r>
              <a:rPr lang="en-NZ" dirty="0" smtClean="0">
                <a:solidFill>
                  <a:srgbClr val="FF0000"/>
                </a:solidFill>
              </a:rPr>
              <a:t>mutex</a:t>
            </a:r>
            <a:r>
              <a:rPr lang="en-NZ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NZ" dirty="0" err="1" smtClean="0">
                <a:solidFill>
                  <a:schemeClr val="tx1"/>
                </a:solidFill>
              </a:rPr>
              <a:t>Dijkstra</a:t>
            </a:r>
            <a:r>
              <a:rPr lang="en-NZ" dirty="0" smtClean="0">
                <a:solidFill>
                  <a:schemeClr val="tx1"/>
                </a:solidFill>
              </a:rPr>
              <a:t> excludes static-priority </a:t>
            </a:r>
            <a:r>
              <a:rPr lang="en-NZ" dirty="0" smtClean="0"/>
              <a:t>scheme</a:t>
            </a:r>
            <a:r>
              <a:rPr lang="en-NZ" dirty="0" smtClean="0">
                <a:solidFill>
                  <a:schemeClr val="tx1"/>
                </a:solidFill>
              </a:rPr>
              <a:t>s.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For example, a system in which “the main() thread controls the </a:t>
            </a:r>
            <a:r>
              <a:rPr lang="en-NZ" dirty="0" err="1" smtClean="0">
                <a:solidFill>
                  <a:schemeClr val="tx1"/>
                </a:solidFill>
              </a:rPr>
              <a:t>mutexes</a:t>
            </a:r>
            <a:r>
              <a:rPr lang="en-NZ" dirty="0" smtClean="0">
                <a:solidFill>
                  <a:schemeClr val="tx1"/>
                </a:solidFill>
              </a:rPr>
              <a:t> of all worker threads</a:t>
            </a:r>
            <a:r>
              <a:rPr lang="en-NZ" dirty="0" smtClean="0"/>
              <a:t>” </a:t>
            </a:r>
            <a:r>
              <a:rPr lang="en-NZ" dirty="0" smtClean="0">
                <a:solidFill>
                  <a:schemeClr val="tx1"/>
                </a:solidFill>
              </a:rPr>
              <a:t>does </a:t>
            </a:r>
            <a:r>
              <a:rPr lang="en-NZ" i="1" dirty="0" smtClean="0">
                <a:solidFill>
                  <a:schemeClr val="tx1"/>
                </a:solidFill>
              </a:rPr>
              <a:t>not</a:t>
            </a:r>
            <a:r>
              <a:rPr lang="en-NZ" dirty="0" smtClean="0">
                <a:solidFill>
                  <a:schemeClr val="tx1"/>
                </a:solidFill>
              </a:rPr>
              <a:t> provide mutual exclusion.</a:t>
            </a:r>
          </a:p>
          <a:p>
            <a:pPr lvl="1"/>
            <a:r>
              <a:rPr lang="en-NZ" sz="2400" dirty="0" smtClean="0">
                <a:solidFill>
                  <a:schemeClr val="tx1"/>
                </a:solidFill>
              </a:rPr>
              <a:t>The fairness of a mutex is </a:t>
            </a:r>
            <a:r>
              <a:rPr lang="en-NZ" sz="2400" dirty="0">
                <a:solidFill>
                  <a:schemeClr val="tx1"/>
                </a:solidFill>
              </a:rPr>
              <a:t>a contentious issue in </a:t>
            </a:r>
            <a:r>
              <a:rPr lang="en-NZ" sz="2400" dirty="0" smtClean="0">
                <a:solidFill>
                  <a:schemeClr val="tx1"/>
                </a:solidFill>
              </a:rPr>
              <a:t>co-design contracts:</a:t>
            </a:r>
          </a:p>
          <a:p>
            <a:pPr lvl="2"/>
            <a:r>
              <a:rPr lang="en-NZ" sz="2100" dirty="0">
                <a:solidFill>
                  <a:srgbClr val="FF0000"/>
                </a:solidFill>
              </a:rPr>
              <a:t>L</a:t>
            </a:r>
            <a:r>
              <a:rPr lang="en-NZ" sz="2100" dirty="0" smtClean="0">
                <a:solidFill>
                  <a:srgbClr val="FF0000"/>
                </a:solidFill>
              </a:rPr>
              <a:t>anguage</a:t>
            </a:r>
            <a:r>
              <a:rPr lang="en-NZ" sz="2100" dirty="0" smtClean="0">
                <a:solidFill>
                  <a:schemeClr val="tx1"/>
                </a:solidFill>
              </a:rPr>
              <a:t> designers versus </a:t>
            </a:r>
            <a:r>
              <a:rPr lang="en-NZ" sz="2100" dirty="0">
                <a:solidFill>
                  <a:srgbClr val="FF0000"/>
                </a:solidFill>
              </a:rPr>
              <a:t>OS</a:t>
            </a:r>
            <a:r>
              <a:rPr lang="en-NZ" sz="2100" dirty="0">
                <a:solidFill>
                  <a:schemeClr val="tx1"/>
                </a:solidFill>
              </a:rPr>
              <a:t> </a:t>
            </a:r>
            <a:r>
              <a:rPr lang="en-NZ" sz="2100" dirty="0" smtClean="0">
                <a:solidFill>
                  <a:schemeClr val="tx1"/>
                </a:solidFill>
              </a:rPr>
              <a:t>designers, versus </a:t>
            </a:r>
            <a:r>
              <a:rPr lang="en-NZ" sz="2100" dirty="0">
                <a:solidFill>
                  <a:srgbClr val="FF0000"/>
                </a:solidFill>
              </a:rPr>
              <a:t>hardware</a:t>
            </a:r>
            <a:r>
              <a:rPr lang="en-NZ" sz="2100" dirty="0">
                <a:solidFill>
                  <a:schemeClr val="tx1"/>
                </a:solidFill>
              </a:rPr>
              <a:t> </a:t>
            </a:r>
            <a:r>
              <a:rPr lang="en-NZ" sz="2100" dirty="0" smtClean="0">
                <a:solidFill>
                  <a:schemeClr val="tx1"/>
                </a:solidFill>
              </a:rPr>
              <a:t>designers;</a:t>
            </a:r>
          </a:p>
          <a:p>
            <a:pPr lvl="2"/>
            <a:r>
              <a:rPr lang="en-NZ" sz="2100" dirty="0" smtClean="0">
                <a:solidFill>
                  <a:srgbClr val="FF0000"/>
                </a:solidFill>
              </a:rPr>
              <a:t>Ease</a:t>
            </a:r>
            <a:r>
              <a:rPr lang="en-NZ" sz="2100" dirty="0" smtClean="0">
                <a:solidFill>
                  <a:schemeClr val="tx1"/>
                </a:solidFill>
              </a:rPr>
              <a:t> of programming versus </a:t>
            </a:r>
            <a:r>
              <a:rPr lang="en-NZ" sz="2100" dirty="0" smtClean="0">
                <a:solidFill>
                  <a:srgbClr val="FF0000"/>
                </a:solidFill>
              </a:rPr>
              <a:t>performance,</a:t>
            </a:r>
            <a:r>
              <a:rPr lang="en-NZ" sz="2100" dirty="0" smtClean="0">
                <a:solidFill>
                  <a:schemeClr val="tx1"/>
                </a:solidFill>
              </a:rPr>
              <a:t> versus computational</a:t>
            </a:r>
            <a:r>
              <a:rPr lang="en-NZ" sz="2100" dirty="0" smtClean="0"/>
              <a:t> </a:t>
            </a:r>
            <a:r>
              <a:rPr lang="en-NZ" sz="2100" dirty="0" smtClean="0">
                <a:solidFill>
                  <a:srgbClr val="FF0000"/>
                </a:solidFill>
              </a:rPr>
              <a:t>cost</a:t>
            </a:r>
            <a:r>
              <a:rPr lang="en-NZ" sz="2100" dirty="0" smtClean="0"/>
              <a:t>.</a:t>
            </a:r>
            <a:endParaRPr lang="en-NZ" sz="21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536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Synchronizing for Visibility (Goetz)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rmAutofit/>
          </a:bodyPr>
          <a:lstStyle/>
          <a:p>
            <a:r>
              <a:rPr lang="en-NZ" dirty="0" smtClean="0"/>
              <a:t>“When </a:t>
            </a:r>
            <a:r>
              <a:rPr lang="en-NZ" dirty="0"/>
              <a:t>an object acquires a lock, it first invalidates its cache, </a:t>
            </a:r>
            <a:endParaRPr lang="en-NZ" dirty="0" smtClean="0"/>
          </a:p>
          <a:p>
            <a:pPr lvl="1"/>
            <a:r>
              <a:rPr lang="en-NZ" dirty="0" smtClean="0"/>
              <a:t>so that </a:t>
            </a:r>
            <a:r>
              <a:rPr lang="en-NZ" dirty="0"/>
              <a:t>it is guaranteed to load variables directly from main memory</a:t>
            </a:r>
            <a:r>
              <a:rPr lang="en-NZ" dirty="0" smtClean="0"/>
              <a:t>.</a:t>
            </a:r>
          </a:p>
          <a:p>
            <a:r>
              <a:rPr lang="en-NZ" dirty="0"/>
              <a:t>“Similarly, before an object releases a lock, it flushes its cache</a:t>
            </a:r>
            <a:r>
              <a:rPr lang="en-NZ" dirty="0">
                <a:solidFill>
                  <a:schemeClr val="tx2"/>
                </a:solidFill>
              </a:rPr>
              <a:t>, </a:t>
            </a:r>
            <a:endParaRPr lang="en-NZ" dirty="0" smtClean="0">
              <a:solidFill>
                <a:schemeClr val="tx2"/>
              </a:solidFill>
            </a:endParaRPr>
          </a:p>
          <a:p>
            <a:pPr lvl="1"/>
            <a:r>
              <a:rPr lang="en-NZ" dirty="0" smtClean="0"/>
              <a:t>forcing </a:t>
            </a:r>
            <a:r>
              <a:rPr lang="en-NZ" dirty="0"/>
              <a:t>any </a:t>
            </a:r>
            <a:r>
              <a:rPr lang="en-NZ" dirty="0" smtClean="0"/>
              <a:t>changes made </a:t>
            </a:r>
            <a:r>
              <a:rPr lang="en-NZ" dirty="0"/>
              <a:t>to appear in main memory.</a:t>
            </a:r>
          </a:p>
          <a:p>
            <a:r>
              <a:rPr lang="en-NZ" dirty="0"/>
              <a:t>“In this way, two threads that synchronize on the same lock are </a:t>
            </a:r>
          </a:p>
          <a:p>
            <a:pPr lvl="1"/>
            <a:r>
              <a:rPr lang="en-NZ" dirty="0" smtClean="0"/>
              <a:t>guaranteed </a:t>
            </a:r>
            <a:r>
              <a:rPr lang="en-NZ" dirty="0"/>
              <a:t>to see </a:t>
            </a:r>
            <a:r>
              <a:rPr lang="en-NZ" dirty="0" smtClean="0"/>
              <a:t>the same </a:t>
            </a:r>
            <a:r>
              <a:rPr lang="en-NZ" dirty="0"/>
              <a:t>values in variables modified inside a synchronized </a:t>
            </a:r>
            <a:r>
              <a:rPr lang="en-NZ" dirty="0" smtClean="0"/>
              <a:t>block. </a:t>
            </a:r>
          </a:p>
          <a:p>
            <a:r>
              <a:rPr lang="en-NZ" dirty="0"/>
              <a:t>“The </a:t>
            </a:r>
            <a:r>
              <a:rPr lang="en-NZ" dirty="0">
                <a:solidFill>
                  <a:srgbClr val="FF0000"/>
                </a:solidFill>
              </a:rPr>
              <a:t>basic rule for synchronizing for visibility </a:t>
            </a:r>
            <a:r>
              <a:rPr lang="en-NZ" dirty="0"/>
              <a:t>is that you must synchronize whenever you are:</a:t>
            </a:r>
          </a:p>
          <a:p>
            <a:pPr lvl="1"/>
            <a:r>
              <a:rPr lang="en-NZ" sz="2500" dirty="0" smtClean="0"/>
              <a:t>“Reading </a:t>
            </a:r>
            <a:r>
              <a:rPr lang="en-NZ" sz="2500" dirty="0"/>
              <a:t>a variable that may have been last written by another </a:t>
            </a:r>
            <a:r>
              <a:rPr lang="en-NZ" sz="2500" dirty="0" smtClean="0"/>
              <a:t>thread, [or]</a:t>
            </a:r>
            <a:endParaRPr lang="en-NZ" sz="2500" dirty="0"/>
          </a:p>
          <a:p>
            <a:pPr lvl="1"/>
            <a:r>
              <a:rPr lang="en-NZ" sz="2500" dirty="0" smtClean="0"/>
              <a:t>“Writing </a:t>
            </a:r>
            <a:r>
              <a:rPr lang="en-NZ" sz="2500" dirty="0"/>
              <a:t>a variable that may be read next by another </a:t>
            </a:r>
            <a:r>
              <a:rPr lang="en-NZ" sz="2500" dirty="0" smtClean="0"/>
              <a:t>thread.”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434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My </a:t>
            </a:r>
            <a:r>
              <a:rPr lang="en-NZ" dirty="0" smtClean="0"/>
              <a:t>advice on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synchronized</a:t>
            </a:r>
            <a:endParaRPr lang="en-N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Let the package-writers do the heavy-lifting – it’s very difficult to write synchronized code.</a:t>
            </a:r>
          </a:p>
          <a:p>
            <a:pPr lvl="1"/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SwingWorkers</a:t>
            </a:r>
            <a:r>
              <a:rPr lang="en-NZ" dirty="0" smtClean="0"/>
              <a:t> is pretty easy to use.</a:t>
            </a:r>
          </a:p>
          <a:p>
            <a:pPr lvl="1"/>
            <a:r>
              <a:rPr lang="en-NZ" dirty="0" smtClean="0"/>
              <a:t>The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Concurrency</a:t>
            </a:r>
            <a:r>
              <a:rPr lang="en-NZ" dirty="0" smtClean="0"/>
              <a:t> package will give you some additional options..</a:t>
            </a:r>
            <a:endParaRPr lang="en-NZ" dirty="0"/>
          </a:p>
          <a:p>
            <a:r>
              <a:rPr lang="en-NZ" dirty="0"/>
              <a:t>There are no synchronized methods in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a4v0.jar</a:t>
            </a:r>
            <a:endParaRPr lang="en-NZ" dirty="0"/>
          </a:p>
          <a:p>
            <a:pPr lvl="1"/>
            <a:r>
              <a:rPr lang="en-NZ" dirty="0"/>
              <a:t>Any field or variable written by a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SwingWorker</a:t>
            </a:r>
            <a:r>
              <a:rPr lang="en-NZ" dirty="0" err="1">
                <a:cs typeface="Consolas" panose="020B0609020204030204" pitchFamily="49" charset="0"/>
              </a:rPr>
              <a:t>’s</a:t>
            </a:r>
            <a:r>
              <a:rPr lang="en-NZ" dirty="0"/>
              <a:t>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doInBackground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/>
              <a:t> method is </a:t>
            </a:r>
            <a:r>
              <a:rPr lang="en-NZ" i="1" dirty="0"/>
              <a:t>not </a:t>
            </a:r>
            <a:r>
              <a:rPr lang="en-NZ" dirty="0"/>
              <a:t>reliably </a:t>
            </a:r>
            <a:r>
              <a:rPr lang="en-NZ" dirty="0" smtClean="0"/>
              <a:t>communicated </a:t>
            </a:r>
            <a:r>
              <a:rPr lang="en-NZ" dirty="0"/>
              <a:t>to the model.  So: each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SwingWorker</a:t>
            </a:r>
            <a:r>
              <a:rPr lang="en-NZ" dirty="0"/>
              <a:t> has a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MandelTask</a:t>
            </a:r>
            <a:r>
              <a:rPr lang="en-NZ" dirty="0"/>
              <a:t> object.  Each worker writes its results into this object using its worker thread, that is, when its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doInBackground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/>
              <a:t> method is invoked.</a:t>
            </a:r>
          </a:p>
          <a:p>
            <a:pPr lvl="1"/>
            <a:r>
              <a:rPr lang="en-NZ" dirty="0"/>
              <a:t>Each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SwingWorker</a:t>
            </a:r>
            <a:r>
              <a:rPr lang="en-NZ" dirty="0"/>
              <a:t> writes its results into the model when its </a:t>
            </a:r>
            <a:r>
              <a:rPr lang="en-NZ" dirty="0">
                <a:latin typeface="Consolas" panose="020B0609020204030204" pitchFamily="49" charset="0"/>
                <a:cs typeface="Consolas" panose="020B0609020204030204" pitchFamily="49" charset="0"/>
              </a:rPr>
              <a:t>done()</a:t>
            </a:r>
            <a:r>
              <a:rPr lang="en-NZ" dirty="0"/>
              <a:t> method is invoked – and this method is invoked on the EDT.</a:t>
            </a:r>
          </a:p>
          <a:p>
            <a:pPr lvl="1"/>
            <a:r>
              <a:rPr lang="en-NZ" dirty="0"/>
              <a:t>See </a:t>
            </a:r>
            <a:r>
              <a:rPr lang="en-NZ" dirty="0">
                <a:hlinkClick r:id="rId3"/>
              </a:rPr>
              <a:t>https://docs.oracle.com/javase/tutorial/uiswing/concurrency/simple.html</a:t>
            </a:r>
            <a:r>
              <a:rPr lang="en-NZ" dirty="0"/>
              <a:t> if you want to learn more, but this isn’t examinable.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5367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Synchronizing for Consistency (Goetz)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“… you </a:t>
            </a:r>
            <a:r>
              <a:rPr lang="en-NZ" dirty="0"/>
              <a:t>must also synchronize to ensure </a:t>
            </a:r>
            <a:r>
              <a:rPr lang="en-NZ" dirty="0" smtClean="0"/>
              <a:t>that consistency </a:t>
            </a:r>
            <a:r>
              <a:rPr lang="en-NZ" dirty="0"/>
              <a:t>is maintained from an application perspective. </a:t>
            </a:r>
            <a:endParaRPr lang="en-NZ" dirty="0" smtClean="0"/>
          </a:p>
          <a:p>
            <a:r>
              <a:rPr lang="en-NZ" dirty="0" smtClean="0"/>
              <a:t>“</a:t>
            </a:r>
            <a:r>
              <a:rPr lang="en-NZ" dirty="0" smtClean="0">
                <a:solidFill>
                  <a:srgbClr val="FF0000"/>
                </a:solidFill>
              </a:rPr>
              <a:t>When </a:t>
            </a:r>
            <a:r>
              <a:rPr lang="en-NZ" dirty="0">
                <a:solidFill>
                  <a:srgbClr val="FF0000"/>
                </a:solidFill>
              </a:rPr>
              <a:t>modifying </a:t>
            </a:r>
            <a:r>
              <a:rPr lang="en-NZ" dirty="0" smtClean="0">
                <a:solidFill>
                  <a:srgbClr val="FF0000"/>
                </a:solidFill>
              </a:rPr>
              <a:t>multiple related </a:t>
            </a:r>
            <a:r>
              <a:rPr lang="en-NZ" dirty="0">
                <a:solidFill>
                  <a:srgbClr val="FF0000"/>
                </a:solidFill>
              </a:rPr>
              <a:t>values, </a:t>
            </a:r>
            <a:endParaRPr lang="en-NZ" dirty="0" smtClean="0">
              <a:solidFill>
                <a:srgbClr val="FF0000"/>
              </a:solidFill>
            </a:endParaRP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you </a:t>
            </a:r>
            <a:r>
              <a:rPr lang="en-NZ" dirty="0">
                <a:solidFill>
                  <a:srgbClr val="FF0000"/>
                </a:solidFill>
              </a:rPr>
              <a:t>want other threads to see that set of changes atomically </a:t>
            </a:r>
            <a:r>
              <a:rPr lang="en-NZ" dirty="0" smtClean="0">
                <a:solidFill>
                  <a:srgbClr val="FF0000"/>
                </a:solidFill>
              </a:rPr>
              <a:t>– either all </a:t>
            </a:r>
            <a:r>
              <a:rPr lang="en-NZ" dirty="0">
                <a:solidFill>
                  <a:srgbClr val="FF0000"/>
                </a:solidFill>
              </a:rPr>
              <a:t>of the changes or none of them</a:t>
            </a:r>
            <a:r>
              <a:rPr lang="en-NZ" dirty="0"/>
              <a:t>. </a:t>
            </a:r>
            <a:endParaRPr lang="en-NZ" dirty="0" smtClean="0"/>
          </a:p>
          <a:p>
            <a:r>
              <a:rPr lang="en-NZ" dirty="0" smtClean="0"/>
              <a:t>“This </a:t>
            </a:r>
            <a:r>
              <a:rPr lang="en-NZ" dirty="0"/>
              <a:t>applies to </a:t>
            </a:r>
            <a:endParaRPr lang="en-NZ" dirty="0" smtClean="0"/>
          </a:p>
          <a:p>
            <a:pPr lvl="1"/>
            <a:r>
              <a:rPr lang="en-NZ" dirty="0" smtClean="0"/>
              <a:t>related </a:t>
            </a:r>
            <a:r>
              <a:rPr lang="en-NZ" dirty="0"/>
              <a:t>data items (such as </a:t>
            </a:r>
            <a:r>
              <a:rPr lang="en-NZ" dirty="0" smtClean="0"/>
              <a:t>the position </a:t>
            </a:r>
            <a:r>
              <a:rPr lang="en-NZ" dirty="0"/>
              <a:t>and velocity of a particle) and </a:t>
            </a:r>
            <a:endParaRPr lang="en-NZ" dirty="0" smtClean="0"/>
          </a:p>
          <a:p>
            <a:pPr lvl="1"/>
            <a:r>
              <a:rPr lang="en-NZ" dirty="0" smtClean="0"/>
              <a:t>metadata </a:t>
            </a:r>
            <a:r>
              <a:rPr lang="en-NZ" dirty="0"/>
              <a:t>items (such as the data </a:t>
            </a:r>
            <a:r>
              <a:rPr lang="en-NZ" dirty="0" smtClean="0"/>
              <a:t>values contained </a:t>
            </a:r>
            <a:r>
              <a:rPr lang="en-NZ" dirty="0"/>
              <a:t>in a linked list and the chain of entries in the list itself</a:t>
            </a:r>
            <a:r>
              <a:rPr lang="en-NZ" dirty="0" smtClean="0"/>
              <a:t>).”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I’d say Goetz is giving good advice here, </a:t>
            </a:r>
            <a:r>
              <a:rPr lang="en-NZ" i="1" dirty="0" smtClean="0"/>
              <a:t>if</a:t>
            </a:r>
            <a:r>
              <a:rPr lang="en-NZ" dirty="0" smtClean="0"/>
              <a:t> your workers really must interact with each other in order to complete their task.</a:t>
            </a:r>
          </a:p>
          <a:p>
            <a:pPr lvl="1"/>
            <a:r>
              <a:rPr lang="en-NZ" dirty="0" smtClean="0"/>
              <a:t>I occasionally use synchronization, but I only very rarely use lower-level constructs (e.g. volatile </a:t>
            </a:r>
            <a:r>
              <a:rPr lang="en-NZ" dirty="0" err="1" smtClean="0"/>
              <a:t>booleans</a:t>
            </a:r>
            <a:r>
              <a:rPr lang="en-NZ" dirty="0" smtClean="0"/>
              <a:t>), to ensure consistency and visibility.</a:t>
            </a:r>
            <a:endParaRPr lang="en-NZ" dirty="0"/>
          </a:p>
          <a:p>
            <a:pPr lvl="1"/>
            <a:r>
              <a:rPr lang="en-NZ" dirty="0" smtClean="0"/>
              <a:t>“A spoonful of sugar helps the medicine go down”!</a:t>
            </a:r>
          </a:p>
          <a:p>
            <a:pPr lvl="1"/>
            <a:r>
              <a:rPr lang="en-NZ" dirty="0" smtClean="0"/>
              <a:t>My advice: try to define tasks that can be done independently, so that you don’t have to worry about workers getting consistent information from each other.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0760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Hacking a stack – what’s dangerous here?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44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UnsafeStack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top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[] values = new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[ 1000 ];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push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values[ top++ ]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pop()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return values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[ --top ];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  <a:p>
            <a:r>
              <a:rPr lang="en-NZ" dirty="0" smtClean="0">
                <a:cs typeface="Courier New" pitchFamily="49" charset="0"/>
              </a:rPr>
              <a:t>“</a:t>
            </a:r>
            <a:r>
              <a:rPr lang="en-NZ" dirty="0" smtClean="0"/>
              <a:t>What </a:t>
            </a:r>
            <a:r>
              <a:rPr lang="en-NZ" dirty="0"/>
              <a:t>happens if more than one thread tries to use this class at the same time? </a:t>
            </a:r>
            <a:r>
              <a:rPr lang="en-NZ" dirty="0" smtClean="0"/>
              <a:t>It could </a:t>
            </a:r>
            <a:r>
              <a:rPr lang="en-NZ" dirty="0"/>
              <a:t>be a disaster</a:t>
            </a:r>
            <a:r>
              <a:rPr lang="en-NZ" dirty="0" smtClean="0"/>
              <a:t>.”</a:t>
            </a:r>
            <a:endParaRPr lang="en-NZ" dirty="0"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10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44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UnsafeStack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top = 0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[] values = new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[ 1000 ];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void push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n )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values[ top++ ]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= n; </a:t>
            </a:r>
            <a:endParaRPr lang="en-NZ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 pop()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000" dirty="0">
                <a:latin typeface="Courier New" pitchFamily="49" charset="0"/>
                <a:cs typeface="Courier New" pitchFamily="49" charset="0"/>
              </a:rPr>
              <a:t>return values</a:t>
            </a: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[ --top ];</a:t>
            </a:r>
          </a:p>
          <a:p>
            <a:pPr marL="0" indent="0">
              <a:buNone/>
            </a:pPr>
            <a:r>
              <a:rPr lang="en-NZ" sz="2000" dirty="0" smtClean="0">
                <a:latin typeface="Courier New" pitchFamily="49" charset="0"/>
                <a:cs typeface="Courier New" pitchFamily="49" charset="0"/>
              </a:rPr>
              <a:t>} 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00472" y="4581128"/>
            <a:ext cx="9289032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 smtClean="0"/>
              <a:t>“Because there's no synchronization,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multiple threads could execute </a:t>
            </a:r>
            <a:r>
              <a:rPr lang="en-NZ" sz="2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push()</a:t>
            </a:r>
            <a:r>
              <a:rPr lang="en-NZ" dirty="0" smtClean="0">
                <a:solidFill>
                  <a:schemeClr val="tx1"/>
                </a:solidFill>
              </a:rPr>
              <a:t> and </a:t>
            </a:r>
            <a:r>
              <a:rPr lang="en-NZ" sz="2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pop()</a:t>
            </a:r>
            <a:r>
              <a:rPr lang="en-NZ" dirty="0" smtClean="0">
                <a:solidFill>
                  <a:schemeClr val="tx1"/>
                </a:solidFill>
              </a:rPr>
              <a:t> at the same time. </a:t>
            </a:r>
          </a:p>
          <a:p>
            <a:r>
              <a:rPr lang="en-NZ" dirty="0" smtClean="0"/>
              <a:t>What if one thread calls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push()</a:t>
            </a:r>
            <a:r>
              <a:rPr lang="en-NZ" dirty="0" smtClean="0"/>
              <a:t> and another thread calls </a:t>
            </a:r>
            <a:r>
              <a:rPr lang="en-NZ" dirty="0" smtClean="0">
                <a:latin typeface="Courier New" pitchFamily="49" charset="0"/>
                <a:cs typeface="Courier New" pitchFamily="49" charset="0"/>
              </a:rPr>
              <a:t>push()</a:t>
            </a:r>
            <a:r>
              <a:rPr lang="en-NZ" dirty="0" smtClean="0"/>
              <a:t>… </a:t>
            </a:r>
          </a:p>
          <a:p>
            <a:pPr lvl="1"/>
            <a:r>
              <a:rPr lang="en-NZ" dirty="0" smtClean="0">
                <a:solidFill>
                  <a:schemeClr val="tx1"/>
                </a:solidFill>
              </a:rPr>
              <a:t>between the time top is incremented and it is used as an index into </a:t>
            </a:r>
            <a:r>
              <a:rPr lang="en-NZ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NZ" dirty="0" smtClean="0">
                <a:solidFill>
                  <a:schemeClr val="tx1"/>
                </a:solidFill>
              </a:rPr>
              <a:t>? </a:t>
            </a:r>
          </a:p>
          <a:p>
            <a:r>
              <a:rPr lang="en-NZ" dirty="0" smtClean="0"/>
              <a:t>Then both threads would store their new value in the same location!” 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Hacking a stack – what’s dangerous here?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C5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31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noFill/>
        <a:ln w="76200">
          <a:solidFill>
            <a:srgbClr val="00B05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9848</TotalTime>
  <Words>3290</Words>
  <Application>Microsoft Office PowerPoint</Application>
  <PresentationFormat>A4 Paper (210x297 mm)</PresentationFormat>
  <Paragraphs>378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CS105_10</vt:lpstr>
      <vt:lpstr>COMPSCI 230 S2C 2015 Software Design and Construction </vt:lpstr>
      <vt:lpstr>Learning Goals for Today</vt:lpstr>
      <vt:lpstr>Atomicity isn’t quite enough</vt:lpstr>
      <vt:lpstr>Mutual Exclusion: A Solvable Problem</vt:lpstr>
      <vt:lpstr>Synchronizing for Visibility (Goetz)</vt:lpstr>
      <vt:lpstr>My advice on synchronized</vt:lpstr>
      <vt:lpstr>Synchronizing for Consistency (Goetz)</vt:lpstr>
      <vt:lpstr>Hacking a stack – what’s dangerous here?</vt:lpstr>
      <vt:lpstr>Hacking a stack – what’s dangerous here?</vt:lpstr>
      <vt:lpstr>Hacking a stack – what’s dangerous here?</vt:lpstr>
      <vt:lpstr>Incrementing a shared counter</vt:lpstr>
      <vt:lpstr>Incrementing a shared counter: visibility?</vt:lpstr>
      <vt:lpstr>Incrementing a shared counter</vt:lpstr>
      <vt:lpstr>Incrementing a shared counter</vt:lpstr>
      <vt:lpstr>Incrementing a shared counter</vt:lpstr>
      <vt:lpstr>Incrementing a shared counter</vt:lpstr>
      <vt:lpstr>Incrementing a shared counter</vt:lpstr>
      <vt:lpstr>Immutability</vt:lpstr>
      <vt:lpstr>When you don’t need to synchronize</vt:lpstr>
      <vt:lpstr>Deadlock</vt:lpstr>
      <vt:lpstr>Blocks escalating to deadlocks (Teratrax)</vt:lpstr>
      <vt:lpstr>Deadlock Avoidance</vt:lpstr>
      <vt:lpstr>Deadlock Detection</vt:lpstr>
      <vt:lpstr>Performance considerations</vt:lpstr>
      <vt:lpstr>Goetz’s advice on performance-tuning</vt:lpstr>
      <vt:lpstr>Guidelines for synchronization (Goetz)</vt:lpstr>
      <vt:lpstr>Learning Goals for Today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Clark Thomborson</cp:lastModifiedBy>
  <cp:revision>580</cp:revision>
  <dcterms:created xsi:type="dcterms:W3CDTF">2003-06-18T01:49:53Z</dcterms:created>
  <dcterms:modified xsi:type="dcterms:W3CDTF">2015-05-25T00:45:03Z</dcterms:modified>
</cp:coreProperties>
</file>