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</p:sldMasterIdLst>
  <p:notesMasterIdLst>
    <p:notesMasterId r:id="rId16"/>
  </p:notesMasterIdLst>
  <p:handoutMasterIdLst>
    <p:handoutMasterId r:id="rId17"/>
  </p:handoutMasterIdLst>
  <p:sldIdLst>
    <p:sldId id="273" r:id="rId2"/>
    <p:sldId id="288" r:id="rId3"/>
    <p:sldId id="290" r:id="rId4"/>
    <p:sldId id="298" r:id="rId5"/>
    <p:sldId id="291" r:id="rId6"/>
    <p:sldId id="293" r:id="rId7"/>
    <p:sldId id="294" r:id="rId8"/>
    <p:sldId id="296" r:id="rId9"/>
    <p:sldId id="295" r:id="rId10"/>
    <p:sldId id="297" r:id="rId11"/>
    <p:sldId id="292" r:id="rId12"/>
    <p:sldId id="299" r:id="rId13"/>
    <p:sldId id="300" r:id="rId14"/>
    <p:sldId id="301" r:id="rId15"/>
  </p:sldIdLst>
  <p:sldSz cx="9906000" cy="6858000" type="A4"/>
  <p:notesSz cx="7099300" cy="10234613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3680" autoAdjust="0"/>
    <p:restoredTop sz="94685" autoAdjust="0"/>
  </p:normalViewPr>
  <p:slideViewPr>
    <p:cSldViewPr>
      <p:cViewPr>
        <p:scale>
          <a:sx n="69" d="100"/>
          <a:sy n="69" d="100"/>
        </p:scale>
        <p:origin x="-2550" y="-75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fld id="{E997CF94-FBB4-4FCB-B3FE-D0F8A5631DA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9104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9FE3D10-B3BC-44EA-833D-6E599EC7363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1107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9488" y="3648075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9488" y="3648075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0" y="2286000"/>
            <a:ext cx="1090613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4</a:t>
            </a:r>
            <a:endParaRPr lang="en-N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625" y="6354763"/>
            <a:ext cx="13208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7F3A0-45B1-4CE6-9E43-01CACF79940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8134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4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5BEF-1B84-481E-AE12-FDBD3F514DF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8554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41767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4</a:t>
            </a: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6BA3-2E91-4AD2-B0B7-256FD0BED64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131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0"/>
            <a:ext cx="815356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337" y="1196975"/>
            <a:ext cx="459700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6440" y="1196975"/>
            <a:ext cx="459872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4</a:t>
            </a:r>
            <a:endParaRPr lang="en-NZ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9C1AB-4E3C-4FE8-8791-6DB4C37F1D5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965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dirty="0" smtClean="0"/>
            </a:lvl1pPr>
          </a:lstStyle>
          <a:p>
            <a:pPr>
              <a:defRPr/>
            </a:pPr>
            <a:r>
              <a:rPr lang="en-NZ" smtClean="0"/>
              <a:t>Concurrency 4</a:t>
            </a: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3669D-2BA9-4702-B0D8-BA76FEAF13E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247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819400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819400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4</a:t>
            </a:r>
            <a:endParaRPr lang="en-N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875" y="6354763"/>
            <a:ext cx="1647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5A070-D851-43EE-811E-49B3EAE06C7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1363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4</a:t>
            </a:r>
            <a:endParaRPr lang="en-N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3A9E7-24EE-4341-93F5-FA1DEB4FFFB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25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4</a:t>
            </a:r>
            <a:endParaRPr lang="en-N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53D25-781E-4CE8-9818-5DC48560A19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895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4</a:t>
            </a:r>
            <a:endParaRPr lang="en-N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9AE63-5CA7-42CE-9C58-4384E18B348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3130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4</a:t>
            </a:r>
            <a:endParaRPr lang="en-N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C371F-8548-4AB0-A9F7-DC49299EE5D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060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7506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4</a:t>
            </a: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0DFE-0548-400E-A8FA-F01D8695FF2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517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300" y="500063"/>
            <a:ext cx="198438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4</a:t>
            </a: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C7C70-7420-4656-AE43-871CADEE97C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6497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928688" y="152400"/>
            <a:ext cx="84820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95300" y="1219200"/>
            <a:ext cx="89154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188" y="6356350"/>
            <a:ext cx="24796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075" y="6356350"/>
            <a:ext cx="3797300" cy="365125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NZ" smtClean="0"/>
              <a:t>Concurrency 4</a:t>
            </a:r>
            <a:endParaRPr lang="en-N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263" y="6356350"/>
            <a:ext cx="21463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BBFAA5-2A47-44CD-9BA7-C025E5419EE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48" r:id="rId5"/>
    <p:sldLayoutId id="2147483954" r:id="rId6"/>
    <p:sldLayoutId id="2147483955" r:id="rId7"/>
    <p:sldLayoutId id="2147483956" r:id="rId8"/>
    <p:sldLayoutId id="2147483957" r:id="rId9"/>
    <p:sldLayoutId id="2147483949" r:id="rId10"/>
    <p:sldLayoutId id="2147483958" r:id="rId11"/>
    <p:sldLayoutId id="2147483959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yntactic_suga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NZ" altLang="zh-TW" dirty="0" smtClean="0">
                <a:ea typeface="新細明體" pitchFamily="18" charset="-120"/>
              </a:rPr>
              <a:t>COMPSCI 230 S2C 2015</a:t>
            </a:r>
            <a:br>
              <a:rPr lang="en-NZ" altLang="zh-TW" dirty="0" smtClean="0">
                <a:ea typeface="新細明體" pitchFamily="18" charset="-120"/>
              </a:rPr>
            </a:br>
            <a:r>
              <a:rPr lang="en-US" altLang="en-US" dirty="0" smtClean="0"/>
              <a:t>Software Design and Construction</a:t>
            </a:r>
            <a:br>
              <a:rPr lang="en-US" altLang="en-US" dirty="0" smtClean="0"/>
            </a:br>
            <a:endParaRPr lang="en-US" dirty="0" smtClean="0">
              <a:ea typeface="新細明體" pitchFamily="18" charset="-120"/>
            </a:endParaRP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52442"/>
            <a:ext cx="7429500" cy="680814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NZ" altLang="zh-TW" dirty="0" smtClean="0">
                <a:ea typeface="新細明體" pitchFamily="18" charset="-120"/>
              </a:rPr>
              <a:t>Synchronization (cont.)</a:t>
            </a:r>
          </a:p>
          <a:p>
            <a:pPr eaLnBrk="1" hangingPunct="1">
              <a:defRPr/>
            </a:pPr>
            <a:r>
              <a:rPr lang="en-NZ" altLang="zh-TW" dirty="0" smtClean="0">
                <a:ea typeface="新細明體" pitchFamily="18" charset="-120"/>
              </a:rPr>
              <a:t>Lecture 4 </a:t>
            </a:r>
            <a:r>
              <a:rPr lang="en-NZ" altLang="zh-TW" dirty="0">
                <a:ea typeface="新細明體" pitchFamily="18" charset="-120"/>
              </a:rPr>
              <a:t>of Theme C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Goetz’s Advice on Synchronization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“Because </a:t>
            </a:r>
            <a:r>
              <a:rPr lang="en-NZ" dirty="0"/>
              <a:t>synchronization prevents multiple threads from executing a block at once</a:t>
            </a:r>
            <a:r>
              <a:rPr lang="en-NZ" dirty="0" smtClean="0"/>
              <a:t>, 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it </a:t>
            </a:r>
            <a:r>
              <a:rPr lang="en-NZ" dirty="0">
                <a:solidFill>
                  <a:schemeClr val="tx1"/>
                </a:solidFill>
              </a:rPr>
              <a:t>has </a:t>
            </a:r>
            <a:r>
              <a:rPr lang="en-NZ" dirty="0">
                <a:solidFill>
                  <a:srgbClr val="FF0000"/>
                </a:solidFill>
              </a:rPr>
              <a:t>performance implications</a:t>
            </a:r>
            <a:r>
              <a:rPr lang="en-NZ" dirty="0"/>
              <a:t>, </a:t>
            </a:r>
            <a:r>
              <a:rPr lang="en-NZ" dirty="0">
                <a:solidFill>
                  <a:schemeClr val="tx1"/>
                </a:solidFill>
              </a:rPr>
              <a:t>even on uniprocessor systems. </a:t>
            </a:r>
            <a:endParaRPr lang="en-NZ" dirty="0" smtClean="0">
              <a:solidFill>
                <a:schemeClr val="tx1"/>
              </a:solidFill>
            </a:endParaRPr>
          </a:p>
          <a:p>
            <a:r>
              <a:rPr lang="en-NZ" dirty="0" smtClean="0"/>
              <a:t>“It </a:t>
            </a:r>
            <a:r>
              <a:rPr lang="en-NZ" dirty="0"/>
              <a:t>is a good </a:t>
            </a:r>
            <a:r>
              <a:rPr lang="en-NZ" dirty="0" smtClean="0"/>
              <a:t>practice to 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use </a:t>
            </a:r>
            <a:r>
              <a:rPr lang="en-NZ" dirty="0">
                <a:solidFill>
                  <a:srgbClr val="FF0000"/>
                </a:solidFill>
              </a:rPr>
              <a:t>synchronization around the smallest possible block of code that needs to </a:t>
            </a:r>
            <a:r>
              <a:rPr lang="en-NZ" dirty="0" smtClean="0">
                <a:solidFill>
                  <a:srgbClr val="FF0000"/>
                </a:solidFill>
              </a:rPr>
              <a:t>be protected</a:t>
            </a:r>
            <a:r>
              <a:rPr lang="en-NZ" dirty="0" smtClean="0"/>
              <a:t>.</a:t>
            </a:r>
            <a:endParaRPr lang="en-NZ" dirty="0"/>
          </a:p>
          <a:p>
            <a:r>
              <a:rPr lang="en-NZ" dirty="0" smtClean="0"/>
              <a:t>“Access </a:t>
            </a:r>
            <a:r>
              <a:rPr lang="en-NZ" dirty="0"/>
              <a:t>to local (stack-based) variables never need to be protected, </a:t>
            </a:r>
            <a:endParaRPr lang="en-NZ" dirty="0" smtClean="0"/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because </a:t>
            </a:r>
            <a:r>
              <a:rPr lang="en-NZ" dirty="0">
                <a:solidFill>
                  <a:schemeClr val="tx1"/>
                </a:solidFill>
              </a:rPr>
              <a:t>they </a:t>
            </a:r>
            <a:r>
              <a:rPr lang="en-NZ" dirty="0" smtClean="0">
                <a:solidFill>
                  <a:schemeClr val="tx1"/>
                </a:solidFill>
              </a:rPr>
              <a:t>are only </a:t>
            </a:r>
            <a:r>
              <a:rPr lang="en-NZ" dirty="0">
                <a:solidFill>
                  <a:schemeClr val="tx1"/>
                </a:solidFill>
              </a:rPr>
              <a:t>accessible from the owning thread</a:t>
            </a:r>
            <a:r>
              <a:rPr lang="en-NZ" dirty="0" smtClean="0">
                <a:solidFill>
                  <a:schemeClr val="tx1"/>
                </a:solidFill>
              </a:rPr>
              <a:t>.”</a:t>
            </a:r>
          </a:p>
          <a:p>
            <a:pPr lvl="1"/>
            <a:endParaRPr lang="en-NZ" dirty="0">
              <a:solidFill>
                <a:schemeClr val="tx1"/>
              </a:solidFill>
            </a:endParaRPr>
          </a:p>
          <a:p>
            <a:r>
              <a:rPr lang="en-NZ" dirty="0" smtClean="0"/>
              <a:t>In other words: 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if you’re concerned about performance, don’t use this syntactic sugar (unless the whole method really needs to be “sweet” ;-).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325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Most Java Classes are not Synchronized!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8504" y="1363216"/>
            <a:ext cx="9076754" cy="5090120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Java has nice support for threads, but you have to be very careful whenever multiple threads can access the same object.</a:t>
            </a:r>
          </a:p>
          <a:p>
            <a:r>
              <a:rPr lang="en-NZ" dirty="0" smtClean="0"/>
              <a:t>Goetz: “Because </a:t>
            </a:r>
            <a:r>
              <a:rPr lang="en-NZ" dirty="0"/>
              <a:t>synchronization carries a small performance penalty, </a:t>
            </a:r>
            <a:endParaRPr lang="en-NZ" dirty="0" smtClean="0"/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most </a:t>
            </a:r>
            <a:r>
              <a:rPr lang="en-NZ" dirty="0">
                <a:solidFill>
                  <a:schemeClr val="tx1"/>
                </a:solidFill>
              </a:rPr>
              <a:t>general-purpose classes, like the </a:t>
            </a:r>
            <a:r>
              <a:rPr lang="en-NZ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NZ" dirty="0">
                <a:solidFill>
                  <a:schemeClr val="tx1"/>
                </a:solidFill>
              </a:rPr>
              <a:t> classes in </a:t>
            </a:r>
            <a:r>
              <a:rPr lang="en-NZ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java.util</a:t>
            </a:r>
            <a:r>
              <a:rPr lang="en-NZ" dirty="0">
                <a:solidFill>
                  <a:schemeClr val="tx1"/>
                </a:solidFill>
              </a:rPr>
              <a:t>, do not use </a:t>
            </a:r>
            <a:r>
              <a:rPr lang="en-NZ" dirty="0" smtClean="0">
                <a:solidFill>
                  <a:schemeClr val="tx1"/>
                </a:solidFill>
              </a:rPr>
              <a:t>synchronization internally</a:t>
            </a:r>
            <a:r>
              <a:rPr lang="en-NZ" dirty="0">
                <a:solidFill>
                  <a:schemeClr val="tx1"/>
                </a:solidFill>
              </a:rPr>
              <a:t>. </a:t>
            </a:r>
            <a:endParaRPr lang="en-NZ" dirty="0" smtClean="0">
              <a:solidFill>
                <a:schemeClr val="tx1"/>
              </a:solidFill>
            </a:endParaRP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This </a:t>
            </a:r>
            <a:r>
              <a:rPr lang="en-NZ" dirty="0">
                <a:solidFill>
                  <a:srgbClr val="FF0000"/>
                </a:solidFill>
              </a:rPr>
              <a:t>means that classes like </a:t>
            </a:r>
            <a:r>
              <a:rPr lang="en-NZ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NZ" dirty="0">
                <a:solidFill>
                  <a:srgbClr val="FF0000"/>
                </a:solidFill>
              </a:rPr>
              <a:t> cannot be used from multiple </a:t>
            </a:r>
            <a:r>
              <a:rPr lang="en-NZ" dirty="0" smtClean="0">
                <a:solidFill>
                  <a:srgbClr val="FF0000"/>
                </a:solidFill>
              </a:rPr>
              <a:t>threads without </a:t>
            </a:r>
            <a:r>
              <a:rPr lang="en-NZ" dirty="0">
                <a:solidFill>
                  <a:srgbClr val="FF0000"/>
                </a:solidFill>
              </a:rPr>
              <a:t>additional synchronization.</a:t>
            </a:r>
          </a:p>
          <a:p>
            <a:r>
              <a:rPr lang="en-NZ" dirty="0" smtClean="0"/>
              <a:t>“You </a:t>
            </a:r>
            <a:r>
              <a:rPr lang="en-NZ" dirty="0"/>
              <a:t>can use the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Collections</a:t>
            </a:r>
            <a:r>
              <a:rPr lang="en-NZ" dirty="0"/>
              <a:t> classes in a multithreaded </a:t>
            </a:r>
            <a:r>
              <a:rPr lang="en-NZ" dirty="0" smtClean="0"/>
              <a:t>application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by using synchronization </a:t>
            </a:r>
            <a:r>
              <a:rPr lang="en-NZ" dirty="0">
                <a:solidFill>
                  <a:srgbClr val="FF0000"/>
                </a:solidFill>
              </a:rPr>
              <a:t>every time you access a method </a:t>
            </a:r>
            <a:r>
              <a:rPr lang="en-NZ" dirty="0">
                <a:solidFill>
                  <a:schemeClr val="tx1"/>
                </a:solidFill>
              </a:rPr>
              <a:t>in a shared collection. </a:t>
            </a:r>
            <a:endParaRPr lang="en-NZ" dirty="0" smtClean="0">
              <a:solidFill>
                <a:schemeClr val="tx1"/>
              </a:solidFill>
            </a:endParaRP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For any given </a:t>
            </a:r>
            <a:r>
              <a:rPr lang="en-NZ" dirty="0">
                <a:solidFill>
                  <a:schemeClr val="tx1"/>
                </a:solidFill>
              </a:rPr>
              <a:t>collection, you must </a:t>
            </a:r>
            <a:r>
              <a:rPr lang="en-NZ" dirty="0">
                <a:solidFill>
                  <a:srgbClr val="FF0000"/>
                </a:solidFill>
              </a:rPr>
              <a:t>synchronize on the same lock each time</a:t>
            </a:r>
            <a:r>
              <a:rPr lang="en-NZ" dirty="0">
                <a:solidFill>
                  <a:schemeClr val="tx1"/>
                </a:solidFill>
              </a:rPr>
              <a:t>. </a:t>
            </a:r>
            <a:endParaRPr lang="en-NZ" dirty="0" smtClean="0">
              <a:solidFill>
                <a:schemeClr val="tx1"/>
              </a:solidFill>
            </a:endParaRP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A common choice </a:t>
            </a:r>
            <a:r>
              <a:rPr lang="en-NZ" dirty="0">
                <a:solidFill>
                  <a:schemeClr val="tx1"/>
                </a:solidFill>
              </a:rPr>
              <a:t>of lock would be the collection object itself</a:t>
            </a:r>
            <a:r>
              <a:rPr lang="en-NZ" dirty="0" smtClean="0">
                <a:solidFill>
                  <a:schemeClr val="tx1"/>
                </a:solidFill>
              </a:rPr>
              <a:t>.</a:t>
            </a:r>
            <a:endParaRPr lang="en-NZ" sz="2800" dirty="0">
              <a:solidFill>
                <a:schemeClr val="tx1"/>
              </a:solidFill>
            </a:endParaRPr>
          </a:p>
          <a:p>
            <a:r>
              <a:rPr lang="en-NZ" dirty="0"/>
              <a:t>“If the documentation for a class does not say that it is thread-safe, then you must assume that it is not.”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690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196752"/>
            <a:ext cx="949325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SimpleCache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{ </a:t>
            </a:r>
            <a:endParaRPr lang="en-NZ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NZ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final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Map </a:t>
            </a:r>
            <a:r>
              <a:rPr lang="en-NZ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cache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(); </a:t>
            </a:r>
            <a:endParaRPr lang="en-NZ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Object load(String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objectName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) { </a:t>
            </a:r>
            <a:endParaRPr lang="en-NZ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//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load the object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somehow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}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clearCache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NZ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synchronized( cache )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{ </a:t>
            </a:r>
            <a:endParaRPr lang="en-NZ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cache.clear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} } </a:t>
            </a:r>
            <a:endParaRPr lang="en-NZ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getObject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 String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objectName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)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{ </a:t>
            </a:r>
            <a:endParaRPr lang="en-NZ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synchronized( cache )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  Object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o =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cache.get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objectName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  if( o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null 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    o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= load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objectName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cache.put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objectName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o 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}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o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NZ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Simple Thread-Safe Cache</a:t>
            </a:r>
            <a:endParaRPr lang="en-NZ" dirty="0"/>
          </a:p>
        </p:txBody>
      </p:sp>
      <p:sp>
        <p:nvSpPr>
          <p:cNvPr id="22" name="TextBox 21"/>
          <p:cNvSpPr txBox="1"/>
          <p:nvPr/>
        </p:nvSpPr>
        <p:spPr>
          <a:xfrm>
            <a:off x="6950224" y="1340768"/>
            <a:ext cx="26112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NZ" sz="2000" dirty="0" smtClean="0"/>
              <a:t>This code is synchronized on a single (final) instance of a </a:t>
            </a:r>
            <a:r>
              <a:rPr lang="en-NZ" sz="2000" dirty="0" smtClean="0">
                <a:solidFill>
                  <a:srgbClr val="FF0000"/>
                </a:solidFill>
              </a:rPr>
              <a:t>cache</a:t>
            </a:r>
            <a:r>
              <a:rPr lang="en-NZ" sz="2000" dirty="0" smtClean="0"/>
              <a:t> object.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NZ" sz="2000" dirty="0" smtClean="0"/>
              <a:t>The </a:t>
            </a:r>
            <a:r>
              <a:rPr lang="en-NZ" sz="2000" dirty="0" err="1" smtClean="0"/>
              <a:t>cache.clear</a:t>
            </a:r>
            <a:r>
              <a:rPr lang="en-NZ" sz="2000" dirty="0" smtClean="0"/>
              <a:t>() method will never run concurrently with a </a:t>
            </a:r>
            <a:r>
              <a:rPr lang="en-NZ" sz="2000" dirty="0" err="1" smtClean="0"/>
              <a:t>cache.get</a:t>
            </a:r>
            <a:r>
              <a:rPr lang="en-NZ" sz="2000" dirty="0" smtClean="0"/>
              <a:t>() or </a:t>
            </a:r>
            <a:r>
              <a:rPr lang="en-NZ" sz="2000" dirty="0" err="1" smtClean="0"/>
              <a:t>cache.put</a:t>
            </a:r>
            <a:r>
              <a:rPr lang="en-NZ" sz="2000" dirty="0" smtClean="0"/>
              <a:t>().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NZ" sz="2000" dirty="0"/>
              <a:t>C</a:t>
            </a:r>
            <a:r>
              <a:rPr lang="en-NZ" sz="2000" dirty="0" smtClean="0"/>
              <a:t>ache updates are atomic: the </a:t>
            </a:r>
            <a:r>
              <a:rPr lang="en-NZ" sz="2000" dirty="0" err="1" smtClean="0"/>
              <a:t>cache.get</a:t>
            </a:r>
            <a:r>
              <a:rPr lang="en-NZ" sz="2000" dirty="0" smtClean="0"/>
              <a:t>()… </a:t>
            </a:r>
            <a:r>
              <a:rPr lang="en-NZ" sz="2000" dirty="0" err="1" smtClean="0"/>
              <a:t>cache.put</a:t>
            </a:r>
            <a:r>
              <a:rPr lang="en-NZ" sz="2000" dirty="0" smtClean="0"/>
              <a:t>() sequence won’t be interrupted.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774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Sharing access to data </a:t>
            </a:r>
            <a:r>
              <a:rPr lang="en-NZ" dirty="0" smtClean="0"/>
              <a:t>summary (Goetz)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“Because </a:t>
            </a:r>
            <a:r>
              <a:rPr lang="en-NZ" dirty="0"/>
              <a:t>the timing of thread execution is nondeterministic, we need to be </a:t>
            </a:r>
            <a:r>
              <a:rPr lang="en-NZ" dirty="0" smtClean="0"/>
              <a:t>careful to </a:t>
            </a:r>
            <a:r>
              <a:rPr lang="en-NZ" dirty="0"/>
              <a:t>control a </a:t>
            </a:r>
            <a:r>
              <a:rPr lang="en-NZ" dirty="0" smtClean="0"/>
              <a:t>thread’s </a:t>
            </a:r>
            <a:r>
              <a:rPr lang="en-NZ" dirty="0"/>
              <a:t>access to shared </a:t>
            </a:r>
            <a:r>
              <a:rPr lang="en-NZ" dirty="0" smtClean="0"/>
              <a:t>data.</a:t>
            </a:r>
          </a:p>
          <a:p>
            <a:pPr lvl="1"/>
            <a:r>
              <a:rPr lang="en-NZ" dirty="0" smtClean="0"/>
              <a:t>Otherwise</a:t>
            </a:r>
            <a:r>
              <a:rPr lang="en-NZ" dirty="0"/>
              <a:t>, </a:t>
            </a:r>
            <a:r>
              <a:rPr lang="en-NZ" dirty="0">
                <a:solidFill>
                  <a:srgbClr val="FF0000"/>
                </a:solidFill>
              </a:rPr>
              <a:t>multiple concurrent </a:t>
            </a:r>
            <a:r>
              <a:rPr lang="en-NZ" dirty="0" smtClean="0">
                <a:solidFill>
                  <a:srgbClr val="FF0000"/>
                </a:solidFill>
              </a:rPr>
              <a:t>threads could </a:t>
            </a:r>
            <a:r>
              <a:rPr lang="en-NZ" dirty="0">
                <a:solidFill>
                  <a:srgbClr val="FF0000"/>
                </a:solidFill>
              </a:rPr>
              <a:t>step on each other's changes and result in corrupted data</a:t>
            </a:r>
            <a:r>
              <a:rPr lang="en-NZ" dirty="0"/>
              <a:t>, or </a:t>
            </a:r>
            <a:endParaRPr lang="en-NZ" dirty="0" smtClean="0"/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changes to shared </a:t>
            </a:r>
            <a:r>
              <a:rPr lang="en-NZ" dirty="0">
                <a:solidFill>
                  <a:srgbClr val="FF0000"/>
                </a:solidFill>
              </a:rPr>
              <a:t>data might not be made visible to other threads on a timely basis</a:t>
            </a:r>
            <a:r>
              <a:rPr lang="en-NZ" dirty="0"/>
              <a:t>.</a:t>
            </a:r>
          </a:p>
          <a:p>
            <a:r>
              <a:rPr lang="en-NZ" dirty="0" smtClean="0"/>
              <a:t>“By </a:t>
            </a:r>
            <a:r>
              <a:rPr lang="en-NZ" dirty="0"/>
              <a:t>using synchronization to protect access to shared variables, </a:t>
            </a:r>
            <a:endParaRPr lang="en-NZ" dirty="0" smtClean="0"/>
          </a:p>
          <a:p>
            <a:pPr lvl="1"/>
            <a:r>
              <a:rPr lang="en-NZ" dirty="0" smtClean="0"/>
              <a:t>we </a:t>
            </a:r>
            <a:r>
              <a:rPr lang="en-NZ" dirty="0"/>
              <a:t>can ensure </a:t>
            </a:r>
            <a:r>
              <a:rPr lang="en-NZ" dirty="0" smtClean="0"/>
              <a:t>that threads </a:t>
            </a:r>
            <a:r>
              <a:rPr lang="en-NZ" dirty="0"/>
              <a:t>interact with program variables in predictable ways.</a:t>
            </a:r>
          </a:p>
          <a:p>
            <a:r>
              <a:rPr lang="en-NZ" dirty="0" smtClean="0"/>
              <a:t>“Every </a:t>
            </a:r>
            <a:r>
              <a:rPr lang="en-NZ" dirty="0"/>
              <a:t>Java object can act as a lock, and </a:t>
            </a:r>
            <a:r>
              <a:rPr lang="en-NZ" dirty="0" smtClean="0"/>
              <a:t>synchronized </a:t>
            </a:r>
            <a:r>
              <a:rPr lang="en-NZ" dirty="0"/>
              <a:t>blocks can ensure that </a:t>
            </a:r>
            <a:endParaRPr lang="en-NZ" dirty="0" smtClean="0"/>
          </a:p>
          <a:p>
            <a:pPr lvl="1"/>
            <a:r>
              <a:rPr lang="en-NZ" dirty="0" smtClean="0"/>
              <a:t>only one </a:t>
            </a:r>
            <a:r>
              <a:rPr lang="en-NZ" dirty="0"/>
              <a:t>thread executes synchronized code protected by a given lock at one time</a:t>
            </a:r>
            <a:r>
              <a:rPr lang="en-NZ" dirty="0" smtClean="0"/>
              <a:t>.”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611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 for Today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Develop a stronger understanding of synchronization in Java.</a:t>
            </a:r>
          </a:p>
          <a:p>
            <a:pPr lvl="1"/>
            <a:r>
              <a:rPr lang="en-NZ" dirty="0" smtClean="0"/>
              <a:t>Be able to analyse codes with a small number of interactions between a few threads, answering the question “what execution traces are possible?” </a:t>
            </a:r>
          </a:p>
          <a:p>
            <a:r>
              <a:rPr lang="en-NZ" dirty="0" smtClean="0"/>
              <a:t>Learn the syntax for synchronized methods</a:t>
            </a:r>
          </a:p>
          <a:p>
            <a:pPr lvl="1"/>
            <a:r>
              <a:rPr lang="en-NZ" dirty="0" smtClean="0"/>
              <a:t>What are the disadvantages of this “syntactic sugar”?</a:t>
            </a:r>
          </a:p>
          <a:p>
            <a:r>
              <a:rPr lang="en-NZ" dirty="0" smtClean="0"/>
              <a:t>Learn an important design pattern: using a final instance of a collection to synchronize its methods.</a:t>
            </a:r>
          </a:p>
          <a:p>
            <a:pPr lvl="1"/>
            <a:r>
              <a:rPr lang="en-NZ" dirty="0" smtClean="0"/>
              <a:t>A simple example:  a thread-safe cache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462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 for Today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Develop a stronger understanding of synchronization in Java.</a:t>
            </a:r>
          </a:p>
          <a:p>
            <a:pPr lvl="1"/>
            <a:r>
              <a:rPr lang="en-NZ" dirty="0" smtClean="0"/>
              <a:t>Be able to analyse codes with a small number of interactions between a few threads, answering the question “what execution traces are possible?” </a:t>
            </a:r>
          </a:p>
          <a:p>
            <a:r>
              <a:rPr lang="en-NZ" dirty="0" smtClean="0"/>
              <a:t>Learn the syntax for synchronized methods</a:t>
            </a:r>
          </a:p>
          <a:p>
            <a:pPr lvl="1"/>
            <a:r>
              <a:rPr lang="en-NZ" dirty="0" smtClean="0"/>
              <a:t>What are the disadvantages of this “syntactic sugar”?</a:t>
            </a:r>
          </a:p>
          <a:p>
            <a:r>
              <a:rPr lang="en-NZ" dirty="0" smtClean="0"/>
              <a:t>Learn an important design pattern: using a final instance of a collection to synchronize its methods.</a:t>
            </a:r>
          </a:p>
          <a:p>
            <a:pPr lvl="1"/>
            <a:r>
              <a:rPr lang="en-NZ" dirty="0" smtClean="0"/>
              <a:t>A simple example:  a thread-safe cache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795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Goetz’s “Simple Synchronization Example”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234136"/>
          </a:xfrm>
        </p:spPr>
        <p:txBody>
          <a:bodyPr>
            <a:normAutofit/>
          </a:bodyPr>
          <a:lstStyle/>
          <a:p>
            <a:r>
              <a:rPr lang="en-NZ" dirty="0" smtClean="0"/>
              <a:t>“Using </a:t>
            </a:r>
            <a:r>
              <a:rPr lang="en-NZ" dirty="0"/>
              <a:t>synchronized blocks allows you </a:t>
            </a:r>
            <a:endParaRPr lang="en-NZ" dirty="0" smtClean="0"/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to </a:t>
            </a:r>
            <a:r>
              <a:rPr lang="en-NZ" dirty="0">
                <a:solidFill>
                  <a:schemeClr val="tx1"/>
                </a:solidFill>
              </a:rPr>
              <a:t>perform a group of related updates as a </a:t>
            </a:r>
            <a:r>
              <a:rPr lang="en-NZ" dirty="0" smtClean="0">
                <a:solidFill>
                  <a:schemeClr val="tx1"/>
                </a:solidFill>
              </a:rPr>
              <a:t>set 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without </a:t>
            </a:r>
            <a:r>
              <a:rPr lang="en-NZ" dirty="0">
                <a:solidFill>
                  <a:schemeClr val="tx1"/>
                </a:solidFill>
              </a:rPr>
              <a:t>worrying about other threads </a:t>
            </a:r>
            <a:endParaRPr lang="en-NZ" dirty="0" smtClean="0">
              <a:solidFill>
                <a:schemeClr val="tx1"/>
              </a:solidFill>
            </a:endParaRPr>
          </a:p>
          <a:p>
            <a:pPr lvl="2"/>
            <a:r>
              <a:rPr lang="en-NZ" dirty="0" smtClean="0"/>
              <a:t>interrupting or seeing </a:t>
            </a:r>
            <a:r>
              <a:rPr lang="en-NZ" dirty="0"/>
              <a:t>the intermediate </a:t>
            </a:r>
            <a:r>
              <a:rPr lang="en-NZ" dirty="0" smtClean="0"/>
              <a:t>results of </a:t>
            </a:r>
            <a:r>
              <a:rPr lang="en-NZ" dirty="0"/>
              <a:t>a computation. </a:t>
            </a:r>
            <a:r>
              <a:rPr lang="en-NZ" dirty="0" smtClean="0"/>
              <a:t>“</a:t>
            </a:r>
          </a:p>
          <a:p>
            <a:r>
              <a:rPr lang="en-NZ" dirty="0" smtClean="0"/>
              <a:t>Do you understand why you should be concerned if </a:t>
            </a:r>
          </a:p>
          <a:p>
            <a:pPr lvl="1"/>
            <a:r>
              <a:rPr lang="en-NZ" dirty="0">
                <a:solidFill>
                  <a:schemeClr val="tx1"/>
                </a:solidFill>
              </a:rPr>
              <a:t>O</a:t>
            </a:r>
            <a:r>
              <a:rPr lang="en-NZ" dirty="0" smtClean="0">
                <a:solidFill>
                  <a:schemeClr val="tx1"/>
                </a:solidFill>
              </a:rPr>
              <a:t>ther threads can </a:t>
            </a:r>
            <a:r>
              <a:rPr lang="en-NZ" dirty="0" smtClean="0">
                <a:solidFill>
                  <a:srgbClr val="FF0000"/>
                </a:solidFill>
              </a:rPr>
              <a:t>interrupt </a:t>
            </a:r>
            <a:r>
              <a:rPr lang="en-NZ" dirty="0" smtClean="0">
                <a:solidFill>
                  <a:schemeClr val="tx1"/>
                </a:solidFill>
              </a:rPr>
              <a:t>a worker thread, or if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Other threads can </a:t>
            </a:r>
            <a:r>
              <a:rPr lang="en-NZ" dirty="0" smtClean="0">
                <a:solidFill>
                  <a:srgbClr val="FF0000"/>
                </a:solidFill>
              </a:rPr>
              <a:t>see</a:t>
            </a:r>
            <a:r>
              <a:rPr lang="en-NZ" dirty="0" smtClean="0">
                <a:solidFill>
                  <a:schemeClr val="tx1"/>
                </a:solidFill>
              </a:rPr>
              <a:t> a worker’s intermediate results?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051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Atomicity, in detail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/>
              <a:t>Atomic </a:t>
            </a:r>
            <a:r>
              <a:rPr lang="en-NZ" dirty="0" smtClean="0"/>
              <a:t>reading: </a:t>
            </a:r>
            <a:endParaRPr lang="en-NZ" dirty="0"/>
          </a:p>
          <a:p>
            <a:pPr lvl="1"/>
            <a:r>
              <a:rPr lang="en-NZ" dirty="0">
                <a:solidFill>
                  <a:schemeClr val="tx1"/>
                </a:solidFill>
              </a:rPr>
              <a:t>The variables read by a worker (in an atomic task) must be </a:t>
            </a:r>
            <a:r>
              <a:rPr lang="en-NZ" dirty="0">
                <a:solidFill>
                  <a:srgbClr val="FF0000"/>
                </a:solidFill>
              </a:rPr>
              <a:t>“locked” against changes</a:t>
            </a:r>
            <a:r>
              <a:rPr lang="en-NZ" dirty="0">
                <a:solidFill>
                  <a:schemeClr val="tx1"/>
                </a:solidFill>
              </a:rPr>
              <a:t> by other threads -- until the worker has completed the task.</a:t>
            </a:r>
          </a:p>
          <a:p>
            <a:r>
              <a:rPr lang="en-NZ" dirty="0"/>
              <a:t>Atomic </a:t>
            </a:r>
            <a:r>
              <a:rPr lang="en-NZ" dirty="0" smtClean="0"/>
              <a:t>writing: </a:t>
            </a:r>
            <a:endParaRPr lang="en-NZ" dirty="0"/>
          </a:p>
          <a:p>
            <a:pPr lvl="1"/>
            <a:r>
              <a:rPr lang="en-NZ" dirty="0">
                <a:solidFill>
                  <a:schemeClr val="tx1"/>
                </a:solidFill>
              </a:rPr>
              <a:t>A worker’s writes must be </a:t>
            </a:r>
            <a:r>
              <a:rPr lang="en-NZ" dirty="0">
                <a:solidFill>
                  <a:srgbClr val="FF0000"/>
                </a:solidFill>
              </a:rPr>
              <a:t>invisible</a:t>
            </a:r>
            <a:r>
              <a:rPr lang="en-NZ" dirty="0">
                <a:solidFill>
                  <a:schemeClr val="tx1"/>
                </a:solidFill>
              </a:rPr>
              <a:t> to other threads until the worker has finished their atomic task – and they must be visible to the next worker who enters this task.</a:t>
            </a:r>
          </a:p>
          <a:p>
            <a:r>
              <a:rPr lang="en-NZ" dirty="0"/>
              <a:t>Atomic </a:t>
            </a:r>
            <a:r>
              <a:rPr lang="en-NZ" dirty="0" smtClean="0"/>
              <a:t>completion: </a:t>
            </a:r>
            <a:endParaRPr lang="en-NZ" dirty="0"/>
          </a:p>
          <a:p>
            <a:pPr lvl="1"/>
            <a:r>
              <a:rPr lang="en-NZ" dirty="0">
                <a:solidFill>
                  <a:schemeClr val="tx1"/>
                </a:solidFill>
              </a:rPr>
              <a:t>While a worker is performing an atomic task, it should not be </a:t>
            </a:r>
            <a:r>
              <a:rPr lang="en-NZ" dirty="0">
                <a:solidFill>
                  <a:srgbClr val="FF0000"/>
                </a:solidFill>
              </a:rPr>
              <a:t>interrupted</a:t>
            </a:r>
            <a:r>
              <a:rPr lang="en-NZ" dirty="0">
                <a:solidFill>
                  <a:schemeClr val="tx1"/>
                </a:solidFill>
              </a:rPr>
              <a:t> by other workers. </a:t>
            </a:r>
            <a:r>
              <a:rPr lang="en-NZ" dirty="0" smtClean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This </a:t>
            </a:r>
            <a:r>
              <a:rPr lang="en-NZ" dirty="0">
                <a:solidFill>
                  <a:schemeClr val="tx1"/>
                </a:solidFill>
              </a:rPr>
              <a:t>is not an absolute prohibition.  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If </a:t>
            </a:r>
            <a:r>
              <a:rPr lang="en-NZ" dirty="0">
                <a:solidFill>
                  <a:schemeClr val="tx1"/>
                </a:solidFill>
              </a:rPr>
              <a:t>a thread is interrupted, it has to start over from the </a:t>
            </a:r>
            <a:r>
              <a:rPr lang="en-NZ" i="1" dirty="0">
                <a:solidFill>
                  <a:schemeClr val="tx1"/>
                </a:solidFill>
              </a:rPr>
              <a:t>beginning </a:t>
            </a:r>
            <a:r>
              <a:rPr lang="en-NZ" dirty="0">
                <a:solidFill>
                  <a:schemeClr val="tx1"/>
                </a:solidFill>
              </a:rPr>
              <a:t>of the task – </a:t>
            </a:r>
            <a:r>
              <a:rPr lang="en-NZ" dirty="0" smtClean="0">
                <a:solidFill>
                  <a:schemeClr val="tx1"/>
                </a:solidFill>
              </a:rPr>
              <a:t>and this </a:t>
            </a:r>
            <a:r>
              <a:rPr lang="en-NZ" dirty="0">
                <a:solidFill>
                  <a:schemeClr val="tx1"/>
                </a:solidFill>
              </a:rPr>
              <a:t>slows progress.  </a:t>
            </a:r>
            <a:endParaRPr lang="en-NZ" dirty="0" smtClean="0">
              <a:solidFill>
                <a:schemeClr val="tx1"/>
              </a:solidFill>
            </a:endParaRP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In </a:t>
            </a:r>
            <a:r>
              <a:rPr lang="en-NZ" dirty="0">
                <a:solidFill>
                  <a:schemeClr val="tx1"/>
                </a:solidFill>
              </a:rPr>
              <a:t>an extreme case (called </a:t>
            </a:r>
            <a:r>
              <a:rPr lang="en-NZ" dirty="0" err="1">
                <a:solidFill>
                  <a:srgbClr val="FF0000"/>
                </a:solidFill>
              </a:rPr>
              <a:t>livelock</a:t>
            </a:r>
            <a:r>
              <a:rPr lang="en-NZ" dirty="0">
                <a:solidFill>
                  <a:schemeClr val="tx1"/>
                </a:solidFill>
              </a:rPr>
              <a:t>), every worker attempting the task is interrupted by another worker, so the task is never </a:t>
            </a:r>
            <a:r>
              <a:rPr lang="en-NZ" dirty="0" smtClean="0">
                <a:solidFill>
                  <a:schemeClr val="tx1"/>
                </a:solidFill>
              </a:rPr>
              <a:t>completed</a:t>
            </a:r>
            <a:r>
              <a:rPr lang="en-NZ" dirty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799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top-level structure of Goetz’s example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45016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NZ" sz="2400" dirty="0" err="1">
                <a:latin typeface="Courier New" pitchFamily="49" charset="0"/>
                <a:cs typeface="Courier New" pitchFamily="49" charset="0"/>
              </a:rPr>
              <a:t>SyncExample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 { </a:t>
            </a:r>
            <a:endParaRPr lang="en-NZ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NZ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 Object </a:t>
            </a:r>
            <a:r>
              <a:rPr lang="en-NZ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lockObject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 = new Object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static class Thread1 extends Thread 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	… // on next slide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static class 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Thread2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extends Thread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latin typeface="Courier New" pitchFamily="49" charset="0"/>
                <a:cs typeface="Courier New" pitchFamily="49" charset="0"/>
              </a:rPr>
              <a:t>	… // on next slide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NZ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NZ" sz="24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) { </a:t>
            </a:r>
            <a:endParaRPr lang="en-NZ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 new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Thread1().start(); </a:t>
            </a:r>
            <a:endParaRPr lang="en-NZ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  new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Thread2().start(); </a:t>
            </a:r>
            <a:endParaRPr lang="en-NZ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} </a:t>
            </a:r>
            <a:endParaRPr lang="en-NZ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183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Thread classes in Goetz’s example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45016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static class Thread1 extends Thread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void run() {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synchronized( </a:t>
            </a:r>
            <a:r>
              <a:rPr lang="en-NZ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lockObject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)</a:t>
            </a:r>
            <a:r>
              <a:rPr lang="en-NZ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{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  x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y = 0;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} }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static class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Thread2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extends Thread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   public void run() 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synchronized( </a:t>
            </a:r>
            <a:r>
              <a:rPr lang="en-NZ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lockObject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)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       x = y =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1; </a:t>
            </a:r>
            <a:endParaRPr lang="en-NZ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(y);</a:t>
            </a:r>
            <a:endParaRPr lang="en-NZ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NZ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12380" y="2381979"/>
            <a:ext cx="369012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algn="l"/>
            <a:r>
              <a:rPr lang="en-NZ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64508" y="2381979"/>
            <a:ext cx="369012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algn="l"/>
            <a:r>
              <a:rPr lang="en-NZ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N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16436" y="2566644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or</a:t>
            </a:r>
            <a:endParaRPr lang="en-NZ" dirty="0"/>
          </a:p>
        </p:txBody>
      </p:sp>
      <p:sp>
        <p:nvSpPr>
          <p:cNvPr id="7" name="TextBox 6"/>
          <p:cNvSpPr txBox="1"/>
          <p:nvPr/>
        </p:nvSpPr>
        <p:spPr>
          <a:xfrm>
            <a:off x="8007490" y="1373560"/>
            <a:ext cx="1418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Expected</a:t>
            </a:r>
          </a:p>
          <a:p>
            <a:pPr algn="l"/>
            <a:r>
              <a:rPr lang="en-NZ" dirty="0" smtClean="0"/>
              <a:t>output:</a:t>
            </a:r>
            <a:endParaRPr lang="en-NZ" dirty="0"/>
          </a:p>
        </p:txBody>
      </p:sp>
      <p:sp>
        <p:nvSpPr>
          <p:cNvPr id="9" name="TextBox 8"/>
          <p:cNvSpPr txBox="1"/>
          <p:nvPr/>
        </p:nvSpPr>
        <p:spPr>
          <a:xfrm>
            <a:off x="5601072" y="3789040"/>
            <a:ext cx="4248472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NZ" sz="2000" dirty="0" smtClean="0"/>
              <a:t>A thread cannot execute a synchronized block until it acquires the “</a:t>
            </a:r>
            <a:r>
              <a:rPr lang="en-NZ" sz="2000" dirty="0" smtClean="0">
                <a:solidFill>
                  <a:srgbClr val="FF0000"/>
                </a:solidFill>
              </a:rPr>
              <a:t>lock</a:t>
            </a:r>
            <a:r>
              <a:rPr lang="en-NZ" sz="2000" dirty="0" smtClean="0"/>
              <a:t>” on the block’s </a:t>
            </a:r>
            <a:r>
              <a:rPr lang="en-NZ" sz="2000" dirty="0" smtClean="0">
                <a:solidFill>
                  <a:srgbClr val="FF0000"/>
                </a:solidFill>
              </a:rPr>
              <a:t>monitor</a:t>
            </a:r>
            <a:r>
              <a:rPr lang="en-NZ" sz="2000" dirty="0" smtClean="0"/>
              <a:t>.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NZ" sz="2000" dirty="0" smtClean="0"/>
              <a:t>The lock is released when the thread exits the block.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NZ" sz="2000" dirty="0" smtClean="0"/>
              <a:t>A lock has at most one owner at any time. 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NZ" sz="2000" dirty="0" smtClean="0"/>
              <a:t>A thread can own many locks.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3053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Unsynchronized threads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45016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static class Thread1 extends Thread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void run() {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	y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x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y = 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x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}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}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static class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Thread2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extends Thread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   public void run() 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 y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 x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y =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1; </a:t>
            </a:r>
            <a:endParaRPr lang="en-NZ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x = 1;</a:t>
            </a:r>
            <a:endParaRPr lang="en-NZ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(y);</a:t>
            </a:r>
            <a:endParaRPr lang="en-NZ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 </a:t>
            </a:r>
            <a:endParaRPr lang="en-NZ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24348" y="2598003"/>
            <a:ext cx="369012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algn="l"/>
            <a:r>
              <a:rPr lang="en-NZ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76476" y="2598003"/>
            <a:ext cx="369012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algn="l"/>
            <a:r>
              <a:rPr lang="en-NZ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N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28404" y="2782668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or</a:t>
            </a:r>
            <a:endParaRPr lang="en-NZ" dirty="0"/>
          </a:p>
        </p:txBody>
      </p:sp>
      <p:sp>
        <p:nvSpPr>
          <p:cNvPr id="7" name="TextBox 6"/>
          <p:cNvSpPr txBox="1"/>
          <p:nvPr/>
        </p:nvSpPr>
        <p:spPr>
          <a:xfrm>
            <a:off x="7719458" y="1589584"/>
            <a:ext cx="1418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Expected</a:t>
            </a:r>
          </a:p>
          <a:p>
            <a:pPr algn="l"/>
            <a:r>
              <a:rPr lang="en-NZ" dirty="0" smtClean="0"/>
              <a:t>output:</a:t>
            </a:r>
            <a:endParaRPr lang="en-NZ" dirty="0"/>
          </a:p>
        </p:txBody>
      </p:sp>
      <p:sp>
        <p:nvSpPr>
          <p:cNvPr id="8" name="TextBox 7"/>
          <p:cNvSpPr txBox="1"/>
          <p:nvPr/>
        </p:nvSpPr>
        <p:spPr>
          <a:xfrm>
            <a:off x="8319933" y="3513782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or</a:t>
            </a:r>
            <a:endParaRPr lang="en-NZ" dirty="0"/>
          </a:p>
        </p:txBody>
      </p:sp>
      <p:sp>
        <p:nvSpPr>
          <p:cNvPr id="9" name="TextBox 8"/>
          <p:cNvSpPr txBox="1"/>
          <p:nvPr/>
        </p:nvSpPr>
        <p:spPr>
          <a:xfrm>
            <a:off x="8374891" y="4121240"/>
            <a:ext cx="369012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algn="l"/>
            <a:r>
              <a:rPr lang="en-NZ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NZ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2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1988840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2540555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ctho065\AppData\Local\Microsoft\Windows\Temporary Internet Files\Content.IE5\M90CLU6K\MC910216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2828587"/>
            <a:ext cx="745397" cy="31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4365104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4941168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ctho065\AppData\Local\Microsoft\Windows\Temporary Internet Files\Content.IE5\URSXURZT\MC9003526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30" y="5261990"/>
            <a:ext cx="633214" cy="39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8337376" y="4942873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NZ" dirty="0" smtClean="0"/>
              <a:t>or</a:t>
            </a:r>
            <a:endParaRPr lang="en-NZ" dirty="0"/>
          </a:p>
        </p:txBody>
      </p:sp>
      <p:sp>
        <p:nvSpPr>
          <p:cNvPr id="21" name="TextBox 20"/>
          <p:cNvSpPr txBox="1"/>
          <p:nvPr/>
        </p:nvSpPr>
        <p:spPr>
          <a:xfrm>
            <a:off x="8392334" y="5550331"/>
            <a:ext cx="369012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NZ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algn="l"/>
            <a:r>
              <a:rPr lang="en-NZ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N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145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20" grpId="0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Synchronized Methods</a:t>
            </a:r>
            <a:endParaRPr lang="en-N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NZ" sz="2400" dirty="0" smtClean="0"/>
              <a:t>We can synchronize the body of a method using </a:t>
            </a:r>
            <a:r>
              <a:rPr lang="en-NZ" sz="2400" dirty="0">
                <a:solidFill>
                  <a:schemeClr val="tx2"/>
                </a:solidFill>
                <a:latin typeface="Courier New" pitchFamily="49" charset="0"/>
                <a:ea typeface="+mj-ea"/>
                <a:cs typeface="Courier New" pitchFamily="49" charset="0"/>
              </a:rPr>
              <a:t>this</a:t>
            </a:r>
            <a:r>
              <a:rPr lang="en-NZ" sz="2400" dirty="0" smtClean="0"/>
              <a:t> as its lock:</a:t>
            </a:r>
            <a:endParaRPr lang="en-NZ" sz="2400" dirty="0"/>
          </a:p>
          <a:p>
            <a:pPr marL="274638" lvl="1" indent="0">
              <a:spcBef>
                <a:spcPts val="0"/>
              </a:spcBef>
              <a:buNone/>
            </a:pPr>
            <a:r>
              <a:rPr lang="en-NZ" sz="2000" dirty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public class Point { </a:t>
            </a:r>
            <a:endParaRPr lang="en-NZ" sz="2000" dirty="0" smtClean="0">
              <a:solidFill>
                <a:schemeClr val="tx1"/>
              </a:solidFill>
              <a:latin typeface="Courier New" pitchFamily="49" charset="0"/>
              <a:ea typeface="+mj-ea"/>
              <a:cs typeface="Courier New" pitchFamily="49" charset="0"/>
            </a:endParaRPr>
          </a:p>
          <a:p>
            <a:pPr marL="274638" lvl="1" indent="0">
              <a:spcBef>
                <a:spcPts val="0"/>
              </a:spcBef>
              <a:buNone/>
            </a:pPr>
            <a:r>
              <a:rPr lang="en-NZ" sz="2000" dirty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 public 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void </a:t>
            </a:r>
            <a:r>
              <a:rPr lang="en-NZ" sz="2000" dirty="0" err="1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setXY</a:t>
            </a: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( </a:t>
            </a:r>
            <a:r>
              <a:rPr lang="en-NZ" sz="2000" dirty="0" err="1" smtClean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int</a:t>
            </a: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x, </a:t>
            </a:r>
            <a:r>
              <a:rPr lang="en-NZ" sz="2000" dirty="0" err="1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int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y ) 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{ </a:t>
            </a:r>
            <a:endParaRPr lang="en-NZ" sz="2000" dirty="0" smtClean="0">
              <a:solidFill>
                <a:schemeClr val="tx1"/>
              </a:solidFill>
              <a:latin typeface="Courier New" pitchFamily="49" charset="0"/>
              <a:ea typeface="+mj-ea"/>
              <a:cs typeface="Courier New" pitchFamily="49" charset="0"/>
            </a:endParaRPr>
          </a:p>
          <a:p>
            <a:pPr marL="274638" lvl="1" indent="0">
              <a:spcBef>
                <a:spcPts val="0"/>
              </a:spcBef>
              <a:buNone/>
            </a:pPr>
            <a:r>
              <a:rPr lang="en-NZ" sz="2000" dirty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  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ea typeface="+mj-ea"/>
                <a:cs typeface="Courier New" pitchFamily="49" charset="0"/>
              </a:rPr>
              <a:t>synchronized</a:t>
            </a: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(this) </a:t>
            </a: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{</a:t>
            </a:r>
          </a:p>
          <a:p>
            <a:pPr marL="274638" lvl="1" indent="0">
              <a:spcBef>
                <a:spcPts val="0"/>
              </a:spcBef>
              <a:buNone/>
            </a:pPr>
            <a:r>
              <a:rPr lang="en-NZ" sz="2000" dirty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     </a:t>
            </a:r>
            <a:r>
              <a:rPr lang="en-NZ" sz="2000" dirty="0" err="1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this.x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 = x; </a:t>
            </a:r>
            <a:r>
              <a:rPr lang="en-NZ" sz="2000" dirty="0" err="1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this.y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 = y</a:t>
            </a: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;</a:t>
            </a:r>
          </a:p>
          <a:p>
            <a:pPr marL="274638" lvl="1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ea typeface="+mj-ea"/>
                <a:cs typeface="Courier New" pitchFamily="49" charset="0"/>
              </a:rPr>
              <a:t>} } } </a:t>
            </a:r>
          </a:p>
          <a:p>
            <a:pPr marL="273050" lvl="1">
              <a:spcBef>
                <a:spcPts val="600"/>
              </a:spcBef>
              <a:buClr>
                <a:schemeClr val="accent1"/>
              </a:buClr>
            </a:pPr>
            <a:r>
              <a:rPr lang="en-NZ" sz="2400" dirty="0">
                <a:solidFill>
                  <a:schemeClr val="tx1"/>
                </a:solidFill>
              </a:rPr>
              <a:t>This is a very common structure, so Java includes the “synchronized method” as syntactic sugar. </a:t>
            </a:r>
          </a:p>
          <a:p>
            <a:pPr marL="547687" lvl="2">
              <a:spcBef>
                <a:spcPts val="600"/>
              </a:spcBef>
              <a:buClr>
                <a:schemeClr val="accent1"/>
              </a:buClr>
            </a:pPr>
            <a:r>
              <a:rPr lang="en-NZ" dirty="0" smtClean="0"/>
              <a:t>See </a:t>
            </a:r>
            <a:r>
              <a:rPr lang="en-NZ" dirty="0">
                <a:hlinkClick r:id="rId2"/>
              </a:rPr>
              <a:t>http://</a:t>
            </a:r>
            <a:r>
              <a:rPr lang="en-NZ" dirty="0" smtClean="0">
                <a:hlinkClick r:id="rId2"/>
              </a:rPr>
              <a:t>en.wikipedia.org/wiki/Syntactic_sugar</a:t>
            </a:r>
            <a:endParaRPr lang="en-NZ" dirty="0" smtClean="0"/>
          </a:p>
          <a:p>
            <a:r>
              <a:rPr lang="en-NZ" sz="2400" dirty="0" smtClean="0"/>
              <a:t>The following is equivalent, and is sweeter to read and write.</a:t>
            </a:r>
          </a:p>
          <a:p>
            <a:pPr marL="274638" lvl="1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Point { </a:t>
            </a:r>
          </a:p>
          <a:p>
            <a:pPr marL="274638" lvl="1" indent="0">
              <a:spcBef>
                <a:spcPts val="0"/>
              </a:spcBef>
              <a:buNone/>
            </a:pPr>
            <a:r>
              <a:rPr lang="en-NZ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void </a:t>
            </a:r>
            <a:r>
              <a:rPr lang="en-NZ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setXY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NZ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y ) {</a:t>
            </a:r>
          </a:p>
          <a:p>
            <a:pPr marL="274638" lvl="1" indent="0">
              <a:spcBef>
                <a:spcPts val="0"/>
              </a:spcBef>
              <a:buNone/>
            </a:pPr>
            <a:r>
              <a:rPr lang="en-NZ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this.x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x; </a:t>
            </a:r>
            <a:r>
              <a:rPr lang="en-NZ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this.y</a:t>
            </a:r>
            <a:r>
              <a:rPr lang="en-NZ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y;</a:t>
            </a:r>
          </a:p>
          <a:p>
            <a:pPr marL="274638" lvl="1" indent="0">
              <a:spcBef>
                <a:spcPts val="0"/>
              </a:spcBef>
              <a:buNone/>
            </a:pPr>
            <a:r>
              <a:rPr lang="en-NZ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NZ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NZ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</a:pPr>
            <a:r>
              <a:rPr lang="en-NZ" sz="2400" dirty="0" smtClean="0">
                <a:solidFill>
                  <a:schemeClr val="tx1"/>
                </a:solidFill>
              </a:rPr>
              <a:t>Warning: sugar is very unhealthy if you don’t “eat your vegetables” too!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396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196752"/>
            <a:ext cx="9493250" cy="561662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SyncExample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{ </a:t>
            </a:r>
            <a:endParaRPr lang="en-NZ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static class </a:t>
            </a:r>
            <a:r>
              <a:rPr lang="en-NZ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Thingie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lastAccess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NZ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setLastAccess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 Date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this.lastAccess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= date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}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public static class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MyThread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extends Thread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Thingie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thingie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MyThread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Thingie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thingie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this.thingie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thingie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 }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void run()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thingie.setLastAccess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 new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() 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}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static void main()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Thingie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thingie1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Thingie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NZ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thingie2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Thingie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MyThread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(thingie1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).start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MyThread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(thingie2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).start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} }</a:t>
            </a:r>
            <a:endParaRPr lang="en-NZ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Dangerous Sugar…</a:t>
            </a:r>
            <a:endParaRPr lang="en-NZ" dirty="0"/>
          </a:p>
        </p:txBody>
      </p:sp>
      <p:sp>
        <p:nvSpPr>
          <p:cNvPr id="22" name="TextBox 21"/>
          <p:cNvSpPr txBox="1"/>
          <p:nvPr/>
        </p:nvSpPr>
        <p:spPr>
          <a:xfrm>
            <a:off x="6177136" y="3212976"/>
            <a:ext cx="338437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setLastAccess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sz="2000" dirty="0" smtClean="0"/>
              <a:t> is a synchronized method, so each instance has its own lock.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NZ" sz="2000" dirty="0" smtClean="0"/>
              <a:t>This method  is unsafe, because the first worker thread can acquire the lock on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thingie1</a:t>
            </a:r>
            <a:r>
              <a:rPr lang="en-NZ" sz="2000" dirty="0" smtClean="0"/>
              <a:t> </a:t>
            </a:r>
            <a:r>
              <a:rPr lang="en-NZ" sz="2000" b="1" dirty="0" smtClean="0">
                <a:solidFill>
                  <a:srgbClr val="FF0000"/>
                </a:solidFill>
              </a:rPr>
              <a:t>at the same time</a:t>
            </a:r>
            <a:r>
              <a:rPr lang="en-NZ" sz="2000" dirty="0" smtClean="0"/>
              <a:t> the second worker acquires a lock on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thingie2</a:t>
            </a:r>
            <a:r>
              <a:rPr lang="en-NZ" sz="200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C4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84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>
        <a:noFill/>
        <a:ln w="76200">
          <a:solidFill>
            <a:srgbClr val="00B050"/>
          </a:solidFill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8207</TotalTime>
  <Words>1416</Words>
  <Application>Microsoft Office PowerPoint</Application>
  <PresentationFormat>A4 Paper (210x297 mm)</PresentationFormat>
  <Paragraphs>221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CS105_10</vt:lpstr>
      <vt:lpstr>COMPSCI 230 S2C 2015 Software Design and Construction </vt:lpstr>
      <vt:lpstr>Learning Goals for Today</vt:lpstr>
      <vt:lpstr>Goetz’s “Simple Synchronization Example”</vt:lpstr>
      <vt:lpstr>Atomicity, in detail</vt:lpstr>
      <vt:lpstr>The top-level structure of Goetz’s example</vt:lpstr>
      <vt:lpstr>Thread classes in Goetz’s example</vt:lpstr>
      <vt:lpstr>Unsynchronized threads</vt:lpstr>
      <vt:lpstr>Synchronized Methods</vt:lpstr>
      <vt:lpstr>Dangerous Sugar…</vt:lpstr>
      <vt:lpstr>Goetz’s Advice on Synchronization</vt:lpstr>
      <vt:lpstr>Most Java Classes are not Synchronized!</vt:lpstr>
      <vt:lpstr>A Simple Thread-Safe Cache</vt:lpstr>
      <vt:lpstr>Sharing access to data summary (Goetz)</vt:lpstr>
      <vt:lpstr>Learning Goals for Today</vt:lpstr>
    </vt:vector>
  </TitlesOfParts>
  <Company>The 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Clark Thomborson</cp:lastModifiedBy>
  <cp:revision>515</cp:revision>
  <dcterms:created xsi:type="dcterms:W3CDTF">2003-06-18T01:49:53Z</dcterms:created>
  <dcterms:modified xsi:type="dcterms:W3CDTF">2015-05-21T03:42:39Z</dcterms:modified>
</cp:coreProperties>
</file>