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15"/>
  </p:notesMasterIdLst>
  <p:handoutMasterIdLst>
    <p:handoutMasterId r:id="rId16"/>
  </p:handoutMasterIdLst>
  <p:sldIdLst>
    <p:sldId id="273" r:id="rId2"/>
    <p:sldId id="312" r:id="rId3"/>
    <p:sldId id="288" r:id="rId4"/>
    <p:sldId id="302" r:id="rId5"/>
    <p:sldId id="303" r:id="rId6"/>
    <p:sldId id="305" r:id="rId7"/>
    <p:sldId id="306" r:id="rId8"/>
    <p:sldId id="307" r:id="rId9"/>
    <p:sldId id="308" r:id="rId10"/>
    <p:sldId id="304" r:id="rId11"/>
    <p:sldId id="309" r:id="rId12"/>
    <p:sldId id="310" r:id="rId13"/>
    <p:sldId id="311" r:id="rId14"/>
  </p:sldIdLst>
  <p:sldSz cx="9906000" cy="6858000" type="A4"/>
  <p:notesSz cx="7099300" cy="10234613"/>
  <p:defaultTextStyle>
    <a:defPPr>
      <a:defRPr lang="en-NZ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4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680" autoAdjust="0"/>
    <p:restoredTop sz="94685" autoAdjust="0"/>
  </p:normalViewPr>
  <p:slideViewPr>
    <p:cSldViewPr>
      <p:cViewPr varScale="1">
        <p:scale>
          <a:sx n="99" d="100"/>
          <a:sy n="99" d="100"/>
        </p:scale>
        <p:origin x="-1608" y="-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l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l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fld id="{E997CF94-FBB4-4FCB-B3FE-D0F8A5631DA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59104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6288" y="768350"/>
            <a:ext cx="5546725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39FE3D10-B3BC-44EA-833D-6E599EC7363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71107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9488" y="3648075"/>
            <a:ext cx="79248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5048250"/>
            <a:ext cx="79248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79488" y="3648075"/>
            <a:ext cx="24765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5048250"/>
            <a:ext cx="24765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0" y="2286000"/>
            <a:ext cx="1090613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20800" y="3886200"/>
            <a:ext cx="74295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20800" y="5124450"/>
            <a:ext cx="74295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>
          <a:xfrm>
            <a:off x="6934200" y="6354763"/>
            <a:ext cx="24765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C3</a:t>
            </a:r>
            <a:endParaRPr lang="en-NZ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140075" y="6354763"/>
            <a:ext cx="3763963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3</a:t>
            </a:r>
            <a:endParaRPr lang="en-NZ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317625" y="6354763"/>
            <a:ext cx="13208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7F3A0-45B1-4CE6-9E43-01CACF79940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8134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C3</a:t>
            </a:r>
            <a:endParaRPr lang="en-N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3</a:t>
            </a:r>
            <a:endParaRPr lang="en-N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B5BEF-1B84-481E-AE12-FDBD3F514DF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85545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41767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C3</a:t>
            </a:r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3</a:t>
            </a: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56BA3-2E91-4AD2-B0B7-256FD0BED64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131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0"/>
            <a:ext cx="815356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94337" y="1196975"/>
            <a:ext cx="4597003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6440" y="1196975"/>
            <a:ext cx="4598723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C3</a:t>
            </a:r>
            <a:endParaRPr lang="en-NZ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3</a:t>
            </a:r>
            <a:endParaRPr lang="en-NZ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9C1AB-4E3C-4FE8-8791-6DB4C37F1D5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09651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30399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1054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C3</a:t>
            </a:r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dirty="0" smtClean="0"/>
            </a:lvl1pPr>
          </a:lstStyle>
          <a:p>
            <a:pPr>
              <a:defRPr/>
            </a:pPr>
            <a:r>
              <a:rPr lang="en-NZ" smtClean="0"/>
              <a:t>Concurrency 3</a:t>
            </a: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3669D-2BA9-4702-B0D8-BA76FEAF13E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92476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2819400"/>
            <a:ext cx="79248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2819400"/>
            <a:ext cx="24765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2971800"/>
            <a:ext cx="74295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3350" y="4267200"/>
            <a:ext cx="734695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354763"/>
            <a:ext cx="24765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C3</a:t>
            </a:r>
            <a:endParaRPr lang="en-N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40075" y="6354763"/>
            <a:ext cx="3763963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3</a:t>
            </a:r>
            <a:endParaRPr lang="en-N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8875" y="6354763"/>
            <a:ext cx="1647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5A070-D851-43EE-811E-49B3EAE06C7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1363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228600"/>
            <a:ext cx="8482041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4378452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018215" y="1216152"/>
            <a:ext cx="4378452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C3</a:t>
            </a:r>
            <a:endParaRPr lang="en-N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3</a:t>
            </a:r>
            <a:endParaRPr lang="en-N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3A9E7-24EE-4341-93F5-FA1DEB4FFFB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8259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285875"/>
            <a:ext cx="4376870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5550" y="1295400"/>
            <a:ext cx="4378590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5300" y="2133600"/>
            <a:ext cx="437515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035550" y="2133600"/>
            <a:ext cx="437515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C3</a:t>
            </a:r>
            <a:endParaRPr lang="en-NZ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3</a:t>
            </a:r>
            <a:endParaRPr lang="en-NZ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53D25-781E-4CE8-9818-5DC48560A19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9895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C3</a:t>
            </a:r>
            <a:endParaRPr lang="en-N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3</a:t>
            </a:r>
            <a:endParaRPr lang="en-N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9AE63-5CA7-42CE-9C58-4384E18B3489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63130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C3</a:t>
            </a:r>
            <a:endParaRPr lang="en-N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3</a:t>
            </a:r>
            <a:endParaRPr lang="en-N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C371F-8548-4AB0-A9F7-DC49299EE5D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8060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7506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1650" y="304800"/>
            <a:ext cx="272415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1650" y="1219201"/>
            <a:ext cx="272415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30200" y="304800"/>
            <a:ext cx="619125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C3</a:t>
            </a:r>
            <a:endParaRPr lang="en-N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3</a:t>
            </a:r>
            <a:endParaRPr lang="en-N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0DFE-0548-400E-A8FA-F01D8695FF2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95177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5300" y="500063"/>
            <a:ext cx="198438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500856"/>
            <a:ext cx="89154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5300" y="1905000"/>
            <a:ext cx="89154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219200"/>
            <a:ext cx="89154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C3</a:t>
            </a:r>
            <a:endParaRPr lang="en-N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3</a:t>
            </a:r>
            <a:endParaRPr lang="en-N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C7C70-7420-4656-AE43-871CADEE97CD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36497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928688" y="152400"/>
            <a:ext cx="848201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95300" y="1219200"/>
            <a:ext cx="89154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215188" y="6356350"/>
            <a:ext cx="24796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C3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40075" y="6356350"/>
            <a:ext cx="3797300" cy="365125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NZ" smtClean="0"/>
              <a:t>Concurrency 3</a:t>
            </a:r>
            <a:endParaRPr lang="en-N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263" y="6356350"/>
            <a:ext cx="21463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9BBFAA5-2A47-44CD-9BA7-C025E5419EE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165100" y="6353175"/>
            <a:ext cx="93599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165100" y="1143000"/>
            <a:ext cx="93599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48" r:id="rId5"/>
    <p:sldLayoutId id="2147483954" r:id="rId6"/>
    <p:sldLayoutId id="2147483955" r:id="rId7"/>
    <p:sldLayoutId id="2147483956" r:id="rId8"/>
    <p:sldLayoutId id="2147483957" r:id="rId9"/>
    <p:sldLayoutId id="2147483949" r:id="rId10"/>
    <p:sldLayoutId id="2147483958" r:id="rId11"/>
    <p:sldLayoutId id="2147483959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JavaServer_Pag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NZ" altLang="zh-TW" dirty="0" smtClean="0">
                <a:ea typeface="新細明體" pitchFamily="18" charset="-120"/>
              </a:rPr>
              <a:t>COMPSCI 230 S2C </a:t>
            </a:r>
            <a:r>
              <a:rPr lang="en-NZ" altLang="zh-TW" dirty="0" smtClean="0">
                <a:ea typeface="新細明體" pitchFamily="18" charset="-120"/>
              </a:rPr>
              <a:t>2015</a:t>
            </a:r>
            <a:r>
              <a:rPr lang="en-NZ" altLang="zh-TW" dirty="0" smtClean="0">
                <a:ea typeface="新細明體" pitchFamily="18" charset="-120"/>
              </a:rPr>
              <a:t/>
            </a:r>
            <a:br>
              <a:rPr lang="en-NZ" altLang="zh-TW" dirty="0" smtClean="0">
                <a:ea typeface="新細明體" pitchFamily="18" charset="-120"/>
              </a:rPr>
            </a:br>
            <a:r>
              <a:rPr lang="en-US" altLang="en-US" dirty="0" smtClean="0"/>
              <a:t>Software Design and Construction</a:t>
            </a:r>
            <a:br>
              <a:rPr lang="en-US" altLang="en-US" dirty="0" smtClean="0"/>
            </a:br>
            <a:endParaRPr lang="en-US" dirty="0" smtClean="0">
              <a:ea typeface="新細明體" pitchFamily="18" charset="-120"/>
            </a:endParaRPr>
          </a:p>
        </p:txBody>
      </p:sp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320800" y="4980434"/>
            <a:ext cx="7429500" cy="752822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NZ" altLang="zh-TW" dirty="0" smtClean="0">
                <a:ea typeface="新細明體" pitchFamily="18" charset="-120"/>
              </a:rPr>
              <a:t>Thread usage and synchronisation</a:t>
            </a:r>
            <a:endParaRPr lang="en-NZ" altLang="zh-TW" dirty="0">
              <a:ea typeface="新細明體" pitchFamily="18" charset="-120"/>
            </a:endParaRPr>
          </a:p>
          <a:p>
            <a:pPr eaLnBrk="1" hangingPunct="1">
              <a:defRPr/>
            </a:pPr>
            <a:r>
              <a:rPr lang="en-NZ" altLang="zh-TW" dirty="0">
                <a:ea typeface="新細明體" pitchFamily="18" charset="-120"/>
              </a:rPr>
              <a:t>Lecture </a:t>
            </a:r>
            <a:r>
              <a:rPr lang="en-NZ" altLang="zh-TW" dirty="0" smtClean="0">
                <a:ea typeface="新細明體" pitchFamily="18" charset="-120"/>
              </a:rPr>
              <a:t>3 </a:t>
            </a:r>
            <a:r>
              <a:rPr lang="en-NZ" altLang="zh-TW" dirty="0">
                <a:ea typeface="新細明體" pitchFamily="18" charset="-120"/>
              </a:rPr>
              <a:t>of Theme </a:t>
            </a:r>
            <a:r>
              <a:rPr lang="en-NZ" altLang="zh-TW" dirty="0" smtClean="0">
                <a:ea typeface="新細明體" pitchFamily="18" charset="-120"/>
              </a:rPr>
              <a:t>C</a:t>
            </a:r>
            <a:endParaRPr lang="en-NZ" altLang="zh-TW" dirty="0">
              <a:ea typeface="新細明體" pitchFamily="18" charset="-12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C3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7F3A0-45B1-4CE6-9E43-01CACF799402}" type="slidenum">
              <a:rPr lang="en-NZ" smtClean="0"/>
              <a:pPr>
                <a:defRPr/>
              </a:pPr>
              <a:t>1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Threads can Work Cooperatively!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522168"/>
          </a:xfrm>
        </p:spPr>
        <p:txBody>
          <a:bodyPr>
            <a:normAutofit fontScale="92500" lnSpcReduction="10000"/>
          </a:bodyPr>
          <a:lstStyle/>
          <a:p>
            <a:r>
              <a:rPr lang="en-NZ" dirty="0" smtClean="0"/>
              <a:t>The simplest communication mechanism is a shared variable.</a:t>
            </a:r>
          </a:p>
          <a:p>
            <a:pPr lvl="1"/>
            <a:r>
              <a:rPr lang="en-NZ" dirty="0" smtClean="0"/>
              <a:t>Threads must be very careful to avoid writing to the same variable at the same time.</a:t>
            </a:r>
          </a:p>
          <a:p>
            <a:pPr lvl="2"/>
            <a:r>
              <a:rPr lang="en-NZ" dirty="0" smtClean="0"/>
              <a:t>If two threads write simultaneously, at most one of these writes will succeed.</a:t>
            </a:r>
          </a:p>
          <a:p>
            <a:pPr lvl="2"/>
            <a:r>
              <a:rPr lang="en-NZ" dirty="0" smtClean="0"/>
              <a:t>In the worst case, both writes succeed partially (in different portions of a shared object), and the object has a corrupted/inconsistent value.</a:t>
            </a:r>
          </a:p>
          <a:p>
            <a:pPr lvl="1"/>
            <a:r>
              <a:rPr lang="en-NZ" dirty="0" smtClean="0"/>
              <a:t>To avoid concurrent writing on an object, you can use a </a:t>
            </a:r>
            <a:r>
              <a:rPr lang="en-NZ" dirty="0" err="1" smtClean="0"/>
              <a:t>boolean</a:t>
            </a:r>
            <a:r>
              <a:rPr lang="en-NZ" dirty="0" smtClean="0"/>
              <a:t> (or other single-word primitive) variable.  You’ll need a protocol, for example:</a:t>
            </a:r>
          </a:p>
          <a:p>
            <a:pPr lvl="2"/>
            <a:r>
              <a:rPr lang="en-NZ" dirty="0" smtClean="0"/>
              <a:t>The “master” thread sets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flag=true</a:t>
            </a:r>
            <a:r>
              <a:rPr lang="en-NZ" dirty="0" smtClean="0"/>
              <a:t> when it is safe for the “slave” thread to write to the object.</a:t>
            </a:r>
          </a:p>
          <a:p>
            <a:pPr lvl="2"/>
            <a:r>
              <a:rPr lang="en-NZ" dirty="0" smtClean="0"/>
              <a:t>The “slave” resets the flag (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flag=false</a:t>
            </a:r>
            <a:r>
              <a:rPr lang="en-NZ" dirty="0" smtClean="0"/>
              <a:t>) after it has written to the object.</a:t>
            </a:r>
          </a:p>
          <a:p>
            <a:pPr lvl="2"/>
            <a:r>
              <a:rPr lang="en-NZ" dirty="0" smtClean="0"/>
              <a:t>The “master” can write to the object safely when </a:t>
            </a:r>
            <a:r>
              <a:rPr lang="en-NZ" dirty="0"/>
              <a:t>(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flag == false</a:t>
            </a:r>
            <a:r>
              <a:rPr lang="en-NZ" dirty="0"/>
              <a:t>) </a:t>
            </a:r>
            <a:r>
              <a:rPr lang="en-NZ" dirty="0" smtClean="0"/>
              <a:t>.</a:t>
            </a:r>
          </a:p>
          <a:p>
            <a:pPr lvl="2"/>
            <a:r>
              <a:rPr lang="en-NZ" dirty="0" smtClean="0">
                <a:solidFill>
                  <a:srgbClr val="FF0000"/>
                </a:solidFill>
              </a:rPr>
              <a:t>Warning</a:t>
            </a:r>
            <a:r>
              <a:rPr lang="en-NZ" dirty="0" smtClean="0"/>
              <a:t>: the flag must be </a:t>
            </a:r>
            <a:r>
              <a:rPr lang="en-NZ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volatile</a:t>
            </a:r>
            <a:r>
              <a:rPr lang="en-NZ" dirty="0" smtClean="0"/>
              <a:t>, otherwise the slave may never see a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NZ" dirty="0" smtClean="0"/>
              <a:t> value.</a:t>
            </a:r>
          </a:p>
          <a:p>
            <a:pPr lvl="3"/>
            <a:r>
              <a:rPr lang="en-NZ" dirty="0" smtClean="0"/>
              <a:t>In modern computer systems, thousands (or millions) of memory locations are cached by each CPU chip.  Each core may have a separate cache. </a:t>
            </a:r>
          </a:p>
          <a:p>
            <a:pPr lvl="3"/>
            <a:r>
              <a:rPr lang="en-NZ" dirty="0" smtClean="0"/>
              <a:t>A write to “memory” may not be visible to another core for a long time…</a:t>
            </a:r>
            <a:endParaRPr lang="en-N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C3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69857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Synchronized variables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NZ" dirty="0" smtClean="0"/>
              <a:t>If you have more than a few </a:t>
            </a:r>
            <a:r>
              <a:rPr lang="en-NZ" dirty="0" err="1" smtClean="0"/>
              <a:t>boolean</a:t>
            </a:r>
            <a:r>
              <a:rPr lang="en-NZ" dirty="0" smtClean="0"/>
              <a:t> flags in your code, or a complicated protocol for sharing, you’ll probably have bugs.</a:t>
            </a:r>
          </a:p>
          <a:p>
            <a:pPr lvl="1"/>
            <a:r>
              <a:rPr lang="en-NZ" dirty="0" smtClean="0"/>
              <a:t>It’ll certainly be difficult to gain confidence that your code is bug-free!</a:t>
            </a:r>
          </a:p>
          <a:p>
            <a:pPr lvl="1"/>
            <a:r>
              <a:rPr lang="en-NZ" dirty="0" smtClean="0"/>
              <a:t>Timing bugs can be very difficult to track down – they tend to be intermittent (i.e. not reliably exposed by a simple JUnit test), depending on difficult-to-control factors such as the CPU and memory workload of other processes on the system that is running your JVM.</a:t>
            </a:r>
          </a:p>
          <a:p>
            <a:r>
              <a:rPr lang="en-NZ" dirty="0" smtClean="0"/>
              <a:t>Synchronized objects are a convenient way to ensure </a:t>
            </a:r>
          </a:p>
          <a:p>
            <a:pPr lvl="1"/>
            <a:r>
              <a:rPr lang="en-NZ" dirty="0" smtClean="0">
                <a:solidFill>
                  <a:srgbClr val="FF0000"/>
                </a:solidFill>
              </a:rPr>
              <a:t>Atomicity</a:t>
            </a:r>
            <a:r>
              <a:rPr lang="en-NZ" dirty="0" smtClean="0"/>
              <a:t>: No more than one thread is writing to the object at any given time.</a:t>
            </a:r>
          </a:p>
          <a:p>
            <a:pPr lvl="2"/>
            <a:r>
              <a:rPr lang="en-NZ" dirty="0" smtClean="0"/>
              <a:t>Each write operation is completed (on all fields of the object) before any other write operation is allowed to start.</a:t>
            </a:r>
          </a:p>
          <a:p>
            <a:pPr lvl="1"/>
            <a:r>
              <a:rPr lang="en-NZ" dirty="0" smtClean="0">
                <a:solidFill>
                  <a:srgbClr val="FF0000"/>
                </a:solidFill>
              </a:rPr>
              <a:t>Visibility</a:t>
            </a:r>
            <a:r>
              <a:rPr lang="en-NZ" dirty="0" smtClean="0"/>
              <a:t>: The writes of one thread are exposed to other threads, the next time they read the object.  </a:t>
            </a:r>
          </a:p>
          <a:p>
            <a:pPr lvl="2"/>
            <a:r>
              <a:rPr lang="en-NZ" dirty="0" smtClean="0"/>
              <a:t>The </a:t>
            </a:r>
            <a:r>
              <a:rPr lang="en-NZ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volatile</a:t>
            </a:r>
            <a:r>
              <a:rPr lang="en-NZ" dirty="0" smtClean="0"/>
              <a:t> keyword assures visibility, but it does not assure atomicity.</a:t>
            </a:r>
            <a:endParaRPr lang="en-N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C3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41875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Monitors and Locks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NZ" dirty="0" smtClean="0"/>
              <a:t>Java synchronization is based on an underlying technology (supported by every modern operating system and CPU) called “locks”.</a:t>
            </a:r>
          </a:p>
          <a:p>
            <a:pPr lvl="1"/>
            <a:r>
              <a:rPr lang="en-NZ" dirty="0" smtClean="0"/>
              <a:t>A lock is a volatile </a:t>
            </a:r>
            <a:r>
              <a:rPr lang="en-NZ" dirty="0" err="1" smtClean="0"/>
              <a:t>boolean</a:t>
            </a:r>
            <a:r>
              <a:rPr lang="en-NZ" dirty="0" smtClean="0"/>
              <a:t> variable with a very cleverly-designed protocol.</a:t>
            </a:r>
          </a:p>
          <a:p>
            <a:pPr lvl="2"/>
            <a:r>
              <a:rPr lang="en-NZ" dirty="0" smtClean="0"/>
              <a:t>I will not discuss locking protocols in COMPSCI 230 – this is an advanced topic in parallel computing!</a:t>
            </a:r>
          </a:p>
          <a:p>
            <a:pPr lvl="1"/>
            <a:r>
              <a:rPr lang="en-NZ" dirty="0" smtClean="0"/>
              <a:t>Any thread can “acquire a lock” if it asks for it… and if it is willing to wait… perhaps for a very long time… (perhaps forever! – this program defect is called “</a:t>
            </a:r>
            <a:r>
              <a:rPr lang="en-NZ" dirty="0" smtClean="0">
                <a:solidFill>
                  <a:srgbClr val="FF0000"/>
                </a:solidFill>
              </a:rPr>
              <a:t>deadlock</a:t>
            </a:r>
            <a:r>
              <a:rPr lang="en-NZ" dirty="0" smtClean="0"/>
              <a:t>”)</a:t>
            </a:r>
          </a:p>
          <a:p>
            <a:pPr lvl="2"/>
            <a:r>
              <a:rPr lang="en-NZ" dirty="0" smtClean="0"/>
              <a:t>It is very important for every thread to “release a lock” as soon as possible, otherwise other threads may be waiting a long time.</a:t>
            </a:r>
          </a:p>
          <a:p>
            <a:pPr lvl="1"/>
            <a:r>
              <a:rPr lang="en-NZ" dirty="0" smtClean="0"/>
              <a:t>Every Java object has a lock – making it somewhat thread-safe (because only one thread can change it at a time).  We’ll discuss thread-safety later...</a:t>
            </a:r>
          </a:p>
          <a:p>
            <a:pPr lvl="1"/>
            <a:r>
              <a:rPr lang="en-NZ" dirty="0" smtClean="0"/>
              <a:t>If you declare a block of code to be </a:t>
            </a:r>
            <a:r>
              <a:rPr lang="en-NZ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synchronized</a:t>
            </a:r>
            <a:r>
              <a:rPr lang="en-NZ" dirty="0" smtClean="0"/>
              <a:t>, it becomes a “</a:t>
            </a:r>
            <a:r>
              <a:rPr lang="en-NZ" dirty="0" smtClean="0">
                <a:solidFill>
                  <a:srgbClr val="FF0000"/>
                </a:solidFill>
              </a:rPr>
              <a:t>monitor</a:t>
            </a:r>
            <a:r>
              <a:rPr lang="en-NZ" dirty="0" smtClean="0"/>
              <a:t>” – meaning that only one thread can be executing it at any given time.</a:t>
            </a:r>
          </a:p>
          <a:p>
            <a:pPr lvl="1"/>
            <a:endParaRPr lang="en-NZ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C3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52440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Learning Goals for Today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Distinguish daemons from user threads</a:t>
            </a:r>
          </a:p>
          <a:p>
            <a:pPr lvl="1"/>
            <a:r>
              <a:rPr lang="en-NZ" dirty="0" smtClean="0"/>
              <a:t>How are they different?  What are they doing in your JVM?</a:t>
            </a:r>
          </a:p>
          <a:p>
            <a:r>
              <a:rPr lang="en-NZ" dirty="0" smtClean="0"/>
              <a:t>What are some of the common uses of multithreading in Java?</a:t>
            </a:r>
          </a:p>
          <a:p>
            <a:pPr lvl="1"/>
            <a:r>
              <a:rPr lang="en-NZ" dirty="0" smtClean="0"/>
              <a:t>What is the “thread architecture” of AWT/Swing?  Which tasks belong on  which thread?  What can happen if the EDT is handling tasks that belong on the model or controller thread? </a:t>
            </a:r>
          </a:p>
          <a:p>
            <a:pPr lvl="1"/>
            <a:r>
              <a:rPr lang="en-NZ" dirty="0" smtClean="0"/>
              <a:t>What is a  </a:t>
            </a:r>
            <a:r>
              <a:rPr lang="en-NZ" dirty="0" err="1" smtClean="0"/>
              <a:t>TimerTask</a:t>
            </a:r>
            <a:r>
              <a:rPr lang="en-NZ" dirty="0" smtClean="0"/>
              <a:t>, an RMI, a servlet, and a JSP?  When might I want to use these libraries in Java?</a:t>
            </a:r>
          </a:p>
          <a:p>
            <a:r>
              <a:rPr lang="en-NZ" dirty="0" smtClean="0"/>
              <a:t>Develop a working understanding of synchronization</a:t>
            </a:r>
          </a:p>
          <a:p>
            <a:pPr lvl="1"/>
            <a:r>
              <a:rPr lang="en-NZ" dirty="0" smtClean="0"/>
              <a:t>What are locks?  Atomic operations?  Synchronized methods?  When should I use them?  </a:t>
            </a:r>
          </a:p>
          <a:p>
            <a:pPr lvl="1"/>
            <a:r>
              <a:rPr lang="en-NZ" dirty="0" smtClean="0"/>
              <a:t>What can happen if an application has defective synchronization?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C3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8728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Lecture Plan for Weeks 7-9</a:t>
            </a:r>
            <a:endParaRPr lang="en-NZ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9532589"/>
              </p:ext>
            </p:extLst>
          </p:nvPr>
        </p:nvGraphicFramePr>
        <p:xfrm>
          <a:off x="488504" y="1267343"/>
          <a:ext cx="8712968" cy="5231344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936104"/>
                <a:gridCol w="5400600"/>
                <a:gridCol w="2376264"/>
              </a:tblGrid>
              <a:tr h="551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 smtClean="0">
                          <a:effectLst/>
                        </a:rPr>
                        <a:t>18/5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Introduction to Java threads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 err="1">
                          <a:effectLst/>
                        </a:rPr>
                        <a:t>Sikora</a:t>
                      </a:r>
                      <a:r>
                        <a:rPr lang="en-NZ" sz="2000" dirty="0">
                          <a:effectLst/>
                        </a:rPr>
                        <a:t> pp. </a:t>
                      </a:r>
                      <a:r>
                        <a:rPr lang="en-NZ" sz="2000" dirty="0" smtClean="0">
                          <a:effectLst/>
                        </a:rPr>
                        <a:t>157-9,</a:t>
                      </a:r>
                      <a:r>
                        <a:rPr lang="en-NZ" sz="2000" dirty="0">
                          <a:effectLst/>
                        </a:rPr>
                        <a:t> </a:t>
                      </a:r>
                      <a:r>
                        <a:rPr lang="en-NZ" sz="2000" dirty="0" smtClean="0">
                          <a:effectLst/>
                        </a:rPr>
                        <a:t/>
                      </a:r>
                      <a:br>
                        <a:rPr lang="en-NZ" sz="2000" dirty="0" smtClean="0">
                          <a:effectLst/>
                        </a:rPr>
                      </a:br>
                      <a:r>
                        <a:rPr lang="en-NZ" sz="2000" dirty="0" smtClean="0">
                          <a:effectLst/>
                        </a:rPr>
                        <a:t>Goetz1</a:t>
                      </a:r>
                      <a:r>
                        <a:rPr lang="en-NZ" sz="2000" dirty="0">
                          <a:effectLst/>
                        </a:rPr>
                        <a:t> pp. 1-6.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</a:tr>
              <a:tr h="392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 smtClean="0">
                          <a:effectLst/>
                        </a:rPr>
                        <a:t>21/5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A thread's life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Goetz1 pp. 6-10.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</a:tr>
              <a:tr h="472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22/5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Where Java threads are used; synchronization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Goetz1 pp. 10-15.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</a:tr>
              <a:tr h="472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 smtClean="0">
                          <a:effectLst/>
                        </a:rPr>
                        <a:t>25/5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Locking, blocking, </a:t>
                      </a:r>
                      <a:r>
                        <a:rPr lang="en-NZ" sz="2000" dirty="0" err="1">
                          <a:effectLst/>
                        </a:rPr>
                        <a:t>mutex</a:t>
                      </a:r>
                      <a:r>
                        <a:rPr lang="en-NZ" sz="2000" dirty="0">
                          <a:effectLst/>
                        </a:rPr>
                        <a:t>; visibility, consistency.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Goetz1 pp. 15-20.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</a:tr>
              <a:tr h="533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 smtClean="0">
                          <a:effectLst/>
                        </a:rPr>
                        <a:t>28/5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Deadlock; performance; programming guidelines.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Goetz1 pp. 20-24.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</a:tr>
              <a:tr h="472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 smtClean="0">
                          <a:effectLst/>
                        </a:rPr>
                        <a:t>29/5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Dealing with </a:t>
                      </a:r>
                      <a:r>
                        <a:rPr lang="en-NZ" sz="2000" dirty="0" err="1" smtClean="0">
                          <a:effectLst/>
                        </a:rPr>
                        <a:t>InterruptedException</a:t>
                      </a:r>
                      <a:r>
                        <a:rPr lang="en-NZ" sz="2000" dirty="0" smtClean="0">
                          <a:effectLst/>
                        </a:rPr>
                        <a:t> (intro)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Goetz2 pp. </a:t>
                      </a:r>
                      <a:r>
                        <a:rPr lang="en-NZ" sz="2000" dirty="0" smtClean="0">
                          <a:effectLst/>
                        </a:rPr>
                        <a:t>1-3.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</a:tr>
              <a:tr h="8066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 smtClean="0">
                          <a:effectLst/>
                        </a:rPr>
                        <a:t>1/6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Executors, tasks, concurrent collections, synchronizers.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Bloch pp. 271-7.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</a:tr>
              <a:tr h="472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4/6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Concurrency in Swing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 smtClean="0">
                          <a:effectLst/>
                        </a:rPr>
                        <a:t>Oracle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NZ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  <a:endParaRPr kumimoji="0" lang="en-NZ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80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Debugging Swing</a:t>
                      </a:r>
                      <a:r>
                        <a:rPr lang="en-NZ" sz="1800" baseline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 / R</a:t>
                      </a:r>
                      <a:r>
                        <a:rPr lang="en-NZ" sz="180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evision of this unit</a:t>
                      </a:r>
                      <a:endParaRPr lang="en-N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 marL="0" marR="0" indent="93663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Potochkin</a:t>
                      </a:r>
                      <a:endParaRPr kumimoji="0" lang="en-NZ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C3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1746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Learning Goals for Today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Distinguish daemons from user threads</a:t>
            </a:r>
          </a:p>
          <a:p>
            <a:pPr lvl="1"/>
            <a:r>
              <a:rPr lang="en-NZ" dirty="0" smtClean="0"/>
              <a:t>How are they different?  What are they doing in your JVM?</a:t>
            </a:r>
          </a:p>
          <a:p>
            <a:r>
              <a:rPr lang="en-NZ" dirty="0" smtClean="0"/>
              <a:t>What are some of the common uses of multithreading in Java?</a:t>
            </a:r>
          </a:p>
          <a:p>
            <a:pPr lvl="1"/>
            <a:r>
              <a:rPr lang="en-NZ" dirty="0" smtClean="0"/>
              <a:t>What is the “thread architecture” of AWT/Swing?  Which tasks belong on  which thread?  What can happen if the EDT is handling tasks that belong on the model or controller thread? </a:t>
            </a:r>
          </a:p>
          <a:p>
            <a:pPr lvl="1"/>
            <a:r>
              <a:rPr lang="en-NZ" dirty="0" smtClean="0"/>
              <a:t>What is a  </a:t>
            </a:r>
            <a:r>
              <a:rPr lang="en-NZ" dirty="0" err="1" smtClean="0"/>
              <a:t>TimerTask</a:t>
            </a:r>
            <a:r>
              <a:rPr lang="en-NZ" dirty="0" smtClean="0"/>
              <a:t>, an RMI, a servlet, and a JSP?  When might I want to use these libraries in Java?</a:t>
            </a:r>
          </a:p>
          <a:p>
            <a:r>
              <a:rPr lang="en-NZ" dirty="0" smtClean="0"/>
              <a:t>Develop a working understanding of synchronization</a:t>
            </a:r>
          </a:p>
          <a:p>
            <a:pPr lvl="1"/>
            <a:r>
              <a:rPr lang="en-NZ" dirty="0" smtClean="0"/>
              <a:t>What are locks?  Atomic operations?  Synchronized methods?  When should I use them?  </a:t>
            </a:r>
          </a:p>
          <a:p>
            <a:pPr lvl="1"/>
            <a:r>
              <a:rPr lang="en-NZ" dirty="0" smtClean="0"/>
              <a:t>What can happen if an application has defective synchronization?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C3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9795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Daemon Threads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68420" cy="5378152"/>
          </a:xfrm>
        </p:spPr>
        <p:txBody>
          <a:bodyPr>
            <a:normAutofit fontScale="92500" lnSpcReduction="20000"/>
          </a:bodyPr>
          <a:lstStyle/>
          <a:p>
            <a:r>
              <a:rPr lang="en-NZ" dirty="0" smtClean="0"/>
              <a:t>“We mentioned that a Java program exits when all of its threads have completed, but </a:t>
            </a:r>
            <a:r>
              <a:rPr lang="en-NZ" dirty="0" smtClean="0">
                <a:solidFill>
                  <a:srgbClr val="FF0000"/>
                </a:solidFill>
              </a:rPr>
              <a:t>this is not exactly correct</a:t>
            </a:r>
            <a:r>
              <a:rPr lang="en-NZ" dirty="0" smtClean="0"/>
              <a:t>.  …”  (Goetz 2002)</a:t>
            </a:r>
          </a:p>
          <a:p>
            <a:pPr lvl="1"/>
            <a:r>
              <a:rPr lang="en-NZ" dirty="0" smtClean="0"/>
              <a:t>The JVM has some threads which only terminate when the JVM is terminated – these are called daemons.</a:t>
            </a:r>
          </a:p>
          <a:p>
            <a:pPr lvl="2"/>
            <a:r>
              <a:rPr lang="en-NZ" dirty="0"/>
              <a:t>The JVM’s garbage </a:t>
            </a:r>
            <a:r>
              <a:rPr lang="en-NZ" dirty="0" smtClean="0"/>
              <a:t>collector is a daemon which </a:t>
            </a:r>
            <a:r>
              <a:rPr lang="en-NZ" dirty="0"/>
              <a:t>does a good (but not perfect) job of </a:t>
            </a:r>
            <a:r>
              <a:rPr lang="en-NZ" dirty="0" smtClean="0"/>
              <a:t>“cleaning the sandbox” – by reclaiming memory that is consumed by objects that are no longer needed. </a:t>
            </a:r>
          </a:p>
          <a:p>
            <a:pPr lvl="2"/>
            <a:r>
              <a:rPr lang="en-NZ" dirty="0" smtClean="0"/>
              <a:t>Subsequent applications or servlets need memory for their objects.  Garbage collection is a very important service!  </a:t>
            </a:r>
          </a:p>
          <a:p>
            <a:r>
              <a:rPr lang="en-NZ" dirty="0" smtClean="0"/>
              <a:t>“</a:t>
            </a:r>
            <a:r>
              <a:rPr lang="en-NZ" dirty="0">
                <a:solidFill>
                  <a:srgbClr val="FF0000"/>
                </a:solidFill>
              </a:rPr>
              <a:t>The Java Virtual Machine exits when the only threads running are all daemon </a:t>
            </a:r>
            <a:r>
              <a:rPr lang="en-NZ" dirty="0" smtClean="0">
                <a:solidFill>
                  <a:srgbClr val="FF0000"/>
                </a:solidFill>
              </a:rPr>
              <a:t>threads</a:t>
            </a:r>
            <a:r>
              <a:rPr lang="en-NZ" dirty="0" smtClean="0"/>
              <a:t>.” (Java SE7, SE6, …)</a:t>
            </a:r>
          </a:p>
          <a:p>
            <a:pPr lvl="1"/>
            <a:r>
              <a:rPr lang="en-NZ" dirty="0" smtClean="0"/>
              <a:t>Any thread can call </a:t>
            </a:r>
            <a:r>
              <a:rPr lang="en-NZ" dirty="0" err="1" smtClean="0">
                <a:latin typeface="Courier New" pitchFamily="49" charset="0"/>
                <a:cs typeface="Courier New" pitchFamily="49" charset="0"/>
              </a:rPr>
              <a:t>Thread.setDaemon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NZ" dirty="0" smtClean="0"/>
              <a:t>.  It then becomes a daemon!</a:t>
            </a:r>
          </a:p>
          <a:p>
            <a:pPr lvl="1"/>
            <a:r>
              <a:rPr lang="en-NZ" dirty="0" smtClean="0"/>
              <a:t>The garbage collector is a daemon thread, created by the JVM.</a:t>
            </a:r>
          </a:p>
          <a:p>
            <a:pPr lvl="1"/>
            <a:r>
              <a:rPr lang="en-NZ" dirty="0" smtClean="0"/>
              <a:t>User-created daemons are necessary if you want to configure a JVM as a server.</a:t>
            </a:r>
          </a:p>
          <a:p>
            <a:pPr lvl="2"/>
            <a:r>
              <a:rPr lang="en-NZ" dirty="0" smtClean="0"/>
              <a:t>You’ll want a daemon to handle your console input.</a:t>
            </a:r>
          </a:p>
          <a:p>
            <a:pPr lvl="2"/>
            <a:r>
              <a:rPr lang="en-NZ" dirty="0"/>
              <a:t>A</a:t>
            </a:r>
            <a:r>
              <a:rPr lang="en-NZ" dirty="0" smtClean="0"/>
              <a:t>nother daemon handles service requests, e.g. http</a:t>
            </a:r>
            <a:r>
              <a:rPr lang="en-NZ" dirty="0"/>
              <a:t>://commons.apache.org/daemon</a:t>
            </a:r>
            <a:r>
              <a:rPr lang="en-NZ" dirty="0" smtClean="0"/>
              <a:t>/.</a:t>
            </a:r>
            <a:endParaRPr lang="en-NZ" dirty="0"/>
          </a:p>
          <a:p>
            <a:pPr lvl="1"/>
            <a:r>
              <a:rPr lang="en-NZ" dirty="0" smtClean="0"/>
              <a:t>User-created daemons are dangerous, from a security perspective.</a:t>
            </a:r>
          </a:p>
          <a:p>
            <a:pPr lvl="2"/>
            <a:r>
              <a:rPr lang="en-NZ" dirty="0" smtClean="0">
                <a:solidFill>
                  <a:srgbClr val="FF0000"/>
                </a:solidFill>
              </a:rPr>
              <a:t>Subsequent applications or servlets don’t always get a “clean sandbox”!</a:t>
            </a:r>
          </a:p>
          <a:p>
            <a:pPr lvl="1"/>
            <a:endParaRPr lang="en-N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C3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3014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Servlets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 smtClean="0"/>
              <a:t>Recent editions of Java EE have included the Servlet class.  History:</a:t>
            </a:r>
          </a:p>
          <a:p>
            <a:pPr lvl="1"/>
            <a:r>
              <a:rPr lang="en-NZ" dirty="0" smtClean="0"/>
              <a:t>1999: Servlet 2.1 is part of J2EE 1.2 (the “Enterprise </a:t>
            </a:r>
            <a:r>
              <a:rPr lang="en-NZ" dirty="0"/>
              <a:t>E</a:t>
            </a:r>
            <a:r>
              <a:rPr lang="en-NZ" dirty="0" smtClean="0"/>
              <a:t>dition” of Java)</a:t>
            </a:r>
          </a:p>
          <a:p>
            <a:pPr lvl="1"/>
            <a:r>
              <a:rPr lang="en-NZ" dirty="0" smtClean="0"/>
              <a:t>2005: Servlet 2.5 is released for J2EE 1.4.</a:t>
            </a:r>
          </a:p>
          <a:p>
            <a:pPr lvl="1"/>
            <a:r>
              <a:rPr lang="en-NZ" dirty="0" smtClean="0"/>
              <a:t>2009: Servlet 3.0 released for Java EE 6.</a:t>
            </a:r>
          </a:p>
          <a:p>
            <a:pPr lvl="1"/>
            <a:r>
              <a:rPr lang="en-NZ" dirty="0" smtClean="0"/>
              <a:t>2013: Servlet 3.1 released for Java EE 7.</a:t>
            </a:r>
          </a:p>
          <a:p>
            <a:r>
              <a:rPr lang="en-NZ" dirty="0" smtClean="0"/>
              <a:t>We won’t study Servlets carefully – this is an advanced topic.  Roughly…</a:t>
            </a:r>
          </a:p>
          <a:p>
            <a:pPr lvl="1"/>
            <a:r>
              <a:rPr lang="en-NZ" dirty="0"/>
              <a:t>A</a:t>
            </a:r>
            <a:r>
              <a:rPr lang="en-NZ" dirty="0" smtClean="0"/>
              <a:t> servlet is similar to a Java applet, but it is running on a remote JVM that is configured to be a server.</a:t>
            </a:r>
          </a:p>
          <a:p>
            <a:pPr lvl="1"/>
            <a:r>
              <a:rPr lang="en-NZ" dirty="0" smtClean="0"/>
              <a:t>It’s commonly used with HTTP, in the </a:t>
            </a:r>
            <a:r>
              <a:rPr lang="en-NZ" dirty="0" err="1" smtClean="0">
                <a:latin typeface="Courier New" pitchFamily="49" charset="0"/>
                <a:cs typeface="Courier New" pitchFamily="49" charset="0"/>
              </a:rPr>
              <a:t>javax.servlet.http</a:t>
            </a:r>
            <a:r>
              <a:rPr lang="en-NZ" dirty="0" smtClean="0"/>
              <a:t> package.</a:t>
            </a:r>
          </a:p>
          <a:p>
            <a:pPr marL="1050925" lvl="2" indent="-457200">
              <a:buFont typeface="+mj-lt"/>
              <a:buAutoNum type="arabicPeriod"/>
            </a:pPr>
            <a:r>
              <a:rPr lang="en-NZ" dirty="0" smtClean="0"/>
              <a:t>A user’s browser issues an </a:t>
            </a:r>
            <a:r>
              <a:rPr lang="en-NZ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HTTP get</a:t>
            </a:r>
            <a:r>
              <a:rPr lang="en-NZ" dirty="0" smtClean="0"/>
              <a:t> request </a:t>
            </a:r>
          </a:p>
          <a:p>
            <a:pPr marL="1050925" lvl="2" indent="-457200">
              <a:buFont typeface="+mj-lt"/>
              <a:buAutoNum type="arabicPeriod"/>
            </a:pPr>
            <a:r>
              <a:rPr lang="en-NZ" dirty="0" smtClean="0"/>
              <a:t>This request is handled by a “Servlet container” on the webserver.  </a:t>
            </a:r>
          </a:p>
          <a:p>
            <a:pPr marL="1050925" lvl="2" indent="-457200">
              <a:buFont typeface="+mj-lt"/>
              <a:buAutoNum type="arabicPeriod"/>
            </a:pPr>
            <a:r>
              <a:rPr lang="en-NZ" dirty="0" smtClean="0"/>
              <a:t>The container (on a user thread in the server’s JVM) invokes the </a:t>
            </a:r>
            <a:r>
              <a:rPr lang="en-NZ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init</a:t>
            </a:r>
            <a:r>
              <a:rPr lang="en-NZ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NZ" dirty="0" smtClean="0"/>
              <a:t> method of the appropriate servlet (if the servlet is not running already).</a:t>
            </a:r>
          </a:p>
          <a:p>
            <a:pPr marL="1050925" lvl="2" indent="-457200">
              <a:buFont typeface="+mj-lt"/>
              <a:buAutoNum type="arabicPeriod"/>
            </a:pPr>
            <a:r>
              <a:rPr lang="en-NZ" dirty="0"/>
              <a:t>A</a:t>
            </a:r>
            <a:r>
              <a:rPr lang="en-NZ" dirty="0" smtClean="0"/>
              <a:t> running servlet invokes a </a:t>
            </a:r>
            <a:r>
              <a:rPr lang="en-NZ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service</a:t>
            </a:r>
            <a:r>
              <a:rPr lang="en-NZ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NZ" dirty="0" smtClean="0"/>
              <a:t> method, which spawns a thread to handle this user’s request and any future requests from this user (during this session).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C3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52795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Java Server Pages (JSP)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This was Sun Microsystem’s response to the Active Server Pages (ASP) technology of Microsoft.</a:t>
            </a:r>
          </a:p>
          <a:p>
            <a:pPr lvl="1"/>
            <a:r>
              <a:rPr lang="en-NZ" dirty="0" smtClean="0"/>
              <a:t>ASP was an optional part of the Internet Information Services (IIS) for Windows NT 4.0, in 1998 (?).</a:t>
            </a:r>
          </a:p>
          <a:p>
            <a:pPr lvl="2"/>
            <a:r>
              <a:rPr lang="en-NZ" dirty="0" smtClean="0"/>
              <a:t>IIS is a web server,  mail server,  and FTP server. </a:t>
            </a:r>
          </a:p>
          <a:p>
            <a:pPr lvl="3"/>
            <a:r>
              <a:rPr lang="en-NZ" dirty="0" smtClean="0"/>
              <a:t>IIS was Microsoft’s answer, in1993 (?), to the NCSA </a:t>
            </a:r>
            <a:r>
              <a:rPr lang="en-NZ" dirty="0" err="1" smtClean="0"/>
              <a:t>HTTPd</a:t>
            </a:r>
            <a:r>
              <a:rPr lang="en-NZ" dirty="0" smtClean="0"/>
              <a:t> codebase… which Berners-Lee developed in 1990, and which morphed into Apache.</a:t>
            </a:r>
          </a:p>
          <a:p>
            <a:r>
              <a:rPr lang="en-NZ" dirty="0" smtClean="0"/>
              <a:t>Usually, JSP provides the “View” of a web-server’s MVC architecture, in which JavaBeans is the “Model” and Servlets (or some other framework) is the “Controller”.</a:t>
            </a:r>
          </a:p>
          <a:p>
            <a:pPr lvl="1"/>
            <a:r>
              <a:rPr lang="en-NZ" dirty="0" smtClean="0"/>
              <a:t>I will not discuss JSP in any more detail, but I’d suggest you start with </a:t>
            </a:r>
            <a:r>
              <a:rPr lang="en-NZ" dirty="0" smtClean="0">
                <a:hlinkClick r:id="rId2"/>
              </a:rPr>
              <a:t>http</a:t>
            </a:r>
            <a:r>
              <a:rPr lang="en-NZ" dirty="0">
                <a:hlinkClick r:id="rId2"/>
              </a:rPr>
              <a:t>://</a:t>
            </a:r>
            <a:r>
              <a:rPr lang="en-NZ" dirty="0" smtClean="0">
                <a:hlinkClick r:id="rId2"/>
              </a:rPr>
              <a:t>en.wikipedia.org/wiki/JavaServer_Pages</a:t>
            </a:r>
            <a:r>
              <a:rPr lang="en-NZ" dirty="0" smtClean="0"/>
              <a:t> if you want to learn more.</a:t>
            </a:r>
            <a:endParaRPr lang="en-NZ" dirty="0"/>
          </a:p>
          <a:p>
            <a:endParaRPr lang="en-N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C3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08780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The Model-View-Controller Design Pattern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234136"/>
          </a:xfrm>
        </p:spPr>
        <p:txBody>
          <a:bodyPr>
            <a:normAutofit fontScale="92500" lnSpcReduction="10000"/>
          </a:bodyPr>
          <a:lstStyle/>
          <a:p>
            <a:r>
              <a:rPr lang="en-NZ" dirty="0" smtClean="0"/>
              <a:t>You have seen the MVC pattern already, in Swing/AWT.</a:t>
            </a:r>
          </a:p>
          <a:p>
            <a:pPr lvl="1"/>
            <a:r>
              <a:rPr lang="en-NZ" dirty="0" smtClean="0"/>
              <a:t>Note: the Model and View</a:t>
            </a:r>
            <a:r>
              <a:rPr lang="en-NZ" dirty="0"/>
              <a:t> </a:t>
            </a:r>
            <a:r>
              <a:rPr lang="en-NZ" dirty="0" smtClean="0"/>
              <a:t>are not always clearly distinguished in a Swing app.</a:t>
            </a:r>
          </a:p>
          <a:p>
            <a:r>
              <a:rPr lang="en-NZ" dirty="0" smtClean="0"/>
              <a:t>Goetz’ explanation of AWT:</a:t>
            </a:r>
          </a:p>
          <a:p>
            <a:pPr lvl="1"/>
            <a:r>
              <a:rPr lang="en-NZ" dirty="0" smtClean="0"/>
              <a:t>“The AWT toolkit creates a single thread for handling UI events, and any event listeners called by AWT events execute in the AWT event thread.”</a:t>
            </a:r>
          </a:p>
          <a:p>
            <a:pPr lvl="2"/>
            <a:r>
              <a:rPr lang="en-NZ" dirty="0" smtClean="0"/>
              <a:t>This thread is commonly called the EDT, or “Event dispatching thread”.</a:t>
            </a:r>
          </a:p>
          <a:p>
            <a:pPr lvl="2"/>
            <a:r>
              <a:rPr lang="en-NZ" dirty="0" smtClean="0"/>
              <a:t>It is very important to run only short, non-blocking tasks on this thread.</a:t>
            </a:r>
          </a:p>
          <a:p>
            <a:pPr lvl="2"/>
            <a:r>
              <a:rPr lang="en-NZ" dirty="0" smtClean="0"/>
              <a:t>A Java GUI will “feel” very unresponsive if its EDT is running tasks which take more than 30 milliseconds to run.</a:t>
            </a:r>
          </a:p>
          <a:p>
            <a:pPr lvl="2"/>
            <a:r>
              <a:rPr lang="en-NZ" dirty="0" smtClean="0"/>
              <a:t>If an EDT runs a task that takes seconds to complete, the GUI will be “frozen” during this period.</a:t>
            </a:r>
          </a:p>
          <a:p>
            <a:pPr lvl="1"/>
            <a:r>
              <a:rPr lang="en-NZ" dirty="0" smtClean="0"/>
              <a:t>“… you have to find a way for long-running tasks triggered by event listeners – such as checking spelling in a large document or searching a file system for a file – to run in a background thread so the UI doesn’t freeze while the task is running…”</a:t>
            </a:r>
          </a:p>
          <a:p>
            <a:pPr lvl="2"/>
            <a:r>
              <a:rPr lang="en-NZ" dirty="0" smtClean="0"/>
              <a:t>“A good example of a framework for doing this is the </a:t>
            </a:r>
            <a:r>
              <a:rPr lang="en-NZ" dirty="0" err="1" smtClean="0"/>
              <a:t>SwingWorker</a:t>
            </a:r>
            <a:r>
              <a:rPr lang="en-NZ" dirty="0" smtClean="0"/>
              <a:t> class.”</a:t>
            </a:r>
            <a:endParaRPr lang="en-N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C3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75466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 smtClean="0"/>
              <a:t>TimerTasks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The </a:t>
            </a:r>
            <a:r>
              <a:rPr lang="en-NZ" dirty="0" err="1" smtClean="0"/>
              <a:t>TimerTask</a:t>
            </a:r>
            <a:r>
              <a:rPr lang="en-NZ" dirty="0" smtClean="0"/>
              <a:t> framework is a convenient way to run tasks on a periodic schedule.</a:t>
            </a:r>
          </a:p>
          <a:p>
            <a:pPr lvl="1"/>
            <a:r>
              <a:rPr lang="en-NZ" dirty="0" smtClean="0"/>
              <a:t>A thread can put itself to sleep, but it is more elegant (= more maintainable) to factor the scheduling code from the task-</a:t>
            </a:r>
            <a:r>
              <a:rPr lang="en-NZ" dirty="0" err="1" smtClean="0"/>
              <a:t>specfic</a:t>
            </a:r>
            <a:r>
              <a:rPr lang="en-NZ" dirty="0" smtClean="0"/>
              <a:t> code.</a:t>
            </a:r>
          </a:p>
          <a:p>
            <a:pPr lvl="1"/>
            <a:r>
              <a:rPr lang="en-NZ" dirty="0" smtClean="0"/>
              <a:t>The </a:t>
            </a:r>
            <a:r>
              <a:rPr lang="en-NZ" dirty="0" err="1" smtClean="0"/>
              <a:t>TimerTask</a:t>
            </a:r>
            <a:r>
              <a:rPr lang="en-NZ" dirty="0" smtClean="0"/>
              <a:t> handles the scheduling – it can run a task every 100 </a:t>
            </a:r>
            <a:r>
              <a:rPr lang="en-NZ" dirty="0" err="1" smtClean="0"/>
              <a:t>msec</a:t>
            </a:r>
            <a:r>
              <a:rPr lang="en-NZ" dirty="0" smtClean="0"/>
              <a:t>, every 2000 </a:t>
            </a:r>
            <a:r>
              <a:rPr lang="en-NZ" dirty="0" err="1" smtClean="0"/>
              <a:t>msec</a:t>
            </a:r>
            <a:r>
              <a:rPr lang="en-NZ" dirty="0" smtClean="0"/>
              <a:t>, or at any other rate (which can be adjusted at runtime). </a:t>
            </a:r>
          </a:p>
          <a:p>
            <a:pPr lvl="1"/>
            <a:r>
              <a:rPr lang="en-NZ" dirty="0" smtClean="0"/>
              <a:t>The syntax is straightforward, as seen on the next slide.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C3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36718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Goetz1, p. 11: </a:t>
            </a:r>
            <a:r>
              <a:rPr lang="en-NZ" dirty="0" err="1" smtClean="0"/>
              <a:t>TimerTask</a:t>
            </a:r>
            <a:r>
              <a:rPr lang="en-NZ" dirty="0" smtClean="0"/>
              <a:t> example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91208"/>
            <a:ext cx="9493250" cy="51621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static void main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( String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)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{ </a:t>
            </a:r>
            <a:endParaRPr lang="en-NZ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Timer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timer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= new Timer(); </a:t>
            </a:r>
            <a:endParaRPr lang="en-NZ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NZ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final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CalculatePrimes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calculator =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CalculatePrimes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(); </a:t>
            </a:r>
            <a:endParaRPr lang="en-NZ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calculator.start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(); </a:t>
            </a:r>
            <a:endParaRPr lang="en-NZ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timer.schedule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( </a:t>
            </a:r>
            <a:endParaRPr lang="en-NZ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new </a:t>
            </a:r>
            <a:r>
              <a:rPr lang="en-NZ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TimerTask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() { </a:t>
            </a:r>
            <a:endParaRPr lang="en-NZ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  public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NZ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run()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{ </a:t>
            </a:r>
            <a:endParaRPr lang="en-NZ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calculator.finished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= true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}, </a:t>
            </a:r>
            <a:endParaRPr lang="en-NZ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NZ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TEN_SECONDS</a:t>
            </a:r>
          </a:p>
          <a:p>
            <a:pPr marL="0" indent="0">
              <a:buNone/>
            </a:pPr>
            <a:r>
              <a:rPr lang="en-NZ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} </a:t>
            </a:r>
            <a:endParaRPr lang="en-NZ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C3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63245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S105_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>
        <a:noFill/>
        <a:ln w="76200">
          <a:solidFill>
            <a:srgbClr val="00B050"/>
          </a:solidFill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6867</TotalTime>
  <Words>1859</Words>
  <Application>Microsoft Office PowerPoint</Application>
  <PresentationFormat>A4 Paper (210x297 mm)</PresentationFormat>
  <Paragraphs>168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CS105_10</vt:lpstr>
      <vt:lpstr>COMPSCI 230 S2C 2015 Software Design and Construction </vt:lpstr>
      <vt:lpstr>Lecture Plan for Weeks 7-9</vt:lpstr>
      <vt:lpstr>Learning Goals for Today</vt:lpstr>
      <vt:lpstr>Daemon Threads</vt:lpstr>
      <vt:lpstr>Servlets</vt:lpstr>
      <vt:lpstr>Java Server Pages (JSP)</vt:lpstr>
      <vt:lpstr>The Model-View-Controller Design Pattern</vt:lpstr>
      <vt:lpstr>TimerTasks</vt:lpstr>
      <vt:lpstr>Goetz1, p. 11: TimerTask example</vt:lpstr>
      <vt:lpstr>Threads can Work Cooperatively!</vt:lpstr>
      <vt:lpstr>Synchronized variables</vt:lpstr>
      <vt:lpstr>Monitors and Locks</vt:lpstr>
      <vt:lpstr>Learning Goals for Today</vt:lpstr>
    </vt:vector>
  </TitlesOfParts>
  <Company>The University of Auckland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Chang</dc:creator>
  <cp:lastModifiedBy>Clark Thomborson</cp:lastModifiedBy>
  <cp:revision>476</cp:revision>
  <dcterms:created xsi:type="dcterms:W3CDTF">2003-06-18T01:49:53Z</dcterms:created>
  <dcterms:modified xsi:type="dcterms:W3CDTF">2015-05-21T03:33:13Z</dcterms:modified>
</cp:coreProperties>
</file>