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9" r:id="rId1"/>
  </p:sldMasterIdLst>
  <p:notesMasterIdLst>
    <p:notesMasterId r:id="rId14"/>
  </p:notesMasterIdLst>
  <p:handoutMasterIdLst>
    <p:handoutMasterId r:id="rId15"/>
  </p:handoutMasterIdLst>
  <p:sldIdLst>
    <p:sldId id="273" r:id="rId2"/>
    <p:sldId id="303" r:id="rId3"/>
    <p:sldId id="288" r:id="rId4"/>
    <p:sldId id="290" r:id="rId5"/>
    <p:sldId id="291" r:id="rId6"/>
    <p:sldId id="292" r:id="rId7"/>
    <p:sldId id="293" r:id="rId8"/>
    <p:sldId id="294" r:id="rId9"/>
    <p:sldId id="295" r:id="rId10"/>
    <p:sldId id="296" r:id="rId11"/>
    <p:sldId id="297" r:id="rId12"/>
    <p:sldId id="301" r:id="rId13"/>
  </p:sldIdLst>
  <p:sldSz cx="9906000" cy="6858000" type="A4"/>
  <p:notesSz cx="7099300" cy="10234613"/>
  <p:defaultTextStyle>
    <a:defPPr>
      <a:defRPr lang="en-NZ"/>
    </a:defPPr>
    <a:lvl1pPr algn="ctr" rtl="0" fontAlgn="base">
      <a:spcBef>
        <a:spcPct val="0"/>
      </a:spcBef>
      <a:spcAft>
        <a:spcPct val="0"/>
      </a:spcAft>
      <a:defRPr sz="2400" kern="1200">
        <a:solidFill>
          <a:schemeClr val="tx1"/>
        </a:solidFill>
        <a:latin typeface="Tahoma" pitchFamily="34" charset="0"/>
        <a:ea typeface="+mn-ea"/>
        <a:cs typeface="+mn-cs"/>
      </a:defRPr>
    </a:lvl1pPr>
    <a:lvl2pPr marL="457200" algn="ctr" rtl="0" fontAlgn="base">
      <a:spcBef>
        <a:spcPct val="0"/>
      </a:spcBef>
      <a:spcAft>
        <a:spcPct val="0"/>
      </a:spcAft>
      <a:defRPr sz="2400" kern="1200">
        <a:solidFill>
          <a:schemeClr val="tx1"/>
        </a:solidFill>
        <a:latin typeface="Tahoma" pitchFamily="34" charset="0"/>
        <a:ea typeface="+mn-ea"/>
        <a:cs typeface="+mn-cs"/>
      </a:defRPr>
    </a:lvl2pPr>
    <a:lvl3pPr marL="914400" algn="ctr" rtl="0" fontAlgn="base">
      <a:spcBef>
        <a:spcPct val="0"/>
      </a:spcBef>
      <a:spcAft>
        <a:spcPct val="0"/>
      </a:spcAft>
      <a:defRPr sz="2400" kern="1200">
        <a:solidFill>
          <a:schemeClr val="tx1"/>
        </a:solidFill>
        <a:latin typeface="Tahoma" pitchFamily="34" charset="0"/>
        <a:ea typeface="+mn-ea"/>
        <a:cs typeface="+mn-cs"/>
      </a:defRPr>
    </a:lvl3pPr>
    <a:lvl4pPr marL="1371600" algn="ctr" rtl="0" fontAlgn="base">
      <a:spcBef>
        <a:spcPct val="0"/>
      </a:spcBef>
      <a:spcAft>
        <a:spcPct val="0"/>
      </a:spcAft>
      <a:defRPr sz="2400" kern="1200">
        <a:solidFill>
          <a:schemeClr val="tx1"/>
        </a:solidFill>
        <a:latin typeface="Tahoma" pitchFamily="34" charset="0"/>
        <a:ea typeface="+mn-ea"/>
        <a:cs typeface="+mn-cs"/>
      </a:defRPr>
    </a:lvl4pPr>
    <a:lvl5pPr marL="1828800" algn="ctr"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04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680" autoAdjust="0"/>
    <p:restoredTop sz="94685" autoAdjust="0"/>
  </p:normalViewPr>
  <p:slideViewPr>
    <p:cSldViewPr>
      <p:cViewPr varScale="1">
        <p:scale>
          <a:sx n="67" d="100"/>
          <a:sy n="67" d="100"/>
        </p:scale>
        <p:origin x="173" y="67"/>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spcBef>
                <a:spcPct val="20000"/>
              </a:spcBef>
              <a:buFontTx/>
              <a:buChar char="•"/>
              <a:defRPr sz="1300" b="1">
                <a:latin typeface="Times New Roman" pitchFamily="18" charset="0"/>
              </a:defRPr>
            </a:lvl1pPr>
          </a:lstStyle>
          <a:p>
            <a:pPr>
              <a:defRPr/>
            </a:pPr>
            <a:endParaRPr lang="en-US"/>
          </a:p>
        </p:txBody>
      </p:sp>
      <p:sp>
        <p:nvSpPr>
          <p:cNvPr id="37891" name="Rectangle 3"/>
          <p:cNvSpPr>
            <a:spLocks noGrp="1" noChangeArrowheads="1"/>
          </p:cNvSpPr>
          <p:nvPr>
            <p:ph type="dt" sz="quarter" idx="1"/>
          </p:nvPr>
        </p:nvSpPr>
        <p:spPr bwMode="auto">
          <a:xfrm>
            <a:off x="4022725"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spcBef>
                <a:spcPct val="20000"/>
              </a:spcBef>
              <a:buFontTx/>
              <a:buChar char="•"/>
              <a:defRPr sz="1300" b="1">
                <a:latin typeface="Times New Roman" pitchFamily="18" charset="0"/>
              </a:defRPr>
            </a:lvl1pPr>
          </a:lstStyle>
          <a:p>
            <a:pPr>
              <a:defRPr/>
            </a:pPr>
            <a:endParaRPr lang="en-US"/>
          </a:p>
        </p:txBody>
      </p:sp>
      <p:sp>
        <p:nvSpPr>
          <p:cNvPr id="37892"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spcBef>
                <a:spcPct val="20000"/>
              </a:spcBef>
              <a:buFontTx/>
              <a:buChar char="•"/>
              <a:defRPr sz="1300" b="1">
                <a:latin typeface="Times New Roman" pitchFamily="18" charset="0"/>
              </a:defRPr>
            </a:lvl1pPr>
          </a:lstStyle>
          <a:p>
            <a:pPr>
              <a:defRPr/>
            </a:pPr>
            <a:endParaRPr lang="en-US"/>
          </a:p>
        </p:txBody>
      </p:sp>
      <p:sp>
        <p:nvSpPr>
          <p:cNvPr id="37893" name="Rectangle 5"/>
          <p:cNvSpPr>
            <a:spLocks noGrp="1" noChangeArrowheads="1"/>
          </p:cNvSpPr>
          <p:nvPr>
            <p:ph type="sldNum" sz="quarter" idx="3"/>
          </p:nvPr>
        </p:nvSpPr>
        <p:spPr bwMode="auto">
          <a:xfrm>
            <a:off x="4022725"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spcBef>
                <a:spcPct val="20000"/>
              </a:spcBef>
              <a:buFontTx/>
              <a:buChar char="•"/>
              <a:defRPr sz="1300" b="1">
                <a:latin typeface="Times New Roman" pitchFamily="18" charset="0"/>
              </a:defRPr>
            </a:lvl1pPr>
          </a:lstStyle>
          <a:p>
            <a:pPr>
              <a:defRPr/>
            </a:pPr>
            <a:fld id="{E997CF94-FBB4-4FCB-B3FE-D0F8A5631DA4}" type="slidenum">
              <a:rPr lang="en-NZ"/>
              <a:pPr>
                <a:defRPr/>
              </a:pPr>
              <a:t>‹#›</a:t>
            </a:fld>
            <a:endParaRPr lang="en-NZ"/>
          </a:p>
        </p:txBody>
      </p:sp>
    </p:spTree>
    <p:extLst>
      <p:ext uri="{BB962C8B-B14F-4D97-AF65-F5344CB8AC3E}">
        <p14:creationId xmlns:p14="http://schemas.microsoft.com/office/powerpoint/2010/main" val="13591047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l" defTabSz="955675">
              <a:defRPr sz="13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4022725" y="0"/>
            <a:ext cx="3076575" cy="509588"/>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lvl1pPr algn="r" defTabSz="955675">
              <a:defRPr sz="1300">
                <a:latin typeface="Times New Roman" pitchFamily="18"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776288" y="768350"/>
            <a:ext cx="5546725" cy="3840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46150" y="4862513"/>
            <a:ext cx="5207000" cy="4603750"/>
          </a:xfrm>
          <a:prstGeom prst="rect">
            <a:avLst/>
          </a:prstGeom>
          <a:noFill/>
          <a:ln w="9525">
            <a:noFill/>
            <a:miter lim="800000"/>
            <a:headEnd/>
            <a:tailEnd/>
          </a:ln>
          <a:effectLst/>
        </p:spPr>
        <p:txBody>
          <a:bodyPr vert="horz" wrap="square" lIns="95621" tIns="47809" rIns="95621" bIns="47809" numCol="1" anchor="t" anchorCtr="0" compatLnSpc="1">
            <a:prstTxWarp prst="textNoShape">
              <a:avLst/>
            </a:prstTxWarp>
          </a:bodyPr>
          <a:lstStyle/>
          <a:p>
            <a:pPr lvl="0"/>
            <a:r>
              <a:rPr lang="en-NZ" noProof="0" smtClean="0"/>
              <a:t>Click to edit Master text styles</a:t>
            </a:r>
          </a:p>
          <a:p>
            <a:pPr lvl="1"/>
            <a:r>
              <a:rPr lang="en-NZ" noProof="0" smtClean="0"/>
              <a:t>Second level</a:t>
            </a:r>
          </a:p>
          <a:p>
            <a:pPr lvl="2"/>
            <a:r>
              <a:rPr lang="en-NZ" noProof="0" smtClean="0"/>
              <a:t>Third level</a:t>
            </a:r>
          </a:p>
          <a:p>
            <a:pPr lvl="3"/>
            <a:r>
              <a:rPr lang="en-NZ" noProof="0" smtClean="0"/>
              <a:t>Fourth level</a:t>
            </a:r>
          </a:p>
          <a:p>
            <a:pPr lvl="4"/>
            <a:r>
              <a:rPr lang="en-NZ" noProof="0" smtClean="0"/>
              <a:t>Fifth level</a:t>
            </a:r>
          </a:p>
        </p:txBody>
      </p:sp>
      <p:sp>
        <p:nvSpPr>
          <p:cNvPr id="4102"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l" defTabSz="955675">
              <a:defRPr sz="13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4022725" y="9725025"/>
            <a:ext cx="3076575" cy="509588"/>
          </a:xfrm>
          <a:prstGeom prst="rect">
            <a:avLst/>
          </a:prstGeom>
          <a:noFill/>
          <a:ln w="9525">
            <a:noFill/>
            <a:miter lim="800000"/>
            <a:headEnd/>
            <a:tailEnd/>
          </a:ln>
          <a:effectLst/>
        </p:spPr>
        <p:txBody>
          <a:bodyPr vert="horz" wrap="square" lIns="95621" tIns="47809" rIns="95621" bIns="47809" numCol="1" anchor="b" anchorCtr="0" compatLnSpc="1">
            <a:prstTxWarp prst="textNoShape">
              <a:avLst/>
            </a:prstTxWarp>
          </a:bodyPr>
          <a:lstStyle>
            <a:lvl1pPr algn="r" defTabSz="955675">
              <a:defRPr sz="1300">
                <a:latin typeface="Times New Roman" pitchFamily="18" charset="0"/>
              </a:defRPr>
            </a:lvl1pPr>
          </a:lstStyle>
          <a:p>
            <a:pPr>
              <a:defRPr/>
            </a:pPr>
            <a:fld id="{39FE3D10-B3BC-44EA-833D-6E599EC73630}" type="slidenum">
              <a:rPr lang="en-NZ"/>
              <a:pPr>
                <a:defRPr/>
              </a:pPr>
              <a:t>‹#›</a:t>
            </a:fld>
            <a:endParaRPr lang="en-NZ"/>
          </a:p>
        </p:txBody>
      </p:sp>
    </p:spTree>
    <p:extLst>
      <p:ext uri="{BB962C8B-B14F-4D97-AF65-F5344CB8AC3E}">
        <p14:creationId xmlns:p14="http://schemas.microsoft.com/office/powerpoint/2010/main" val="34711073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79488" y="3648075"/>
            <a:ext cx="79248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5" name="Rectangle 4"/>
          <p:cNvSpPr/>
          <p:nvPr/>
        </p:nvSpPr>
        <p:spPr>
          <a:xfrm>
            <a:off x="990600" y="5048250"/>
            <a:ext cx="79248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6" name="Rectangle 5"/>
          <p:cNvSpPr/>
          <p:nvPr/>
        </p:nvSpPr>
        <p:spPr>
          <a:xfrm>
            <a:off x="979488" y="3648075"/>
            <a:ext cx="24765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7" name="Rectangle 6"/>
          <p:cNvSpPr/>
          <p:nvPr/>
        </p:nvSpPr>
        <p:spPr>
          <a:xfrm>
            <a:off x="990600" y="5048250"/>
            <a:ext cx="24765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2250" y="2286000"/>
            <a:ext cx="1090613"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1320800" y="3886200"/>
            <a:ext cx="74295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320800" y="5124450"/>
            <a:ext cx="74295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1" name="Date Placeholder 27"/>
          <p:cNvSpPr>
            <a:spLocks noGrp="1"/>
          </p:cNvSpPr>
          <p:nvPr>
            <p:ph type="dt" sz="half" idx="10"/>
          </p:nvPr>
        </p:nvSpPr>
        <p:spPr>
          <a:xfrm>
            <a:off x="6934200" y="6354763"/>
            <a:ext cx="2476500" cy="366712"/>
          </a:xfrm>
        </p:spPr>
        <p:txBody>
          <a:bodyPr/>
          <a:lstStyle>
            <a:lvl1pPr>
              <a:defRPr/>
            </a:lvl1pPr>
          </a:lstStyle>
          <a:p>
            <a:pPr>
              <a:defRPr/>
            </a:pPr>
            <a:r>
              <a:rPr lang="en-US" smtClean="0"/>
              <a:t>C2</a:t>
            </a:r>
            <a:endParaRPr lang="en-NZ"/>
          </a:p>
        </p:txBody>
      </p:sp>
      <p:sp>
        <p:nvSpPr>
          <p:cNvPr id="12" name="Footer Placeholder 16"/>
          <p:cNvSpPr>
            <a:spLocks noGrp="1"/>
          </p:cNvSpPr>
          <p:nvPr>
            <p:ph type="ftr" sz="quarter" idx="11"/>
          </p:nvPr>
        </p:nvSpPr>
        <p:spPr>
          <a:xfrm>
            <a:off x="3140075" y="6354763"/>
            <a:ext cx="3763963" cy="366712"/>
          </a:xfrm>
        </p:spPr>
        <p:txBody>
          <a:bodyPr/>
          <a:lstStyle>
            <a:lvl1pPr>
              <a:defRPr/>
            </a:lvl1pPr>
          </a:lstStyle>
          <a:p>
            <a:pPr>
              <a:defRPr/>
            </a:pPr>
            <a:r>
              <a:rPr lang="en-NZ" smtClean="0"/>
              <a:t>Concurrency 2</a:t>
            </a:r>
            <a:endParaRPr lang="en-NZ"/>
          </a:p>
        </p:txBody>
      </p:sp>
      <p:sp>
        <p:nvSpPr>
          <p:cNvPr id="13" name="Slide Number Placeholder 28"/>
          <p:cNvSpPr>
            <a:spLocks noGrp="1"/>
          </p:cNvSpPr>
          <p:nvPr>
            <p:ph type="sldNum" sz="quarter" idx="12"/>
          </p:nvPr>
        </p:nvSpPr>
        <p:spPr>
          <a:xfrm>
            <a:off x="1317625" y="6354763"/>
            <a:ext cx="1320800" cy="366712"/>
          </a:xfrm>
        </p:spPr>
        <p:txBody>
          <a:bodyPr/>
          <a:lstStyle>
            <a:lvl1pPr>
              <a:defRPr/>
            </a:lvl1pPr>
          </a:lstStyle>
          <a:p>
            <a:pPr>
              <a:defRPr/>
            </a:pPr>
            <a:fld id="{2077F3A0-45B1-4CE6-9E43-01CACF799402}" type="slidenum">
              <a:rPr lang="en-NZ"/>
              <a:pPr>
                <a:defRPr/>
              </a:pPr>
              <a:t>‹#›</a:t>
            </a:fld>
            <a:endParaRPr lang="en-NZ"/>
          </a:p>
        </p:txBody>
      </p:sp>
    </p:spTree>
    <p:extLst>
      <p:ext uri="{BB962C8B-B14F-4D97-AF65-F5344CB8AC3E}">
        <p14:creationId xmlns:p14="http://schemas.microsoft.com/office/powerpoint/2010/main" val="20481345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C2</a:t>
            </a:r>
            <a:endParaRPr lang="en-NZ"/>
          </a:p>
        </p:txBody>
      </p:sp>
      <p:sp>
        <p:nvSpPr>
          <p:cNvPr id="5" name="Footer Placeholder 2"/>
          <p:cNvSpPr>
            <a:spLocks noGrp="1"/>
          </p:cNvSpPr>
          <p:nvPr>
            <p:ph type="ftr" sz="quarter" idx="11"/>
          </p:nvPr>
        </p:nvSpPr>
        <p:spPr/>
        <p:txBody>
          <a:bodyPr/>
          <a:lstStyle>
            <a:lvl1pPr>
              <a:defRPr/>
            </a:lvl1pPr>
          </a:lstStyle>
          <a:p>
            <a:pPr>
              <a:defRPr/>
            </a:pPr>
            <a:r>
              <a:rPr lang="en-NZ" smtClean="0"/>
              <a:t>Concurrency 2</a:t>
            </a:r>
            <a:endParaRPr lang="en-NZ"/>
          </a:p>
        </p:txBody>
      </p:sp>
      <p:sp>
        <p:nvSpPr>
          <p:cNvPr id="6" name="Slide Number Placeholder 22"/>
          <p:cNvSpPr>
            <a:spLocks noGrp="1"/>
          </p:cNvSpPr>
          <p:nvPr>
            <p:ph type="sldNum" sz="quarter" idx="12"/>
          </p:nvPr>
        </p:nvSpPr>
        <p:spPr/>
        <p:txBody>
          <a:bodyPr/>
          <a:lstStyle>
            <a:lvl1pPr>
              <a:defRPr/>
            </a:lvl1pPr>
          </a:lstStyle>
          <a:p>
            <a:pPr>
              <a:defRPr/>
            </a:pPr>
            <a:fld id="{C6EB5BEF-1B84-481E-AE12-FDBD3F514DFB}" type="slidenum">
              <a:rPr lang="en-NZ"/>
              <a:pPr>
                <a:defRPr/>
              </a:pPr>
              <a:t>‹#›</a:t>
            </a:fld>
            <a:endParaRPr lang="en-NZ"/>
          </a:p>
        </p:txBody>
      </p:sp>
    </p:spTree>
    <p:extLst>
      <p:ext uri="{BB962C8B-B14F-4D97-AF65-F5344CB8AC3E}">
        <p14:creationId xmlns:p14="http://schemas.microsoft.com/office/powerpoint/2010/main" val="3885545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5" name="Isosceles Triangle 4"/>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6" name="Straight Connector 5"/>
          <p:cNvSpPr>
            <a:spLocks noChangeShapeType="1"/>
          </p:cNvSpPr>
          <p:nvPr/>
        </p:nvSpPr>
        <p:spPr bwMode="auto">
          <a:xfrm rot="5400000">
            <a:off x="41767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 name="Vertical Title 1"/>
          <p:cNvSpPr>
            <a:spLocks noGrp="1"/>
          </p:cNvSpPr>
          <p:nvPr>
            <p:ph type="title" orient="vert"/>
          </p:nvPr>
        </p:nvSpPr>
        <p:spPr>
          <a:xfrm>
            <a:off x="7181850" y="274639"/>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C2</a:t>
            </a:r>
            <a:endParaRPr lang="en-NZ"/>
          </a:p>
        </p:txBody>
      </p:sp>
      <p:sp>
        <p:nvSpPr>
          <p:cNvPr id="8" name="Footer Placeholder 4"/>
          <p:cNvSpPr>
            <a:spLocks noGrp="1"/>
          </p:cNvSpPr>
          <p:nvPr>
            <p:ph type="ftr" sz="quarter" idx="11"/>
          </p:nvPr>
        </p:nvSpPr>
        <p:spPr/>
        <p:txBody>
          <a:bodyPr/>
          <a:lstStyle>
            <a:lvl1pPr>
              <a:defRPr/>
            </a:lvl1pPr>
          </a:lstStyle>
          <a:p>
            <a:pPr>
              <a:defRPr/>
            </a:pPr>
            <a:r>
              <a:rPr lang="en-NZ" smtClean="0"/>
              <a:t>Concurrency 2</a:t>
            </a:r>
            <a:endParaRPr lang="en-NZ"/>
          </a:p>
        </p:txBody>
      </p:sp>
      <p:sp>
        <p:nvSpPr>
          <p:cNvPr id="9" name="Slide Number Placeholder 5"/>
          <p:cNvSpPr>
            <a:spLocks noGrp="1"/>
          </p:cNvSpPr>
          <p:nvPr>
            <p:ph type="sldNum" sz="quarter" idx="12"/>
          </p:nvPr>
        </p:nvSpPr>
        <p:spPr/>
        <p:txBody>
          <a:bodyPr/>
          <a:lstStyle>
            <a:lvl1pPr>
              <a:defRPr/>
            </a:lvl1pPr>
          </a:lstStyle>
          <a:p>
            <a:pPr>
              <a:defRPr/>
            </a:pPr>
            <a:fld id="{1CD56BA3-2E91-4AD2-B0B7-256FD0BED643}" type="slidenum">
              <a:rPr lang="en-NZ"/>
              <a:pPr>
                <a:defRPr/>
              </a:pPr>
              <a:t>‹#›</a:t>
            </a:fld>
            <a:endParaRPr lang="en-NZ"/>
          </a:p>
        </p:txBody>
      </p:sp>
    </p:spTree>
    <p:extLst>
      <p:ext uri="{BB962C8B-B14F-4D97-AF65-F5344CB8AC3E}">
        <p14:creationId xmlns:p14="http://schemas.microsoft.com/office/powerpoint/2010/main" val="350131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28659" y="0"/>
            <a:ext cx="8153561"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94337" y="1196975"/>
            <a:ext cx="4597003"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6440" y="1196975"/>
            <a:ext cx="4598723" cy="5040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4"/>
          <p:cNvSpPr>
            <a:spLocks noGrp="1" noChangeArrowheads="1"/>
          </p:cNvSpPr>
          <p:nvPr>
            <p:ph type="dt" sz="half" idx="10"/>
          </p:nvPr>
        </p:nvSpPr>
        <p:spPr/>
        <p:txBody>
          <a:bodyPr/>
          <a:lstStyle>
            <a:lvl1pPr>
              <a:defRPr/>
            </a:lvl1pPr>
          </a:lstStyle>
          <a:p>
            <a:pPr>
              <a:defRPr/>
            </a:pPr>
            <a:r>
              <a:rPr lang="en-US" smtClean="0"/>
              <a:t>C2</a:t>
            </a:r>
            <a:endParaRPr lang="en-NZ"/>
          </a:p>
        </p:txBody>
      </p:sp>
      <p:sp>
        <p:nvSpPr>
          <p:cNvPr id="7" name="Rectangle 65"/>
          <p:cNvSpPr>
            <a:spLocks noGrp="1" noChangeArrowheads="1"/>
          </p:cNvSpPr>
          <p:nvPr>
            <p:ph type="ftr" sz="quarter" idx="11"/>
          </p:nvPr>
        </p:nvSpPr>
        <p:spPr/>
        <p:txBody>
          <a:bodyPr/>
          <a:lstStyle>
            <a:lvl1pPr>
              <a:defRPr/>
            </a:lvl1pPr>
          </a:lstStyle>
          <a:p>
            <a:pPr>
              <a:defRPr/>
            </a:pPr>
            <a:r>
              <a:rPr lang="en-NZ" smtClean="0"/>
              <a:t>Concurrency 2</a:t>
            </a:r>
            <a:endParaRPr lang="en-NZ"/>
          </a:p>
        </p:txBody>
      </p:sp>
      <p:sp>
        <p:nvSpPr>
          <p:cNvPr id="8" name="Rectangle 66"/>
          <p:cNvSpPr>
            <a:spLocks noGrp="1" noChangeArrowheads="1"/>
          </p:cNvSpPr>
          <p:nvPr>
            <p:ph type="sldNum" sz="quarter" idx="12"/>
          </p:nvPr>
        </p:nvSpPr>
        <p:spPr/>
        <p:txBody>
          <a:bodyPr/>
          <a:lstStyle>
            <a:lvl1pPr>
              <a:defRPr/>
            </a:lvl1pPr>
          </a:lstStyle>
          <a:p>
            <a:pPr>
              <a:defRPr/>
            </a:pPr>
            <a:fld id="{72D9C1AB-4E3C-4FE8-8791-6DB4C37F1D52}" type="slidenum">
              <a:rPr lang="en-NZ"/>
              <a:pPr>
                <a:defRPr/>
              </a:pPr>
              <a:t>‹#›</a:t>
            </a:fld>
            <a:endParaRPr lang="en-NZ"/>
          </a:p>
        </p:txBody>
      </p:sp>
    </p:spTree>
    <p:extLst>
      <p:ext uri="{BB962C8B-B14F-4D97-AF65-F5344CB8AC3E}">
        <p14:creationId xmlns:p14="http://schemas.microsoft.com/office/powerpoint/2010/main" val="1109651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08050" y="152400"/>
            <a:ext cx="8730399" cy="990600"/>
          </a:xfrm>
        </p:spPr>
        <p:txBody>
          <a:bodyPr/>
          <a:lstStyle/>
          <a:p>
            <a:r>
              <a:rPr lang="en-US" smtClean="0"/>
              <a:t>Click to edit Master title style</a:t>
            </a:r>
            <a:endParaRPr lang="en-US" dirty="0"/>
          </a:p>
        </p:txBody>
      </p:sp>
      <p:sp>
        <p:nvSpPr>
          <p:cNvPr id="8" name="Content Placeholder 7"/>
          <p:cNvSpPr>
            <a:spLocks noGrp="1"/>
          </p:cNvSpPr>
          <p:nvPr>
            <p:ph sz="quarter" idx="1"/>
          </p:nvPr>
        </p:nvSpPr>
        <p:spPr>
          <a:xfrm>
            <a:off x="165100" y="1219200"/>
            <a:ext cx="9493250" cy="5105400"/>
          </a:xfrm>
        </p:spPr>
        <p:txBody>
          <a:bodyPr>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r>
              <a:rPr lang="en-US" smtClean="0"/>
              <a:t>C2</a:t>
            </a:r>
            <a:endParaRPr lang="en-NZ"/>
          </a:p>
        </p:txBody>
      </p:sp>
      <p:sp>
        <p:nvSpPr>
          <p:cNvPr id="6" name="Footer Placeholder 4"/>
          <p:cNvSpPr>
            <a:spLocks noGrp="1"/>
          </p:cNvSpPr>
          <p:nvPr>
            <p:ph type="ftr" sz="quarter" idx="11"/>
          </p:nvPr>
        </p:nvSpPr>
        <p:spPr/>
        <p:txBody>
          <a:bodyPr/>
          <a:lstStyle>
            <a:lvl1pPr algn="ctr">
              <a:defRPr dirty="0" smtClean="0"/>
            </a:lvl1pPr>
          </a:lstStyle>
          <a:p>
            <a:pPr>
              <a:defRPr/>
            </a:pPr>
            <a:r>
              <a:rPr lang="en-NZ" smtClean="0"/>
              <a:t>Concurrency 2</a:t>
            </a:r>
            <a:endParaRPr lang="en-NZ"/>
          </a:p>
        </p:txBody>
      </p:sp>
      <p:sp>
        <p:nvSpPr>
          <p:cNvPr id="7" name="Slide Number Placeholder 5"/>
          <p:cNvSpPr>
            <a:spLocks noGrp="1"/>
          </p:cNvSpPr>
          <p:nvPr>
            <p:ph type="sldNum" sz="quarter" idx="12"/>
          </p:nvPr>
        </p:nvSpPr>
        <p:spPr/>
        <p:txBody>
          <a:bodyPr/>
          <a:lstStyle>
            <a:lvl1pPr>
              <a:defRPr/>
            </a:lvl1pPr>
          </a:lstStyle>
          <a:p>
            <a:pPr>
              <a:defRPr/>
            </a:pPr>
            <a:fld id="{8663669D-2BA9-4702-B0D8-BA76FEAF13EF}" type="slidenum">
              <a:rPr lang="en-NZ"/>
              <a:pPr>
                <a:defRPr/>
              </a:pPr>
              <a:t>‹#›</a:t>
            </a:fld>
            <a:endParaRPr lang="en-NZ"/>
          </a:p>
        </p:txBody>
      </p:sp>
    </p:spTree>
    <p:extLst>
      <p:ext uri="{BB962C8B-B14F-4D97-AF65-F5344CB8AC3E}">
        <p14:creationId xmlns:p14="http://schemas.microsoft.com/office/powerpoint/2010/main" val="1692476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90600" y="2819400"/>
            <a:ext cx="79248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5" name="Rectangle 4"/>
          <p:cNvSpPr/>
          <p:nvPr/>
        </p:nvSpPr>
        <p:spPr>
          <a:xfrm>
            <a:off x="990600" y="2819400"/>
            <a:ext cx="24765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1320800" y="2971800"/>
            <a:ext cx="74295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403350" y="4267200"/>
            <a:ext cx="734695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934200" y="6354763"/>
            <a:ext cx="2476500" cy="366712"/>
          </a:xfrm>
        </p:spPr>
        <p:txBody>
          <a:bodyPr/>
          <a:lstStyle>
            <a:lvl1pPr>
              <a:defRPr/>
            </a:lvl1pPr>
          </a:lstStyle>
          <a:p>
            <a:pPr>
              <a:defRPr/>
            </a:pPr>
            <a:r>
              <a:rPr lang="en-US" smtClean="0"/>
              <a:t>C2</a:t>
            </a:r>
            <a:endParaRPr lang="en-NZ"/>
          </a:p>
        </p:txBody>
      </p:sp>
      <p:sp>
        <p:nvSpPr>
          <p:cNvPr id="7" name="Footer Placeholder 4"/>
          <p:cNvSpPr>
            <a:spLocks noGrp="1"/>
          </p:cNvSpPr>
          <p:nvPr>
            <p:ph type="ftr" sz="quarter" idx="11"/>
          </p:nvPr>
        </p:nvSpPr>
        <p:spPr>
          <a:xfrm>
            <a:off x="3140075" y="6354763"/>
            <a:ext cx="3763963" cy="366712"/>
          </a:xfrm>
        </p:spPr>
        <p:txBody>
          <a:bodyPr/>
          <a:lstStyle>
            <a:lvl1pPr>
              <a:defRPr/>
            </a:lvl1pPr>
          </a:lstStyle>
          <a:p>
            <a:pPr>
              <a:defRPr/>
            </a:pPr>
            <a:r>
              <a:rPr lang="en-NZ" smtClean="0"/>
              <a:t>Concurrency 2</a:t>
            </a:r>
            <a:endParaRPr lang="en-NZ"/>
          </a:p>
        </p:txBody>
      </p:sp>
      <p:sp>
        <p:nvSpPr>
          <p:cNvPr id="8" name="Slide Number Placeholder 5"/>
          <p:cNvSpPr>
            <a:spLocks noGrp="1"/>
          </p:cNvSpPr>
          <p:nvPr>
            <p:ph type="sldNum" sz="quarter" idx="12"/>
          </p:nvPr>
        </p:nvSpPr>
        <p:spPr>
          <a:xfrm>
            <a:off x="1158875" y="6354763"/>
            <a:ext cx="1647825" cy="366712"/>
          </a:xfrm>
        </p:spPr>
        <p:txBody>
          <a:bodyPr/>
          <a:lstStyle>
            <a:lvl1pPr>
              <a:defRPr/>
            </a:lvl1pPr>
          </a:lstStyle>
          <a:p>
            <a:pPr>
              <a:defRPr/>
            </a:pPr>
            <a:fld id="{5B45A070-D851-43EE-811E-49B3EAE06C78}" type="slidenum">
              <a:rPr lang="en-NZ"/>
              <a:pPr>
                <a:defRPr/>
              </a:pPr>
              <a:t>‹#›</a:t>
            </a:fld>
            <a:endParaRPr lang="en-NZ"/>
          </a:p>
        </p:txBody>
      </p:sp>
    </p:spTree>
    <p:extLst>
      <p:ext uri="{BB962C8B-B14F-4D97-AF65-F5344CB8AC3E}">
        <p14:creationId xmlns:p14="http://schemas.microsoft.com/office/powerpoint/2010/main" val="12913638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28659" y="228600"/>
            <a:ext cx="8482041" cy="914400"/>
          </a:xfrm>
        </p:spPr>
        <p:txBody>
          <a:bodyPr/>
          <a:lstStyle/>
          <a:p>
            <a:r>
              <a:rPr lang="en-US" smtClean="0"/>
              <a:t>Click to edit Master title style</a:t>
            </a:r>
            <a:endParaRPr lang="en-US" dirty="0"/>
          </a:p>
        </p:txBody>
      </p:sp>
      <p:sp>
        <p:nvSpPr>
          <p:cNvPr id="9" name="Content Placeholder 8"/>
          <p:cNvSpPr>
            <a:spLocks noGrp="1"/>
          </p:cNvSpPr>
          <p:nvPr>
            <p:ph sz="quarter" idx="1"/>
          </p:nvPr>
        </p:nvSpPr>
        <p:spPr>
          <a:xfrm>
            <a:off x="495300" y="1219200"/>
            <a:ext cx="4378452"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5018215" y="1216152"/>
            <a:ext cx="4378452"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r>
              <a:rPr lang="en-US" smtClean="0"/>
              <a:t>C2</a:t>
            </a:r>
            <a:endParaRPr lang="en-NZ"/>
          </a:p>
        </p:txBody>
      </p:sp>
      <p:sp>
        <p:nvSpPr>
          <p:cNvPr id="7" name="Footer Placeholder 5"/>
          <p:cNvSpPr>
            <a:spLocks noGrp="1"/>
          </p:cNvSpPr>
          <p:nvPr>
            <p:ph type="ftr" sz="quarter" idx="11"/>
          </p:nvPr>
        </p:nvSpPr>
        <p:spPr/>
        <p:txBody>
          <a:bodyPr/>
          <a:lstStyle>
            <a:lvl1pPr>
              <a:defRPr/>
            </a:lvl1pPr>
          </a:lstStyle>
          <a:p>
            <a:pPr>
              <a:defRPr/>
            </a:pPr>
            <a:r>
              <a:rPr lang="en-NZ" smtClean="0"/>
              <a:t>Concurrency 2</a:t>
            </a:r>
            <a:endParaRPr lang="en-NZ"/>
          </a:p>
        </p:txBody>
      </p:sp>
      <p:sp>
        <p:nvSpPr>
          <p:cNvPr id="8" name="Slide Number Placeholder 6"/>
          <p:cNvSpPr>
            <a:spLocks noGrp="1"/>
          </p:cNvSpPr>
          <p:nvPr>
            <p:ph type="sldNum" sz="quarter" idx="12"/>
          </p:nvPr>
        </p:nvSpPr>
        <p:spPr/>
        <p:txBody>
          <a:bodyPr/>
          <a:lstStyle>
            <a:lvl1pPr>
              <a:defRPr/>
            </a:lvl1pPr>
          </a:lstStyle>
          <a:p>
            <a:pPr>
              <a:defRPr/>
            </a:pPr>
            <a:fld id="{74A3A9E7-24EE-4341-93F5-FA1DEB4FFFBB}" type="slidenum">
              <a:rPr lang="en-NZ"/>
              <a:pPr>
                <a:defRPr/>
              </a:pPr>
              <a:t>‹#›</a:t>
            </a:fld>
            <a:endParaRPr lang="en-NZ"/>
          </a:p>
        </p:txBody>
      </p:sp>
    </p:spTree>
    <p:extLst>
      <p:ext uri="{BB962C8B-B14F-4D97-AF65-F5344CB8AC3E}">
        <p14:creationId xmlns:p14="http://schemas.microsoft.com/office/powerpoint/2010/main" val="258259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89154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285875"/>
            <a:ext cx="4376870"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5035550" y="1295400"/>
            <a:ext cx="4378590"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95300" y="2133600"/>
            <a:ext cx="437515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5035550" y="2133600"/>
            <a:ext cx="437515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r>
              <a:rPr lang="en-US" smtClean="0"/>
              <a:t>C2</a:t>
            </a:r>
            <a:endParaRPr lang="en-NZ"/>
          </a:p>
        </p:txBody>
      </p:sp>
      <p:sp>
        <p:nvSpPr>
          <p:cNvPr id="8" name="Footer Placeholder 2"/>
          <p:cNvSpPr>
            <a:spLocks noGrp="1"/>
          </p:cNvSpPr>
          <p:nvPr>
            <p:ph type="ftr" sz="quarter" idx="11"/>
          </p:nvPr>
        </p:nvSpPr>
        <p:spPr/>
        <p:txBody>
          <a:bodyPr/>
          <a:lstStyle>
            <a:lvl1pPr>
              <a:defRPr/>
            </a:lvl1pPr>
          </a:lstStyle>
          <a:p>
            <a:pPr>
              <a:defRPr/>
            </a:pPr>
            <a:r>
              <a:rPr lang="en-NZ" smtClean="0"/>
              <a:t>Concurrency 2</a:t>
            </a:r>
            <a:endParaRPr lang="en-NZ"/>
          </a:p>
        </p:txBody>
      </p:sp>
      <p:sp>
        <p:nvSpPr>
          <p:cNvPr id="9" name="Slide Number Placeholder 22"/>
          <p:cNvSpPr>
            <a:spLocks noGrp="1"/>
          </p:cNvSpPr>
          <p:nvPr>
            <p:ph type="sldNum" sz="quarter" idx="12"/>
          </p:nvPr>
        </p:nvSpPr>
        <p:spPr/>
        <p:txBody>
          <a:bodyPr/>
          <a:lstStyle>
            <a:lvl1pPr>
              <a:defRPr/>
            </a:lvl1pPr>
          </a:lstStyle>
          <a:p>
            <a:pPr>
              <a:defRPr/>
            </a:pPr>
            <a:fld id="{A1853D25-781E-4CE8-9818-5DC48560A19F}" type="slidenum">
              <a:rPr lang="en-NZ"/>
              <a:pPr>
                <a:defRPr/>
              </a:pPr>
              <a:t>‹#›</a:t>
            </a:fld>
            <a:endParaRPr lang="en-NZ"/>
          </a:p>
        </p:txBody>
      </p:sp>
    </p:spTree>
    <p:extLst>
      <p:ext uri="{BB962C8B-B14F-4D97-AF65-F5344CB8AC3E}">
        <p14:creationId xmlns:p14="http://schemas.microsoft.com/office/powerpoint/2010/main" val="2898953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495300" y="228600"/>
            <a:ext cx="89154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r>
              <a:rPr lang="en-US" smtClean="0"/>
              <a:t>C2</a:t>
            </a:r>
            <a:endParaRPr lang="en-NZ"/>
          </a:p>
        </p:txBody>
      </p:sp>
      <p:sp>
        <p:nvSpPr>
          <p:cNvPr id="5" name="Footer Placeholder 3"/>
          <p:cNvSpPr>
            <a:spLocks noGrp="1"/>
          </p:cNvSpPr>
          <p:nvPr>
            <p:ph type="ftr" sz="quarter" idx="11"/>
          </p:nvPr>
        </p:nvSpPr>
        <p:spPr/>
        <p:txBody>
          <a:bodyPr/>
          <a:lstStyle>
            <a:lvl1pPr>
              <a:defRPr/>
            </a:lvl1pPr>
          </a:lstStyle>
          <a:p>
            <a:pPr>
              <a:defRPr/>
            </a:pPr>
            <a:r>
              <a:rPr lang="en-NZ" smtClean="0"/>
              <a:t>Concurrency 2</a:t>
            </a:r>
            <a:endParaRPr lang="en-NZ"/>
          </a:p>
        </p:txBody>
      </p:sp>
      <p:sp>
        <p:nvSpPr>
          <p:cNvPr id="6" name="Slide Number Placeholder 4"/>
          <p:cNvSpPr>
            <a:spLocks noGrp="1"/>
          </p:cNvSpPr>
          <p:nvPr>
            <p:ph type="sldNum" sz="quarter" idx="12"/>
          </p:nvPr>
        </p:nvSpPr>
        <p:spPr/>
        <p:txBody>
          <a:bodyPr/>
          <a:lstStyle>
            <a:lvl1pPr>
              <a:defRPr/>
            </a:lvl1pPr>
          </a:lstStyle>
          <a:p>
            <a:pPr>
              <a:defRPr/>
            </a:pPr>
            <a:fld id="{6F89AE63-5CA7-42CE-9C58-4384E18B3489}" type="slidenum">
              <a:rPr lang="en-NZ"/>
              <a:pPr>
                <a:defRPr/>
              </a:pPr>
              <a:t>‹#›</a:t>
            </a:fld>
            <a:endParaRPr lang="en-NZ"/>
          </a:p>
        </p:txBody>
      </p:sp>
    </p:spTree>
    <p:extLst>
      <p:ext uri="{BB962C8B-B14F-4D97-AF65-F5344CB8AC3E}">
        <p14:creationId xmlns:p14="http://schemas.microsoft.com/office/powerpoint/2010/main" val="236313017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3" name="Isosceles Triangle 2"/>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4" name="Date Placeholder 1"/>
          <p:cNvSpPr>
            <a:spLocks noGrp="1"/>
          </p:cNvSpPr>
          <p:nvPr>
            <p:ph type="dt" sz="half" idx="10"/>
          </p:nvPr>
        </p:nvSpPr>
        <p:spPr/>
        <p:txBody>
          <a:bodyPr/>
          <a:lstStyle>
            <a:lvl1pPr>
              <a:defRPr/>
            </a:lvl1pPr>
          </a:lstStyle>
          <a:p>
            <a:pPr>
              <a:defRPr/>
            </a:pPr>
            <a:r>
              <a:rPr lang="en-US" smtClean="0"/>
              <a:t>C2</a:t>
            </a:r>
            <a:endParaRPr lang="en-NZ"/>
          </a:p>
        </p:txBody>
      </p:sp>
      <p:sp>
        <p:nvSpPr>
          <p:cNvPr id="5" name="Footer Placeholder 2"/>
          <p:cNvSpPr>
            <a:spLocks noGrp="1"/>
          </p:cNvSpPr>
          <p:nvPr>
            <p:ph type="ftr" sz="quarter" idx="11"/>
          </p:nvPr>
        </p:nvSpPr>
        <p:spPr/>
        <p:txBody>
          <a:bodyPr/>
          <a:lstStyle>
            <a:lvl1pPr>
              <a:defRPr/>
            </a:lvl1pPr>
          </a:lstStyle>
          <a:p>
            <a:pPr>
              <a:defRPr/>
            </a:pPr>
            <a:r>
              <a:rPr lang="en-NZ" smtClean="0"/>
              <a:t>Concurrency 2</a:t>
            </a:r>
            <a:endParaRPr lang="en-NZ"/>
          </a:p>
        </p:txBody>
      </p:sp>
      <p:sp>
        <p:nvSpPr>
          <p:cNvPr id="6" name="Slide Number Placeholder 3"/>
          <p:cNvSpPr>
            <a:spLocks noGrp="1"/>
          </p:cNvSpPr>
          <p:nvPr>
            <p:ph type="sldNum" sz="quarter" idx="12"/>
          </p:nvPr>
        </p:nvSpPr>
        <p:spPr/>
        <p:txBody>
          <a:bodyPr/>
          <a:lstStyle>
            <a:lvl1pPr>
              <a:defRPr/>
            </a:lvl1pPr>
          </a:lstStyle>
          <a:p>
            <a:pPr>
              <a:defRPr/>
            </a:pPr>
            <a:fld id="{D87C371F-8548-4AB0-A9F7-DC49299EE5D0}" type="slidenum">
              <a:rPr lang="en-NZ"/>
              <a:pPr>
                <a:defRPr/>
              </a:pPr>
              <a:t>‹#›</a:t>
            </a:fld>
            <a:endParaRPr lang="en-NZ"/>
          </a:p>
        </p:txBody>
      </p:sp>
    </p:spTree>
    <p:extLst>
      <p:ext uri="{BB962C8B-B14F-4D97-AF65-F5344CB8AC3E}">
        <p14:creationId xmlns:p14="http://schemas.microsoft.com/office/powerpoint/2010/main" val="980602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Straight Connector 5"/>
          <p:cNvSpPr>
            <a:spLocks noChangeShapeType="1"/>
          </p:cNvSpPr>
          <p:nvPr/>
        </p:nvSpPr>
        <p:spPr bwMode="auto">
          <a:xfrm rot="5400000">
            <a:off x="367506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7" name="Isosceles Triangle 6"/>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6851650" y="304800"/>
            <a:ext cx="272415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851650" y="1219201"/>
            <a:ext cx="272415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30200" y="304800"/>
            <a:ext cx="619125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r>
              <a:rPr lang="en-US" smtClean="0"/>
              <a:t>C2</a:t>
            </a:r>
            <a:endParaRPr lang="en-NZ"/>
          </a:p>
        </p:txBody>
      </p:sp>
      <p:sp>
        <p:nvSpPr>
          <p:cNvPr id="9" name="Footer Placeholder 5"/>
          <p:cNvSpPr>
            <a:spLocks noGrp="1"/>
          </p:cNvSpPr>
          <p:nvPr>
            <p:ph type="ftr" sz="quarter" idx="11"/>
          </p:nvPr>
        </p:nvSpPr>
        <p:spPr/>
        <p:txBody>
          <a:bodyPr/>
          <a:lstStyle>
            <a:lvl1pPr>
              <a:defRPr/>
            </a:lvl1pPr>
          </a:lstStyle>
          <a:p>
            <a:pPr>
              <a:defRPr/>
            </a:pPr>
            <a:r>
              <a:rPr lang="en-NZ" smtClean="0"/>
              <a:t>Concurrency 2</a:t>
            </a:r>
            <a:endParaRPr lang="en-NZ"/>
          </a:p>
        </p:txBody>
      </p:sp>
      <p:sp>
        <p:nvSpPr>
          <p:cNvPr id="10" name="Slide Number Placeholder 6"/>
          <p:cNvSpPr>
            <a:spLocks noGrp="1"/>
          </p:cNvSpPr>
          <p:nvPr>
            <p:ph type="sldNum" sz="quarter" idx="12"/>
          </p:nvPr>
        </p:nvSpPr>
        <p:spPr/>
        <p:txBody>
          <a:bodyPr/>
          <a:lstStyle>
            <a:lvl1pPr>
              <a:defRPr/>
            </a:lvl1pPr>
          </a:lstStyle>
          <a:p>
            <a:pPr>
              <a:defRPr/>
            </a:pPr>
            <a:fld id="{37980DFE-0548-400E-A8FA-F01D8695FF25}" type="slidenum">
              <a:rPr lang="en-NZ"/>
              <a:pPr>
                <a:defRPr/>
              </a:pPr>
              <a:t>‹#›</a:t>
            </a:fld>
            <a:endParaRPr lang="en-NZ"/>
          </a:p>
        </p:txBody>
      </p:sp>
    </p:spTree>
    <p:extLst>
      <p:ext uri="{BB962C8B-B14F-4D97-AF65-F5344CB8AC3E}">
        <p14:creationId xmlns:p14="http://schemas.microsoft.com/office/powerpoint/2010/main" val="239517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Isosceles Triangle 5"/>
          <p:cNvSpPr>
            <a:spLocks noChangeAspect="1"/>
          </p:cNvSpPr>
          <p:nvPr/>
        </p:nvSpPr>
        <p:spPr>
          <a:xfrm rot="5400000">
            <a:off x="461963" y="6462712"/>
            <a:ext cx="190500" cy="130175"/>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7" name="Rectangle 6"/>
          <p:cNvSpPr/>
          <p:nvPr/>
        </p:nvSpPr>
        <p:spPr>
          <a:xfrm>
            <a:off x="495300" y="500063"/>
            <a:ext cx="198438"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solidFill>
                <a:srgbClr val="FFFFFF"/>
              </a:solidFill>
            </a:endParaRPr>
          </a:p>
        </p:txBody>
      </p:sp>
      <p:sp>
        <p:nvSpPr>
          <p:cNvPr id="2" name="Title 1"/>
          <p:cNvSpPr>
            <a:spLocks noGrp="1"/>
          </p:cNvSpPr>
          <p:nvPr>
            <p:ph type="title"/>
          </p:nvPr>
        </p:nvSpPr>
        <p:spPr>
          <a:xfrm>
            <a:off x="495300" y="500856"/>
            <a:ext cx="89154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95300" y="1905000"/>
            <a:ext cx="89154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95300" y="1219200"/>
            <a:ext cx="89154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r>
              <a:rPr lang="en-US" smtClean="0"/>
              <a:t>C2</a:t>
            </a:r>
            <a:endParaRPr lang="en-NZ"/>
          </a:p>
        </p:txBody>
      </p:sp>
      <p:sp>
        <p:nvSpPr>
          <p:cNvPr id="9" name="Footer Placeholder 5"/>
          <p:cNvSpPr>
            <a:spLocks noGrp="1"/>
          </p:cNvSpPr>
          <p:nvPr>
            <p:ph type="ftr" sz="quarter" idx="11"/>
          </p:nvPr>
        </p:nvSpPr>
        <p:spPr/>
        <p:txBody>
          <a:bodyPr/>
          <a:lstStyle>
            <a:lvl1pPr>
              <a:defRPr/>
            </a:lvl1pPr>
          </a:lstStyle>
          <a:p>
            <a:pPr>
              <a:defRPr/>
            </a:pPr>
            <a:r>
              <a:rPr lang="en-NZ" smtClean="0"/>
              <a:t>Concurrency 2</a:t>
            </a:r>
            <a:endParaRPr lang="en-NZ"/>
          </a:p>
        </p:txBody>
      </p:sp>
      <p:sp>
        <p:nvSpPr>
          <p:cNvPr id="10" name="Slide Number Placeholder 6"/>
          <p:cNvSpPr>
            <a:spLocks noGrp="1"/>
          </p:cNvSpPr>
          <p:nvPr>
            <p:ph type="sldNum" sz="quarter" idx="12"/>
          </p:nvPr>
        </p:nvSpPr>
        <p:spPr/>
        <p:txBody>
          <a:bodyPr/>
          <a:lstStyle>
            <a:lvl1pPr>
              <a:defRPr/>
            </a:lvl1pPr>
          </a:lstStyle>
          <a:p>
            <a:pPr>
              <a:defRPr/>
            </a:pPr>
            <a:fld id="{91FC7C70-7420-4656-AE43-871CADEE97CD}" type="slidenum">
              <a:rPr lang="en-NZ"/>
              <a:pPr>
                <a:defRPr/>
              </a:pPr>
              <a:t>‹#›</a:t>
            </a:fld>
            <a:endParaRPr lang="en-NZ"/>
          </a:p>
        </p:txBody>
      </p:sp>
    </p:spTree>
    <p:extLst>
      <p:ext uri="{BB962C8B-B14F-4D97-AF65-F5344CB8AC3E}">
        <p14:creationId xmlns:p14="http://schemas.microsoft.com/office/powerpoint/2010/main" val="133649771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928688" y="152400"/>
            <a:ext cx="8482012"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95300" y="1219200"/>
            <a:ext cx="89154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7215188" y="6356350"/>
            <a:ext cx="2479675" cy="365125"/>
          </a:xfrm>
          <a:prstGeom prst="rect">
            <a:avLst/>
          </a:prstGeom>
        </p:spPr>
        <p:txBody>
          <a:bodyPr vert="horz" wrap="square" lIns="91440" tIns="45720" rIns="91440" bIns="45720" numCol="1" anchor="t" anchorCtr="0" compatLnSpc="1">
            <a:prstTxWarp prst="textNoShape">
              <a:avLst/>
            </a:prstTxWarp>
          </a:bodyPr>
          <a:lstStyle>
            <a:lvl1pPr algn="r">
              <a:defRPr sz="1400">
                <a:solidFill>
                  <a:schemeClr val="tx2"/>
                </a:solidFill>
              </a:defRPr>
            </a:lvl1pPr>
          </a:lstStyle>
          <a:p>
            <a:pPr>
              <a:defRPr/>
            </a:pPr>
            <a:r>
              <a:rPr lang="en-US" smtClean="0"/>
              <a:t>C2</a:t>
            </a:r>
            <a:endParaRPr lang="en-NZ"/>
          </a:p>
        </p:txBody>
      </p:sp>
      <p:sp>
        <p:nvSpPr>
          <p:cNvPr id="3" name="Footer Placeholder 2"/>
          <p:cNvSpPr>
            <a:spLocks noGrp="1"/>
          </p:cNvSpPr>
          <p:nvPr>
            <p:ph type="ftr" sz="quarter" idx="3"/>
          </p:nvPr>
        </p:nvSpPr>
        <p:spPr>
          <a:xfrm>
            <a:off x="3140075" y="6356350"/>
            <a:ext cx="3797300" cy="365125"/>
          </a:xfrm>
          <a:prstGeom prst="rect">
            <a:avLst/>
          </a:prstGeom>
        </p:spPr>
        <p:txBody>
          <a:bodyPr vert="horz"/>
          <a:lstStyle>
            <a:lvl1pPr algn="ctr" eaLnBrk="1" latinLnBrk="0" hangingPunct="1">
              <a:defRPr kumimoji="0" sz="1400">
                <a:solidFill>
                  <a:schemeClr val="tx2"/>
                </a:solidFill>
              </a:defRPr>
            </a:lvl1pPr>
          </a:lstStyle>
          <a:p>
            <a:pPr>
              <a:defRPr/>
            </a:pPr>
            <a:r>
              <a:rPr lang="en-NZ" smtClean="0"/>
              <a:t>Concurrency 2</a:t>
            </a:r>
            <a:endParaRPr lang="en-NZ"/>
          </a:p>
        </p:txBody>
      </p:sp>
      <p:sp>
        <p:nvSpPr>
          <p:cNvPr id="23" name="Slide Number Placeholder 22"/>
          <p:cNvSpPr>
            <a:spLocks noGrp="1"/>
          </p:cNvSpPr>
          <p:nvPr>
            <p:ph type="sldNum" sz="quarter" idx="4"/>
          </p:nvPr>
        </p:nvSpPr>
        <p:spPr>
          <a:xfrm>
            <a:off x="195263" y="6356350"/>
            <a:ext cx="2146300" cy="365125"/>
          </a:xfrm>
          <a:prstGeom prst="rect">
            <a:avLst/>
          </a:prstGeom>
        </p:spPr>
        <p:txBody>
          <a:bodyPr vert="horz" wrap="square" lIns="91440" tIns="45720" rIns="91440" bIns="45720" numCol="1" anchor="t" anchorCtr="0" compatLnSpc="1">
            <a:prstTxWarp prst="textNoShape">
              <a:avLst/>
            </a:prstTxWarp>
          </a:bodyPr>
          <a:lstStyle>
            <a:lvl1pPr algn="l">
              <a:defRPr sz="1400">
                <a:solidFill>
                  <a:schemeClr val="tx2"/>
                </a:solidFill>
              </a:defRPr>
            </a:lvl1pPr>
          </a:lstStyle>
          <a:p>
            <a:pPr>
              <a:defRPr/>
            </a:pPr>
            <a:fld id="{C9BBFAA5-2A47-44CD-9BA7-C025E5419EE3}" type="slidenum">
              <a:rPr lang="en-NZ"/>
              <a:pPr>
                <a:defRPr/>
              </a:pPr>
              <a:t>‹#›</a:t>
            </a:fld>
            <a:endParaRPr lang="en-NZ"/>
          </a:p>
        </p:txBody>
      </p:sp>
      <p:sp>
        <p:nvSpPr>
          <p:cNvPr id="28" name="Straight Connector 27"/>
          <p:cNvSpPr>
            <a:spLocks noChangeShapeType="1"/>
          </p:cNvSpPr>
          <p:nvPr/>
        </p:nvSpPr>
        <p:spPr bwMode="auto">
          <a:xfrm>
            <a:off x="165100" y="6353175"/>
            <a:ext cx="93599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9" name="Straight Connector 28"/>
          <p:cNvSpPr>
            <a:spLocks noChangeShapeType="1"/>
          </p:cNvSpPr>
          <p:nvPr/>
        </p:nvSpPr>
        <p:spPr bwMode="auto">
          <a:xfrm>
            <a:off x="165100" y="1143000"/>
            <a:ext cx="93599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pic>
        <p:nvPicPr>
          <p:cNvPr id="1033"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5100" y="228600"/>
            <a:ext cx="723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48" r:id="rId5"/>
    <p:sldLayoutId id="2147483954" r:id="rId6"/>
    <p:sldLayoutId id="2147483955" r:id="rId7"/>
    <p:sldLayoutId id="2147483956" r:id="rId8"/>
    <p:sldLayoutId id="2147483957" r:id="rId9"/>
    <p:sldLayoutId id="2147483949" r:id="rId10"/>
    <p:sldLayoutId id="2147483958" r:id="rId11"/>
    <p:sldLayoutId id="2147483959" r:id="rId12"/>
  </p:sldLayoutIdLst>
  <p:timing>
    <p:tnLst>
      <p:par>
        <p:cTn id="1" dur="indefinite" restart="never" nodeType="tmRoot"/>
      </p:par>
    </p:tnLst>
  </p:timing>
  <p:hf hdr="0" ftr="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harmony.apache.org/subcomponents/drlvm/TM.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tutorialspoint.com/java/java_multithreading.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p:txBody>
          <a:bodyPr/>
          <a:lstStyle/>
          <a:p>
            <a:pPr eaLnBrk="1" hangingPunct="1"/>
            <a:r>
              <a:rPr lang="en-NZ" altLang="zh-TW" dirty="0" smtClean="0">
                <a:ea typeface="新細明體" pitchFamily="18" charset="-120"/>
              </a:rPr>
              <a:t>COMPSCI 230 S2C 2013</a:t>
            </a:r>
            <a:br>
              <a:rPr lang="en-NZ" altLang="zh-TW" dirty="0" smtClean="0">
                <a:ea typeface="新細明體" pitchFamily="18" charset="-120"/>
              </a:rPr>
            </a:br>
            <a:r>
              <a:rPr lang="en-US" altLang="en-US" dirty="0" smtClean="0"/>
              <a:t>Software Design and Construction</a:t>
            </a:r>
            <a:br>
              <a:rPr lang="en-US" altLang="en-US" dirty="0" smtClean="0"/>
            </a:br>
            <a:endParaRPr lang="en-US" dirty="0" smtClean="0">
              <a:ea typeface="新細明體" pitchFamily="18" charset="-120"/>
            </a:endParaRPr>
          </a:p>
        </p:txBody>
      </p:sp>
      <p:sp>
        <p:nvSpPr>
          <p:cNvPr id="3075" name="Rectangle 3" descr="Rectangle: Click to edit Master text styles&#10;Second level&#10;Third level&#10;Fourth level&#10;Fifth level"/>
          <p:cNvSpPr>
            <a:spLocks noGrp="1" noChangeArrowheads="1"/>
          </p:cNvSpPr>
          <p:nvPr>
            <p:ph type="subTitle" idx="1"/>
          </p:nvPr>
        </p:nvSpPr>
        <p:spPr/>
        <p:txBody>
          <a:bodyPr>
            <a:normAutofit fontScale="70000" lnSpcReduction="20000"/>
          </a:bodyPr>
          <a:lstStyle/>
          <a:p>
            <a:pPr eaLnBrk="1" hangingPunct="1">
              <a:defRPr/>
            </a:pPr>
            <a:r>
              <a:rPr lang="en-NZ" altLang="zh-TW" dirty="0" smtClean="0">
                <a:ea typeface="新細明體" pitchFamily="18" charset="-120"/>
              </a:rPr>
              <a:t>A Thread’s Life</a:t>
            </a:r>
            <a:endParaRPr lang="en-NZ" altLang="zh-TW" dirty="0">
              <a:ea typeface="新細明體" pitchFamily="18" charset="-120"/>
            </a:endParaRPr>
          </a:p>
          <a:p>
            <a:pPr eaLnBrk="1" hangingPunct="1">
              <a:defRPr/>
            </a:pPr>
            <a:r>
              <a:rPr lang="en-NZ" altLang="zh-TW" dirty="0">
                <a:ea typeface="新細明體" pitchFamily="18" charset="-120"/>
              </a:rPr>
              <a:t>Lecture </a:t>
            </a:r>
            <a:r>
              <a:rPr lang="en-NZ" altLang="zh-TW" dirty="0" smtClean="0">
                <a:ea typeface="新細明體" pitchFamily="18" charset="-120"/>
              </a:rPr>
              <a:t>2 </a:t>
            </a:r>
            <a:r>
              <a:rPr lang="en-NZ" altLang="zh-TW" dirty="0">
                <a:ea typeface="新細明體" pitchFamily="18" charset="-120"/>
              </a:rPr>
              <a:t>of Theme </a:t>
            </a:r>
            <a:r>
              <a:rPr lang="en-NZ" altLang="zh-TW" dirty="0" smtClean="0">
                <a:ea typeface="新細明體" pitchFamily="18" charset="-120"/>
              </a:rPr>
              <a:t>C </a:t>
            </a:r>
            <a:endParaRPr lang="zh-TW" altLang="en-US" dirty="0" smtClean="0">
              <a:ea typeface="新細明體" pitchFamily="18" charset="-120"/>
            </a:endParaRP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Joining Threads</a:t>
            </a:r>
            <a:endParaRPr lang="en-NZ" dirty="0"/>
          </a:p>
        </p:txBody>
      </p:sp>
      <p:sp>
        <p:nvSpPr>
          <p:cNvPr id="3" name="Content Placeholder 2"/>
          <p:cNvSpPr>
            <a:spLocks noGrp="1"/>
          </p:cNvSpPr>
          <p:nvPr>
            <p:ph sz="quarter" idx="1"/>
          </p:nvPr>
        </p:nvSpPr>
        <p:spPr>
          <a:xfrm>
            <a:off x="165100" y="1219200"/>
            <a:ext cx="9612436" cy="5105400"/>
          </a:xfrm>
        </p:spPr>
        <p:txBody>
          <a:bodyPr>
            <a:normAutofit/>
          </a:bodyPr>
          <a:lstStyle/>
          <a:p>
            <a:r>
              <a:rPr lang="en-NZ" dirty="0" smtClean="0"/>
              <a:t>This probably sounds like a marriage, but it’s something that happens after a thread’s death!</a:t>
            </a:r>
          </a:p>
          <a:p>
            <a:r>
              <a:rPr lang="en-NZ" dirty="0" smtClean="0"/>
              <a:t>When a thread calls </a:t>
            </a:r>
            <a:r>
              <a:rPr lang="en-NZ" dirty="0" err="1" smtClean="0">
                <a:latin typeface="Courier New" pitchFamily="49" charset="0"/>
                <a:cs typeface="Courier New" pitchFamily="49" charset="0"/>
              </a:rPr>
              <a:t>t.join</a:t>
            </a:r>
            <a:r>
              <a:rPr lang="en-NZ" dirty="0" smtClean="0">
                <a:latin typeface="Courier New" pitchFamily="49" charset="0"/>
                <a:cs typeface="Courier New" pitchFamily="49" charset="0"/>
              </a:rPr>
              <a:t>()</a:t>
            </a:r>
            <a:r>
              <a:rPr lang="en-NZ" dirty="0" smtClean="0"/>
              <a:t>, it will block until </a:t>
            </a:r>
            <a:r>
              <a:rPr lang="en-NZ" dirty="0">
                <a:latin typeface="Courier New" pitchFamily="49" charset="0"/>
                <a:cs typeface="Courier New" pitchFamily="49" charset="0"/>
              </a:rPr>
              <a:t>t</a:t>
            </a:r>
            <a:r>
              <a:rPr lang="en-NZ" dirty="0" smtClean="0"/>
              <a:t> terminates.</a:t>
            </a:r>
          </a:p>
          <a:p>
            <a:pPr lvl="1"/>
            <a:r>
              <a:rPr lang="en-NZ" dirty="0" smtClean="0"/>
              <a:t>This is usually understood to be an assurance that whatever </a:t>
            </a:r>
            <a:r>
              <a:rPr lang="en-NZ" dirty="0">
                <a:latin typeface="Courier New" pitchFamily="49" charset="0"/>
                <a:cs typeface="Courier New" pitchFamily="49" charset="0"/>
              </a:rPr>
              <a:t>t</a:t>
            </a:r>
            <a:r>
              <a:rPr lang="en-NZ" dirty="0" smtClean="0"/>
              <a:t> was doing in its </a:t>
            </a:r>
            <a:r>
              <a:rPr lang="en-NZ" sz="2600" dirty="0">
                <a:solidFill>
                  <a:schemeClr val="tx1"/>
                </a:solidFill>
                <a:latin typeface="Courier New" pitchFamily="49" charset="0"/>
                <a:cs typeface="Courier New" pitchFamily="49" charset="0"/>
              </a:rPr>
              <a:t>run</a:t>
            </a:r>
            <a:r>
              <a:rPr lang="en-NZ" sz="2600" dirty="0" smtClean="0">
                <a:solidFill>
                  <a:schemeClr val="tx1"/>
                </a:solidFill>
                <a:latin typeface="Courier New" pitchFamily="49" charset="0"/>
                <a:cs typeface="Courier New" pitchFamily="49" charset="0"/>
              </a:rPr>
              <a:t>()</a:t>
            </a:r>
            <a:r>
              <a:rPr lang="en-NZ" dirty="0" smtClean="0"/>
              <a:t>is completed.</a:t>
            </a:r>
          </a:p>
          <a:p>
            <a:pPr lvl="1"/>
            <a:r>
              <a:rPr lang="en-NZ" dirty="0" smtClean="0"/>
              <a:t>But the actual situation is more complicated… </a:t>
            </a:r>
          </a:p>
          <a:p>
            <a:pPr lvl="2"/>
            <a:r>
              <a:rPr lang="en-NZ" dirty="0"/>
              <a:t>A</a:t>
            </a:r>
            <a:r>
              <a:rPr lang="en-NZ" dirty="0" smtClean="0"/>
              <a:t>ny external activity that </a:t>
            </a:r>
            <a:r>
              <a:rPr lang="en-NZ" dirty="0" smtClean="0">
                <a:latin typeface="Courier New" pitchFamily="49" charset="0"/>
                <a:cs typeface="Courier New" pitchFamily="49" charset="0"/>
              </a:rPr>
              <a:t>t</a:t>
            </a:r>
            <a:r>
              <a:rPr lang="en-NZ" dirty="0" smtClean="0"/>
              <a:t> started (e.g. a disk-write) may not be completed by the time </a:t>
            </a:r>
            <a:r>
              <a:rPr lang="en-NZ" dirty="0">
                <a:latin typeface="Courier New" pitchFamily="49" charset="0"/>
                <a:cs typeface="Courier New" pitchFamily="49" charset="0"/>
              </a:rPr>
              <a:t>t</a:t>
            </a:r>
            <a:r>
              <a:rPr lang="en-NZ" dirty="0"/>
              <a:t> </a:t>
            </a:r>
            <a:r>
              <a:rPr lang="en-NZ" dirty="0" smtClean="0"/>
              <a:t>terminates. </a:t>
            </a:r>
          </a:p>
          <a:p>
            <a:pPr lvl="2"/>
            <a:r>
              <a:rPr lang="en-NZ" dirty="0" smtClean="0"/>
              <a:t>Any main-memory updates that </a:t>
            </a:r>
            <a:r>
              <a:rPr lang="en-NZ" dirty="0">
                <a:latin typeface="Courier New" pitchFamily="49" charset="0"/>
                <a:cs typeface="Courier New" pitchFamily="49" charset="0"/>
              </a:rPr>
              <a:t>t</a:t>
            </a:r>
            <a:r>
              <a:rPr lang="en-NZ" dirty="0"/>
              <a:t> </a:t>
            </a:r>
            <a:r>
              <a:rPr lang="en-NZ" dirty="0" smtClean="0"/>
              <a:t>started (e.g. by writing to an unsynchronised and non-volatile object) may not be completed </a:t>
            </a:r>
            <a:r>
              <a:rPr lang="en-NZ" dirty="0"/>
              <a:t>by the time </a:t>
            </a:r>
            <a:r>
              <a:rPr lang="en-NZ" dirty="0">
                <a:latin typeface="Courier New" pitchFamily="49" charset="0"/>
                <a:cs typeface="Courier New" pitchFamily="49" charset="0"/>
              </a:rPr>
              <a:t>t</a:t>
            </a:r>
            <a:r>
              <a:rPr lang="en-NZ" dirty="0"/>
              <a:t> terminates. </a:t>
            </a:r>
          </a:p>
          <a:p>
            <a:pPr lvl="2"/>
            <a:r>
              <a:rPr lang="en-NZ" dirty="0" smtClean="0">
                <a:solidFill>
                  <a:srgbClr val="FF0000"/>
                </a:solidFill>
              </a:rPr>
              <a:t>Any updates that </a:t>
            </a:r>
            <a:r>
              <a:rPr lang="en-NZ" dirty="0">
                <a:solidFill>
                  <a:srgbClr val="FF0000"/>
                </a:solidFill>
                <a:latin typeface="Courier New" pitchFamily="49" charset="0"/>
                <a:cs typeface="Courier New" pitchFamily="49" charset="0"/>
              </a:rPr>
              <a:t>t</a:t>
            </a:r>
            <a:r>
              <a:rPr lang="en-NZ" dirty="0">
                <a:solidFill>
                  <a:srgbClr val="FF0000"/>
                </a:solidFill>
              </a:rPr>
              <a:t> </a:t>
            </a:r>
            <a:r>
              <a:rPr lang="en-NZ" dirty="0" smtClean="0">
                <a:solidFill>
                  <a:srgbClr val="FF0000"/>
                </a:solidFill>
              </a:rPr>
              <a:t>completed (e.g. by writing to a synchronised or volatile object) before it reached the end of its </a:t>
            </a:r>
            <a:r>
              <a:rPr lang="en-NZ" dirty="0">
                <a:solidFill>
                  <a:srgbClr val="FF0000"/>
                </a:solidFill>
                <a:latin typeface="Courier New" pitchFamily="49" charset="0"/>
                <a:cs typeface="Courier New" pitchFamily="49" charset="0"/>
              </a:rPr>
              <a:t>run()</a:t>
            </a:r>
            <a:r>
              <a:rPr lang="en-NZ" dirty="0" smtClean="0">
                <a:solidFill>
                  <a:srgbClr val="FF0000"/>
                </a:solidFill>
              </a:rPr>
              <a:t>will be complete when </a:t>
            </a:r>
            <a:r>
              <a:rPr lang="en-NZ" dirty="0" err="1" smtClean="0">
                <a:solidFill>
                  <a:srgbClr val="FF0000"/>
                </a:solidFill>
                <a:latin typeface="Courier New" pitchFamily="49" charset="0"/>
                <a:cs typeface="Courier New" pitchFamily="49" charset="0"/>
              </a:rPr>
              <a:t>t.join</a:t>
            </a:r>
            <a:r>
              <a:rPr lang="en-NZ" dirty="0" smtClean="0">
                <a:solidFill>
                  <a:srgbClr val="FF0000"/>
                </a:solidFill>
                <a:latin typeface="Courier New" pitchFamily="49" charset="0"/>
                <a:cs typeface="Courier New" pitchFamily="49" charset="0"/>
              </a:rPr>
              <a:t>()</a:t>
            </a:r>
            <a:r>
              <a:rPr lang="en-NZ" dirty="0" smtClean="0">
                <a:solidFill>
                  <a:srgbClr val="FF0000"/>
                </a:solidFill>
              </a:rPr>
              <a:t> returns.</a:t>
            </a:r>
            <a:endParaRPr lang="en-NZ" dirty="0">
              <a:solidFill>
                <a:srgbClr val="FF0000"/>
              </a:solidFill>
            </a:endParaRPr>
          </a:p>
        </p:txBody>
      </p:sp>
      <p:sp>
        <p:nvSpPr>
          <p:cNvPr id="5" name="Date Placeholder 4"/>
          <p:cNvSpPr>
            <a:spLocks noGrp="1"/>
          </p:cNvSpPr>
          <p:nvPr>
            <p:ph type="dt" sz="half" idx="10"/>
          </p:nvPr>
        </p:nvSpPr>
        <p:spPr/>
        <p:txBody>
          <a:bodyPr/>
          <a:lstStyle/>
          <a:p>
            <a:pPr>
              <a:defRPr/>
            </a:pPr>
            <a:r>
              <a:rPr lang="en-US" smtClean="0"/>
              <a:t>C2</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10</a:t>
            </a:fld>
            <a:endParaRPr lang="en-NZ"/>
          </a:p>
        </p:txBody>
      </p:sp>
    </p:spTree>
    <p:extLst>
      <p:ext uri="{BB962C8B-B14F-4D97-AF65-F5344CB8AC3E}">
        <p14:creationId xmlns:p14="http://schemas.microsoft.com/office/powerpoint/2010/main" val="520410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Another way to visualise threads</a:t>
            </a:r>
            <a:endParaRPr lang="en-NZ" dirty="0"/>
          </a:p>
        </p:txBody>
      </p:sp>
      <p:sp>
        <p:nvSpPr>
          <p:cNvPr id="3" name="Content Placeholder 2"/>
          <p:cNvSpPr>
            <a:spLocks noGrp="1"/>
          </p:cNvSpPr>
          <p:nvPr>
            <p:ph sz="quarter" idx="1"/>
          </p:nvPr>
        </p:nvSpPr>
        <p:spPr>
          <a:xfrm>
            <a:off x="5169024" y="1228618"/>
            <a:ext cx="4320480" cy="5391454"/>
          </a:xfrm>
        </p:spPr>
        <p:txBody>
          <a:bodyPr>
            <a:normAutofit lnSpcReduction="10000"/>
          </a:bodyPr>
          <a:lstStyle/>
          <a:p>
            <a:r>
              <a:rPr lang="en-NZ" sz="2000" dirty="0" smtClean="0"/>
              <a:t>This is a “swim lane” diagram.</a:t>
            </a:r>
          </a:p>
          <a:p>
            <a:r>
              <a:rPr lang="en-NZ" sz="2000" dirty="0" smtClean="0"/>
              <a:t>Threads start at the top.</a:t>
            </a:r>
          </a:p>
          <a:p>
            <a:r>
              <a:rPr lang="en-NZ" sz="2000" dirty="0" smtClean="0"/>
              <a:t>They move downwards, sending messages to other lanes, as indicated by arrows.</a:t>
            </a:r>
          </a:p>
          <a:p>
            <a:r>
              <a:rPr lang="en-NZ" sz="2000" dirty="0" smtClean="0"/>
              <a:t>A thread must wait for an incoming arrow before proceeding any farther down its path.</a:t>
            </a:r>
          </a:p>
          <a:p>
            <a:r>
              <a:rPr lang="en-NZ" sz="2000" dirty="0" err="1" smtClean="0"/>
              <a:t>Object.wait</a:t>
            </a:r>
            <a:r>
              <a:rPr lang="en-NZ" sz="2000" dirty="0" smtClean="0"/>
              <a:t>() will cause a thread to wait until some other thread invokes the notify() method of this object.</a:t>
            </a:r>
          </a:p>
          <a:p>
            <a:r>
              <a:rPr lang="en-NZ" sz="2000" dirty="0" err="1" smtClean="0"/>
              <a:t>Object.wait</a:t>
            </a:r>
            <a:r>
              <a:rPr lang="en-NZ" sz="2000" dirty="0" smtClean="0"/>
              <a:t>(timeout) allows a thread to proceed without a notify(), after the specified length of time. </a:t>
            </a:r>
          </a:p>
          <a:p>
            <a:pPr marL="0" indent="0">
              <a:buNone/>
            </a:pPr>
            <a:r>
              <a:rPr lang="en-NZ" sz="1600" dirty="0" smtClean="0"/>
              <a:t>Source: </a:t>
            </a:r>
            <a:r>
              <a:rPr lang="en-NZ" sz="1600" dirty="0" smtClean="0">
                <a:hlinkClick r:id="rId2"/>
              </a:rPr>
              <a:t>http</a:t>
            </a:r>
            <a:r>
              <a:rPr lang="en-NZ" sz="1600" dirty="0">
                <a:hlinkClick r:id="rId2"/>
              </a:rPr>
              <a:t>://</a:t>
            </a:r>
            <a:r>
              <a:rPr lang="en-NZ" sz="1600" dirty="0" smtClean="0">
                <a:hlinkClick r:id="rId2"/>
              </a:rPr>
              <a:t>harmony.apache.org/subcomponents/drlvm/TM.html</a:t>
            </a:r>
            <a:r>
              <a:rPr lang="en-NZ" sz="1600" dirty="0" smtClean="0"/>
              <a:t> </a:t>
            </a:r>
            <a:endParaRPr lang="en-NZ" sz="1600" dirty="0"/>
          </a:p>
        </p:txBody>
      </p:sp>
      <p:pic>
        <p:nvPicPr>
          <p:cNvPr id="2050" name="Picture 2" descr="C:\Users\ctho065\Desktop\NewJavaThrea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002" y="1209872"/>
            <a:ext cx="4838700" cy="541020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p:txBody>
          <a:bodyPr/>
          <a:lstStyle/>
          <a:p>
            <a:pPr>
              <a:defRPr/>
            </a:pPr>
            <a:r>
              <a:rPr lang="en-US" smtClean="0"/>
              <a:t>C2</a:t>
            </a:r>
            <a:endParaRPr lang="en-NZ"/>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11</a:t>
            </a:fld>
            <a:endParaRPr lang="en-NZ"/>
          </a:p>
        </p:txBody>
      </p:sp>
    </p:spTree>
    <p:extLst>
      <p:ext uri="{BB962C8B-B14F-4D97-AF65-F5344CB8AC3E}">
        <p14:creationId xmlns:p14="http://schemas.microsoft.com/office/powerpoint/2010/main" val="8197101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Learning Goals for Today</a:t>
            </a:r>
            <a:endParaRPr lang="en-NZ" dirty="0"/>
          </a:p>
        </p:txBody>
      </p:sp>
      <p:sp>
        <p:nvSpPr>
          <p:cNvPr id="3" name="Content Placeholder 2"/>
          <p:cNvSpPr>
            <a:spLocks noGrp="1"/>
          </p:cNvSpPr>
          <p:nvPr>
            <p:ph sz="quarter" idx="1"/>
          </p:nvPr>
        </p:nvSpPr>
        <p:spPr/>
        <p:txBody>
          <a:bodyPr>
            <a:normAutofit/>
          </a:bodyPr>
          <a:lstStyle/>
          <a:p>
            <a:r>
              <a:rPr lang="en-NZ" dirty="0" smtClean="0"/>
              <a:t>Refine your understanding of threading:</a:t>
            </a:r>
          </a:p>
          <a:p>
            <a:pPr lvl="1"/>
            <a:r>
              <a:rPr lang="en-NZ" dirty="0" smtClean="0"/>
              <a:t>Make a careful distinction between the support of an operating system (or a computer) for running a thread, and an instance of a Thread object in the execution of a Java program.</a:t>
            </a:r>
          </a:p>
          <a:p>
            <a:r>
              <a:rPr lang="en-NZ" dirty="0" smtClean="0"/>
              <a:t>Understand the “lifecycle” of a thread</a:t>
            </a:r>
          </a:p>
          <a:p>
            <a:pPr lvl="1"/>
            <a:r>
              <a:rPr lang="en-NZ" dirty="0" smtClean="0"/>
              <a:t>Start to analyse a multi-threaded application, by identifying “where” in the code the state of a thread can change state i.e. are created, become runnable, start to wait, stop waiting, and are terminated.</a:t>
            </a:r>
          </a:p>
        </p:txBody>
      </p:sp>
      <p:sp>
        <p:nvSpPr>
          <p:cNvPr id="5" name="Date Placeholder 4"/>
          <p:cNvSpPr>
            <a:spLocks noGrp="1"/>
          </p:cNvSpPr>
          <p:nvPr>
            <p:ph type="dt" sz="half" idx="10"/>
          </p:nvPr>
        </p:nvSpPr>
        <p:spPr/>
        <p:txBody>
          <a:bodyPr/>
          <a:lstStyle/>
          <a:p>
            <a:pPr>
              <a:defRPr/>
            </a:pPr>
            <a:r>
              <a:rPr lang="en-US" smtClean="0"/>
              <a:t>C2</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12</a:t>
            </a:fld>
            <a:endParaRPr lang="en-NZ"/>
          </a:p>
        </p:txBody>
      </p:sp>
    </p:spTree>
    <p:extLst>
      <p:ext uri="{BB962C8B-B14F-4D97-AF65-F5344CB8AC3E}">
        <p14:creationId xmlns:p14="http://schemas.microsoft.com/office/powerpoint/2010/main" val="3343249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Lecture Plan for </a:t>
            </a:r>
            <a:r>
              <a:rPr lang="en-NZ" smtClean="0"/>
              <a:t>Weeks 10-12</a:t>
            </a:r>
            <a:endParaRPr lang="en-NZ" dirty="0"/>
          </a:p>
        </p:txBody>
      </p:sp>
      <p:graphicFrame>
        <p:nvGraphicFramePr>
          <p:cNvPr id="7" name="Content Placeholder 4"/>
          <p:cNvGraphicFramePr>
            <a:graphicFrameLocks/>
          </p:cNvGraphicFramePr>
          <p:nvPr>
            <p:extLst/>
          </p:nvPr>
        </p:nvGraphicFramePr>
        <p:xfrm>
          <a:off x="488504" y="1267343"/>
          <a:ext cx="8712968" cy="5258395"/>
        </p:xfrm>
        <a:graphic>
          <a:graphicData uri="http://schemas.openxmlformats.org/drawingml/2006/table">
            <a:tbl>
              <a:tblPr firstCol="1" bandRow="1">
                <a:tableStyleId>{5C22544A-7EE6-4342-B048-85BDC9FD1C3A}</a:tableStyleId>
              </a:tblPr>
              <a:tblGrid>
                <a:gridCol w="936104"/>
                <a:gridCol w="5400600"/>
                <a:gridCol w="2376264"/>
              </a:tblGrid>
              <a:tr h="551266">
                <a:tc>
                  <a:txBody>
                    <a:bodyPr/>
                    <a:lstStyle/>
                    <a:p>
                      <a:pPr>
                        <a:lnSpc>
                          <a:spcPct val="115000"/>
                        </a:lnSpc>
                        <a:spcAft>
                          <a:spcPts val="0"/>
                        </a:spcAft>
                      </a:pPr>
                      <a:r>
                        <a:rPr lang="en-NZ" sz="2000" dirty="0" smtClean="0">
                          <a:effectLst/>
                        </a:rPr>
                        <a:t>18/5</a:t>
                      </a:r>
                      <a:endParaRPr lang="en-NZ" sz="2000" dirty="0">
                        <a:effectLst/>
                        <a:latin typeface="Calibri"/>
                        <a:ea typeface="Calibri"/>
                        <a:cs typeface="Times New Roman"/>
                      </a:endParaRPr>
                    </a:p>
                  </a:txBody>
                  <a:tcPr marL="95250" marR="76200" marT="76200" marB="76200" anchor="ctr"/>
                </a:tc>
                <a:tc>
                  <a:txBody>
                    <a:bodyPr/>
                    <a:lstStyle/>
                    <a:p>
                      <a:pPr>
                        <a:lnSpc>
                          <a:spcPct val="115000"/>
                        </a:lnSpc>
                        <a:spcAft>
                          <a:spcPts val="0"/>
                        </a:spcAft>
                      </a:pPr>
                      <a:r>
                        <a:rPr lang="en-NZ" sz="2000" dirty="0">
                          <a:effectLst/>
                        </a:rPr>
                        <a:t>Introduction to Java threads</a:t>
                      </a:r>
                      <a:endParaRPr lang="en-NZ" sz="2000" dirty="0">
                        <a:effectLst/>
                        <a:latin typeface="Calibri"/>
                        <a:ea typeface="Calibri"/>
                        <a:cs typeface="Times New Roman"/>
                      </a:endParaRPr>
                    </a:p>
                  </a:txBody>
                  <a:tcPr marL="95250" marR="76200" marT="76200" marB="76200" anchor="ctr"/>
                </a:tc>
                <a:tc>
                  <a:txBody>
                    <a:bodyPr/>
                    <a:lstStyle/>
                    <a:p>
                      <a:pPr>
                        <a:lnSpc>
                          <a:spcPct val="115000"/>
                        </a:lnSpc>
                        <a:spcAft>
                          <a:spcPts val="0"/>
                        </a:spcAft>
                      </a:pPr>
                      <a:r>
                        <a:rPr lang="en-NZ" sz="2000" dirty="0" err="1">
                          <a:effectLst/>
                        </a:rPr>
                        <a:t>Sikora</a:t>
                      </a:r>
                      <a:r>
                        <a:rPr lang="en-NZ" sz="2000" dirty="0">
                          <a:effectLst/>
                        </a:rPr>
                        <a:t> pp. </a:t>
                      </a:r>
                      <a:r>
                        <a:rPr lang="en-NZ" sz="2000" dirty="0" smtClean="0">
                          <a:effectLst/>
                        </a:rPr>
                        <a:t>157-9,</a:t>
                      </a:r>
                      <a:r>
                        <a:rPr lang="en-NZ" sz="2000" dirty="0">
                          <a:effectLst/>
                        </a:rPr>
                        <a:t> </a:t>
                      </a:r>
                      <a:r>
                        <a:rPr lang="en-NZ" sz="2000" dirty="0" smtClean="0">
                          <a:effectLst/>
                        </a:rPr>
                        <a:t/>
                      </a:r>
                      <a:br>
                        <a:rPr lang="en-NZ" sz="2000" dirty="0" smtClean="0">
                          <a:effectLst/>
                        </a:rPr>
                      </a:br>
                      <a:r>
                        <a:rPr lang="en-NZ" sz="2000" dirty="0" smtClean="0">
                          <a:effectLst/>
                        </a:rPr>
                        <a:t>Goetz1</a:t>
                      </a:r>
                      <a:r>
                        <a:rPr lang="en-NZ" sz="2000" dirty="0">
                          <a:effectLst/>
                        </a:rPr>
                        <a:t> pp. 1-6.</a:t>
                      </a:r>
                      <a:endParaRPr lang="en-NZ" sz="2000" dirty="0">
                        <a:effectLst/>
                        <a:latin typeface="Calibri"/>
                        <a:ea typeface="Calibri"/>
                        <a:cs typeface="Times New Roman"/>
                      </a:endParaRPr>
                    </a:p>
                  </a:txBody>
                  <a:tcPr marL="95250" marR="76200" marT="76200" marB="76200" anchor="ctr"/>
                </a:tc>
              </a:tr>
              <a:tr h="392666">
                <a:tc>
                  <a:txBody>
                    <a:bodyPr/>
                    <a:lstStyle/>
                    <a:p>
                      <a:pPr>
                        <a:lnSpc>
                          <a:spcPct val="115000"/>
                        </a:lnSpc>
                        <a:spcAft>
                          <a:spcPts val="0"/>
                        </a:spcAft>
                      </a:pPr>
                      <a:r>
                        <a:rPr lang="en-NZ" sz="2000" dirty="0" smtClean="0">
                          <a:effectLst/>
                        </a:rPr>
                        <a:t>21/5</a:t>
                      </a:r>
                      <a:endParaRPr lang="en-NZ" sz="2000" dirty="0">
                        <a:effectLst/>
                        <a:latin typeface="Calibri"/>
                        <a:ea typeface="Calibri"/>
                        <a:cs typeface="Times New Roman"/>
                      </a:endParaRPr>
                    </a:p>
                  </a:txBody>
                  <a:tcPr marL="95250" marR="76200" marT="76200" marB="76200" anchor="ctr"/>
                </a:tc>
                <a:tc>
                  <a:txBody>
                    <a:bodyPr/>
                    <a:lstStyle/>
                    <a:p>
                      <a:pPr>
                        <a:lnSpc>
                          <a:spcPct val="115000"/>
                        </a:lnSpc>
                        <a:spcAft>
                          <a:spcPts val="0"/>
                        </a:spcAft>
                      </a:pPr>
                      <a:r>
                        <a:rPr lang="en-NZ" sz="2000" dirty="0">
                          <a:effectLst/>
                        </a:rPr>
                        <a:t>A thread's life</a:t>
                      </a:r>
                      <a:endParaRPr lang="en-NZ" sz="2000" dirty="0">
                        <a:effectLst/>
                        <a:latin typeface="Calibri"/>
                        <a:ea typeface="Calibri"/>
                        <a:cs typeface="Times New Roman"/>
                      </a:endParaRPr>
                    </a:p>
                  </a:txBody>
                  <a:tcPr marL="95250" marR="76200" marT="76200" marB="76200" anchor="ctr"/>
                </a:tc>
                <a:tc>
                  <a:txBody>
                    <a:bodyPr/>
                    <a:lstStyle/>
                    <a:p>
                      <a:pPr>
                        <a:lnSpc>
                          <a:spcPct val="115000"/>
                        </a:lnSpc>
                        <a:spcAft>
                          <a:spcPts val="0"/>
                        </a:spcAft>
                      </a:pPr>
                      <a:r>
                        <a:rPr lang="en-NZ" sz="2000" dirty="0">
                          <a:effectLst/>
                        </a:rPr>
                        <a:t>Goetz1 pp. 6-10.</a:t>
                      </a:r>
                      <a:endParaRPr lang="en-NZ" sz="2000" dirty="0">
                        <a:effectLst/>
                        <a:latin typeface="Calibri"/>
                        <a:ea typeface="Calibri"/>
                        <a:cs typeface="Times New Roman"/>
                      </a:endParaRPr>
                    </a:p>
                  </a:txBody>
                  <a:tcPr marL="95250" marR="76200" marT="76200" marB="76200" anchor="ctr"/>
                </a:tc>
              </a:tr>
              <a:tr h="472802">
                <a:tc>
                  <a:txBody>
                    <a:bodyPr/>
                    <a:lstStyle/>
                    <a:p>
                      <a:pPr>
                        <a:lnSpc>
                          <a:spcPct val="115000"/>
                        </a:lnSpc>
                        <a:spcAft>
                          <a:spcPts val="0"/>
                        </a:spcAft>
                      </a:pPr>
                      <a:r>
                        <a:rPr lang="en-NZ" sz="2000" dirty="0" smtClean="0">
                          <a:effectLst/>
                          <a:latin typeface="+mn-lt"/>
                          <a:ea typeface="+mn-ea"/>
                          <a:cs typeface="+mn-cs"/>
                        </a:rPr>
                        <a:t>22/5</a:t>
                      </a:r>
                      <a:endParaRPr lang="en-NZ" sz="2000" dirty="0">
                        <a:effectLst/>
                        <a:latin typeface="Calibri"/>
                        <a:ea typeface="Calibri"/>
                        <a:cs typeface="Times New Roman"/>
                      </a:endParaRPr>
                    </a:p>
                  </a:txBody>
                  <a:tcPr marL="95250" marR="76200" marT="76200" marB="76200" anchor="ctr"/>
                </a:tc>
                <a:tc>
                  <a:txBody>
                    <a:bodyPr/>
                    <a:lstStyle/>
                    <a:p>
                      <a:pPr>
                        <a:lnSpc>
                          <a:spcPct val="115000"/>
                        </a:lnSpc>
                        <a:spcAft>
                          <a:spcPts val="0"/>
                        </a:spcAft>
                      </a:pPr>
                      <a:r>
                        <a:rPr lang="en-NZ" sz="2000" dirty="0">
                          <a:effectLst/>
                        </a:rPr>
                        <a:t>Where Java threads are used; synchronization</a:t>
                      </a:r>
                      <a:endParaRPr lang="en-NZ" sz="2000" dirty="0">
                        <a:effectLst/>
                        <a:latin typeface="Calibri"/>
                        <a:ea typeface="Calibri"/>
                        <a:cs typeface="Times New Roman"/>
                      </a:endParaRPr>
                    </a:p>
                  </a:txBody>
                  <a:tcPr marL="95250" marR="76200" marT="76200" marB="76200" anchor="ctr"/>
                </a:tc>
                <a:tc>
                  <a:txBody>
                    <a:bodyPr/>
                    <a:lstStyle/>
                    <a:p>
                      <a:pPr>
                        <a:lnSpc>
                          <a:spcPct val="115000"/>
                        </a:lnSpc>
                        <a:spcAft>
                          <a:spcPts val="0"/>
                        </a:spcAft>
                      </a:pPr>
                      <a:r>
                        <a:rPr lang="en-NZ" sz="2000" dirty="0">
                          <a:effectLst/>
                        </a:rPr>
                        <a:t>Goetz1 pp. 10-15.</a:t>
                      </a:r>
                      <a:endParaRPr lang="en-NZ" sz="2000" dirty="0">
                        <a:effectLst/>
                        <a:latin typeface="Calibri"/>
                        <a:ea typeface="Calibri"/>
                        <a:cs typeface="Times New Roman"/>
                      </a:endParaRPr>
                    </a:p>
                  </a:txBody>
                  <a:tcPr marL="95250" marR="76200" marT="76200" marB="76200" anchor="ctr"/>
                </a:tc>
              </a:tr>
              <a:tr h="472802">
                <a:tc>
                  <a:txBody>
                    <a:bodyPr/>
                    <a:lstStyle/>
                    <a:p>
                      <a:pPr>
                        <a:lnSpc>
                          <a:spcPct val="115000"/>
                        </a:lnSpc>
                        <a:spcAft>
                          <a:spcPts val="0"/>
                        </a:spcAft>
                      </a:pPr>
                      <a:r>
                        <a:rPr lang="en-NZ" sz="2000" dirty="0" smtClean="0">
                          <a:effectLst/>
                        </a:rPr>
                        <a:t>25/5</a:t>
                      </a:r>
                      <a:endParaRPr lang="en-NZ" sz="2000" dirty="0">
                        <a:effectLst/>
                        <a:latin typeface="Calibri"/>
                        <a:ea typeface="Calibri"/>
                        <a:cs typeface="Times New Roman"/>
                      </a:endParaRPr>
                    </a:p>
                  </a:txBody>
                  <a:tcPr marL="95250" marR="76200" marT="76200" marB="76200" anchor="ctr"/>
                </a:tc>
                <a:tc>
                  <a:txBody>
                    <a:bodyPr/>
                    <a:lstStyle/>
                    <a:p>
                      <a:pPr>
                        <a:lnSpc>
                          <a:spcPct val="115000"/>
                        </a:lnSpc>
                        <a:spcAft>
                          <a:spcPts val="0"/>
                        </a:spcAft>
                      </a:pPr>
                      <a:r>
                        <a:rPr lang="en-NZ" sz="2000" dirty="0">
                          <a:effectLst/>
                        </a:rPr>
                        <a:t>Locking, blocking, </a:t>
                      </a:r>
                      <a:r>
                        <a:rPr lang="en-NZ" sz="2000" dirty="0" err="1">
                          <a:effectLst/>
                        </a:rPr>
                        <a:t>mutex</a:t>
                      </a:r>
                      <a:r>
                        <a:rPr lang="en-NZ" sz="2000" dirty="0">
                          <a:effectLst/>
                        </a:rPr>
                        <a:t>; visibility, consistency.</a:t>
                      </a:r>
                      <a:endParaRPr lang="en-NZ" sz="2000" dirty="0">
                        <a:effectLst/>
                        <a:latin typeface="Calibri"/>
                        <a:ea typeface="Calibri"/>
                        <a:cs typeface="Times New Roman"/>
                      </a:endParaRPr>
                    </a:p>
                  </a:txBody>
                  <a:tcPr marL="95250" marR="76200" marT="76200" marB="76200" anchor="ctr"/>
                </a:tc>
                <a:tc>
                  <a:txBody>
                    <a:bodyPr/>
                    <a:lstStyle/>
                    <a:p>
                      <a:pPr>
                        <a:lnSpc>
                          <a:spcPct val="115000"/>
                        </a:lnSpc>
                        <a:spcAft>
                          <a:spcPts val="0"/>
                        </a:spcAft>
                      </a:pPr>
                      <a:r>
                        <a:rPr lang="en-NZ" sz="2000" dirty="0">
                          <a:effectLst/>
                        </a:rPr>
                        <a:t>Goetz1 pp. 15-20.</a:t>
                      </a:r>
                      <a:endParaRPr lang="en-NZ" sz="2000" dirty="0">
                        <a:effectLst/>
                        <a:latin typeface="Calibri"/>
                        <a:ea typeface="Calibri"/>
                        <a:cs typeface="Times New Roman"/>
                      </a:endParaRPr>
                    </a:p>
                  </a:txBody>
                  <a:tcPr marL="95250" marR="76200" marT="76200" marB="76200" anchor="ctr"/>
                </a:tc>
              </a:tr>
              <a:tr h="533995">
                <a:tc>
                  <a:txBody>
                    <a:bodyPr/>
                    <a:lstStyle/>
                    <a:p>
                      <a:pPr>
                        <a:lnSpc>
                          <a:spcPct val="115000"/>
                        </a:lnSpc>
                        <a:spcAft>
                          <a:spcPts val="0"/>
                        </a:spcAft>
                      </a:pPr>
                      <a:r>
                        <a:rPr lang="en-NZ" sz="2000" dirty="0" smtClean="0">
                          <a:effectLst/>
                        </a:rPr>
                        <a:t>28/5</a:t>
                      </a:r>
                      <a:endParaRPr lang="en-NZ" sz="2000" dirty="0">
                        <a:effectLst/>
                        <a:latin typeface="Calibri"/>
                        <a:ea typeface="Calibri"/>
                        <a:cs typeface="Times New Roman"/>
                      </a:endParaRPr>
                    </a:p>
                  </a:txBody>
                  <a:tcPr marL="95250" marR="76200" marT="76200" marB="76200" anchor="ctr"/>
                </a:tc>
                <a:tc>
                  <a:txBody>
                    <a:bodyPr/>
                    <a:lstStyle/>
                    <a:p>
                      <a:pPr>
                        <a:lnSpc>
                          <a:spcPct val="115000"/>
                        </a:lnSpc>
                        <a:spcAft>
                          <a:spcPts val="0"/>
                        </a:spcAft>
                      </a:pPr>
                      <a:r>
                        <a:rPr lang="en-NZ" sz="2000" dirty="0">
                          <a:effectLst/>
                        </a:rPr>
                        <a:t>Deadlock; performance; programming guidelines.</a:t>
                      </a:r>
                      <a:endParaRPr lang="en-NZ" sz="2000" dirty="0">
                        <a:effectLst/>
                        <a:latin typeface="Calibri"/>
                        <a:ea typeface="Calibri"/>
                        <a:cs typeface="Times New Roman"/>
                      </a:endParaRPr>
                    </a:p>
                  </a:txBody>
                  <a:tcPr marL="95250" marR="76200" marT="76200" marB="76200" anchor="ctr"/>
                </a:tc>
                <a:tc>
                  <a:txBody>
                    <a:bodyPr/>
                    <a:lstStyle/>
                    <a:p>
                      <a:pPr>
                        <a:lnSpc>
                          <a:spcPct val="115000"/>
                        </a:lnSpc>
                        <a:spcAft>
                          <a:spcPts val="0"/>
                        </a:spcAft>
                      </a:pPr>
                      <a:r>
                        <a:rPr lang="en-NZ" sz="2000" dirty="0">
                          <a:effectLst/>
                        </a:rPr>
                        <a:t>Goetz1 pp. 20-24.</a:t>
                      </a:r>
                      <a:endParaRPr lang="en-NZ" sz="2000" dirty="0">
                        <a:effectLst/>
                        <a:latin typeface="Calibri"/>
                        <a:ea typeface="Calibri"/>
                        <a:cs typeface="Times New Roman"/>
                      </a:endParaRPr>
                    </a:p>
                  </a:txBody>
                  <a:tcPr marL="95250" marR="76200" marT="76200" marB="76200" anchor="ctr"/>
                </a:tc>
              </a:tr>
              <a:tr h="472802">
                <a:tc>
                  <a:txBody>
                    <a:bodyPr/>
                    <a:lstStyle/>
                    <a:p>
                      <a:pPr>
                        <a:lnSpc>
                          <a:spcPct val="115000"/>
                        </a:lnSpc>
                        <a:spcAft>
                          <a:spcPts val="0"/>
                        </a:spcAft>
                      </a:pPr>
                      <a:r>
                        <a:rPr lang="en-NZ" sz="2000" dirty="0" smtClean="0">
                          <a:effectLst/>
                        </a:rPr>
                        <a:t>29/5</a:t>
                      </a:r>
                      <a:endParaRPr lang="en-NZ" sz="2000" dirty="0">
                        <a:effectLst/>
                        <a:latin typeface="Calibri"/>
                        <a:ea typeface="Calibri"/>
                        <a:cs typeface="Times New Roman"/>
                      </a:endParaRPr>
                    </a:p>
                  </a:txBody>
                  <a:tcPr marL="95250" marR="76200" marT="76200" marB="76200" anchor="ctr"/>
                </a:tc>
                <a:tc>
                  <a:txBody>
                    <a:bodyPr/>
                    <a:lstStyle/>
                    <a:p>
                      <a:pPr>
                        <a:lnSpc>
                          <a:spcPct val="115000"/>
                        </a:lnSpc>
                        <a:spcAft>
                          <a:spcPts val="0"/>
                        </a:spcAft>
                      </a:pPr>
                      <a:r>
                        <a:rPr lang="en-NZ" sz="2000" dirty="0">
                          <a:effectLst/>
                        </a:rPr>
                        <a:t>Dealing with </a:t>
                      </a:r>
                      <a:r>
                        <a:rPr lang="en-NZ" sz="2000" dirty="0" err="1" smtClean="0">
                          <a:effectLst/>
                        </a:rPr>
                        <a:t>InterruptedException</a:t>
                      </a:r>
                      <a:r>
                        <a:rPr lang="en-NZ" sz="2000" dirty="0" smtClean="0">
                          <a:effectLst/>
                        </a:rPr>
                        <a:t> (intro)</a:t>
                      </a:r>
                      <a:endParaRPr lang="en-NZ" sz="2000" dirty="0">
                        <a:effectLst/>
                        <a:latin typeface="Calibri"/>
                        <a:ea typeface="Calibri"/>
                        <a:cs typeface="Times New Roman"/>
                      </a:endParaRPr>
                    </a:p>
                  </a:txBody>
                  <a:tcPr marL="95250" marR="76200" marT="76200" marB="76200" anchor="ctr"/>
                </a:tc>
                <a:tc>
                  <a:txBody>
                    <a:bodyPr/>
                    <a:lstStyle/>
                    <a:p>
                      <a:pPr>
                        <a:lnSpc>
                          <a:spcPct val="115000"/>
                        </a:lnSpc>
                        <a:spcAft>
                          <a:spcPts val="0"/>
                        </a:spcAft>
                      </a:pPr>
                      <a:r>
                        <a:rPr lang="en-NZ" sz="2000" dirty="0">
                          <a:effectLst/>
                        </a:rPr>
                        <a:t>Goetz2 pp. </a:t>
                      </a:r>
                      <a:r>
                        <a:rPr lang="en-NZ" sz="2000" dirty="0" smtClean="0">
                          <a:effectLst/>
                        </a:rPr>
                        <a:t>1-3.</a:t>
                      </a:r>
                      <a:endParaRPr lang="en-NZ" sz="2000" dirty="0">
                        <a:effectLst/>
                        <a:latin typeface="Calibri"/>
                        <a:ea typeface="Calibri"/>
                        <a:cs typeface="Times New Roman"/>
                      </a:endParaRPr>
                    </a:p>
                  </a:txBody>
                  <a:tcPr marL="95250" marR="76200" marT="76200" marB="76200" anchor="ctr"/>
                </a:tc>
              </a:tr>
              <a:tr h="806646">
                <a:tc>
                  <a:txBody>
                    <a:bodyPr/>
                    <a:lstStyle/>
                    <a:p>
                      <a:pPr>
                        <a:lnSpc>
                          <a:spcPct val="115000"/>
                        </a:lnSpc>
                        <a:spcAft>
                          <a:spcPts val="0"/>
                        </a:spcAft>
                      </a:pPr>
                      <a:r>
                        <a:rPr lang="en-NZ" sz="2000" dirty="0" smtClean="0">
                          <a:effectLst/>
                        </a:rPr>
                        <a:t>1/6</a:t>
                      </a:r>
                      <a:endParaRPr lang="en-NZ" sz="2000" dirty="0">
                        <a:effectLst/>
                        <a:latin typeface="Calibri"/>
                        <a:ea typeface="Calibri"/>
                        <a:cs typeface="Times New Roman"/>
                      </a:endParaRPr>
                    </a:p>
                  </a:txBody>
                  <a:tcPr marL="95250" marR="76200" marT="76200" marB="76200" anchor="ctr"/>
                </a:tc>
                <a:tc>
                  <a:txBody>
                    <a:bodyPr/>
                    <a:lstStyle/>
                    <a:p>
                      <a:pPr>
                        <a:lnSpc>
                          <a:spcPct val="115000"/>
                        </a:lnSpc>
                        <a:spcAft>
                          <a:spcPts val="0"/>
                        </a:spcAft>
                      </a:pPr>
                      <a:r>
                        <a:rPr lang="en-NZ" sz="2000" dirty="0">
                          <a:effectLst/>
                        </a:rPr>
                        <a:t>Executors, tasks, concurrent collections, synchronizers.</a:t>
                      </a:r>
                      <a:endParaRPr lang="en-NZ" sz="2000" dirty="0">
                        <a:effectLst/>
                        <a:latin typeface="Calibri"/>
                        <a:ea typeface="Calibri"/>
                        <a:cs typeface="Times New Roman"/>
                      </a:endParaRPr>
                    </a:p>
                  </a:txBody>
                  <a:tcPr marL="95250" marR="76200" marT="76200" marB="76200" anchor="ctr"/>
                </a:tc>
                <a:tc>
                  <a:txBody>
                    <a:bodyPr/>
                    <a:lstStyle/>
                    <a:p>
                      <a:pPr>
                        <a:lnSpc>
                          <a:spcPct val="115000"/>
                        </a:lnSpc>
                        <a:spcAft>
                          <a:spcPts val="0"/>
                        </a:spcAft>
                      </a:pPr>
                      <a:r>
                        <a:rPr lang="en-NZ" sz="2000" dirty="0">
                          <a:effectLst/>
                        </a:rPr>
                        <a:t>Bloch pp. 271-7.</a:t>
                      </a:r>
                      <a:endParaRPr lang="en-NZ" sz="2000" dirty="0">
                        <a:effectLst/>
                        <a:latin typeface="Calibri"/>
                        <a:ea typeface="Calibri"/>
                        <a:cs typeface="Times New Roman"/>
                      </a:endParaRPr>
                    </a:p>
                  </a:txBody>
                  <a:tcPr marL="95250" marR="76200" marT="76200" marB="76200" anchor="ctr"/>
                </a:tc>
              </a:tr>
              <a:tr h="472802">
                <a:tc>
                  <a:txBody>
                    <a:bodyPr/>
                    <a:lstStyle/>
                    <a:p>
                      <a:pPr>
                        <a:lnSpc>
                          <a:spcPct val="115000"/>
                        </a:lnSpc>
                        <a:spcAft>
                          <a:spcPts val="0"/>
                        </a:spcAft>
                      </a:pPr>
                      <a:r>
                        <a:rPr lang="en-NZ" sz="2000" dirty="0" smtClean="0">
                          <a:effectLst/>
                        </a:rPr>
                        <a:t>4/6</a:t>
                      </a:r>
                      <a:endParaRPr lang="en-NZ" sz="2000" dirty="0">
                        <a:effectLst/>
                        <a:latin typeface="Calibri"/>
                        <a:ea typeface="Calibri"/>
                        <a:cs typeface="Times New Roman"/>
                      </a:endParaRPr>
                    </a:p>
                  </a:txBody>
                  <a:tcPr marL="95250" marR="76200" marT="76200" marB="76200" anchor="ctr"/>
                </a:tc>
                <a:tc>
                  <a:txBody>
                    <a:bodyPr/>
                    <a:lstStyle/>
                    <a:p>
                      <a:pPr>
                        <a:lnSpc>
                          <a:spcPct val="115000"/>
                        </a:lnSpc>
                        <a:spcAft>
                          <a:spcPts val="0"/>
                        </a:spcAft>
                      </a:pPr>
                      <a:r>
                        <a:rPr lang="en-NZ" sz="2000" dirty="0">
                          <a:effectLst/>
                        </a:rPr>
                        <a:t>Concurrency in Swing</a:t>
                      </a:r>
                      <a:endParaRPr lang="en-NZ" sz="2000" dirty="0">
                        <a:effectLst/>
                        <a:latin typeface="Calibri"/>
                        <a:ea typeface="Calibri"/>
                        <a:cs typeface="Times New Roman"/>
                      </a:endParaRPr>
                    </a:p>
                  </a:txBody>
                  <a:tcPr marL="95250" marR="76200" marT="76200" marB="76200" anchor="ctr"/>
                </a:tc>
                <a:tc>
                  <a:txBody>
                    <a:bodyPr/>
                    <a:lstStyle/>
                    <a:p>
                      <a:pPr>
                        <a:lnSpc>
                          <a:spcPct val="115000"/>
                        </a:lnSpc>
                        <a:spcAft>
                          <a:spcPts val="0"/>
                        </a:spcAft>
                      </a:pPr>
                      <a:r>
                        <a:rPr lang="en-NZ" sz="2000" dirty="0" smtClean="0">
                          <a:effectLst/>
                        </a:rPr>
                        <a:t>Oracle</a:t>
                      </a:r>
                      <a:endParaRPr lang="en-NZ" sz="2000" dirty="0">
                        <a:effectLst/>
                        <a:latin typeface="Calibri"/>
                        <a:ea typeface="Calibri"/>
                        <a:cs typeface="Times New Roman"/>
                      </a:endParaRPr>
                    </a:p>
                  </a:txBody>
                  <a:tcPr marL="95250" marR="76200" marT="76200" marB="76200" anchor="ctr"/>
                </a:tc>
              </a:tr>
              <a:tr h="0">
                <a:tc>
                  <a:txBody>
                    <a:bodyPr/>
                    <a:lstStyle/>
                    <a:p>
                      <a:pPr>
                        <a:lnSpc>
                          <a:spcPct val="115000"/>
                        </a:lnSpc>
                        <a:spcAft>
                          <a:spcPts val="0"/>
                        </a:spcAft>
                      </a:pPr>
                      <a:r>
                        <a:rPr kumimoji="0" lang="en-NZ" sz="2000" b="1" kern="1200" dirty="0" smtClean="0">
                          <a:solidFill>
                            <a:schemeClr val="lt1"/>
                          </a:solidFill>
                          <a:effectLst/>
                          <a:latin typeface="+mn-lt"/>
                          <a:ea typeface="+mn-ea"/>
                          <a:cs typeface="+mn-cs"/>
                        </a:rPr>
                        <a:t>5/6</a:t>
                      </a:r>
                      <a:endParaRPr kumimoji="0" lang="en-NZ" sz="2000" b="1" kern="1200" dirty="0">
                        <a:solidFill>
                          <a:schemeClr val="lt1"/>
                        </a:solidFill>
                        <a:effectLst/>
                        <a:latin typeface="+mn-lt"/>
                        <a:ea typeface="+mn-ea"/>
                        <a:cs typeface="+mn-cs"/>
                      </a:endParaRPr>
                    </a:p>
                  </a:txBody>
                  <a:tcPr marL="95250" marR="76200" marT="76200" marB="76200" anchor="ctr"/>
                </a:tc>
                <a:tc>
                  <a:txBody>
                    <a:bodyPr/>
                    <a:lstStyle/>
                    <a:p>
                      <a:pPr>
                        <a:lnSpc>
                          <a:spcPct val="115000"/>
                        </a:lnSpc>
                        <a:spcAft>
                          <a:spcPts val="0"/>
                        </a:spcAft>
                      </a:pPr>
                      <a:r>
                        <a:rPr lang="en-NZ" sz="1800" dirty="0" smtClean="0">
                          <a:solidFill>
                            <a:srgbClr val="000000"/>
                          </a:solidFill>
                          <a:effectLst/>
                          <a:latin typeface="Verdana"/>
                          <a:ea typeface="Times New Roman"/>
                          <a:cs typeface="Times New Roman"/>
                        </a:rPr>
                        <a:t>Debugging Swing</a:t>
                      </a:r>
                      <a:r>
                        <a:rPr lang="en-NZ" sz="1800" baseline="0" dirty="0" smtClean="0">
                          <a:solidFill>
                            <a:srgbClr val="000000"/>
                          </a:solidFill>
                          <a:effectLst/>
                          <a:latin typeface="Verdana"/>
                          <a:ea typeface="Times New Roman"/>
                          <a:cs typeface="Times New Roman"/>
                        </a:rPr>
                        <a:t> / R</a:t>
                      </a:r>
                      <a:r>
                        <a:rPr lang="en-NZ" sz="1800" dirty="0" smtClean="0">
                          <a:solidFill>
                            <a:srgbClr val="000000"/>
                          </a:solidFill>
                          <a:effectLst/>
                          <a:latin typeface="Verdana"/>
                          <a:ea typeface="Times New Roman"/>
                          <a:cs typeface="Times New Roman"/>
                        </a:rPr>
                        <a:t>evision of this unit</a:t>
                      </a:r>
                      <a:endParaRPr lang="en-NZ" sz="1800" dirty="0">
                        <a:effectLst/>
                        <a:latin typeface="Calibri"/>
                        <a:ea typeface="Calibri"/>
                        <a:cs typeface="Times New Roman"/>
                      </a:endParaRPr>
                    </a:p>
                  </a:txBody>
                  <a:tcPr marL="95250" marR="76200" marT="76200" marB="76200" anchor="ctr"/>
                </a:tc>
                <a:tc>
                  <a:txBody>
                    <a:bodyPr/>
                    <a:lstStyle/>
                    <a:p>
                      <a:pPr marL="0" marR="0" indent="93663" algn="l" defTabSz="914400" rtl="0" eaLnBrk="1" fontAlgn="auto" latinLnBrk="0" hangingPunct="1">
                        <a:lnSpc>
                          <a:spcPct val="115000"/>
                        </a:lnSpc>
                        <a:spcBef>
                          <a:spcPts val="0"/>
                        </a:spcBef>
                        <a:spcAft>
                          <a:spcPts val="0"/>
                        </a:spcAft>
                        <a:buClrTx/>
                        <a:buSzTx/>
                        <a:buFontTx/>
                        <a:buNone/>
                        <a:tabLst/>
                        <a:defRPr/>
                      </a:pPr>
                      <a:r>
                        <a:rPr kumimoji="0" lang="en-NZ" sz="2000" kern="1200" dirty="0" err="1" smtClean="0">
                          <a:solidFill>
                            <a:schemeClr val="dk1"/>
                          </a:solidFill>
                          <a:effectLst/>
                          <a:latin typeface="+mn-lt"/>
                          <a:ea typeface="+mn-ea"/>
                          <a:cs typeface="+mn-cs"/>
                        </a:rPr>
                        <a:t>Potochkin</a:t>
                      </a:r>
                      <a:endParaRPr kumimoji="0" lang="en-NZ" sz="2000" kern="1200" dirty="0">
                        <a:solidFill>
                          <a:schemeClr val="dk1"/>
                        </a:solidFill>
                        <a:effectLst/>
                        <a:latin typeface="+mn-lt"/>
                        <a:ea typeface="+mn-ea"/>
                        <a:cs typeface="+mn-cs"/>
                      </a:endParaRPr>
                    </a:p>
                  </a:txBody>
                  <a:tcPr marL="0" marR="0" marT="0" marB="0" anchor="ctr"/>
                </a:tc>
              </a:tr>
            </a:tbl>
          </a:graphicData>
        </a:graphic>
      </p:graphicFrame>
      <p:sp>
        <p:nvSpPr>
          <p:cNvPr id="4" name="Date Placeholder 3"/>
          <p:cNvSpPr>
            <a:spLocks noGrp="1"/>
          </p:cNvSpPr>
          <p:nvPr>
            <p:ph type="dt" sz="half" idx="10"/>
          </p:nvPr>
        </p:nvSpPr>
        <p:spPr/>
        <p:txBody>
          <a:bodyPr/>
          <a:lstStyle/>
          <a:p>
            <a:pPr>
              <a:defRPr/>
            </a:pPr>
            <a:r>
              <a:rPr lang="en-US" smtClean="0"/>
              <a:t>C1</a:t>
            </a:r>
            <a:endParaRPr lang="en-NZ"/>
          </a:p>
        </p:txBody>
      </p:sp>
      <p:sp>
        <p:nvSpPr>
          <p:cNvPr id="5" name="Slide Number Placeholder 4"/>
          <p:cNvSpPr>
            <a:spLocks noGrp="1"/>
          </p:cNvSpPr>
          <p:nvPr>
            <p:ph type="sldNum" sz="quarter" idx="12"/>
          </p:nvPr>
        </p:nvSpPr>
        <p:spPr/>
        <p:txBody>
          <a:bodyPr/>
          <a:lstStyle/>
          <a:p>
            <a:pPr>
              <a:defRPr/>
            </a:pPr>
            <a:fld id="{8663669D-2BA9-4702-B0D8-BA76FEAF13EF}" type="slidenum">
              <a:rPr lang="en-NZ" smtClean="0"/>
              <a:pPr>
                <a:defRPr/>
              </a:pPr>
              <a:t>2</a:t>
            </a:fld>
            <a:endParaRPr lang="en-NZ"/>
          </a:p>
        </p:txBody>
      </p:sp>
    </p:spTree>
    <p:extLst>
      <p:ext uri="{BB962C8B-B14F-4D97-AF65-F5344CB8AC3E}">
        <p14:creationId xmlns:p14="http://schemas.microsoft.com/office/powerpoint/2010/main" val="3932752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Learning Goals for Today</a:t>
            </a:r>
            <a:endParaRPr lang="en-NZ" dirty="0"/>
          </a:p>
        </p:txBody>
      </p:sp>
      <p:sp>
        <p:nvSpPr>
          <p:cNvPr id="3" name="Content Placeholder 2"/>
          <p:cNvSpPr>
            <a:spLocks noGrp="1"/>
          </p:cNvSpPr>
          <p:nvPr>
            <p:ph sz="quarter" idx="1"/>
          </p:nvPr>
        </p:nvSpPr>
        <p:spPr/>
        <p:txBody>
          <a:bodyPr>
            <a:normAutofit/>
          </a:bodyPr>
          <a:lstStyle/>
          <a:p>
            <a:r>
              <a:rPr lang="en-NZ" dirty="0" smtClean="0"/>
              <a:t>Refine your understanding of threading:</a:t>
            </a:r>
          </a:p>
          <a:p>
            <a:pPr lvl="1"/>
            <a:r>
              <a:rPr lang="en-NZ" dirty="0" smtClean="0"/>
              <a:t>Make a careful distinction between the support of an operating system (or a computer) for running a thread, and an instance of a Thread object in the execution of a Java program.</a:t>
            </a:r>
          </a:p>
          <a:p>
            <a:r>
              <a:rPr lang="en-NZ" dirty="0" smtClean="0"/>
              <a:t>Understand the “lifecycle” of a thread</a:t>
            </a:r>
          </a:p>
          <a:p>
            <a:pPr lvl="1"/>
            <a:r>
              <a:rPr lang="en-NZ" dirty="0" smtClean="0"/>
              <a:t>Start to analyse a multi-threaded application, by identifying “where” in the code the state of a thread can change state i.e. are created, become runnable, start to wait, stop waiting, and are terminated.</a:t>
            </a:r>
          </a:p>
        </p:txBody>
      </p:sp>
      <p:sp>
        <p:nvSpPr>
          <p:cNvPr id="5" name="Date Placeholder 4"/>
          <p:cNvSpPr>
            <a:spLocks noGrp="1"/>
          </p:cNvSpPr>
          <p:nvPr>
            <p:ph type="dt" sz="half" idx="10"/>
          </p:nvPr>
        </p:nvSpPr>
        <p:spPr/>
        <p:txBody>
          <a:bodyPr/>
          <a:lstStyle/>
          <a:p>
            <a:pPr>
              <a:defRPr/>
            </a:pPr>
            <a:r>
              <a:rPr lang="en-US" smtClean="0"/>
              <a:t>C2</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3</a:t>
            </a:fld>
            <a:endParaRPr lang="en-NZ"/>
          </a:p>
        </p:txBody>
      </p:sp>
    </p:spTree>
    <p:extLst>
      <p:ext uri="{BB962C8B-B14F-4D97-AF65-F5344CB8AC3E}">
        <p14:creationId xmlns:p14="http://schemas.microsoft.com/office/powerpoint/2010/main" val="897958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Ways to Create Threads</a:t>
            </a:r>
            <a:endParaRPr lang="en-NZ" dirty="0"/>
          </a:p>
        </p:txBody>
      </p:sp>
      <p:sp>
        <p:nvSpPr>
          <p:cNvPr id="3" name="Content Placeholder 2"/>
          <p:cNvSpPr>
            <a:spLocks noGrp="1"/>
          </p:cNvSpPr>
          <p:nvPr>
            <p:ph sz="quarter" idx="1"/>
          </p:nvPr>
        </p:nvSpPr>
        <p:spPr>
          <a:xfrm>
            <a:off x="272480" y="1412776"/>
            <a:ext cx="9493250" cy="5105400"/>
          </a:xfrm>
        </p:spPr>
        <p:txBody>
          <a:bodyPr>
            <a:normAutofit/>
          </a:bodyPr>
          <a:lstStyle/>
          <a:p>
            <a:r>
              <a:rPr lang="en-NZ" dirty="0" smtClean="0"/>
              <a:t>When a Java program is launched, it has a single thread running main().</a:t>
            </a:r>
          </a:p>
          <a:p>
            <a:pPr lvl="1"/>
            <a:r>
              <a:rPr lang="en-NZ" dirty="0" smtClean="0"/>
              <a:t>This is called the </a:t>
            </a:r>
            <a:r>
              <a:rPr lang="en-NZ" dirty="0" smtClean="0">
                <a:solidFill>
                  <a:srgbClr val="FF0000"/>
                </a:solidFill>
              </a:rPr>
              <a:t>main thread</a:t>
            </a:r>
            <a:r>
              <a:rPr lang="en-NZ" dirty="0" smtClean="0"/>
              <a:t>.</a:t>
            </a:r>
          </a:p>
          <a:p>
            <a:r>
              <a:rPr lang="en-NZ" dirty="0" smtClean="0"/>
              <a:t>Any Java thread can create a new thread,</a:t>
            </a:r>
          </a:p>
          <a:p>
            <a:pPr lvl="1"/>
            <a:r>
              <a:rPr lang="en-NZ" dirty="0" smtClean="0"/>
              <a:t>By instantiating the Thread object, or</a:t>
            </a:r>
          </a:p>
          <a:p>
            <a:pPr lvl="1"/>
            <a:r>
              <a:rPr lang="en-NZ" dirty="0" smtClean="0"/>
              <a:t>By instantiating an object which extends Thread.</a:t>
            </a:r>
          </a:p>
          <a:p>
            <a:pPr lvl="1"/>
            <a:endParaRPr lang="en-NZ" dirty="0"/>
          </a:p>
        </p:txBody>
      </p:sp>
      <p:sp>
        <p:nvSpPr>
          <p:cNvPr id="5" name="Date Placeholder 4"/>
          <p:cNvSpPr>
            <a:spLocks noGrp="1"/>
          </p:cNvSpPr>
          <p:nvPr>
            <p:ph type="dt" sz="half" idx="10"/>
          </p:nvPr>
        </p:nvSpPr>
        <p:spPr/>
        <p:txBody>
          <a:bodyPr/>
          <a:lstStyle/>
          <a:p>
            <a:pPr>
              <a:defRPr/>
            </a:pPr>
            <a:r>
              <a:rPr lang="en-US" smtClean="0"/>
              <a:t>C2</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4</a:t>
            </a:fld>
            <a:endParaRPr lang="en-NZ"/>
          </a:p>
        </p:txBody>
      </p:sp>
    </p:spTree>
    <p:extLst>
      <p:ext uri="{BB962C8B-B14F-4D97-AF65-F5344CB8AC3E}">
        <p14:creationId xmlns:p14="http://schemas.microsoft.com/office/powerpoint/2010/main" val="3068817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Java Threads and OS-supported Threads</a:t>
            </a:r>
            <a:endParaRPr lang="en-NZ" dirty="0"/>
          </a:p>
        </p:txBody>
      </p:sp>
      <p:sp>
        <p:nvSpPr>
          <p:cNvPr id="3" name="Content Placeholder 2"/>
          <p:cNvSpPr>
            <a:spLocks noGrp="1"/>
          </p:cNvSpPr>
          <p:nvPr>
            <p:ph sz="quarter" idx="1"/>
          </p:nvPr>
        </p:nvSpPr>
        <p:spPr>
          <a:xfrm>
            <a:off x="165100" y="1219200"/>
            <a:ext cx="9493250" cy="5306144"/>
          </a:xfrm>
        </p:spPr>
        <p:txBody>
          <a:bodyPr>
            <a:normAutofit fontScale="92500" lnSpcReduction="10000"/>
          </a:bodyPr>
          <a:lstStyle/>
          <a:p>
            <a:r>
              <a:rPr lang="en-NZ" dirty="0"/>
              <a:t>The word “thread” is ambiguous.</a:t>
            </a:r>
          </a:p>
          <a:p>
            <a:pPr lvl="1"/>
            <a:r>
              <a:rPr lang="en-NZ" dirty="0"/>
              <a:t>It may mean an object of type Thread: this is a Java data structure. </a:t>
            </a:r>
          </a:p>
          <a:p>
            <a:pPr lvl="2"/>
            <a:r>
              <a:rPr lang="en-NZ" dirty="0"/>
              <a:t>One field in this structure is its run() method.</a:t>
            </a:r>
          </a:p>
          <a:p>
            <a:pPr lvl="1"/>
            <a:r>
              <a:rPr lang="en-NZ" dirty="0"/>
              <a:t>It may mean a locus of control in a computer system.</a:t>
            </a:r>
          </a:p>
          <a:p>
            <a:pPr lvl="2"/>
            <a:r>
              <a:rPr lang="en-NZ" dirty="0"/>
              <a:t>Goetz calls this the “actual thread”.</a:t>
            </a:r>
          </a:p>
          <a:p>
            <a:pPr lvl="2"/>
            <a:r>
              <a:rPr lang="en-NZ" dirty="0"/>
              <a:t>The operating system may provide direct support for multiple threads per process. </a:t>
            </a:r>
          </a:p>
          <a:p>
            <a:pPr lvl="2"/>
            <a:r>
              <a:rPr lang="en-NZ" dirty="0"/>
              <a:t>The JVM time-shares its OS-provided threads among </a:t>
            </a:r>
            <a:r>
              <a:rPr lang="en-NZ" dirty="0" smtClean="0"/>
              <a:t>its Thread </a:t>
            </a:r>
            <a:r>
              <a:rPr lang="en-NZ" dirty="0"/>
              <a:t>objects.  These objects can “come to life” only when they are paired up with an OS-supported thread.</a:t>
            </a:r>
          </a:p>
          <a:p>
            <a:r>
              <a:rPr lang="en-NZ" dirty="0"/>
              <a:t>By analogy: </a:t>
            </a:r>
            <a:endParaRPr lang="en-NZ" dirty="0" smtClean="0"/>
          </a:p>
          <a:p>
            <a:pPr lvl="1"/>
            <a:r>
              <a:rPr lang="en-NZ" dirty="0" smtClean="0"/>
              <a:t>a </a:t>
            </a:r>
            <a:r>
              <a:rPr lang="en-NZ" dirty="0"/>
              <a:t>Java thread object is like a soul, and </a:t>
            </a:r>
            <a:endParaRPr lang="en-NZ" dirty="0" smtClean="0"/>
          </a:p>
          <a:p>
            <a:pPr lvl="1"/>
            <a:r>
              <a:rPr lang="en-NZ" dirty="0" smtClean="0"/>
              <a:t>an </a:t>
            </a:r>
            <a:r>
              <a:rPr lang="en-NZ" dirty="0"/>
              <a:t>OS-supported thread is like a body, </a:t>
            </a:r>
            <a:endParaRPr lang="en-NZ" dirty="0" smtClean="0"/>
          </a:p>
          <a:p>
            <a:pPr lvl="1"/>
            <a:r>
              <a:rPr lang="en-NZ" dirty="0" smtClean="0"/>
              <a:t>in </a:t>
            </a:r>
            <a:r>
              <a:rPr lang="en-NZ" dirty="0"/>
              <a:t>an OS-defined universe where </a:t>
            </a:r>
            <a:endParaRPr lang="en-NZ" dirty="0" smtClean="0"/>
          </a:p>
          <a:p>
            <a:pPr lvl="2"/>
            <a:r>
              <a:rPr lang="en-NZ" dirty="0"/>
              <a:t>S</a:t>
            </a:r>
            <a:r>
              <a:rPr lang="en-NZ" dirty="0" smtClean="0"/>
              <a:t>ouls </a:t>
            </a:r>
            <a:r>
              <a:rPr lang="en-NZ" dirty="0"/>
              <a:t>are repeatedly incarnated in different </a:t>
            </a:r>
            <a:r>
              <a:rPr lang="en-NZ" dirty="0" smtClean="0"/>
              <a:t>bodies,</a:t>
            </a:r>
          </a:p>
          <a:p>
            <a:pPr lvl="2"/>
            <a:r>
              <a:rPr lang="en-NZ" dirty="0" smtClean="0"/>
              <a:t>Souls inhabit at most one body </a:t>
            </a:r>
            <a:r>
              <a:rPr lang="en-NZ" dirty="0"/>
              <a:t>at </a:t>
            </a:r>
            <a:r>
              <a:rPr lang="en-NZ" dirty="0" smtClean="0"/>
              <a:t>any given time,  and</a:t>
            </a:r>
          </a:p>
          <a:p>
            <a:pPr lvl="2"/>
            <a:r>
              <a:rPr lang="en-NZ" dirty="0"/>
              <a:t>B</a:t>
            </a:r>
            <a:r>
              <a:rPr lang="en-NZ" dirty="0" smtClean="0"/>
              <a:t>odies </a:t>
            </a:r>
            <a:r>
              <a:rPr lang="en-NZ" dirty="0"/>
              <a:t>persist much longer than souls</a:t>
            </a:r>
            <a:r>
              <a:rPr lang="en-NZ" dirty="0" smtClean="0"/>
              <a:t>.</a:t>
            </a:r>
            <a:endParaRPr lang="en-NZ" dirty="0"/>
          </a:p>
        </p:txBody>
      </p:sp>
      <p:sp>
        <p:nvSpPr>
          <p:cNvPr id="5" name="Date Placeholder 4"/>
          <p:cNvSpPr>
            <a:spLocks noGrp="1"/>
          </p:cNvSpPr>
          <p:nvPr>
            <p:ph type="dt" sz="half" idx="10"/>
          </p:nvPr>
        </p:nvSpPr>
        <p:spPr/>
        <p:txBody>
          <a:bodyPr/>
          <a:lstStyle/>
          <a:p>
            <a:pPr>
              <a:defRPr/>
            </a:pPr>
            <a:r>
              <a:rPr lang="en-US" smtClean="0"/>
              <a:t>C2</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5</a:t>
            </a:fld>
            <a:endParaRPr lang="en-NZ"/>
          </a:p>
        </p:txBody>
      </p:sp>
    </p:spTree>
    <p:extLst>
      <p:ext uri="{BB962C8B-B14F-4D97-AF65-F5344CB8AC3E}">
        <p14:creationId xmlns:p14="http://schemas.microsoft.com/office/powerpoint/2010/main" val="688661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The Life-Cycle of  a Thread (at “Birth”)</a:t>
            </a:r>
            <a:endParaRPr lang="en-NZ" dirty="0"/>
          </a:p>
        </p:txBody>
      </p:sp>
      <p:sp>
        <p:nvSpPr>
          <p:cNvPr id="3" name="Content Placeholder 2"/>
          <p:cNvSpPr>
            <a:spLocks noGrp="1"/>
          </p:cNvSpPr>
          <p:nvPr>
            <p:ph sz="quarter" idx="1"/>
          </p:nvPr>
        </p:nvSpPr>
        <p:spPr>
          <a:xfrm>
            <a:off x="344488" y="1219200"/>
            <a:ext cx="9324404" cy="5105400"/>
          </a:xfrm>
        </p:spPr>
        <p:txBody>
          <a:bodyPr>
            <a:normAutofit fontScale="92500" lnSpcReduction="10000"/>
          </a:bodyPr>
          <a:lstStyle/>
          <a:p>
            <a:r>
              <a:rPr lang="en-NZ" dirty="0"/>
              <a:t>Instantiation (</a:t>
            </a:r>
            <a:r>
              <a:rPr lang="en-NZ" dirty="0" err="1"/>
              <a:t>Thread.State</a:t>
            </a:r>
            <a:r>
              <a:rPr lang="en-NZ" dirty="0"/>
              <a:t> = NEW</a:t>
            </a:r>
            <a:r>
              <a:rPr lang="en-NZ" dirty="0" smtClean="0"/>
              <a:t>):</a:t>
            </a:r>
          </a:p>
          <a:p>
            <a:pPr lvl="1"/>
            <a:r>
              <a:rPr lang="en-NZ" dirty="0" smtClean="0"/>
              <a:t>A new object </a:t>
            </a:r>
            <a:r>
              <a:rPr lang="en-NZ" i="1" dirty="0" smtClean="0"/>
              <a:t>t </a:t>
            </a:r>
            <a:r>
              <a:rPr lang="en-NZ" dirty="0" smtClean="0"/>
              <a:t>of type Thread is created. </a:t>
            </a:r>
          </a:p>
          <a:p>
            <a:pPr lvl="2"/>
            <a:r>
              <a:rPr lang="en-NZ" dirty="0" smtClean="0"/>
              <a:t>Analogy: a soul with no body.  Its methods and initial state are its karma (</a:t>
            </a:r>
            <a:r>
              <a:rPr lang="hi-IN" sz="1700" dirty="0" smtClean="0"/>
              <a:t>षन्चित</a:t>
            </a:r>
            <a:r>
              <a:rPr lang="en-NZ" sz="1700" dirty="0" smtClean="0"/>
              <a:t> </a:t>
            </a:r>
            <a:r>
              <a:rPr lang="hi-IN" sz="1700" dirty="0" smtClean="0"/>
              <a:t>कर्म</a:t>
            </a:r>
            <a:r>
              <a:rPr lang="en-NZ" dirty="0" smtClean="0"/>
              <a:t>).</a:t>
            </a:r>
          </a:p>
          <a:p>
            <a:pPr lvl="1"/>
            <a:r>
              <a:rPr lang="en-NZ" dirty="0" smtClean="0"/>
              <a:t>Any running thread can instantiate a new thread. </a:t>
            </a:r>
          </a:p>
          <a:p>
            <a:r>
              <a:rPr lang="en-NZ" dirty="0" smtClean="0"/>
              <a:t>Inspiration (RUNNABLE for the first time):</a:t>
            </a:r>
          </a:p>
          <a:p>
            <a:pPr lvl="1"/>
            <a:r>
              <a:rPr lang="en-NZ" dirty="0" smtClean="0"/>
              <a:t>Some running thread invokes </a:t>
            </a:r>
            <a:r>
              <a:rPr lang="en-NZ" i="1" dirty="0" smtClean="0"/>
              <a:t>t’</a:t>
            </a:r>
            <a:r>
              <a:rPr lang="en-NZ" dirty="0" smtClean="0"/>
              <a:t>s start() method.</a:t>
            </a:r>
          </a:p>
          <a:p>
            <a:pPr lvl="1"/>
            <a:r>
              <a:rPr lang="en-NZ" dirty="0" smtClean="0"/>
              <a:t>Now </a:t>
            </a:r>
            <a:r>
              <a:rPr lang="en-NZ" i="1" dirty="0" smtClean="0"/>
              <a:t>t</a:t>
            </a:r>
            <a:r>
              <a:rPr lang="en-NZ" dirty="0" smtClean="0"/>
              <a:t> is ready to run()… but it needs a body!</a:t>
            </a:r>
          </a:p>
          <a:p>
            <a:pPr lvl="1"/>
            <a:r>
              <a:rPr lang="en-NZ" dirty="0"/>
              <a:t>Warning: if </a:t>
            </a:r>
            <a:r>
              <a:rPr lang="en-NZ" i="1" dirty="0"/>
              <a:t>t’s </a:t>
            </a:r>
            <a:r>
              <a:rPr lang="en-NZ" dirty="0"/>
              <a:t>inspiration occurs before its instantiation is </a:t>
            </a:r>
            <a:r>
              <a:rPr lang="en-NZ" dirty="0" smtClean="0"/>
              <a:t>complete, then it might start to run() before all of its instance variables are initialised.  This will lead to very unpredictable – even dangerous – behaviour.  </a:t>
            </a:r>
            <a:r>
              <a:rPr lang="en-NZ" dirty="0">
                <a:solidFill>
                  <a:srgbClr val="FF0000"/>
                </a:solidFill>
              </a:rPr>
              <a:t>T</a:t>
            </a:r>
            <a:r>
              <a:rPr lang="en-NZ" dirty="0" smtClean="0">
                <a:solidFill>
                  <a:srgbClr val="FF0000"/>
                </a:solidFill>
              </a:rPr>
              <a:t>he constructor method for a Thread object should not invoke </a:t>
            </a:r>
            <a:r>
              <a:rPr lang="en-NZ" dirty="0" err="1" smtClean="0">
                <a:solidFill>
                  <a:srgbClr val="FF0000"/>
                </a:solidFill>
              </a:rPr>
              <a:t>this.start</a:t>
            </a:r>
            <a:r>
              <a:rPr lang="en-NZ" dirty="0" smtClean="0">
                <a:solidFill>
                  <a:srgbClr val="FF0000"/>
                </a:solidFill>
              </a:rPr>
              <a:t>()!</a:t>
            </a:r>
          </a:p>
          <a:p>
            <a:r>
              <a:rPr lang="en-NZ" dirty="0" smtClean="0"/>
              <a:t>First incarnation (actually running for the first time):</a:t>
            </a:r>
          </a:p>
          <a:p>
            <a:pPr lvl="1"/>
            <a:r>
              <a:rPr lang="en-NZ" dirty="0" smtClean="0"/>
              <a:t>The JVM has given it a “body” (an OS thread), so it starts to execute its run() method.</a:t>
            </a:r>
            <a:endParaRPr lang="en-NZ" dirty="0"/>
          </a:p>
        </p:txBody>
      </p:sp>
      <p:sp>
        <p:nvSpPr>
          <p:cNvPr id="5" name="Date Placeholder 4"/>
          <p:cNvSpPr>
            <a:spLocks noGrp="1"/>
          </p:cNvSpPr>
          <p:nvPr>
            <p:ph type="dt" sz="half" idx="10"/>
          </p:nvPr>
        </p:nvSpPr>
        <p:spPr/>
        <p:txBody>
          <a:bodyPr/>
          <a:lstStyle/>
          <a:p>
            <a:pPr>
              <a:defRPr/>
            </a:pPr>
            <a:r>
              <a:rPr lang="en-US" smtClean="0"/>
              <a:t>C2</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6</a:t>
            </a:fld>
            <a:endParaRPr lang="en-NZ"/>
          </a:p>
        </p:txBody>
      </p:sp>
    </p:spTree>
    <p:extLst>
      <p:ext uri="{BB962C8B-B14F-4D97-AF65-F5344CB8AC3E}">
        <p14:creationId xmlns:p14="http://schemas.microsoft.com/office/powerpoint/2010/main" val="1110487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Life-Cycle of a Thread (after birth)</a:t>
            </a:r>
            <a:endParaRPr lang="en-NZ" dirty="0"/>
          </a:p>
        </p:txBody>
      </p:sp>
      <p:sp>
        <p:nvSpPr>
          <p:cNvPr id="3" name="Content Placeholder 2"/>
          <p:cNvSpPr>
            <a:spLocks noGrp="1"/>
          </p:cNvSpPr>
          <p:nvPr>
            <p:ph sz="quarter" idx="1"/>
          </p:nvPr>
        </p:nvSpPr>
        <p:spPr/>
        <p:txBody>
          <a:bodyPr>
            <a:normAutofit fontScale="92500" lnSpcReduction="20000"/>
          </a:bodyPr>
          <a:lstStyle/>
          <a:p>
            <a:r>
              <a:rPr lang="en-NZ" dirty="0" smtClean="0"/>
              <a:t>After birth, Java threads are usually in one of the following states: </a:t>
            </a:r>
          </a:p>
          <a:p>
            <a:pPr lvl="1"/>
            <a:r>
              <a:rPr lang="en-NZ" dirty="0" smtClean="0"/>
              <a:t>RUNNABLE, BLOCKED, WAITING, and TIMED WAITING.</a:t>
            </a:r>
          </a:p>
          <a:p>
            <a:r>
              <a:rPr lang="en-NZ" dirty="0" smtClean="0"/>
              <a:t>There is a fifth state: </a:t>
            </a:r>
          </a:p>
          <a:p>
            <a:pPr lvl="1"/>
            <a:r>
              <a:rPr lang="en-NZ" dirty="0" smtClean="0"/>
              <a:t>TERMINATED.</a:t>
            </a:r>
          </a:p>
          <a:p>
            <a:pPr lvl="1"/>
            <a:r>
              <a:rPr lang="en-NZ" dirty="0" smtClean="0"/>
              <a:t>This state allows the garbage collector to (attempt to) reclaim any resources left behind by a thread that has exited, and which are (apparently) inaccessible to any non-TERMINATED thread.</a:t>
            </a:r>
          </a:p>
          <a:p>
            <a:pPr lvl="1"/>
            <a:r>
              <a:rPr lang="en-NZ" dirty="0" smtClean="0"/>
              <a:t>It also allows the programmer (through the JDI) to inspect the residue of a thread, that is, the final state of its instance variables, and any resources accessible through these variables.</a:t>
            </a:r>
          </a:p>
          <a:p>
            <a:r>
              <a:rPr lang="en-NZ" dirty="0" smtClean="0"/>
              <a:t>Thread states are adjusted by the JVM, in response to the thread’s requests and also by external events.</a:t>
            </a:r>
          </a:p>
          <a:p>
            <a:pPr lvl="1"/>
            <a:r>
              <a:rPr lang="en-NZ" dirty="0" smtClean="0"/>
              <a:t>The </a:t>
            </a:r>
            <a:r>
              <a:rPr lang="en-NZ" dirty="0" err="1" smtClean="0"/>
              <a:t>Thread.getState</a:t>
            </a:r>
            <a:r>
              <a:rPr lang="en-NZ" dirty="0" smtClean="0"/>
              <a:t>() method will reveal a recent state of a thread – </a:t>
            </a:r>
          </a:p>
          <a:p>
            <a:pPr lvl="2"/>
            <a:r>
              <a:rPr lang="en-NZ" dirty="0" smtClean="0"/>
              <a:t>This is stale information (especially for </a:t>
            </a:r>
            <a:r>
              <a:rPr lang="en-NZ" dirty="0" err="1" smtClean="0"/>
              <a:t>this.Thread.getState</a:t>
            </a:r>
            <a:r>
              <a:rPr lang="en-NZ" dirty="0" smtClean="0"/>
              <a:t>()), so you should not rely on it for scheduling decisions.  </a:t>
            </a:r>
          </a:p>
          <a:p>
            <a:pPr lvl="2"/>
            <a:r>
              <a:rPr lang="en-NZ" dirty="0" smtClean="0"/>
              <a:t>It is very helpful for performance-monitoring and debugging.</a:t>
            </a:r>
            <a:endParaRPr lang="en-NZ" dirty="0"/>
          </a:p>
        </p:txBody>
      </p:sp>
      <p:sp>
        <p:nvSpPr>
          <p:cNvPr id="5" name="Date Placeholder 4"/>
          <p:cNvSpPr>
            <a:spLocks noGrp="1"/>
          </p:cNvSpPr>
          <p:nvPr>
            <p:ph type="dt" sz="half" idx="10"/>
          </p:nvPr>
        </p:nvSpPr>
        <p:spPr/>
        <p:txBody>
          <a:bodyPr/>
          <a:lstStyle/>
          <a:p>
            <a:pPr>
              <a:defRPr/>
            </a:pPr>
            <a:r>
              <a:rPr lang="en-US" smtClean="0"/>
              <a:t>C2</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7</a:t>
            </a:fld>
            <a:endParaRPr lang="en-NZ"/>
          </a:p>
        </p:txBody>
      </p:sp>
    </p:spTree>
    <p:extLst>
      <p:ext uri="{BB962C8B-B14F-4D97-AF65-F5344CB8AC3E}">
        <p14:creationId xmlns:p14="http://schemas.microsoft.com/office/powerpoint/2010/main" val="6803521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 State Diagram for Threads</a:t>
            </a:r>
            <a:endParaRPr lang="en-NZ" dirty="0"/>
          </a:p>
        </p:txBody>
      </p:sp>
      <p:sp>
        <p:nvSpPr>
          <p:cNvPr id="3" name="Content Placeholder 2"/>
          <p:cNvSpPr>
            <a:spLocks noGrp="1"/>
          </p:cNvSpPr>
          <p:nvPr>
            <p:ph sz="quarter" idx="1"/>
          </p:nvPr>
        </p:nvSpPr>
        <p:spPr/>
        <p:txBody>
          <a:bodyPr/>
          <a:lstStyle/>
          <a:p>
            <a:r>
              <a:rPr lang="en-NZ" sz="1800" dirty="0">
                <a:hlinkClick r:id="rId2"/>
              </a:rPr>
              <a:t>http://</a:t>
            </a:r>
            <a:r>
              <a:rPr lang="en-NZ" sz="1800" dirty="0" smtClean="0">
                <a:hlinkClick r:id="rId2"/>
              </a:rPr>
              <a:t>www.tutorialspoint.com/java/java_multithreading.htm</a:t>
            </a:r>
            <a:r>
              <a:rPr lang="en-NZ" sz="1800" dirty="0" smtClean="0"/>
              <a:t> </a:t>
            </a:r>
            <a:r>
              <a:rPr lang="en-NZ" dirty="0" smtClean="0"/>
              <a:t>:</a:t>
            </a:r>
            <a:endParaRPr lang="en-NZ" dirty="0"/>
          </a:p>
        </p:txBody>
      </p:sp>
      <p:pic>
        <p:nvPicPr>
          <p:cNvPr id="1026" name="Picture 2" descr="C:\Users\ctho065\Desktop\java_threa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488" y="1739080"/>
            <a:ext cx="5715000" cy="44831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681192" y="1340768"/>
            <a:ext cx="2736304" cy="4305348"/>
          </a:xfrm>
          <a:prstGeom prst="rect">
            <a:avLst/>
          </a:prstGeom>
          <a:noFill/>
        </p:spPr>
        <p:txBody>
          <a:bodyPr wrap="square" rtlCol="0">
            <a:normAutofit fontScale="70000" lnSpcReduction="20000"/>
          </a:bodyPr>
          <a:lstStyle/>
          <a:p>
            <a:pPr algn="l"/>
            <a:r>
              <a:rPr lang="en-NZ" b="1" dirty="0" smtClean="0"/>
              <a:t>“The </a:t>
            </a:r>
            <a:r>
              <a:rPr lang="en-NZ" b="1" dirty="0" err="1"/>
              <a:t>tutorialspoint</a:t>
            </a:r>
            <a:r>
              <a:rPr lang="en-NZ" b="1" dirty="0"/>
              <a:t> is an absolutely FREE website which has been created to provide quality education to the people who are enthusiastic to study different technical and non-technical subjects </a:t>
            </a:r>
            <a:r>
              <a:rPr lang="en-NZ" b="1" dirty="0" smtClean="0"/>
              <a:t>…</a:t>
            </a:r>
            <a:br>
              <a:rPr lang="en-NZ" b="1" dirty="0" smtClean="0"/>
            </a:br>
            <a:endParaRPr lang="en-NZ" dirty="0"/>
          </a:p>
          <a:p>
            <a:pPr algn="l"/>
            <a:r>
              <a:rPr lang="en-NZ" dirty="0" smtClean="0"/>
              <a:t>“So </a:t>
            </a:r>
            <a:r>
              <a:rPr lang="en-NZ" dirty="0"/>
              <a:t>far we have come up with only few following tutorials, but it's just a beginning, and a big library comprising of various courses still needs to be created</a:t>
            </a:r>
            <a:r>
              <a:rPr lang="en-NZ" dirty="0" smtClean="0"/>
              <a:t>.”</a:t>
            </a:r>
            <a:endParaRPr lang="en-NZ" dirty="0"/>
          </a:p>
          <a:p>
            <a:endParaRPr lang="en-NZ" dirty="0"/>
          </a:p>
        </p:txBody>
      </p:sp>
      <p:sp>
        <p:nvSpPr>
          <p:cNvPr id="7" name="Content Placeholder 2"/>
          <p:cNvSpPr txBox="1">
            <a:spLocks/>
          </p:cNvSpPr>
          <p:nvPr/>
        </p:nvSpPr>
        <p:spPr bwMode="auto">
          <a:xfrm>
            <a:off x="6327593" y="1334725"/>
            <a:ext cx="3443502" cy="5192669"/>
          </a:xfrm>
          <a:prstGeom prst="rect">
            <a:avLst/>
          </a:prstGeom>
          <a:solidFill>
            <a:schemeClr val="bg1"/>
          </a:solidFill>
          <a:ln>
            <a:noFill/>
          </a:ln>
          <a:extLst/>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en-NZ" dirty="0" smtClean="0"/>
              <a:t>This is a Petri net model for the JVM’s management of threads.</a:t>
            </a:r>
          </a:p>
          <a:p>
            <a:pPr lvl="1"/>
            <a:r>
              <a:rPr lang="en-NZ" dirty="0" smtClean="0"/>
              <a:t>The start node is at the top: any number of tokens can be placed here.</a:t>
            </a:r>
          </a:p>
          <a:p>
            <a:pPr lvl="1"/>
            <a:r>
              <a:rPr lang="en-NZ" dirty="0" smtClean="0"/>
              <a:t>The JVM moves a token from one place to the next, in response to the events described on the arcs.</a:t>
            </a:r>
          </a:p>
          <a:p>
            <a:pPr lvl="1"/>
            <a:endParaRPr lang="en-NZ" dirty="0"/>
          </a:p>
        </p:txBody>
      </p:sp>
      <p:sp>
        <p:nvSpPr>
          <p:cNvPr id="6" name="Date Placeholder 5"/>
          <p:cNvSpPr>
            <a:spLocks noGrp="1"/>
          </p:cNvSpPr>
          <p:nvPr>
            <p:ph type="dt" sz="half" idx="10"/>
          </p:nvPr>
        </p:nvSpPr>
        <p:spPr/>
        <p:txBody>
          <a:bodyPr/>
          <a:lstStyle/>
          <a:p>
            <a:pPr>
              <a:defRPr/>
            </a:pPr>
            <a:r>
              <a:rPr lang="en-US" smtClean="0"/>
              <a:t>C2</a:t>
            </a:r>
            <a:endParaRPr lang="en-NZ"/>
          </a:p>
        </p:txBody>
      </p:sp>
      <p:sp>
        <p:nvSpPr>
          <p:cNvPr id="8" name="Slide Number Placeholder 7"/>
          <p:cNvSpPr>
            <a:spLocks noGrp="1"/>
          </p:cNvSpPr>
          <p:nvPr>
            <p:ph type="sldNum" sz="quarter" idx="12"/>
          </p:nvPr>
        </p:nvSpPr>
        <p:spPr/>
        <p:txBody>
          <a:bodyPr/>
          <a:lstStyle/>
          <a:p>
            <a:pPr>
              <a:defRPr/>
            </a:pPr>
            <a:fld id="{8663669D-2BA9-4702-B0D8-BA76FEAF13EF}" type="slidenum">
              <a:rPr lang="en-NZ" smtClean="0"/>
              <a:pPr>
                <a:defRPr/>
              </a:pPr>
              <a:t>8</a:t>
            </a:fld>
            <a:endParaRPr lang="en-NZ"/>
          </a:p>
        </p:txBody>
      </p:sp>
    </p:spTree>
    <p:extLst>
      <p:ext uri="{BB962C8B-B14F-4D97-AF65-F5344CB8AC3E}">
        <p14:creationId xmlns:p14="http://schemas.microsoft.com/office/powerpoint/2010/main" val="985814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Death of a Thread</a:t>
            </a:r>
            <a:endParaRPr lang="en-NZ" dirty="0"/>
          </a:p>
        </p:txBody>
      </p:sp>
      <p:sp>
        <p:nvSpPr>
          <p:cNvPr id="3" name="Content Placeholder 2"/>
          <p:cNvSpPr>
            <a:spLocks noGrp="1"/>
          </p:cNvSpPr>
          <p:nvPr>
            <p:ph sz="quarter" idx="1"/>
          </p:nvPr>
        </p:nvSpPr>
        <p:spPr/>
        <p:txBody>
          <a:bodyPr>
            <a:normAutofit fontScale="92500"/>
          </a:bodyPr>
          <a:lstStyle/>
          <a:p>
            <a:r>
              <a:rPr lang="en-NZ" dirty="0" smtClean="0"/>
              <a:t>It’s not a sad event… usually…</a:t>
            </a:r>
          </a:p>
          <a:p>
            <a:r>
              <a:rPr lang="en-NZ" dirty="0" smtClean="0"/>
              <a:t>Normal termination:</a:t>
            </a:r>
          </a:p>
          <a:p>
            <a:pPr lvl="1"/>
            <a:r>
              <a:rPr lang="en-NZ" dirty="0" smtClean="0"/>
              <a:t>A thread reaches the end of its run() method.</a:t>
            </a:r>
          </a:p>
          <a:p>
            <a:r>
              <a:rPr lang="en-NZ" dirty="0" smtClean="0"/>
              <a:t>Abnormal termination:</a:t>
            </a:r>
          </a:p>
          <a:p>
            <a:pPr lvl="1"/>
            <a:r>
              <a:rPr lang="en-NZ" dirty="0" smtClean="0"/>
              <a:t>A thread throws an Exception or Error that isn’t caught.</a:t>
            </a:r>
          </a:p>
          <a:p>
            <a:pPr lvl="1"/>
            <a:r>
              <a:rPr lang="en-NZ" dirty="0" smtClean="0"/>
              <a:t>Try to catch and handle all exceptions and errors!  </a:t>
            </a:r>
          </a:p>
          <a:p>
            <a:pPr lvl="1"/>
            <a:r>
              <a:rPr lang="en-NZ" dirty="0" smtClean="0"/>
              <a:t>An abnormally terminated thread may be holding some resources that won’t be “recycled” appropriately, e.g. file handles, issued by the operating system, which may prevent other processes from accessing this file until the handle is released.</a:t>
            </a:r>
          </a:p>
          <a:p>
            <a:r>
              <a:rPr lang="en-NZ" dirty="0" smtClean="0"/>
              <a:t>Terrible termination (</a:t>
            </a:r>
            <a:r>
              <a:rPr lang="en-NZ" dirty="0" smtClean="0">
                <a:solidFill>
                  <a:srgbClr val="FF0000"/>
                </a:solidFill>
              </a:rPr>
              <a:t>deprecated</a:t>
            </a:r>
            <a:r>
              <a:rPr lang="en-NZ" dirty="0" smtClean="0"/>
              <a:t>):</a:t>
            </a:r>
          </a:p>
          <a:p>
            <a:pPr lvl="1"/>
            <a:r>
              <a:rPr lang="en-NZ" dirty="0" smtClean="0"/>
              <a:t>Another thread calls stop().  (“Inherently unsafe… causes a thread to unlock all of the monitors that it has locked… ” in SE1.4/Java 2)</a:t>
            </a:r>
          </a:p>
          <a:p>
            <a:pPr lvl="1"/>
            <a:r>
              <a:rPr lang="en-NZ" dirty="0" smtClean="0"/>
              <a:t>Another thread throws a </a:t>
            </a:r>
            <a:r>
              <a:rPr lang="en-NZ" dirty="0" err="1" smtClean="0"/>
              <a:t>ThreadDeath</a:t>
            </a:r>
            <a:r>
              <a:rPr lang="en-NZ" dirty="0" smtClean="0"/>
              <a:t> error (and this thread doesn’t catch it).</a:t>
            </a:r>
            <a:endParaRPr lang="en-NZ" dirty="0"/>
          </a:p>
        </p:txBody>
      </p:sp>
      <p:sp>
        <p:nvSpPr>
          <p:cNvPr id="5" name="Date Placeholder 4"/>
          <p:cNvSpPr>
            <a:spLocks noGrp="1"/>
          </p:cNvSpPr>
          <p:nvPr>
            <p:ph type="dt" sz="half" idx="10"/>
          </p:nvPr>
        </p:nvSpPr>
        <p:spPr/>
        <p:txBody>
          <a:bodyPr/>
          <a:lstStyle/>
          <a:p>
            <a:pPr>
              <a:defRPr/>
            </a:pPr>
            <a:r>
              <a:rPr lang="en-US" smtClean="0"/>
              <a:t>C2</a:t>
            </a:r>
            <a:endParaRPr lang="en-NZ"/>
          </a:p>
        </p:txBody>
      </p:sp>
      <p:sp>
        <p:nvSpPr>
          <p:cNvPr id="6" name="Slide Number Placeholder 5"/>
          <p:cNvSpPr>
            <a:spLocks noGrp="1"/>
          </p:cNvSpPr>
          <p:nvPr>
            <p:ph type="sldNum" sz="quarter" idx="12"/>
          </p:nvPr>
        </p:nvSpPr>
        <p:spPr/>
        <p:txBody>
          <a:bodyPr/>
          <a:lstStyle/>
          <a:p>
            <a:pPr>
              <a:defRPr/>
            </a:pPr>
            <a:fld id="{8663669D-2BA9-4702-B0D8-BA76FEAF13EF}" type="slidenum">
              <a:rPr lang="en-NZ" smtClean="0"/>
              <a:pPr>
                <a:defRPr/>
              </a:pPr>
              <a:t>9</a:t>
            </a:fld>
            <a:endParaRPr lang="en-NZ"/>
          </a:p>
        </p:txBody>
      </p:sp>
    </p:spTree>
    <p:extLst>
      <p:ext uri="{BB962C8B-B14F-4D97-AF65-F5344CB8AC3E}">
        <p14:creationId xmlns:p14="http://schemas.microsoft.com/office/powerpoint/2010/main" val="18305409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S105_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noFill/>
        <a:ln w="76200">
          <a:solidFill>
            <a:srgbClr val="00B050"/>
          </a:solidFill>
          <a:tailEnd type="triangle"/>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
  <TotalTime>6628</TotalTime>
  <Words>1326</Words>
  <Application>Microsoft Office PowerPoint</Application>
  <PresentationFormat>A4 Paper (210x297 mm)</PresentationFormat>
  <Paragraphs>140</Paragraphs>
  <Slides>12</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12</vt:i4>
      </vt:variant>
    </vt:vector>
  </HeadingPairs>
  <TitlesOfParts>
    <vt:vector size="24" baseType="lpstr">
      <vt:lpstr>新細明體</vt:lpstr>
      <vt:lpstr>Bookman Old Style</vt:lpstr>
      <vt:lpstr>Calibri</vt:lpstr>
      <vt:lpstr>Courier New</vt:lpstr>
      <vt:lpstr>Gill Sans MT</vt:lpstr>
      <vt:lpstr>Mangal</vt:lpstr>
      <vt:lpstr>Tahoma</vt:lpstr>
      <vt:lpstr>Times New Roman</vt:lpstr>
      <vt:lpstr>Verdana</vt:lpstr>
      <vt:lpstr>Wingdings</vt:lpstr>
      <vt:lpstr>Wingdings 3</vt:lpstr>
      <vt:lpstr>CS105_10</vt:lpstr>
      <vt:lpstr>COMPSCI 230 S2C 2013 Software Design and Construction </vt:lpstr>
      <vt:lpstr>Lecture Plan for Weeks 10-12</vt:lpstr>
      <vt:lpstr>Learning Goals for Today</vt:lpstr>
      <vt:lpstr>Ways to Create Threads</vt:lpstr>
      <vt:lpstr>Java Threads and OS-supported Threads</vt:lpstr>
      <vt:lpstr>The Life-Cycle of  a Thread (at “Birth”)</vt:lpstr>
      <vt:lpstr>Life-Cycle of a Thread (after birth)</vt:lpstr>
      <vt:lpstr>A State Diagram for Threads</vt:lpstr>
      <vt:lpstr>Death of a Thread</vt:lpstr>
      <vt:lpstr>Joining Threads</vt:lpstr>
      <vt:lpstr>Another way to visualise threads</vt:lpstr>
      <vt:lpstr>Learning Goals for Today</vt:lpstr>
    </vt:vector>
  </TitlesOfParts>
  <Company>The University of Auckland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Chang</dc:creator>
  <cp:lastModifiedBy>Diana Kirk</cp:lastModifiedBy>
  <cp:revision>460</cp:revision>
  <dcterms:created xsi:type="dcterms:W3CDTF">2003-06-18T01:49:53Z</dcterms:created>
  <dcterms:modified xsi:type="dcterms:W3CDTF">2015-05-15T05:03:46Z</dcterms:modified>
</cp:coreProperties>
</file>