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22"/>
  </p:notesMasterIdLst>
  <p:handoutMasterIdLst>
    <p:handoutMasterId r:id="rId23"/>
  </p:handoutMasterIdLst>
  <p:sldIdLst>
    <p:sldId id="273" r:id="rId2"/>
    <p:sldId id="289" r:id="rId3"/>
    <p:sldId id="306" r:id="rId4"/>
    <p:sldId id="305" r:id="rId5"/>
    <p:sldId id="290" r:id="rId6"/>
    <p:sldId id="291" r:id="rId7"/>
    <p:sldId id="292" r:id="rId8"/>
    <p:sldId id="294" r:id="rId9"/>
    <p:sldId id="293" r:id="rId10"/>
    <p:sldId id="295" r:id="rId11"/>
    <p:sldId id="296" r:id="rId12"/>
    <p:sldId id="297" r:id="rId13"/>
    <p:sldId id="298" r:id="rId14"/>
    <p:sldId id="300" r:id="rId15"/>
    <p:sldId id="299" r:id="rId16"/>
    <p:sldId id="301" r:id="rId17"/>
    <p:sldId id="302" r:id="rId18"/>
    <p:sldId id="303" r:id="rId19"/>
    <p:sldId id="304" r:id="rId20"/>
    <p:sldId id="288" r:id="rId21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80" autoAdjust="0"/>
    <p:restoredTop sz="94685" autoAdjust="0"/>
  </p:normalViewPr>
  <p:slideViewPr>
    <p:cSldViewPr>
      <p:cViewPr varScale="1">
        <p:scale>
          <a:sx n="67" d="100"/>
          <a:sy n="67" d="100"/>
        </p:scale>
        <p:origin x="125" y="91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fld id="{E997CF94-FBB4-4FCB-B3FE-D0F8A5631DA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910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9FE3D10-B3BC-44EA-833D-6E599EC7363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1107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2286000"/>
            <a:ext cx="109061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F3A0-45B1-4CE6-9E43-01CACF79940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8134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5BEF-1B84-481E-AE12-FDBD3F514DF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554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6BA3-2E91-4AD2-B0B7-256FD0BED64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13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7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0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C1AB-4E3C-4FE8-8791-6DB4C37F1D5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965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669D-2BA9-4702-B0D8-BA76FEAF13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4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5A070-D851-43EE-811E-49B3EAE06C7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1363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A9E7-24EE-4341-93F5-FA1DEB4FFFB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5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D25-781E-4CE8-9818-5DC48560A19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895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AE63-5CA7-42CE-9C58-4384E18B348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13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371F-8548-4AB0-A9F7-DC49299EE5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60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0DFE-0548-400E-A8FA-F01D8695FF2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51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C7C70-7420-4656-AE43-871CADEE97C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6497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928688" y="152400"/>
            <a:ext cx="84820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188" y="6356350"/>
            <a:ext cx="24796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356350"/>
            <a:ext cx="2146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BBFAA5-2A47-44CD-9BA7-C025E5419EE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48" r:id="rId5"/>
    <p:sldLayoutId id="2147483954" r:id="rId6"/>
    <p:sldLayoutId id="2147483955" r:id="rId7"/>
    <p:sldLayoutId id="2147483956" r:id="rId8"/>
    <p:sldLayoutId id="2147483957" r:id="rId9"/>
    <p:sldLayoutId id="2147483949" r:id="rId10"/>
    <p:sldLayoutId id="2147483958" r:id="rId11"/>
    <p:sldLayoutId id="2147483959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.com/developerworks/java/tutorials/j-threads/j-threads-pdf.pdf" TargetMode="External"/><Relationship Id="rId7" Type="http://schemas.openxmlformats.org/officeDocument/2006/relationships/hyperlink" Target="https://weblogs.java.net/blog/alexfromsun/archive/2006/02/debugging_swing.html" TargetMode="External"/><Relationship Id="rId2" Type="http://schemas.openxmlformats.org/officeDocument/2006/relationships/hyperlink" Target="http://www.sciencedirect.com.ezproxy.auckland.ac.nz/science/article/pii/B978155860909950010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s.oracle.com/javase/tutorial/uiswing/concurrency/initial.html" TargetMode="External"/><Relationship Id="rId5" Type="http://schemas.openxmlformats.org/officeDocument/2006/relationships/hyperlink" Target="http://proquestcombo.safaribooksonline.com.ezproxy.auckland.ac.nz/9780137150021" TargetMode="External"/><Relationship Id="rId4" Type="http://schemas.openxmlformats.org/officeDocument/2006/relationships/hyperlink" Target="http://www.ibm.com/developerworks/java/library/j-jtp05236/index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NZ" altLang="zh-TW" dirty="0" smtClean="0">
                <a:ea typeface="新細明體" pitchFamily="18" charset="-120"/>
              </a:rPr>
              <a:t>COMPSCI 230 S2C 2013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Design and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52442"/>
            <a:ext cx="7429500" cy="68081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Introduction to Java Threads</a:t>
            </a:r>
          </a:p>
          <a:p>
            <a:pPr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Lecture 1 of Theme C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Context Switches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/>
              <a:t>When a core “switches” its context to start executing a different thread,  there is significant performance penalty:</a:t>
            </a:r>
          </a:p>
          <a:p>
            <a:pPr lvl="1"/>
            <a:r>
              <a:rPr lang="en-NZ" dirty="0" smtClean="0"/>
              <a:t>Very roughly: hundreds </a:t>
            </a:r>
            <a:r>
              <a:rPr lang="en-NZ" dirty="0"/>
              <a:t>of “wasted” instruction-execution cycles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/>
              <a:t>When you’re hand-executing a multi-threaded program, you have to ‘move your  hand’ to a different instruction-pointer before you can start to move it – this is your context-switching time.</a:t>
            </a:r>
            <a:endParaRPr lang="en-NZ" dirty="0"/>
          </a:p>
          <a:p>
            <a:r>
              <a:rPr lang="en-NZ" dirty="0"/>
              <a:t>Currently, most CPU cores run only one thread at a time.</a:t>
            </a:r>
          </a:p>
          <a:p>
            <a:pPr lvl="1"/>
            <a:r>
              <a:rPr lang="en-NZ" dirty="0" smtClean="0"/>
              <a:t>Ideally: number of </a:t>
            </a:r>
            <a:r>
              <a:rPr lang="en-NZ" dirty="0"/>
              <a:t>runnable threads </a:t>
            </a:r>
            <a:r>
              <a:rPr lang="en-NZ" dirty="0" smtClean="0"/>
              <a:t>≈ number </a:t>
            </a:r>
            <a:r>
              <a:rPr lang="en-NZ" dirty="0"/>
              <a:t>of cores.</a:t>
            </a:r>
          </a:p>
          <a:p>
            <a:pPr lvl="1"/>
            <a:r>
              <a:rPr lang="en-NZ" dirty="0"/>
              <a:t>Ideally: each thread runs for a long time </a:t>
            </a:r>
            <a:r>
              <a:rPr lang="en-NZ" dirty="0" smtClean="0"/>
              <a:t>(&gt;&gt; </a:t>
            </a:r>
            <a:r>
              <a:rPr lang="en-NZ" dirty="0"/>
              <a:t>1000 instructions) before it has to “wait</a:t>
            </a:r>
            <a:r>
              <a:rPr lang="en-NZ" dirty="0" smtClean="0"/>
              <a:t>” for the output of another thread, or for an I/O device, or before it is interrupted by the end of its time-slice.</a:t>
            </a:r>
          </a:p>
          <a:p>
            <a:pPr lvl="1"/>
            <a:r>
              <a:rPr lang="en-NZ" dirty="0" smtClean="0"/>
              <a:t>Currently, most operating systems have 100 to 1000 time-slices per second.</a:t>
            </a:r>
          </a:p>
          <a:p>
            <a:r>
              <a:rPr lang="en-NZ" dirty="0" smtClean="0"/>
              <a:t>If you have more than 100 threads in a single Java program on a laptop or home computer, your threads will be waiting most of the time.</a:t>
            </a:r>
          </a:p>
          <a:p>
            <a:pPr lvl="1"/>
            <a:r>
              <a:rPr lang="en-NZ" dirty="0" smtClean="0"/>
              <a:t>If threads have to wait more than 30 </a:t>
            </a:r>
            <a:r>
              <a:rPr lang="en-NZ" dirty="0" err="1" smtClean="0"/>
              <a:t>msec</a:t>
            </a:r>
            <a:r>
              <a:rPr lang="en-NZ" dirty="0" smtClean="0"/>
              <a:t>, your GUI will probably be “jerky” and “sluggish”.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953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Parallelism is difficult, why use it?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“Because it’s there”</a:t>
            </a:r>
          </a:p>
          <a:p>
            <a:pPr lvl="1"/>
            <a:r>
              <a:rPr lang="en-NZ" dirty="0" smtClean="0"/>
              <a:t>If you write single-threaded Java programs, and your competitors are multi-threading efficiently, their programs will run 3x or even 8x faster because they’re using CPU cores that you’re leaving idle.</a:t>
            </a:r>
          </a:p>
          <a:p>
            <a:pPr lvl="2"/>
            <a:r>
              <a:rPr lang="en-NZ" dirty="0" smtClean="0"/>
              <a:t>This is especially noticeable on “CPU-limited” computations e.g. image analysis.</a:t>
            </a:r>
          </a:p>
          <a:p>
            <a:pPr lvl="2"/>
            <a:r>
              <a:rPr lang="en-NZ" dirty="0" smtClean="0"/>
              <a:t>Note: modern PCs also have a GPU (Graphics Processor Unit), allowing very efficient computer graphics without burdening the CPU.</a:t>
            </a:r>
          </a:p>
          <a:p>
            <a:r>
              <a:rPr lang="en-NZ" dirty="0" smtClean="0"/>
              <a:t>“Because it’s very convenient”</a:t>
            </a:r>
          </a:p>
          <a:p>
            <a:pPr lvl="1"/>
            <a:r>
              <a:rPr lang="en-NZ" dirty="0" smtClean="0"/>
              <a:t>When you’re writing GUIs, you generally use one thread to render the graphics (the “View”), one or more threads to run the back-end computation (the “Model”), and one thread (the “Controller”) to accept input from the user.</a:t>
            </a:r>
          </a:p>
          <a:p>
            <a:pPr lvl="1"/>
            <a:r>
              <a:rPr lang="en-NZ" dirty="0" smtClean="0"/>
              <a:t>If you single-thread a GUI, the controls will be non-responsive and the display will “freeze” while you’re updating the Model (unless your model-updates take 30 milliseconds or less).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776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use parallelism? (cont.)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“Because it’s built into the JVM”</a:t>
            </a:r>
          </a:p>
          <a:p>
            <a:pPr lvl="1"/>
            <a:r>
              <a:rPr lang="en-NZ" dirty="0" smtClean="0"/>
              <a:t>The JVM has some </a:t>
            </a:r>
            <a:r>
              <a:rPr lang="en-NZ" dirty="0" smtClean="0">
                <a:solidFill>
                  <a:srgbClr val="FF0000"/>
                </a:solidFill>
              </a:rPr>
              <a:t>daemon threads </a:t>
            </a:r>
            <a:r>
              <a:rPr lang="en-NZ" dirty="0" smtClean="0"/>
              <a:t>which run very helpful services, e.g. its memory “garbage” collection.</a:t>
            </a:r>
          </a:p>
          <a:p>
            <a:pPr lvl="2"/>
            <a:r>
              <a:rPr lang="en-NZ" dirty="0" smtClean="0"/>
              <a:t>In earlier languages, you had to “clean up your own garbage” by explicitly de-allocating objects.   </a:t>
            </a:r>
          </a:p>
          <a:p>
            <a:pPr lvl="2"/>
            <a:r>
              <a:rPr lang="en-NZ" dirty="0" smtClean="0"/>
              <a:t>Java collects “garbage” objects automatically – and correctly almost-all of the time, unless you terminate your threads improperly!</a:t>
            </a:r>
          </a:p>
          <a:p>
            <a:pPr lvl="1"/>
            <a:r>
              <a:rPr lang="en-NZ" dirty="0" smtClean="0"/>
              <a:t>JVM’s daemons are carefully designed to “stay out of your way”: </a:t>
            </a:r>
          </a:p>
          <a:p>
            <a:pPr lvl="2"/>
            <a:r>
              <a:rPr lang="en-NZ" dirty="0" smtClean="0"/>
              <a:t>running only when necessary, </a:t>
            </a:r>
          </a:p>
          <a:p>
            <a:pPr lvl="2"/>
            <a:r>
              <a:rPr lang="en-NZ" dirty="0" smtClean="0"/>
              <a:t>making useful progress during a single time-slice, and </a:t>
            </a:r>
          </a:p>
          <a:p>
            <a:pPr lvl="2"/>
            <a:r>
              <a:rPr lang="en-NZ" dirty="0" smtClean="0"/>
              <a:t>allowing your program’s threads to make progress (on other CPU cores) while the service is actively running 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541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use parallelism? (cont.)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“Because it’s natural (in some programs)”</a:t>
            </a:r>
          </a:p>
          <a:p>
            <a:pPr lvl="1"/>
            <a:r>
              <a:rPr lang="en-NZ" dirty="0" smtClean="0"/>
              <a:t>When simulating a system with many actors, it’s natural to have one thread per actor: </a:t>
            </a:r>
          </a:p>
          <a:p>
            <a:pPr lvl="2"/>
            <a:r>
              <a:rPr lang="en-NZ" dirty="0" smtClean="0"/>
              <a:t>the thread’s run() method describes “what this actor does”.</a:t>
            </a:r>
          </a:p>
          <a:p>
            <a:pPr lvl="1"/>
            <a:r>
              <a:rPr lang="en-NZ" dirty="0" smtClean="0"/>
              <a:t>For example, a traffic simulator might have one thread for each automobile, bus, or truck that is on the roads being simulated.</a:t>
            </a:r>
          </a:p>
          <a:p>
            <a:pPr lvl="1"/>
            <a:r>
              <a:rPr lang="en-NZ" dirty="0" smtClean="0"/>
              <a:t>Warning: using “parallelism to fit your problem,” rather than “parallelism to fit your hardware”, may lead to very inefficient computations.</a:t>
            </a:r>
          </a:p>
          <a:p>
            <a:pPr lvl="2"/>
            <a:r>
              <a:rPr lang="en-NZ" dirty="0" smtClean="0"/>
              <a:t>A</a:t>
            </a:r>
            <a:r>
              <a:rPr lang="en-NZ" dirty="0"/>
              <a:t> </a:t>
            </a:r>
            <a:r>
              <a:rPr lang="en-NZ" dirty="0" smtClean="0"/>
              <a:t>desktop PC will not run 10000 threads efficiently, however it can efficiently simulate 10000 automobiles in a </a:t>
            </a:r>
            <a:r>
              <a:rPr lang="en-NZ" dirty="0" err="1" smtClean="0"/>
              <a:t>roading</a:t>
            </a:r>
            <a:r>
              <a:rPr lang="en-NZ" dirty="0" smtClean="0"/>
              <a:t> network (if your simulator uses 100 threads).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57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use parallelism? (cont.)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“Because it’s natural (in some programs)”</a:t>
            </a:r>
          </a:p>
          <a:p>
            <a:pPr lvl="1"/>
            <a:r>
              <a:rPr lang="en-NZ" dirty="0" smtClean="0"/>
              <a:t>In a server program, a thread “worker” can be assigned to each client.</a:t>
            </a:r>
          </a:p>
          <a:p>
            <a:pPr lvl="2"/>
            <a:r>
              <a:rPr lang="en-NZ" dirty="0" smtClean="0"/>
              <a:t>The thread’s run() method delivers the service.</a:t>
            </a:r>
          </a:p>
          <a:p>
            <a:pPr lvl="1"/>
            <a:r>
              <a:rPr lang="en-NZ" dirty="0" smtClean="0"/>
              <a:t>In a program that handles asynchronous I/O devices (e.g. network interfaces, disks, keyboards) a thread can be assigned to each device.</a:t>
            </a:r>
          </a:p>
          <a:p>
            <a:pPr lvl="2"/>
            <a:r>
              <a:rPr lang="en-NZ" dirty="0" smtClean="0"/>
              <a:t>The thread’s run() method handles the I/O stream for this device.</a:t>
            </a:r>
          </a:p>
          <a:p>
            <a:pPr lvl="2"/>
            <a:r>
              <a:rPr lang="en-NZ" dirty="0" smtClean="0"/>
              <a:t>If the thread executes a blocking read, e.g. </a:t>
            </a:r>
            <a:r>
              <a:rPr lang="en-NZ" dirty="0" err="1" smtClean="0"/>
              <a:t>SocketInputStream.read</a:t>
            </a:r>
            <a:r>
              <a:rPr lang="en-NZ" dirty="0" smtClean="0"/>
              <a:t>(), it will not run again until the read succeeds.  The JVM handles this wait very efficiently.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250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Sharing Nicely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If your threads don’t “talk” to each other, they can’t cooperate.</a:t>
            </a:r>
          </a:p>
          <a:p>
            <a:r>
              <a:rPr lang="en-NZ" dirty="0" smtClean="0"/>
              <a:t>If your threads do “talk”, they might confuse each other.</a:t>
            </a:r>
          </a:p>
          <a:p>
            <a:pPr lvl="1"/>
            <a:r>
              <a:rPr lang="en-NZ" dirty="0" smtClean="0"/>
              <a:t>When one thread is changing an object, the other threads must be prevented from reading this object until the changes are complete. </a:t>
            </a:r>
          </a:p>
          <a:p>
            <a:pPr lvl="1"/>
            <a:r>
              <a:rPr lang="en-NZ" dirty="0" smtClean="0"/>
              <a:t>When one thread is accessing a method, other threads must wait their turn (unless the method is “thread-safe” i.e. it can handle multiple simultaneous accesses).</a:t>
            </a:r>
          </a:p>
          <a:p>
            <a:r>
              <a:rPr lang="en-NZ" dirty="0" smtClean="0"/>
              <a:t>There are several ways to share safely…</a:t>
            </a:r>
          </a:p>
          <a:p>
            <a:pPr marL="274638" lvl="1" indent="0">
              <a:buNone/>
            </a:pP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39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Volatile variables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0472" y="1236340"/>
            <a:ext cx="9493250" cy="5105400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If a variable, object, or field is declared as </a:t>
            </a:r>
            <a:r>
              <a:rPr lang="en-NZ" dirty="0" smtClean="0">
                <a:solidFill>
                  <a:srgbClr val="FF0000"/>
                </a:solidFill>
              </a:rPr>
              <a:t>volatile</a:t>
            </a:r>
            <a:r>
              <a:rPr lang="en-NZ" dirty="0" smtClean="0"/>
              <a:t>, then</a:t>
            </a:r>
          </a:p>
          <a:p>
            <a:pPr lvl="1"/>
            <a:r>
              <a:rPr lang="en-NZ" dirty="0" smtClean="0"/>
              <a:t>It can be used for </a:t>
            </a:r>
            <a:r>
              <a:rPr lang="en-NZ" dirty="0" smtClean="0">
                <a:solidFill>
                  <a:srgbClr val="FF0000"/>
                </a:solidFill>
              </a:rPr>
              <a:t>reliable communication </a:t>
            </a:r>
            <a:r>
              <a:rPr lang="en-NZ" dirty="0" smtClean="0"/>
              <a:t>between threads.</a:t>
            </a:r>
          </a:p>
          <a:p>
            <a:r>
              <a:rPr lang="en-NZ" dirty="0" smtClean="0"/>
              <a:t>Non-volatile variables, objects, and fields have </a:t>
            </a:r>
            <a:r>
              <a:rPr lang="en-NZ" dirty="0" smtClean="0">
                <a:solidFill>
                  <a:srgbClr val="FF0000"/>
                </a:solidFill>
              </a:rPr>
              <a:t>unpredictable semantics</a:t>
            </a:r>
            <a:r>
              <a:rPr lang="en-NZ" dirty="0" smtClean="0"/>
              <a:t>, if they are read &amp; written by more than one thread.</a:t>
            </a:r>
          </a:p>
          <a:p>
            <a:pPr lvl="1"/>
            <a:r>
              <a:rPr lang="en-NZ" dirty="0" smtClean="0"/>
              <a:t>For example, if Thread1 and Thread2 are both executing the following:</a:t>
            </a:r>
          </a:p>
          <a:p>
            <a:pPr marL="274638" lvl="1" indent="0">
              <a:buNone/>
            </a:pP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19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+ ": " 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+ ( x++ ) );</a:t>
            </a:r>
            <a:endParaRPr lang="en-NZ" sz="19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NZ" dirty="0" smtClean="0"/>
              <a:t>This is equivalent to executing:</a:t>
            </a:r>
          </a:p>
          <a:p>
            <a:pPr marL="274638" lvl="1" indent="0">
              <a:buNone/>
            </a:pPr>
            <a:r>
              <a:rPr lang="en-NZ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1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 = x;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t = t + 1;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x = t;	</a:t>
            </a:r>
            <a:endParaRPr lang="en-NZ" sz="1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274638" lvl="1" indent="0">
              <a:buNone/>
            </a:pP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+ ": " 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+ x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NZ" dirty="0"/>
          </a:p>
          <a:p>
            <a:pPr lvl="1"/>
            <a:r>
              <a:rPr lang="en-NZ" dirty="0" smtClean="0"/>
              <a:t> </a:t>
            </a:r>
            <a:endParaRPr lang="en-NZ" dirty="0"/>
          </a:p>
        </p:txBody>
      </p:sp>
      <p:pic>
        <p:nvPicPr>
          <p:cNvPr id="5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3789040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3789040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61312" y="4077072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3</a:t>
            </a:r>
          </a:p>
        </p:txBody>
      </p:sp>
      <p:pic>
        <p:nvPicPr>
          <p:cNvPr id="11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124731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412763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700795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988827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109862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397894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685926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973958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083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Volatile variables (2)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0472" y="1236340"/>
            <a:ext cx="9493250" cy="5105400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If a variable, object, or field is declared as </a:t>
            </a:r>
            <a:r>
              <a:rPr lang="en-NZ" dirty="0" smtClean="0">
                <a:solidFill>
                  <a:srgbClr val="FF0000"/>
                </a:solidFill>
              </a:rPr>
              <a:t>volatile</a:t>
            </a:r>
            <a:r>
              <a:rPr lang="en-NZ" dirty="0" smtClean="0"/>
              <a:t>, then</a:t>
            </a:r>
          </a:p>
          <a:p>
            <a:pPr lvl="1"/>
            <a:r>
              <a:rPr lang="en-NZ" dirty="0" smtClean="0"/>
              <a:t>It can be used for </a:t>
            </a:r>
            <a:r>
              <a:rPr lang="en-NZ" dirty="0" smtClean="0">
                <a:solidFill>
                  <a:srgbClr val="FF0000"/>
                </a:solidFill>
              </a:rPr>
              <a:t>reliable communication </a:t>
            </a:r>
            <a:r>
              <a:rPr lang="en-NZ" dirty="0" smtClean="0"/>
              <a:t>between threads.</a:t>
            </a:r>
          </a:p>
          <a:p>
            <a:r>
              <a:rPr lang="en-NZ" dirty="0" smtClean="0"/>
              <a:t>Non-volatile variables, objects, and fields have </a:t>
            </a:r>
            <a:r>
              <a:rPr lang="en-NZ" dirty="0" smtClean="0">
                <a:solidFill>
                  <a:srgbClr val="FF0000"/>
                </a:solidFill>
              </a:rPr>
              <a:t>unpredictable semantics</a:t>
            </a:r>
            <a:r>
              <a:rPr lang="en-NZ" dirty="0" smtClean="0"/>
              <a:t>, if they are read &amp; written by more than one thread.</a:t>
            </a:r>
          </a:p>
          <a:p>
            <a:pPr lvl="1"/>
            <a:r>
              <a:rPr lang="en-NZ" dirty="0" smtClean="0"/>
              <a:t>For example, if Thread1 and Thread2 are both executing the following:</a:t>
            </a:r>
          </a:p>
          <a:p>
            <a:pPr marL="274638" lvl="1" indent="0">
              <a:buNone/>
            </a:pP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19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+ ": " 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+ ( x++ ) );</a:t>
            </a:r>
            <a:endParaRPr lang="en-NZ" sz="19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NZ" dirty="0" smtClean="0"/>
              <a:t>This is equivalent to executing:</a:t>
            </a:r>
          </a:p>
          <a:p>
            <a:pPr marL="274638" lvl="1" indent="0">
              <a:buNone/>
            </a:pPr>
            <a:r>
              <a:rPr lang="en-NZ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1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 = x;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t = t + 1;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x = t;	</a:t>
            </a:r>
            <a:endParaRPr lang="en-NZ" sz="1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274638" lvl="1" indent="0">
              <a:buNone/>
            </a:pP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+ ": " 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+ x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NZ" dirty="0"/>
          </a:p>
          <a:p>
            <a:pPr lvl="1"/>
            <a:r>
              <a:rPr lang="en-NZ" dirty="0" smtClean="0"/>
              <a:t> </a:t>
            </a:r>
            <a:endParaRPr lang="en-NZ" dirty="0"/>
          </a:p>
        </p:txBody>
      </p:sp>
      <p:pic>
        <p:nvPicPr>
          <p:cNvPr id="5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3789040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3789040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61312" y="2937083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2661" y="4449306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Thread2: 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pic>
        <p:nvPicPr>
          <p:cNvPr id="11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124731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412763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700795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988827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109862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397894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685926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973958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307438" y="3789040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499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Volatile variables (3)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0472" y="1236340"/>
            <a:ext cx="9493250" cy="5105400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If a variable, object, or field is declared as </a:t>
            </a:r>
            <a:r>
              <a:rPr lang="en-NZ" dirty="0" smtClean="0">
                <a:solidFill>
                  <a:srgbClr val="FF0000"/>
                </a:solidFill>
              </a:rPr>
              <a:t>volatile</a:t>
            </a:r>
            <a:r>
              <a:rPr lang="en-NZ" dirty="0" smtClean="0"/>
              <a:t>, then</a:t>
            </a:r>
          </a:p>
          <a:p>
            <a:pPr lvl="1"/>
            <a:r>
              <a:rPr lang="en-NZ" dirty="0" smtClean="0"/>
              <a:t>It can be used for </a:t>
            </a:r>
            <a:r>
              <a:rPr lang="en-NZ" dirty="0" smtClean="0">
                <a:solidFill>
                  <a:srgbClr val="FF0000"/>
                </a:solidFill>
              </a:rPr>
              <a:t>reliable communication </a:t>
            </a:r>
            <a:r>
              <a:rPr lang="en-NZ" dirty="0" smtClean="0"/>
              <a:t>between threads.</a:t>
            </a:r>
          </a:p>
          <a:p>
            <a:r>
              <a:rPr lang="en-NZ" dirty="0" smtClean="0"/>
              <a:t>Non-volatile variables, objects, and fields have </a:t>
            </a:r>
            <a:r>
              <a:rPr lang="en-NZ" dirty="0" smtClean="0">
                <a:solidFill>
                  <a:srgbClr val="FF0000"/>
                </a:solidFill>
              </a:rPr>
              <a:t>unpredictable semantics</a:t>
            </a:r>
            <a:r>
              <a:rPr lang="en-NZ" dirty="0" smtClean="0"/>
              <a:t>, if they are read &amp; written by more than one thread.</a:t>
            </a:r>
          </a:p>
          <a:p>
            <a:pPr lvl="1"/>
            <a:r>
              <a:rPr lang="en-NZ" dirty="0" smtClean="0"/>
              <a:t>For example, if Thread1 and Thread2 are both executing the following:</a:t>
            </a:r>
          </a:p>
          <a:p>
            <a:pPr marL="274638" lvl="1" indent="0">
              <a:buNone/>
            </a:pP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19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+ ": " 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+ ( x++ ) );</a:t>
            </a:r>
            <a:endParaRPr lang="en-NZ" sz="19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NZ" dirty="0" smtClean="0"/>
              <a:t>This is equivalent to executing:</a:t>
            </a:r>
          </a:p>
          <a:p>
            <a:pPr marL="274638" lvl="1" indent="0">
              <a:buNone/>
            </a:pPr>
            <a:r>
              <a:rPr lang="en-NZ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1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 = x;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t = t + 1;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x = t;	</a:t>
            </a:r>
            <a:endParaRPr lang="en-NZ" sz="1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274638" lvl="1" indent="0">
              <a:buNone/>
            </a:pP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NZ" sz="19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+ ": " 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+ x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NZ" dirty="0"/>
          </a:p>
          <a:p>
            <a:pPr lvl="1"/>
            <a:r>
              <a:rPr lang="en-NZ" dirty="0" smtClean="0"/>
              <a:t> </a:t>
            </a:r>
            <a:endParaRPr lang="en-NZ" dirty="0"/>
          </a:p>
        </p:txBody>
      </p:sp>
      <p:pic>
        <p:nvPicPr>
          <p:cNvPr id="5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3789040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3789040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61312" y="2937083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2661" y="4293096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Thread2: 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52662" y="5673442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Thread2: 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NZ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07438" y="5085184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pic>
        <p:nvPicPr>
          <p:cNvPr id="11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124731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412763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700795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4988827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109862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397894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685926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4973958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307438" y="3717032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20" name="TextBox 19"/>
          <p:cNvSpPr txBox="1"/>
          <p:nvPr/>
        </p:nvSpPr>
        <p:spPr>
          <a:xfrm>
            <a:off x="5173667" y="5517232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Thread1: 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Thread2: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NZ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83302" y="5661248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22" name="TextBox 21"/>
          <p:cNvSpPr txBox="1"/>
          <p:nvPr/>
        </p:nvSpPr>
        <p:spPr>
          <a:xfrm>
            <a:off x="2797403" y="5529426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</a:t>
            </a:r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63022" y="5661248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24" name="TextBox 23"/>
          <p:cNvSpPr txBox="1"/>
          <p:nvPr/>
        </p:nvSpPr>
        <p:spPr>
          <a:xfrm>
            <a:off x="421139" y="5601434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Thread2: 3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Thread1: 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16696" y="5661247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80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Volatile variables (4)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8464" y="1308348"/>
            <a:ext cx="9565258" cy="3776836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If a variable, object, or field is declared as </a:t>
            </a:r>
            <a:r>
              <a:rPr lang="en-NZ" dirty="0" smtClean="0">
                <a:solidFill>
                  <a:srgbClr val="FF0000"/>
                </a:solidFill>
              </a:rPr>
              <a:t>volatile</a:t>
            </a:r>
            <a:r>
              <a:rPr lang="en-NZ" dirty="0" smtClean="0"/>
              <a:t>, then</a:t>
            </a:r>
          </a:p>
          <a:p>
            <a:pPr lvl="1"/>
            <a:r>
              <a:rPr lang="en-NZ" dirty="0" smtClean="0"/>
              <a:t>It can be used for </a:t>
            </a:r>
            <a:r>
              <a:rPr lang="en-NZ" dirty="0" smtClean="0">
                <a:solidFill>
                  <a:srgbClr val="FF0000"/>
                </a:solidFill>
              </a:rPr>
              <a:t>reliable communication </a:t>
            </a:r>
            <a:r>
              <a:rPr lang="en-NZ" dirty="0" smtClean="0"/>
              <a:t>between threads.</a:t>
            </a:r>
          </a:p>
          <a:p>
            <a:pPr lvl="1"/>
            <a:r>
              <a:rPr lang="en-NZ" dirty="0" smtClean="0"/>
              <a:t>Semantics are predictable – if a thread reads the variable then writes it, the other thread is </a:t>
            </a:r>
            <a:r>
              <a:rPr lang="en-NZ" dirty="0" smtClean="0">
                <a:solidFill>
                  <a:srgbClr val="FF0000"/>
                </a:solidFill>
              </a:rPr>
              <a:t>blocked from reading </a:t>
            </a:r>
            <a:r>
              <a:rPr lang="en-NZ" dirty="0" smtClean="0"/>
              <a:t>until the newly-written value is available.</a:t>
            </a:r>
          </a:p>
          <a:p>
            <a:pPr lvl="2"/>
            <a:r>
              <a:rPr lang="en-NZ" dirty="0" smtClean="0"/>
              <a:t>Warning: you can cripple a multithreaded program by making all of its variables volatile.</a:t>
            </a:r>
          </a:p>
          <a:p>
            <a:pPr lvl="2"/>
            <a:r>
              <a:rPr lang="en-NZ" dirty="0"/>
              <a:t>T</a:t>
            </a:r>
            <a:r>
              <a:rPr lang="en-NZ" dirty="0" smtClean="0"/>
              <a:t>he JVM must always read volatiles from memory.  Frequently-used non-volatile values are retained in the CPU register file, which is *much* faster than main memory.</a:t>
            </a:r>
          </a:p>
          <a:p>
            <a:pPr lvl="1"/>
            <a:r>
              <a:rPr lang="en-NZ" dirty="0" smtClean="0"/>
              <a:t>For example, if Thread1 and Thread2 are both executing the following:</a:t>
            </a:r>
          </a:p>
          <a:p>
            <a:pPr marL="274638" lvl="1" indent="0">
              <a:buNone/>
            </a:pP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volatile </a:t>
            </a:r>
            <a:r>
              <a:rPr lang="en-NZ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pPr marL="274638" lvl="1" indent="0">
              <a:buNone/>
            </a:pPr>
            <a:r>
              <a:rPr lang="en-NZ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19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NZ" sz="1900" dirty="0">
                <a:latin typeface="Courier New" pitchFamily="49" charset="0"/>
                <a:cs typeface="Courier New" pitchFamily="49" charset="0"/>
              </a:rPr>
              <a:t>+ ": " </a:t>
            </a:r>
            <a:r>
              <a:rPr lang="en-NZ" sz="1900" dirty="0" smtClean="0">
                <a:latin typeface="Courier New" pitchFamily="49" charset="0"/>
                <a:cs typeface="Courier New" pitchFamily="49" charset="0"/>
              </a:rPr>
              <a:t>+ ( x++ ) );</a:t>
            </a:r>
            <a:endParaRPr lang="en-NZ" sz="19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NZ" dirty="0" smtClean="0"/>
              <a:t>Thread1 and Thread2 always get different values!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1933307" y="5118589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7763" y="5105077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Thread2: 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69611" y="5127199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22" name="TextBox 21"/>
          <p:cNvSpPr txBox="1"/>
          <p:nvPr/>
        </p:nvSpPr>
        <p:spPr>
          <a:xfrm>
            <a:off x="1928664" y="5982685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</a:t>
            </a:r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33120" y="5969173"/>
            <a:ext cx="1723549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Thread2: 3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2000" b="1" dirty="0" smtClean="0">
                <a:latin typeface="Courier New" pitchFamily="49" charset="0"/>
                <a:cs typeface="Courier New" pitchFamily="49" charset="0"/>
              </a:rPr>
              <a:t>Thread1: 2</a:t>
            </a:r>
            <a:endParaRPr lang="en-NZ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64968" y="5991295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540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Lecture Plan for </a:t>
            </a:r>
            <a:r>
              <a:rPr lang="en-NZ" smtClean="0"/>
              <a:t>Weeks </a:t>
            </a:r>
            <a:r>
              <a:rPr lang="en-NZ" smtClean="0"/>
              <a:t>10-12</a:t>
            </a:r>
            <a:endParaRPr lang="en-NZ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843863"/>
              </p:ext>
            </p:extLst>
          </p:nvPr>
        </p:nvGraphicFramePr>
        <p:xfrm>
          <a:off x="488504" y="1267343"/>
          <a:ext cx="8712968" cy="5231344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36104"/>
                <a:gridCol w="5400600"/>
                <a:gridCol w="2376264"/>
              </a:tblGrid>
              <a:tr h="551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18/5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Introduction to Java threads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err="1">
                          <a:effectLst/>
                        </a:rPr>
                        <a:t>Sikora</a:t>
                      </a:r>
                      <a:r>
                        <a:rPr lang="en-NZ" sz="2000" dirty="0">
                          <a:effectLst/>
                        </a:rPr>
                        <a:t> pp. </a:t>
                      </a:r>
                      <a:r>
                        <a:rPr lang="en-NZ" sz="2000" dirty="0" smtClean="0">
                          <a:effectLst/>
                        </a:rPr>
                        <a:t>157-9,</a:t>
                      </a:r>
                      <a:r>
                        <a:rPr lang="en-NZ" sz="2000" dirty="0">
                          <a:effectLst/>
                        </a:rPr>
                        <a:t> </a:t>
                      </a:r>
                      <a:r>
                        <a:rPr lang="en-NZ" sz="2000" dirty="0" smtClean="0">
                          <a:effectLst/>
                        </a:rPr>
                        <a:t/>
                      </a:r>
                      <a:br>
                        <a:rPr lang="en-NZ" sz="2000" dirty="0" smtClean="0">
                          <a:effectLst/>
                        </a:rPr>
                      </a:br>
                      <a:r>
                        <a:rPr lang="en-NZ" sz="2000" dirty="0" smtClean="0">
                          <a:effectLst/>
                        </a:rPr>
                        <a:t>Goetz1</a:t>
                      </a:r>
                      <a:r>
                        <a:rPr lang="en-NZ" sz="2000" dirty="0">
                          <a:effectLst/>
                        </a:rPr>
                        <a:t> pp. 1-6.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392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21/5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A thread's life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Goetz1 pp. 6-10.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47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22/5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Where Java threads are used; synchronization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Goetz1 pp. 10-15.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47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25/5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Locking, blocking, </a:t>
                      </a:r>
                      <a:r>
                        <a:rPr lang="en-NZ" sz="2000" dirty="0" err="1">
                          <a:effectLst/>
                        </a:rPr>
                        <a:t>mutex</a:t>
                      </a:r>
                      <a:r>
                        <a:rPr lang="en-NZ" sz="2000" dirty="0">
                          <a:effectLst/>
                        </a:rPr>
                        <a:t>; visibility, consistency.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Goetz1 pp. 15-20.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53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28/5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Deadlock; performance; programming guidelines.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Goetz1 pp. 20-24.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47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29/5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Dealing with </a:t>
                      </a:r>
                      <a:r>
                        <a:rPr lang="en-NZ" sz="2000" dirty="0" err="1" smtClean="0">
                          <a:effectLst/>
                        </a:rPr>
                        <a:t>InterruptedException</a:t>
                      </a:r>
                      <a:r>
                        <a:rPr lang="en-NZ" sz="2000" dirty="0" smtClean="0">
                          <a:effectLst/>
                        </a:rPr>
                        <a:t> (intro)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Goetz2 pp. </a:t>
                      </a:r>
                      <a:r>
                        <a:rPr lang="en-NZ" sz="2000" dirty="0" smtClean="0">
                          <a:effectLst/>
                        </a:rPr>
                        <a:t>1-3.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806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1/6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Executors, tasks, concurrent collections, synchronizers.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Bloch pp. 271-7.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47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4/6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>
                          <a:effectLst/>
                        </a:rPr>
                        <a:t>Concurrency in Swing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2000" dirty="0" smtClean="0">
                          <a:effectLst/>
                        </a:rPr>
                        <a:t>Oracle</a:t>
                      </a:r>
                      <a:endParaRPr lang="en-N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N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  <a:endParaRPr kumimoji="0" lang="en-NZ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Debugging Swing</a:t>
                      </a:r>
                      <a:r>
                        <a:rPr lang="en-NZ" sz="1800" baseline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/ R</a:t>
                      </a:r>
                      <a:r>
                        <a:rPr lang="en-NZ" sz="18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evision of this unit</a:t>
                      </a:r>
                      <a:endParaRPr lang="en-N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76200" marT="76200" marB="76200" anchor="ctr"/>
                </a:tc>
                <a:tc>
                  <a:txBody>
                    <a:bodyPr/>
                    <a:lstStyle/>
                    <a:p>
                      <a:pPr marL="0" marR="0" indent="9366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Potochkin</a:t>
                      </a:r>
                      <a:endParaRPr kumimoji="0" lang="en-N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861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Develop an appropriate “mental model” for multithreaded programs.</a:t>
            </a:r>
          </a:p>
          <a:p>
            <a:pPr lvl="1"/>
            <a:r>
              <a:rPr lang="en-NZ" dirty="0"/>
              <a:t>P</a:t>
            </a:r>
            <a:r>
              <a:rPr lang="en-NZ" dirty="0" smtClean="0"/>
              <a:t>redict the outputs of a simple multithreaded program.</a:t>
            </a:r>
          </a:p>
          <a:p>
            <a:r>
              <a:rPr lang="en-NZ" dirty="0" smtClean="0"/>
              <a:t>Understand why multithreading is important – and difficult!</a:t>
            </a:r>
          </a:p>
          <a:p>
            <a:pPr lvl="1"/>
            <a:r>
              <a:rPr lang="en-NZ" dirty="0" smtClean="0"/>
              <a:t>List, and briefly discuss, some of the ways in which multithreading is used in Java.</a:t>
            </a:r>
          </a:p>
          <a:p>
            <a:pPr lvl="1"/>
            <a:r>
              <a:rPr lang="en-NZ" dirty="0" smtClean="0"/>
              <a:t>Recognise some common “design patterns” for multithreaded computations: Model-View-Controller, simulation with one-thread-per-actor, foreground/background computations. </a:t>
            </a:r>
          </a:p>
          <a:p>
            <a:pPr lvl="1"/>
            <a:r>
              <a:rPr lang="en-NZ" dirty="0" smtClean="0"/>
              <a:t>Explain how a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NZ" dirty="0" smtClean="0"/>
              <a:t> variable differs from a non-volatile one: what are its advantages and disadvantages?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79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Readings for this unit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7108" y="1147192"/>
            <a:ext cx="9252396" cy="52341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Strongly recommended!</a:t>
            </a:r>
          </a:p>
          <a:p>
            <a:pPr marL="514350" indent="-514350">
              <a:buFont typeface="+mj-lt"/>
              <a:buAutoNum type="arabicPeriod"/>
            </a:pPr>
            <a:r>
              <a:rPr lang="en-NZ" b="1" dirty="0" err="1" smtClean="0"/>
              <a:t>Sikora</a:t>
            </a:r>
            <a:endParaRPr lang="en-NZ" dirty="0"/>
          </a:p>
          <a:p>
            <a:pPr lvl="1"/>
            <a:r>
              <a:rPr lang="en-NZ" dirty="0" err="1" smtClean="0"/>
              <a:t>Zbigniew</a:t>
            </a:r>
            <a:r>
              <a:rPr lang="en-NZ" dirty="0" smtClean="0"/>
              <a:t> </a:t>
            </a:r>
            <a:r>
              <a:rPr lang="en-NZ" dirty="0" err="1" smtClean="0"/>
              <a:t>Sikora</a:t>
            </a:r>
            <a:r>
              <a:rPr lang="en-NZ" dirty="0" smtClean="0"/>
              <a:t>, “Threads”, Chapter 10 of </a:t>
            </a:r>
            <a:r>
              <a:rPr lang="en-NZ" i="1" dirty="0" smtClean="0"/>
              <a:t>Java: Practical Guide for Programmers</a:t>
            </a:r>
            <a:r>
              <a:rPr lang="en-NZ" dirty="0" smtClean="0"/>
              <a:t>, Elsevier, 2003.  Available to registered students through our library: </a:t>
            </a:r>
            <a:r>
              <a:rPr lang="en-NZ" sz="1700" dirty="0">
                <a:hlinkClick r:id="rId2"/>
              </a:rPr>
              <a:t>http://</a:t>
            </a:r>
            <a:r>
              <a:rPr lang="en-NZ" sz="1700" dirty="0" smtClean="0">
                <a:hlinkClick r:id="rId2"/>
              </a:rPr>
              <a:t>www.sciencedirect.com.ezproxy.auckland.ac.nz/science/article/pii/B9781558609099500107</a:t>
            </a:r>
            <a:endParaRPr lang="en-NZ" sz="1700" dirty="0" smtClean="0"/>
          </a:p>
          <a:p>
            <a:pPr marL="457200" indent="-457200">
              <a:buFont typeface="+mj-lt"/>
              <a:buAutoNum type="arabicPeriod"/>
            </a:pPr>
            <a:r>
              <a:rPr lang="en-NZ" b="1" dirty="0" smtClean="0"/>
              <a:t>Goetz1</a:t>
            </a:r>
            <a:endParaRPr lang="en-NZ" dirty="0"/>
          </a:p>
          <a:p>
            <a:pPr lvl="1"/>
            <a:r>
              <a:rPr lang="en-NZ" dirty="0"/>
              <a:t>Brian Goetz, </a:t>
            </a:r>
            <a:r>
              <a:rPr lang="en-NZ" dirty="0" smtClean="0"/>
              <a:t>“Introduction </a:t>
            </a:r>
            <a:r>
              <a:rPr lang="en-NZ" dirty="0"/>
              <a:t>to Java </a:t>
            </a:r>
            <a:r>
              <a:rPr lang="en-NZ" dirty="0" smtClean="0"/>
              <a:t>threads”, </a:t>
            </a:r>
            <a:r>
              <a:rPr lang="en-NZ" dirty="0"/>
              <a:t>IBM </a:t>
            </a:r>
            <a:r>
              <a:rPr lang="en-NZ" dirty="0" err="1" smtClean="0"/>
              <a:t>developerWorks</a:t>
            </a:r>
            <a:r>
              <a:rPr lang="en-NZ" dirty="0"/>
              <a:t>, 26 Sep 2002, 27 pages.  Available: </a:t>
            </a:r>
            <a:r>
              <a:rPr lang="en-NZ" sz="1700" dirty="0">
                <a:hlinkClick r:id="rId3"/>
              </a:rPr>
              <a:t>http://www.ibm.com/developerworks/java/tutorials/j-threads/j-threads-pdf.pdf</a:t>
            </a:r>
            <a:endParaRPr lang="en-NZ" sz="1700" dirty="0"/>
          </a:p>
          <a:p>
            <a:pPr marL="514350" indent="-514350">
              <a:buFont typeface="+mj-lt"/>
              <a:buAutoNum type="arabicPeriod"/>
            </a:pPr>
            <a:r>
              <a:rPr lang="en-NZ" b="1" dirty="0" smtClean="0"/>
              <a:t>Goetz2</a:t>
            </a:r>
            <a:endParaRPr lang="en-NZ" dirty="0"/>
          </a:p>
          <a:p>
            <a:pPr lvl="1"/>
            <a:r>
              <a:rPr lang="en-NZ" dirty="0"/>
              <a:t>Brian Goetz, </a:t>
            </a:r>
            <a:r>
              <a:rPr lang="en-NZ" dirty="0" smtClean="0"/>
              <a:t>“Java theory and Practice: Dealing with </a:t>
            </a:r>
            <a:r>
              <a:rPr lang="en-NZ" dirty="0" err="1" smtClean="0"/>
              <a:t>InterruptedException</a:t>
            </a:r>
            <a:r>
              <a:rPr lang="en-NZ" dirty="0" smtClean="0"/>
              <a:t>”, </a:t>
            </a:r>
            <a:r>
              <a:rPr lang="en-NZ" dirty="0"/>
              <a:t>IBM </a:t>
            </a:r>
            <a:r>
              <a:rPr lang="en-NZ" dirty="0" err="1"/>
              <a:t>d</a:t>
            </a:r>
            <a:r>
              <a:rPr lang="en-NZ" dirty="0" err="1" smtClean="0"/>
              <a:t>eveloperWorks</a:t>
            </a:r>
            <a:r>
              <a:rPr lang="en-NZ" dirty="0"/>
              <a:t>, </a:t>
            </a:r>
            <a:r>
              <a:rPr lang="en-NZ" dirty="0" smtClean="0"/>
              <a:t>23 May 2006.  </a:t>
            </a:r>
            <a:r>
              <a:rPr lang="en-NZ" dirty="0"/>
              <a:t>Available: </a:t>
            </a:r>
            <a:r>
              <a:rPr lang="en-NZ" sz="1700" dirty="0">
                <a:hlinkClick r:id="rId4"/>
              </a:rPr>
              <a:t>http://www.ibm.com/developerworks/java/library/j-jtp05236/index.html</a:t>
            </a:r>
            <a:endParaRPr lang="en-NZ" sz="1700" dirty="0"/>
          </a:p>
          <a:p>
            <a:pPr marL="514350" indent="-514350">
              <a:buFont typeface="+mj-lt"/>
              <a:buAutoNum type="arabicPeriod"/>
            </a:pPr>
            <a:r>
              <a:rPr lang="en-NZ" b="1" dirty="0" smtClean="0"/>
              <a:t>Bloch</a:t>
            </a:r>
            <a:endParaRPr lang="en-NZ" dirty="0"/>
          </a:p>
          <a:p>
            <a:pPr lvl="1"/>
            <a:r>
              <a:rPr lang="en-NZ" dirty="0" smtClean="0"/>
              <a:t>Joshua Bloch, “Concurrency: Prefer executors and tasks to threads, and Prefer concurrency utilities to wait and notify”, Items 68 and 69 in Chapter 10 of </a:t>
            </a:r>
            <a:r>
              <a:rPr lang="en-NZ" i="1" dirty="0" smtClean="0"/>
              <a:t>Effective Java</a:t>
            </a:r>
            <a:r>
              <a:rPr lang="en-NZ" dirty="0" smtClean="0"/>
              <a:t>, Prentice Hall, 2</a:t>
            </a:r>
            <a:r>
              <a:rPr lang="en-NZ" baseline="30000" dirty="0" smtClean="0"/>
              <a:t>nd</a:t>
            </a:r>
            <a:r>
              <a:rPr lang="en-NZ" dirty="0" smtClean="0"/>
              <a:t> Edition, 2008. </a:t>
            </a:r>
            <a:r>
              <a:rPr lang="en-NZ" dirty="0"/>
              <a:t>Available to registered students through our library: </a:t>
            </a:r>
            <a:r>
              <a:rPr lang="en-NZ" sz="1700" dirty="0">
                <a:hlinkClick r:id="rId5"/>
              </a:rPr>
              <a:t>http://proquestcombo.safaribooksonline.com.ezproxy.auckland.ac.nz/9780137150021</a:t>
            </a:r>
            <a:endParaRPr lang="en-NZ" sz="1700" dirty="0"/>
          </a:p>
          <a:p>
            <a:pPr marL="514350" indent="-514350">
              <a:buFont typeface="+mj-lt"/>
              <a:buAutoNum type="arabicPeriod"/>
            </a:pPr>
            <a:r>
              <a:rPr lang="en-NZ" b="1" dirty="0" smtClean="0"/>
              <a:t>Oracle</a:t>
            </a:r>
            <a:endParaRPr lang="en-NZ" dirty="0" smtClean="0"/>
          </a:p>
          <a:p>
            <a:pPr lvl="1"/>
            <a:r>
              <a:rPr lang="en-NZ" dirty="0" smtClean="0"/>
              <a:t>Oracle, “Lesson: Concurrency in Swing”, The Java Tutorials, 2013.  </a:t>
            </a:r>
            <a:r>
              <a:rPr lang="en-NZ" dirty="0"/>
              <a:t>Available: </a:t>
            </a:r>
            <a:r>
              <a:rPr lang="en-NZ" sz="1900" dirty="0">
                <a:hlinkClick r:id="rId6"/>
              </a:rPr>
              <a:t>http://docs.oracle.com/javase/tutorial/uiswing/concurrency/initial.html</a:t>
            </a:r>
            <a:r>
              <a:rPr lang="en-NZ" sz="19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NZ" b="1" dirty="0" err="1" smtClean="0"/>
              <a:t>Potochkin</a:t>
            </a:r>
            <a:endParaRPr lang="en-NZ" dirty="0"/>
          </a:p>
          <a:p>
            <a:pPr lvl="1"/>
            <a:r>
              <a:rPr lang="en-NZ" dirty="0" smtClean="0"/>
              <a:t>Alexander </a:t>
            </a:r>
            <a:r>
              <a:rPr lang="en-NZ" dirty="0" err="1" smtClean="0"/>
              <a:t>Potochkin</a:t>
            </a:r>
            <a:r>
              <a:rPr lang="en-NZ" dirty="0" smtClean="0"/>
              <a:t>, “Debugging Swing, the final summary”,  16 February 2006.  Available</a:t>
            </a:r>
            <a:r>
              <a:rPr lang="en-NZ" dirty="0"/>
              <a:t>: </a:t>
            </a:r>
            <a:r>
              <a:rPr lang="en-NZ" sz="1900" dirty="0">
                <a:hlinkClick r:id="rId7"/>
              </a:rPr>
              <a:t>https://weblogs.java.net/blog/alexfromsun/archive/2006/02/debugging_swing.html</a:t>
            </a:r>
            <a:endParaRPr lang="en-NZ" sz="1900" dirty="0"/>
          </a:p>
          <a:p>
            <a:pPr lvl="1"/>
            <a:endParaRPr lang="en-NZ" sz="1400" dirty="0"/>
          </a:p>
          <a:p>
            <a:pPr lvl="1"/>
            <a:endParaRPr lang="en-NZ" sz="1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884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Develop an appropriate “mental model” for multithreaded programs.</a:t>
            </a:r>
          </a:p>
          <a:p>
            <a:pPr lvl="1"/>
            <a:r>
              <a:rPr lang="en-NZ" dirty="0"/>
              <a:t>P</a:t>
            </a:r>
            <a:r>
              <a:rPr lang="en-NZ" dirty="0" smtClean="0"/>
              <a:t>redict the outputs of a simple multithreaded program.</a:t>
            </a:r>
          </a:p>
          <a:p>
            <a:r>
              <a:rPr lang="en-NZ" dirty="0" smtClean="0"/>
              <a:t>Understand why multithreading is important – and difficult!</a:t>
            </a:r>
          </a:p>
          <a:p>
            <a:pPr lvl="1"/>
            <a:r>
              <a:rPr lang="en-NZ" dirty="0" smtClean="0"/>
              <a:t>List, and briefly discuss, some of the ways in which multithreading is used in Java.</a:t>
            </a:r>
          </a:p>
          <a:p>
            <a:pPr lvl="1"/>
            <a:r>
              <a:rPr lang="en-NZ" dirty="0" smtClean="0"/>
              <a:t>Recognise some common “design patterns” for multithreaded computations: Model-View-Controller, simulation with one-thread-per-actor, foreground/background computations. </a:t>
            </a:r>
          </a:p>
          <a:p>
            <a:pPr lvl="1"/>
            <a:r>
              <a:rPr lang="en-NZ" dirty="0" smtClean="0"/>
              <a:t>Explain how a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NZ" dirty="0" smtClean="0"/>
              <a:t> variable differs from a non-volatile one: what are its advantages and disadvantages?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71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PrintNumbersThread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extends Thread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name;  </a:t>
            </a:r>
            <a:endParaRPr lang="en-NZ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 String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threadName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    name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threadName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}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void run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() {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    for(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&lt;=2;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++ 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+ ": " + i);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      try {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Thread.sleep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(500);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        catch(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InterruptedException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e )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384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RunThreads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sz="2400" dirty="0" err="1">
                <a:latin typeface="Courier New" pitchFamily="49" charset="0"/>
                <a:cs typeface="Courier New" pitchFamily="49" charset="0"/>
              </a:rPr>
              <a:t>RunThreads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static void main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( String </a:t>
            </a:r>
            <a:r>
              <a:rPr lang="en-NZ" sz="24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[] ) {</a:t>
            </a:r>
            <a:endParaRPr lang="en-NZ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2400" dirty="0" err="1" smtClean="0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 err="1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2400" dirty="0" err="1" smtClean="0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thread2;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2400" dirty="0" err="1" smtClean="0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NZ" sz="2400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NZ" sz="2400" dirty="0" err="1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  thread2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NZ" sz="2400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("Thread2")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2400" dirty="0" err="1" smtClean="0">
                <a:latin typeface="Courier New" pitchFamily="49" charset="0"/>
                <a:cs typeface="Courier New" pitchFamily="49" charset="0"/>
              </a:rPr>
              <a:t>threadl.start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()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  thread2.start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233" y="5271346"/>
            <a:ext cx="1418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Expected</a:t>
            </a:r>
          </a:p>
          <a:p>
            <a:pPr algn="l"/>
            <a:r>
              <a:rPr lang="en-NZ" dirty="0" smtClean="0"/>
              <a:t>output: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1856656" y="5027692"/>
            <a:ext cx="2028119" cy="15696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dirty="0">
                <a:latin typeface="Courier New" pitchFamily="49" charset="0"/>
                <a:cs typeface="Courier New" pitchFamily="49" charset="0"/>
              </a:rPr>
              <a:t>Thread1: 1</a:t>
            </a:r>
          </a:p>
          <a:p>
            <a:pPr algn="l"/>
            <a:r>
              <a:rPr lang="en-NZ" dirty="0">
                <a:latin typeface="Courier New" pitchFamily="49" charset="0"/>
                <a:cs typeface="Courier New" pitchFamily="49" charset="0"/>
              </a:rPr>
              <a:t>Thread2: 1</a:t>
            </a:r>
          </a:p>
          <a:p>
            <a:pPr algn="l"/>
            <a:r>
              <a:rPr lang="en-NZ" dirty="0">
                <a:latin typeface="Courier New" pitchFamily="49" charset="0"/>
                <a:cs typeface="Courier New" pitchFamily="49" charset="0"/>
              </a:rPr>
              <a:t>Thread1: 2</a:t>
            </a:r>
          </a:p>
          <a:p>
            <a:pPr algn="l"/>
            <a:r>
              <a:rPr lang="en-NZ" dirty="0">
                <a:latin typeface="Courier New" pitchFamily="49" charset="0"/>
                <a:cs typeface="Courier New" pitchFamily="49" charset="0"/>
              </a:rPr>
              <a:t>Thread2: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92960" y="4140033"/>
            <a:ext cx="1563248" cy="120032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NZ"/>
            </a:defPPr>
            <a:lvl1pPr algn="l">
              <a:defRPr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en-NZ" sz="1800" dirty="0"/>
              <a:t>Thread1: 1</a:t>
            </a:r>
          </a:p>
          <a:p>
            <a:r>
              <a:rPr lang="en-NZ" sz="1800" dirty="0"/>
              <a:t>Thread2: 1</a:t>
            </a:r>
          </a:p>
          <a:p>
            <a:r>
              <a:rPr lang="en-NZ" sz="1800" dirty="0"/>
              <a:t>Thread2: 2</a:t>
            </a:r>
          </a:p>
          <a:p>
            <a:r>
              <a:rPr lang="en-NZ" sz="1800" dirty="0"/>
              <a:t>Thread1: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58966" y="5456011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6342080" y="4149080"/>
            <a:ext cx="1563248" cy="120032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NZ"/>
            </a:defPPr>
            <a:lvl1pPr algn="l">
              <a:defRPr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en-NZ" sz="1800" dirty="0" smtClean="0"/>
              <a:t>Thread2: 1</a:t>
            </a:r>
          </a:p>
          <a:p>
            <a:r>
              <a:rPr lang="en-NZ" sz="1800" dirty="0" smtClean="0"/>
              <a:t>Thread1: 1</a:t>
            </a:r>
          </a:p>
          <a:p>
            <a:r>
              <a:rPr lang="en-NZ" sz="1800" dirty="0" smtClean="0"/>
              <a:t>Thread2</a:t>
            </a:r>
            <a:r>
              <a:rPr lang="en-NZ" sz="1800" dirty="0"/>
              <a:t>: 2</a:t>
            </a:r>
          </a:p>
          <a:p>
            <a:r>
              <a:rPr lang="en-NZ" sz="1800" dirty="0"/>
              <a:t>Thread1: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49344" y="4160344"/>
            <a:ext cx="1563248" cy="120032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NZ"/>
            </a:defPPr>
            <a:lvl1pPr algn="l">
              <a:defRPr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en-NZ" sz="1800" dirty="0" smtClean="0"/>
              <a:t>Thread2: </a:t>
            </a:r>
            <a:r>
              <a:rPr lang="en-NZ" sz="1800" dirty="0"/>
              <a:t>1</a:t>
            </a:r>
          </a:p>
          <a:p>
            <a:r>
              <a:rPr lang="en-NZ" sz="1800" dirty="0" smtClean="0"/>
              <a:t>Thread1: 2</a:t>
            </a:r>
            <a:endParaRPr lang="en-NZ" sz="1800" dirty="0"/>
          </a:p>
          <a:p>
            <a:r>
              <a:rPr lang="en-NZ" sz="1800" dirty="0" smtClean="0"/>
              <a:t>Thread1: 1</a:t>
            </a:r>
            <a:endParaRPr lang="en-NZ" sz="1800" dirty="0"/>
          </a:p>
          <a:p>
            <a:r>
              <a:rPr lang="en-NZ" sz="1800" dirty="0" smtClean="0"/>
              <a:t>Thread2: </a:t>
            </a:r>
            <a:r>
              <a:rPr lang="en-NZ" sz="1800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42080" y="5502178"/>
            <a:ext cx="1563248" cy="120032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NZ"/>
            </a:defPPr>
            <a:lvl1pPr algn="l">
              <a:defRPr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en-NZ" sz="1800" dirty="0" smtClean="0"/>
              <a:t>Thread2: 1</a:t>
            </a:r>
          </a:p>
          <a:p>
            <a:r>
              <a:rPr lang="en-NZ" sz="1800" dirty="0" smtClean="0"/>
              <a:t>Thread2: 2</a:t>
            </a:r>
          </a:p>
          <a:p>
            <a:r>
              <a:rPr lang="en-NZ" sz="1800" dirty="0" smtClean="0"/>
              <a:t>Thread1: 1</a:t>
            </a:r>
            <a:endParaRPr lang="en-NZ" sz="1800" dirty="0"/>
          </a:p>
          <a:p>
            <a:r>
              <a:rPr lang="en-NZ" sz="1800" dirty="0"/>
              <a:t>Thread1: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92960" y="5502178"/>
            <a:ext cx="1563248" cy="120032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NZ"/>
            </a:defPPr>
            <a:lvl1pPr algn="l">
              <a:defRPr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en-NZ" sz="1800" dirty="0" smtClean="0"/>
              <a:t>Thread1: 1</a:t>
            </a:r>
          </a:p>
          <a:p>
            <a:r>
              <a:rPr lang="en-NZ" sz="1800" dirty="0" smtClean="0"/>
              <a:t>Thread1: 2</a:t>
            </a:r>
          </a:p>
          <a:p>
            <a:r>
              <a:rPr lang="en-NZ" sz="1800" dirty="0" smtClean="0"/>
              <a:t>Thread2</a:t>
            </a:r>
            <a:r>
              <a:rPr lang="en-NZ" sz="1800" dirty="0"/>
              <a:t>: </a:t>
            </a:r>
            <a:r>
              <a:rPr lang="en-NZ" sz="1800" dirty="0" smtClean="0"/>
              <a:t>1</a:t>
            </a:r>
            <a:endParaRPr lang="en-NZ" sz="1800" dirty="0"/>
          </a:p>
          <a:p>
            <a:r>
              <a:rPr lang="en-NZ" sz="1800" dirty="0" smtClean="0"/>
              <a:t>Thread2: </a:t>
            </a:r>
            <a:r>
              <a:rPr lang="en-NZ" sz="1800" dirty="0"/>
              <a:t>2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045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Tracing a Threaded Program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9156" y="1268760"/>
            <a:ext cx="8532316" cy="50405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RunThreads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public static void main( String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[] )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thread2;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thread2 = new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("Thread2") 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threadl.start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 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thread2.start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 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extends Thread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public void run()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for(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i=1;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i&lt;3;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i++ )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(name + ": " + i);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  try {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Thread.sleep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(500); }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    catch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InterruptedException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e )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{ }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} } }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en-NZ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6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53" y="1808017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2168057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2456089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2780928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3032153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3320185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3608217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3933056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599" y="2808251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599" y="2490231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6" y="4329903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4700795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4941168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5276859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2" y="5852923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6" y="4695792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99" y="4293096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02" y="4685926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4973958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02" y="5229200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9" y="4941168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76536" y="6165304"/>
            <a:ext cx="7443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Note that the “parent thread” dies before its children.</a:t>
            </a:r>
            <a:endParaRPr lang="en-NZ" dirty="0"/>
          </a:p>
        </p:txBody>
      </p:sp>
      <p:sp>
        <p:nvSpPr>
          <p:cNvPr id="27" name="TextBox 26"/>
          <p:cNvSpPr txBox="1"/>
          <p:nvPr/>
        </p:nvSpPr>
        <p:spPr>
          <a:xfrm>
            <a:off x="7947824" y="4435638"/>
            <a:ext cx="1723549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1</a:t>
            </a: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1</a:t>
            </a: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2</a:t>
            </a: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2</a:t>
            </a:r>
          </a:p>
        </p:txBody>
      </p:sp>
      <p:pic>
        <p:nvPicPr>
          <p:cNvPr id="29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5838054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979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Tracing a Threaded Program (2)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9156" y="1268760"/>
            <a:ext cx="8532316" cy="50405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RunThreads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public static void main( String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[] )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thread2;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thread2 = new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("Thread2") 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threadl.start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 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thread2.start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 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PrintNumbersThread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extends Thread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public void run()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for(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 i=1;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i&lt;3;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i++ ) {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(name + ": " + i);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  try {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Thread.sleep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(500); }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        catch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InterruptedException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 e )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{ }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dirty="0">
                <a:latin typeface="Courier New" pitchFamily="49" charset="0"/>
                <a:cs typeface="Courier New" pitchFamily="49" charset="0"/>
              </a:rPr>
              <a:t>} } }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en-NZ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6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53" y="1808017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2168057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2456089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2780928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3032153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3320185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3608217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ctho065\AppData\Local\Microsoft\Windows\Temporary Internet Files\Content.IE5\L005UJHK\MC9002331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5" y="3933056"/>
            <a:ext cx="395567" cy="3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599" y="2808251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599" y="2490231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6" y="4329903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4700795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4941168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5276859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2" y="5852923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6" y="4695792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99" y="4293096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02" y="4685926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4973958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02" y="5229200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9" y="4941168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76536" y="6165304"/>
            <a:ext cx="5925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Note that the threads are unsynchronised.</a:t>
            </a:r>
            <a:endParaRPr lang="en-NZ" dirty="0"/>
          </a:p>
        </p:txBody>
      </p:sp>
      <p:sp>
        <p:nvSpPr>
          <p:cNvPr id="27" name="TextBox 26"/>
          <p:cNvSpPr txBox="1"/>
          <p:nvPr/>
        </p:nvSpPr>
        <p:spPr>
          <a:xfrm>
            <a:off x="7947824" y="4435638"/>
            <a:ext cx="1723549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Thread1: 1</a:t>
            </a:r>
          </a:p>
          <a:p>
            <a:pPr algn="l"/>
            <a:r>
              <a:rPr lang="en-NZ" sz="2000" b="1" dirty="0">
                <a:latin typeface="Courier New" pitchFamily="49" charset="0"/>
                <a:cs typeface="Courier New" pitchFamily="49" charset="0"/>
              </a:rPr>
              <a:t>Thread2: 1</a:t>
            </a:r>
          </a:p>
          <a:p>
            <a:pPr algn="l"/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Thread2: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algn="l"/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Thread1: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pic>
        <p:nvPicPr>
          <p:cNvPr id="29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5838054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5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CPUs, Cores, Processes, Threads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Modern computers have many forms of parallelism.</a:t>
            </a:r>
          </a:p>
          <a:p>
            <a:r>
              <a:rPr lang="en-NZ" dirty="0" smtClean="0"/>
              <a:t>In hardware, there are</a:t>
            </a:r>
          </a:p>
          <a:p>
            <a:pPr lvl="1"/>
            <a:r>
              <a:rPr lang="en-NZ" dirty="0" smtClean="0"/>
              <a:t>One to four CPU chips, with</a:t>
            </a:r>
          </a:p>
          <a:p>
            <a:pPr lvl="1"/>
            <a:r>
              <a:rPr lang="en-NZ" dirty="0" smtClean="0"/>
              <a:t>Two to eight </a:t>
            </a:r>
            <a:r>
              <a:rPr lang="en-NZ" dirty="0" smtClean="0">
                <a:solidFill>
                  <a:srgbClr val="FF0000"/>
                </a:solidFill>
              </a:rPr>
              <a:t>cores</a:t>
            </a:r>
            <a:r>
              <a:rPr lang="en-NZ" dirty="0" smtClean="0"/>
              <a:t> per CPU chip, and</a:t>
            </a:r>
          </a:p>
          <a:p>
            <a:pPr lvl="1"/>
            <a:r>
              <a:rPr lang="en-NZ" dirty="0" smtClean="0"/>
              <a:t>Hundreds of instructions in the execution pipeline of each core.</a:t>
            </a:r>
          </a:p>
          <a:p>
            <a:r>
              <a:rPr lang="en-NZ" dirty="0" smtClean="0"/>
              <a:t>In software, there are</a:t>
            </a:r>
          </a:p>
          <a:p>
            <a:pPr lvl="1"/>
            <a:r>
              <a:rPr lang="en-NZ" dirty="0" smtClean="0"/>
              <a:t>Hundreds of processes, where</a:t>
            </a:r>
          </a:p>
          <a:p>
            <a:pPr lvl="2"/>
            <a:r>
              <a:rPr lang="en-NZ" dirty="0" smtClean="0"/>
              <a:t>Each process is either </a:t>
            </a:r>
            <a:r>
              <a:rPr lang="en-NZ" dirty="0" smtClean="0">
                <a:solidFill>
                  <a:srgbClr val="FF0000"/>
                </a:solidFill>
              </a:rPr>
              <a:t>running</a:t>
            </a:r>
            <a:r>
              <a:rPr lang="en-NZ" dirty="0" smtClean="0"/>
              <a:t> </a:t>
            </a:r>
            <a:r>
              <a:rPr lang="en-NZ" dirty="0" smtClean="0">
                <a:solidFill>
                  <a:srgbClr val="FF0000"/>
                </a:solidFill>
              </a:rPr>
              <a:t>or waiting </a:t>
            </a:r>
            <a:r>
              <a:rPr lang="en-NZ" dirty="0" smtClean="0"/>
              <a:t>(for a core or an I/O device); and</a:t>
            </a:r>
          </a:p>
          <a:p>
            <a:pPr lvl="1"/>
            <a:r>
              <a:rPr lang="en-NZ" dirty="0" smtClean="0"/>
              <a:t>One to 20 (or more) </a:t>
            </a:r>
            <a:r>
              <a:rPr lang="en-NZ" dirty="0" smtClean="0">
                <a:solidFill>
                  <a:srgbClr val="FF0000"/>
                </a:solidFill>
              </a:rPr>
              <a:t>threads</a:t>
            </a:r>
            <a:r>
              <a:rPr lang="en-NZ" dirty="0" smtClean="0"/>
              <a:t> of control per process.</a:t>
            </a:r>
          </a:p>
          <a:p>
            <a:pPr lvl="2"/>
            <a:r>
              <a:rPr lang="en-NZ" dirty="0" smtClean="0"/>
              <a:t>Each thread is either running or waiting.</a:t>
            </a:r>
          </a:p>
          <a:p>
            <a:pPr lvl="2"/>
            <a:r>
              <a:rPr lang="en-NZ" dirty="0" smtClean="0"/>
              <a:t>(There are actually four states in Java’s thread model, as we’ll see later.)</a:t>
            </a:r>
          </a:p>
          <a:p>
            <a:r>
              <a:rPr lang="en-NZ" dirty="0" smtClean="0"/>
              <a:t>If you are “hand-executing” a multithreaded program, you probably move only one instruction-pointer at a time – this is like a single-core execution.</a:t>
            </a:r>
          </a:p>
          <a:p>
            <a:pPr lvl="1"/>
            <a:r>
              <a:rPr lang="en-NZ" dirty="0" smtClean="0"/>
              <a:t>If you could move 8 pointers simultaneously, you’d be simulating an 8-core CPU.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827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noFill/>
        <a:ln w="76200">
          <a:solidFill>
            <a:srgbClr val="00B05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6028</TotalTime>
  <Words>2318</Words>
  <Application>Microsoft Office PowerPoint</Application>
  <PresentationFormat>A4 Paper (210x297 mm)</PresentationFormat>
  <Paragraphs>343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新細明體</vt:lpstr>
      <vt:lpstr>Bookman Old Style</vt:lpstr>
      <vt:lpstr>Calibri</vt:lpstr>
      <vt:lpstr>Courier New</vt:lpstr>
      <vt:lpstr>Gill Sans MT</vt:lpstr>
      <vt:lpstr>Tahoma</vt:lpstr>
      <vt:lpstr>Times New Roman</vt:lpstr>
      <vt:lpstr>Verdana</vt:lpstr>
      <vt:lpstr>Wingdings</vt:lpstr>
      <vt:lpstr>Wingdings 3</vt:lpstr>
      <vt:lpstr>CS105_10</vt:lpstr>
      <vt:lpstr>COMPSCI 230 S2C 2013 Software Design and Construction </vt:lpstr>
      <vt:lpstr>Lecture Plan for Weeks 10-12</vt:lpstr>
      <vt:lpstr>Readings for this unit</vt:lpstr>
      <vt:lpstr>Learning Goals for Today</vt:lpstr>
      <vt:lpstr>PrintNumbersThread</vt:lpstr>
      <vt:lpstr>RunThreads</vt:lpstr>
      <vt:lpstr>Tracing a Threaded Program</vt:lpstr>
      <vt:lpstr>Tracing a Threaded Program (2)</vt:lpstr>
      <vt:lpstr>CPUs, Cores, Processes, Threads</vt:lpstr>
      <vt:lpstr>Context Switches</vt:lpstr>
      <vt:lpstr>Parallelism is difficult, why use it?</vt:lpstr>
      <vt:lpstr>Why use parallelism? (cont.)</vt:lpstr>
      <vt:lpstr>Why use parallelism? (cont.) </vt:lpstr>
      <vt:lpstr>Why use parallelism? (cont.) </vt:lpstr>
      <vt:lpstr>Sharing Nicely</vt:lpstr>
      <vt:lpstr>Volatile variables</vt:lpstr>
      <vt:lpstr>Volatile variables (2)</vt:lpstr>
      <vt:lpstr>Volatile variables (3)</vt:lpstr>
      <vt:lpstr>Volatile variables (4)</vt:lpstr>
      <vt:lpstr>Learning Goals for Today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Diana Kirk</cp:lastModifiedBy>
  <cp:revision>446</cp:revision>
  <dcterms:created xsi:type="dcterms:W3CDTF">2003-06-18T01:49:53Z</dcterms:created>
  <dcterms:modified xsi:type="dcterms:W3CDTF">2015-05-15T00:48:22Z</dcterms:modified>
</cp:coreProperties>
</file>