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Lst>
  <p:notesMasterIdLst>
    <p:notesMasterId r:id="rId29"/>
  </p:notesMasterIdLst>
  <p:handoutMasterIdLst>
    <p:handoutMasterId r:id="rId30"/>
  </p:handoutMasterIdLst>
  <p:sldIdLst>
    <p:sldId id="371" r:id="rId2"/>
    <p:sldId id="372" r:id="rId3"/>
    <p:sldId id="363" r:id="rId4"/>
    <p:sldId id="331" r:id="rId5"/>
    <p:sldId id="364" r:id="rId6"/>
    <p:sldId id="367" r:id="rId7"/>
    <p:sldId id="368" r:id="rId8"/>
    <p:sldId id="365" r:id="rId9"/>
    <p:sldId id="366" r:id="rId10"/>
    <p:sldId id="358" r:id="rId11"/>
    <p:sldId id="359" r:id="rId12"/>
    <p:sldId id="360" r:id="rId13"/>
    <p:sldId id="339" r:id="rId14"/>
    <p:sldId id="341" r:id="rId15"/>
    <p:sldId id="343" r:id="rId16"/>
    <p:sldId id="344" r:id="rId17"/>
    <p:sldId id="345" r:id="rId18"/>
    <p:sldId id="346" r:id="rId19"/>
    <p:sldId id="347" r:id="rId20"/>
    <p:sldId id="348" r:id="rId21"/>
    <p:sldId id="349" r:id="rId22"/>
    <p:sldId id="350" r:id="rId23"/>
    <p:sldId id="351" r:id="rId24"/>
    <p:sldId id="352" r:id="rId25"/>
    <p:sldId id="369" r:id="rId26"/>
    <p:sldId id="370" r:id="rId27"/>
    <p:sldId id="361" r:id="rId28"/>
  </p:sldIdLst>
  <p:sldSz cx="9906000" cy="6858000" type="A4"/>
  <p:notesSz cx="7099300" cy="10234613"/>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4228" autoAdjust="0"/>
    <p:restoredTop sz="94685" autoAdjust="0"/>
  </p:normalViewPr>
  <p:slideViewPr>
    <p:cSldViewPr>
      <p:cViewPr varScale="1">
        <p:scale>
          <a:sx n="107" d="100"/>
          <a:sy n="107" d="100"/>
        </p:scale>
        <p:origin x="-186" y="-9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1" name="Rectangle 3"/>
          <p:cNvSpPr>
            <a:spLocks noGrp="1" noChangeArrowheads="1"/>
          </p:cNvSpPr>
          <p:nvPr>
            <p:ph type="dt" sz="quarter"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endParaRPr lang="en-US"/>
          </a:p>
        </p:txBody>
      </p:sp>
      <p:sp>
        <p:nvSpPr>
          <p:cNvPr id="37892"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3" name="Rectangle 5"/>
          <p:cNvSpPr>
            <a:spLocks noGrp="1" noChangeArrowheads="1"/>
          </p:cNvSpPr>
          <p:nvPr>
            <p:ph type="sldNum" sz="quarter" idx="3"/>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fld id="{E997CF94-FBB4-4FCB-B3FE-D0F8A5631DA4}" type="slidenum">
              <a:rPr lang="en-NZ"/>
              <a:pPr>
                <a:defRPr/>
              </a:pPr>
              <a:t>‹#›</a:t>
            </a:fld>
            <a:endParaRPr lang="en-NZ"/>
          </a:p>
        </p:txBody>
      </p:sp>
    </p:spTree>
    <p:extLst>
      <p:ext uri="{BB962C8B-B14F-4D97-AF65-F5344CB8AC3E}">
        <p14:creationId xmlns:p14="http://schemas.microsoft.com/office/powerpoint/2010/main" val="1359104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defRPr sz="1300">
                <a:latin typeface="Times New Roman" pitchFamily="18"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776288" y="768350"/>
            <a:ext cx="5546725"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defRPr sz="1300">
                <a:latin typeface="Times New Roman" pitchFamily="18" charset="0"/>
              </a:defRPr>
            </a:lvl1pPr>
          </a:lstStyle>
          <a:p>
            <a:pPr>
              <a:defRPr/>
            </a:pPr>
            <a:fld id="{39FE3D10-B3BC-44EA-833D-6E599EC73630}" type="slidenum">
              <a:rPr lang="en-NZ"/>
              <a:pPr>
                <a:defRPr/>
              </a:pPr>
              <a:t>‹#›</a:t>
            </a:fld>
            <a:endParaRPr lang="en-NZ"/>
          </a:p>
        </p:txBody>
      </p:sp>
    </p:spTree>
    <p:extLst>
      <p:ext uri="{BB962C8B-B14F-4D97-AF65-F5344CB8AC3E}">
        <p14:creationId xmlns:p14="http://schemas.microsoft.com/office/powerpoint/2010/main" val="3471107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a:t>
            </a:fld>
            <a:endParaRPr lang="en-NZ"/>
          </a:p>
        </p:txBody>
      </p:sp>
    </p:spTree>
    <p:extLst>
      <p:ext uri="{BB962C8B-B14F-4D97-AF65-F5344CB8AC3E}">
        <p14:creationId xmlns:p14="http://schemas.microsoft.com/office/powerpoint/2010/main" val="3223934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7492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38824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09834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79839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38631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57805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31624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58070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64730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845345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79488" y="3648075"/>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Rectangle 5"/>
          <p:cNvSpPr/>
          <p:nvPr/>
        </p:nvSpPr>
        <p:spPr>
          <a:xfrm>
            <a:off x="979488" y="3648075"/>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2250" y="2286000"/>
            <a:ext cx="1090613"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1320800" y="3886200"/>
            <a:ext cx="74295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12" name="Footer Placeholder 16"/>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13" name="Slide Number Placeholder 28"/>
          <p:cNvSpPr>
            <a:spLocks noGrp="1"/>
          </p:cNvSpPr>
          <p:nvPr>
            <p:ph type="sldNum" sz="quarter" idx="12"/>
          </p:nvPr>
        </p:nvSpPr>
        <p:spPr>
          <a:xfrm>
            <a:off x="1317625" y="6354763"/>
            <a:ext cx="1320800" cy="366712"/>
          </a:xfrm>
        </p:spPr>
        <p:txBody>
          <a:bodyPr/>
          <a:lstStyle>
            <a:lvl1pPr>
              <a:defRPr/>
            </a:lvl1pPr>
          </a:lstStyle>
          <a:p>
            <a:pPr>
              <a:defRPr/>
            </a:pPr>
            <a:fld id="{2077F3A0-45B1-4CE6-9E43-01CACF799402}" type="slidenum">
              <a:rPr lang="en-NZ"/>
              <a:pPr>
                <a:defRPr/>
              </a:pPr>
              <a:t>‹#›</a:t>
            </a:fld>
            <a:endParaRPr lang="en-NZ"/>
          </a:p>
        </p:txBody>
      </p:sp>
    </p:spTree>
    <p:extLst>
      <p:ext uri="{BB962C8B-B14F-4D97-AF65-F5344CB8AC3E}">
        <p14:creationId xmlns:p14="http://schemas.microsoft.com/office/powerpoint/2010/main" val="20481345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22"/>
          <p:cNvSpPr>
            <a:spLocks noGrp="1"/>
          </p:cNvSpPr>
          <p:nvPr>
            <p:ph type="sldNum" sz="quarter" idx="12"/>
          </p:nvPr>
        </p:nvSpPr>
        <p:spPr/>
        <p:txBody>
          <a:bodyPr/>
          <a:lstStyle>
            <a:lvl1pPr>
              <a:defRPr/>
            </a:lvl1pPr>
          </a:lstStyle>
          <a:p>
            <a:pPr>
              <a:defRPr/>
            </a:pPr>
            <a:fld id="{C6EB5BEF-1B84-481E-AE12-FDBD3F514DFB}" type="slidenum">
              <a:rPr lang="en-NZ"/>
              <a:pPr>
                <a:defRPr/>
              </a:pPr>
              <a:t>‹#›</a:t>
            </a:fld>
            <a:endParaRPr lang="en-NZ"/>
          </a:p>
        </p:txBody>
      </p:sp>
    </p:spTree>
    <p:extLst>
      <p:ext uri="{BB962C8B-B14F-4D97-AF65-F5344CB8AC3E}">
        <p14:creationId xmlns:p14="http://schemas.microsoft.com/office/powerpoint/2010/main" val="388554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Straight Connector 5"/>
          <p:cNvSpPr>
            <a:spLocks noChangeShapeType="1"/>
          </p:cNvSpPr>
          <p:nvPr/>
        </p:nvSpPr>
        <p:spPr bwMode="auto">
          <a:xfrm rot="5400000">
            <a:off x="41767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4"/>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5"/>
          <p:cNvSpPr>
            <a:spLocks noGrp="1"/>
          </p:cNvSpPr>
          <p:nvPr>
            <p:ph type="sldNum" sz="quarter" idx="12"/>
          </p:nvPr>
        </p:nvSpPr>
        <p:spPr/>
        <p:txBody>
          <a:bodyPr/>
          <a:lstStyle>
            <a:lvl1pPr>
              <a:defRPr/>
            </a:lvl1pPr>
          </a:lstStyle>
          <a:p>
            <a:pPr>
              <a:defRPr/>
            </a:pPr>
            <a:fld id="{1CD56BA3-2E91-4AD2-B0B7-256FD0BED643}" type="slidenum">
              <a:rPr lang="en-NZ"/>
              <a:pPr>
                <a:defRPr/>
              </a:pPr>
              <a:t>‹#›</a:t>
            </a:fld>
            <a:endParaRPr lang="en-NZ"/>
          </a:p>
        </p:txBody>
      </p:sp>
    </p:spTree>
    <p:extLst>
      <p:ext uri="{BB962C8B-B14F-4D97-AF65-F5344CB8AC3E}">
        <p14:creationId xmlns:p14="http://schemas.microsoft.com/office/powerpoint/2010/main" val="350131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08050" y="152400"/>
            <a:ext cx="8730399"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165100" y="1219200"/>
            <a:ext cx="9493250" cy="5105400"/>
          </a:xfrm>
        </p:spPr>
        <p:txBody>
          <a:bodyP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6" name="Footer Placeholder 4"/>
          <p:cNvSpPr>
            <a:spLocks noGrp="1"/>
          </p:cNvSpPr>
          <p:nvPr>
            <p:ph type="ftr" sz="quarter" idx="11"/>
          </p:nvPr>
        </p:nvSpPr>
        <p:spPr/>
        <p:txBody>
          <a:bodyPr/>
          <a:lstStyle>
            <a:lvl1pPr algn="ctr">
              <a:defRPr dirty="0" smtClean="0"/>
            </a:lvl1pPr>
          </a:lstStyle>
          <a:p>
            <a:pPr>
              <a:defRPr/>
            </a:pPr>
            <a:r>
              <a:rPr lang="en-NZ" smtClean="0"/>
              <a:t>Software Quality</a:t>
            </a:r>
            <a:endParaRPr lang="en-NZ"/>
          </a:p>
        </p:txBody>
      </p:sp>
      <p:sp>
        <p:nvSpPr>
          <p:cNvPr id="7" name="Slide Number Placeholder 5"/>
          <p:cNvSpPr>
            <a:spLocks noGrp="1"/>
          </p:cNvSpPr>
          <p:nvPr>
            <p:ph type="sldNum" sz="quarter" idx="12"/>
          </p:nvPr>
        </p:nvSpPr>
        <p:spPr/>
        <p:txBody>
          <a:bodyPr/>
          <a:lstStyle>
            <a:lvl1pPr>
              <a:defRPr/>
            </a:lvl1pPr>
          </a:lstStyle>
          <a:p>
            <a:pPr>
              <a:defRPr/>
            </a:pPr>
            <a:fld id="{8663669D-2BA9-4702-B0D8-BA76FEAF13EF}" type="slidenum">
              <a:rPr lang="en-NZ"/>
              <a:pPr>
                <a:defRPr/>
              </a:pPr>
              <a:t>‹#›</a:t>
            </a:fld>
            <a:endParaRPr lang="en-NZ"/>
          </a:p>
        </p:txBody>
      </p:sp>
    </p:spTree>
    <p:extLst>
      <p:ext uri="{BB962C8B-B14F-4D97-AF65-F5344CB8AC3E}">
        <p14:creationId xmlns:p14="http://schemas.microsoft.com/office/powerpoint/2010/main" val="1692476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90600" y="2819400"/>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2819400"/>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1320800" y="2971800"/>
            <a:ext cx="74295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403350" y="4267200"/>
            <a:ext cx="734695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7" name="Footer Placeholder 4"/>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8" name="Slide Number Placeholder 5"/>
          <p:cNvSpPr>
            <a:spLocks noGrp="1"/>
          </p:cNvSpPr>
          <p:nvPr>
            <p:ph type="sldNum" sz="quarter" idx="12"/>
          </p:nvPr>
        </p:nvSpPr>
        <p:spPr>
          <a:xfrm>
            <a:off x="1158875" y="6354763"/>
            <a:ext cx="1647825" cy="366712"/>
          </a:xfrm>
        </p:spPr>
        <p:txBody>
          <a:bodyPr/>
          <a:lstStyle>
            <a:lvl1pPr>
              <a:defRPr/>
            </a:lvl1pPr>
          </a:lstStyle>
          <a:p>
            <a:pPr>
              <a:defRPr/>
            </a:pPr>
            <a:fld id="{5B45A070-D851-43EE-811E-49B3EAE06C78}" type="slidenum">
              <a:rPr lang="en-NZ"/>
              <a:pPr>
                <a:defRPr/>
              </a:pPr>
              <a:t>‹#›</a:t>
            </a:fld>
            <a:endParaRPr lang="en-NZ"/>
          </a:p>
        </p:txBody>
      </p:sp>
    </p:spTree>
    <p:extLst>
      <p:ext uri="{BB962C8B-B14F-4D97-AF65-F5344CB8AC3E}">
        <p14:creationId xmlns:p14="http://schemas.microsoft.com/office/powerpoint/2010/main" val="12913638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228600"/>
            <a:ext cx="8482041" cy="914400"/>
          </a:xfrm>
        </p:spPr>
        <p:txBody>
          <a:bodyPr/>
          <a:lstStyle/>
          <a:p>
            <a:r>
              <a:rPr lang="en-US" smtClean="0"/>
              <a:t>Click to edit Master title style</a:t>
            </a:r>
            <a:endParaRPr lang="en-US" dirty="0"/>
          </a:p>
        </p:txBody>
      </p:sp>
      <p:sp>
        <p:nvSpPr>
          <p:cNvPr id="9" name="Content Placeholder 8"/>
          <p:cNvSpPr>
            <a:spLocks noGrp="1"/>
          </p:cNvSpPr>
          <p:nvPr>
            <p:ph sz="quarter" idx="1"/>
          </p:nvPr>
        </p:nvSpPr>
        <p:spPr>
          <a:xfrm>
            <a:off x="495300" y="1219200"/>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5018215" y="1216152"/>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7"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8" name="Slide Number Placeholder 6"/>
          <p:cNvSpPr>
            <a:spLocks noGrp="1"/>
          </p:cNvSpPr>
          <p:nvPr>
            <p:ph type="sldNum" sz="quarter" idx="12"/>
          </p:nvPr>
        </p:nvSpPr>
        <p:spPr/>
        <p:txBody>
          <a:bodyPr/>
          <a:lstStyle>
            <a:lvl1pPr>
              <a:defRPr/>
            </a:lvl1pPr>
          </a:lstStyle>
          <a:p>
            <a:pPr>
              <a:defRPr/>
            </a:pPr>
            <a:fld id="{74A3A9E7-24EE-4341-93F5-FA1DEB4FFFBB}" type="slidenum">
              <a:rPr lang="en-NZ"/>
              <a:pPr>
                <a:defRPr/>
              </a:pPr>
              <a:t>‹#›</a:t>
            </a:fld>
            <a:endParaRPr lang="en-NZ"/>
          </a:p>
        </p:txBody>
      </p:sp>
    </p:spTree>
    <p:extLst>
      <p:ext uri="{BB962C8B-B14F-4D97-AF65-F5344CB8AC3E}">
        <p14:creationId xmlns:p14="http://schemas.microsoft.com/office/powerpoint/2010/main" val="25825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285875"/>
            <a:ext cx="4376870"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9530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503555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22"/>
          <p:cNvSpPr>
            <a:spLocks noGrp="1"/>
          </p:cNvSpPr>
          <p:nvPr>
            <p:ph type="sldNum" sz="quarter" idx="12"/>
          </p:nvPr>
        </p:nvSpPr>
        <p:spPr/>
        <p:txBody>
          <a:bodyPr/>
          <a:lstStyle>
            <a:lvl1pPr>
              <a:defRPr/>
            </a:lvl1pPr>
          </a:lstStyle>
          <a:p>
            <a:pPr>
              <a:defRPr/>
            </a:pPr>
            <a:fld id="{A1853D25-781E-4CE8-9818-5DC48560A19F}" type="slidenum">
              <a:rPr lang="en-NZ"/>
              <a:pPr>
                <a:defRPr/>
              </a:pPr>
              <a:t>‹#›</a:t>
            </a:fld>
            <a:endParaRPr lang="en-NZ"/>
          </a:p>
        </p:txBody>
      </p:sp>
    </p:spTree>
    <p:extLst>
      <p:ext uri="{BB962C8B-B14F-4D97-AF65-F5344CB8AC3E}">
        <p14:creationId xmlns:p14="http://schemas.microsoft.com/office/powerpoint/2010/main" val="2898953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228600"/>
            <a:ext cx="89154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3"/>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4"/>
          <p:cNvSpPr>
            <a:spLocks noGrp="1"/>
          </p:cNvSpPr>
          <p:nvPr>
            <p:ph type="sldNum" sz="quarter" idx="12"/>
          </p:nvPr>
        </p:nvSpPr>
        <p:spPr/>
        <p:txBody>
          <a:bodyPr/>
          <a:lstStyle>
            <a:lvl1pPr>
              <a:defRPr/>
            </a:lvl1pPr>
          </a:lstStyle>
          <a:p>
            <a:pPr>
              <a:defRPr/>
            </a:pPr>
            <a:fld id="{6F89AE63-5CA7-42CE-9C58-4384E18B3489}" type="slidenum">
              <a:rPr lang="en-NZ"/>
              <a:pPr>
                <a:defRPr/>
              </a:pPr>
              <a:t>‹#›</a:t>
            </a:fld>
            <a:endParaRPr lang="en-NZ"/>
          </a:p>
        </p:txBody>
      </p:sp>
    </p:spTree>
    <p:extLst>
      <p:ext uri="{BB962C8B-B14F-4D97-AF65-F5344CB8AC3E}">
        <p14:creationId xmlns:p14="http://schemas.microsoft.com/office/powerpoint/2010/main" val="23631301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4" name="Date Placeholder 1"/>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3"/>
          <p:cNvSpPr>
            <a:spLocks noGrp="1"/>
          </p:cNvSpPr>
          <p:nvPr>
            <p:ph type="sldNum" sz="quarter" idx="12"/>
          </p:nvPr>
        </p:nvSpPr>
        <p:spPr/>
        <p:txBody>
          <a:bodyPr/>
          <a:lstStyle>
            <a:lvl1pPr>
              <a:defRPr/>
            </a:lvl1pPr>
          </a:lstStyle>
          <a:p>
            <a:pPr>
              <a:defRPr/>
            </a:pPr>
            <a:fld id="{D87C371F-8548-4AB0-A9F7-DC49299EE5D0}" type="slidenum">
              <a:rPr lang="en-NZ"/>
              <a:pPr>
                <a:defRPr/>
              </a:pPr>
              <a:t>‹#›</a:t>
            </a:fld>
            <a:endParaRPr lang="en-NZ"/>
          </a:p>
        </p:txBody>
      </p:sp>
    </p:spTree>
    <p:extLst>
      <p:ext uri="{BB962C8B-B14F-4D97-AF65-F5344CB8AC3E}">
        <p14:creationId xmlns:p14="http://schemas.microsoft.com/office/powerpoint/2010/main" val="980602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67506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6851650" y="304800"/>
            <a:ext cx="272415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30200" y="304800"/>
            <a:ext cx="619125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37980DFE-0548-400E-A8FA-F01D8695FF25}" type="slidenum">
              <a:rPr lang="en-NZ"/>
              <a:pPr>
                <a:defRPr/>
              </a:pPr>
              <a:t>‹#›</a:t>
            </a:fld>
            <a:endParaRPr lang="en-NZ"/>
          </a:p>
        </p:txBody>
      </p:sp>
    </p:spTree>
    <p:extLst>
      <p:ext uri="{BB962C8B-B14F-4D97-AF65-F5344CB8AC3E}">
        <p14:creationId xmlns:p14="http://schemas.microsoft.com/office/powerpoint/2010/main" val="239517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495300" y="500063"/>
            <a:ext cx="198438"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95300" y="1219200"/>
            <a:ext cx="89154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91FC7C70-7420-4656-AE43-871CADEE97CD}" type="slidenum">
              <a:rPr lang="en-NZ"/>
              <a:pPr>
                <a:defRPr/>
              </a:pPr>
              <a:t>‹#›</a:t>
            </a:fld>
            <a:endParaRPr lang="en-NZ"/>
          </a:p>
        </p:txBody>
      </p:sp>
    </p:spTree>
    <p:extLst>
      <p:ext uri="{BB962C8B-B14F-4D97-AF65-F5344CB8AC3E}">
        <p14:creationId xmlns:p14="http://schemas.microsoft.com/office/powerpoint/2010/main" val="133649771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928688" y="152400"/>
            <a:ext cx="84820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95300" y="1219200"/>
            <a:ext cx="89154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7215188" y="6356350"/>
            <a:ext cx="247967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r>
              <a:rPr lang="en-US" smtClean="0"/>
              <a:t>2015 S1</a:t>
            </a:r>
            <a:endParaRPr lang="en-NZ"/>
          </a:p>
        </p:txBody>
      </p:sp>
      <p:sp>
        <p:nvSpPr>
          <p:cNvPr id="3" name="Footer Placeholder 2"/>
          <p:cNvSpPr>
            <a:spLocks noGrp="1"/>
          </p:cNvSpPr>
          <p:nvPr>
            <p:ph type="ftr" sz="quarter" idx="3"/>
          </p:nvPr>
        </p:nvSpPr>
        <p:spPr>
          <a:xfrm>
            <a:off x="3140075" y="6356350"/>
            <a:ext cx="3797300" cy="365125"/>
          </a:xfrm>
          <a:prstGeom prst="rect">
            <a:avLst/>
          </a:prstGeom>
        </p:spPr>
        <p:txBody>
          <a:bodyPr vert="horz"/>
          <a:lstStyle>
            <a:lvl1pPr algn="ctr" eaLnBrk="1" latinLnBrk="0" hangingPunct="1">
              <a:defRPr kumimoji="0" sz="1400">
                <a:solidFill>
                  <a:schemeClr val="tx2"/>
                </a:solidFill>
              </a:defRPr>
            </a:lvl1pPr>
          </a:lstStyle>
          <a:p>
            <a:pPr>
              <a:defRPr/>
            </a:pPr>
            <a:r>
              <a:rPr lang="en-NZ" smtClean="0"/>
              <a:t>Software Quality</a:t>
            </a:r>
            <a:endParaRPr lang="en-NZ"/>
          </a:p>
        </p:txBody>
      </p:sp>
      <p:sp>
        <p:nvSpPr>
          <p:cNvPr id="23" name="Slide Number Placeholder 22"/>
          <p:cNvSpPr>
            <a:spLocks noGrp="1"/>
          </p:cNvSpPr>
          <p:nvPr>
            <p:ph type="sldNum" sz="quarter" idx="4"/>
          </p:nvPr>
        </p:nvSpPr>
        <p:spPr>
          <a:xfrm>
            <a:off x="195263" y="6356350"/>
            <a:ext cx="2146300" cy="365125"/>
          </a:xfrm>
          <a:prstGeom prst="rect">
            <a:avLst/>
          </a:prstGeom>
        </p:spPr>
        <p:txBody>
          <a:bodyPr vert="horz" wrap="square" lIns="91440" tIns="45720" rIns="91440" bIns="45720" numCol="1" anchor="t" anchorCtr="0" compatLnSpc="1">
            <a:prstTxWarp prst="textNoShape">
              <a:avLst/>
            </a:prstTxWarp>
          </a:bodyPr>
          <a:lstStyle>
            <a:lvl1pPr algn="l">
              <a:defRPr sz="1400">
                <a:solidFill>
                  <a:schemeClr val="tx2"/>
                </a:solidFill>
              </a:defRPr>
            </a:lvl1pPr>
          </a:lstStyle>
          <a:p>
            <a:pPr>
              <a:defRPr/>
            </a:pPr>
            <a:fld id="{C9BBFAA5-2A47-44CD-9BA7-C025E5419EE3}" type="slidenum">
              <a:rPr lang="en-NZ"/>
              <a:pPr>
                <a:defRPr/>
              </a:pPr>
              <a:t>‹#›</a:t>
            </a:fld>
            <a:endParaRPr lang="en-NZ"/>
          </a:p>
        </p:txBody>
      </p:sp>
      <p:sp>
        <p:nvSpPr>
          <p:cNvPr id="28" name="Straight Connector 27"/>
          <p:cNvSpPr>
            <a:spLocks noChangeShapeType="1"/>
          </p:cNvSpPr>
          <p:nvPr/>
        </p:nvSpPr>
        <p:spPr bwMode="auto">
          <a:xfrm>
            <a:off x="165100" y="6353175"/>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165100" y="1143000"/>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pic>
        <p:nvPicPr>
          <p:cNvPr id="1033"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48" r:id="rId5"/>
    <p:sldLayoutId id="2147483954" r:id="rId6"/>
    <p:sldLayoutId id="2147483955" r:id="rId7"/>
    <p:sldLayoutId id="2147483956" r:id="rId8"/>
    <p:sldLayoutId id="2147483957" r:id="rId9"/>
    <p:sldLayoutId id="2147483949" r:id="rId10"/>
    <p:sldLayoutId id="2147483958" r:id="rId11"/>
  </p:sldLayoutIdLst>
  <p:timing>
    <p:tnLst>
      <p:par>
        <p:cTn id="1" dur="indefinite" restart="never" nodeType="tmRoot"/>
      </p:par>
    </p:tnLst>
  </p:timing>
  <p:hf hd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top-10-list.org/2010/05/03/ten-costliest-software-bug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Electronic_Data_System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telegraph.co.uk/news/worldnews/northamerica/usa/1455559/CIA-plot-led-to-huge-blast-in-Siberian-gas-pipeline.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reativecommons.org/licenses/by/2.5/scotland/" TargetMode="External"/><Relationship Id="rId2" Type="http://schemas.openxmlformats.org/officeDocument/2006/relationships/hyperlink" Target="http://www.cs.st-andrews.ac.uk/~ifs/Books/SE9/CaseStudies/Ariane5/index.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atch?v=kYUrqdUyEp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www.youtube.com/watch?v=gp_D8r-2hwk"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acm.org/about/code-of-ethic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unnyday.mit.edu/papers/therac.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unnyday.mit.edu/papers/therac.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ndependent.co.uk/news/world/australasia/on-the-trail-of-the-10-million-dollar-runaways-1693387.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itp.org.nz/newsletter/article/515?utm_source=emai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education.govt.nz/assets/Documents/Ministry/Information-releases/Novopay-information-release/EdReportFinalRecommendationV1.pdf" TargetMode="External"/><Relationship Id="rId2" Type="http://schemas.openxmlformats.org/officeDocument/2006/relationships/hyperlink" Target="http://www.education.govt.nz/ministry-of-education/information-releases/novopay-information-release/novopay-test-plans/" TargetMode="External"/><Relationship Id="rId1" Type="http://schemas.openxmlformats.org/officeDocument/2006/relationships/slideLayout" Target="../slideLayouts/slideLayout2.xml"/><Relationship Id="rId4" Type="http://schemas.openxmlformats.org/officeDocument/2006/relationships/hyperlink" Target="http://www.education.govt.nz/assets/Documents/Ministry/Information-releases/Novopay-information-release/MIN130501InquiryRepor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aut.researchgateway.ac.nz/handle/10292/563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320800" y="3717032"/>
            <a:ext cx="7429500" cy="990600"/>
          </a:xfrm>
        </p:spPr>
        <p:txBody>
          <a:bodyPr/>
          <a:lstStyle/>
          <a:p>
            <a:pPr algn="ctr" eaLnBrk="1" hangingPunct="1"/>
            <a:r>
              <a:rPr lang="en-NZ" altLang="zh-TW" dirty="0" err="1" smtClean="0">
                <a:ea typeface="新細明體" pitchFamily="18" charset="-120"/>
              </a:rPr>
              <a:t>CompSci</a:t>
            </a:r>
            <a:r>
              <a:rPr lang="en-NZ" altLang="zh-TW" dirty="0" smtClean="0">
                <a:ea typeface="新細明體" pitchFamily="18" charset="-120"/>
              </a:rPr>
              <a:t> 230</a:t>
            </a:r>
            <a:br>
              <a:rPr lang="en-NZ" altLang="zh-TW" dirty="0" smtClean="0">
                <a:ea typeface="新細明體" pitchFamily="18" charset="-120"/>
              </a:rPr>
            </a:br>
            <a:r>
              <a:rPr lang="en-US" altLang="en-US" dirty="0" smtClean="0"/>
              <a:t>Software Design and Construction</a:t>
            </a:r>
            <a:br>
              <a:rPr lang="en-US" altLang="en-US" dirty="0" smtClean="0"/>
            </a:br>
            <a:endParaRPr lang="en-US" dirty="0" smtClean="0">
              <a:ea typeface="新細明體" pitchFamily="18" charset="-120"/>
            </a:endParaRPr>
          </a:p>
        </p:txBody>
      </p:sp>
      <p:sp>
        <p:nvSpPr>
          <p:cNvPr id="3075" name="Rectangle 3" descr="Rectangle: Click to edit Master text styles&#10;Second level&#10;Third level&#10;Fourth level&#10;Fifth level"/>
          <p:cNvSpPr>
            <a:spLocks noGrp="1" noChangeArrowheads="1"/>
          </p:cNvSpPr>
          <p:nvPr>
            <p:ph type="subTitle" idx="1"/>
          </p:nvPr>
        </p:nvSpPr>
        <p:spPr>
          <a:xfrm>
            <a:off x="1280592" y="5052442"/>
            <a:ext cx="7429500" cy="680814"/>
          </a:xfrm>
        </p:spPr>
        <p:txBody>
          <a:bodyPr>
            <a:normAutofit fontScale="92500" lnSpcReduction="20000"/>
          </a:bodyPr>
          <a:lstStyle/>
          <a:p>
            <a:pPr algn="ctr" eaLnBrk="1" hangingPunct="1">
              <a:defRPr/>
            </a:pPr>
            <a:r>
              <a:rPr lang="en-NZ" altLang="zh-TW" dirty="0" smtClean="0">
                <a:ea typeface="新細明體" pitchFamily="18" charset="-120"/>
              </a:rPr>
              <a:t>Software Quality </a:t>
            </a:r>
            <a:r>
              <a:rPr lang="en-NZ" altLang="zh-TW" dirty="0" smtClean="0">
                <a:ea typeface="新細明體" pitchFamily="18" charset="-120"/>
              </a:rPr>
              <a:t>S1 </a:t>
            </a:r>
            <a:r>
              <a:rPr lang="en-NZ" altLang="zh-TW" dirty="0" smtClean="0">
                <a:ea typeface="新細明體" pitchFamily="18" charset="-120"/>
              </a:rPr>
              <a:t>2015 </a:t>
            </a:r>
          </a:p>
          <a:p>
            <a:pPr algn="ctr" eaLnBrk="1" hangingPunct="1">
              <a:defRPr/>
            </a:pPr>
            <a:r>
              <a:rPr lang="en-NZ" dirty="0" smtClean="0"/>
              <a:t>Famous </a:t>
            </a:r>
            <a:r>
              <a:rPr lang="en-NZ" dirty="0" smtClean="0"/>
              <a:t>F</a:t>
            </a:r>
            <a:r>
              <a:rPr lang="en-NZ" dirty="0" smtClean="0"/>
              <a:t>ailures</a:t>
            </a:r>
            <a:endParaRPr lang="en-US" dirty="0" smtClean="0"/>
          </a:p>
        </p:txBody>
      </p:sp>
    </p:spTree>
    <p:extLst>
      <p:ext uri="{BB962C8B-B14F-4D97-AF65-F5344CB8AC3E}">
        <p14:creationId xmlns:p14="http://schemas.microsoft.com/office/powerpoint/2010/main" val="482794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Top Ten Costliest Software Bugs</a:t>
            </a:r>
            <a:endParaRPr lang="en-NZ" dirty="0"/>
          </a:p>
        </p:txBody>
      </p:sp>
      <p:sp>
        <p:nvSpPr>
          <p:cNvPr id="3" name="Content Placeholder 2"/>
          <p:cNvSpPr>
            <a:spLocks noGrp="1"/>
          </p:cNvSpPr>
          <p:nvPr>
            <p:ph idx="1"/>
          </p:nvPr>
        </p:nvSpPr>
        <p:spPr/>
        <p:txBody>
          <a:bodyPr>
            <a:normAutofit/>
          </a:bodyPr>
          <a:lstStyle/>
          <a:p>
            <a:pPr marL="342900" lvl="1" indent="-342900">
              <a:buFont typeface="Arial" pitchFamily="34" charset="0"/>
              <a:buChar char="•"/>
            </a:pPr>
            <a:r>
              <a:rPr lang="en-NZ" dirty="0" smtClean="0"/>
              <a:t>Not a reliable source, but a fun list! </a:t>
            </a:r>
            <a:br>
              <a:rPr lang="en-NZ" dirty="0" smtClean="0"/>
            </a:br>
            <a:r>
              <a:rPr lang="en-NZ" sz="1600" dirty="0" smtClean="0">
                <a:hlinkClick r:id="rId2"/>
              </a:rPr>
              <a:t>http</a:t>
            </a:r>
            <a:r>
              <a:rPr lang="en-NZ" sz="1600" dirty="0">
                <a:hlinkClick r:id="rId2"/>
              </a:rPr>
              <a:t>://top-10-list.org/2010/05/03/ten-costliest-software-bugs/</a:t>
            </a:r>
            <a:r>
              <a:rPr lang="en-NZ" sz="1600" dirty="0"/>
              <a:t> </a:t>
            </a:r>
            <a:endParaRPr lang="en-NZ" dirty="0" smtClean="0"/>
          </a:p>
          <a:p>
            <a:pPr marL="514350" indent="-514350">
              <a:buFont typeface="+mj-lt"/>
              <a:buAutoNum type="arabicPeriod"/>
            </a:pPr>
            <a:r>
              <a:rPr lang="en-NZ" dirty="0"/>
              <a:t>Mars Climate </a:t>
            </a:r>
            <a:r>
              <a:rPr lang="en-NZ" dirty="0" err="1"/>
              <a:t>Orbiter</a:t>
            </a:r>
            <a:r>
              <a:rPr lang="en-NZ" dirty="0"/>
              <a:t> </a:t>
            </a:r>
            <a:r>
              <a:rPr lang="en-NZ" dirty="0" smtClean="0"/>
              <a:t>Crashes</a:t>
            </a:r>
          </a:p>
          <a:p>
            <a:pPr marL="857250" lvl="1" indent="-457200"/>
            <a:r>
              <a:rPr lang="en-NZ" dirty="0" smtClean="0"/>
              <a:t>“The contractor </a:t>
            </a:r>
            <a:r>
              <a:rPr lang="en-NZ" dirty="0"/>
              <a:t>who was given the responsibility of planning the navigation system got </a:t>
            </a:r>
            <a:r>
              <a:rPr lang="en-NZ" dirty="0" smtClean="0"/>
              <a:t>the specifications </a:t>
            </a:r>
            <a:r>
              <a:rPr lang="en-NZ" dirty="0"/>
              <a:t>from NASA </a:t>
            </a:r>
            <a:r>
              <a:rPr lang="en-NZ" dirty="0" smtClean="0"/>
              <a:t>but</a:t>
            </a:r>
          </a:p>
          <a:p>
            <a:pPr marL="1257300" lvl="2" indent="-457200"/>
            <a:r>
              <a:rPr lang="en-NZ" dirty="0" smtClean="0"/>
              <a:t>instead </a:t>
            </a:r>
            <a:r>
              <a:rPr lang="en-NZ" dirty="0"/>
              <a:t>of using the metric system, </a:t>
            </a:r>
            <a:endParaRPr lang="en-NZ" dirty="0" smtClean="0"/>
          </a:p>
          <a:p>
            <a:pPr marL="1257300" lvl="2" indent="-457200"/>
            <a:r>
              <a:rPr lang="en-NZ" dirty="0" smtClean="0"/>
              <a:t>he </a:t>
            </a:r>
            <a:r>
              <a:rPr lang="en-NZ" dirty="0"/>
              <a:t>carried out </a:t>
            </a:r>
            <a:r>
              <a:rPr lang="en-NZ" dirty="0" smtClean="0"/>
              <a:t>measurements using </a:t>
            </a:r>
            <a:r>
              <a:rPr lang="en-NZ" dirty="0"/>
              <a:t>imperial units. </a:t>
            </a:r>
            <a:endParaRPr lang="en-NZ" dirty="0" smtClean="0"/>
          </a:p>
          <a:p>
            <a:pPr marL="857250" lvl="1" indent="-457200"/>
            <a:r>
              <a:rPr lang="en-NZ" dirty="0" smtClean="0"/>
              <a:t>“What </a:t>
            </a:r>
            <a:r>
              <a:rPr lang="en-NZ" dirty="0"/>
              <a:t>happened was that the space craft crashed into Mars and over </a:t>
            </a:r>
            <a:r>
              <a:rPr lang="en-NZ" dirty="0" smtClean="0"/>
              <a:t>125 million </a:t>
            </a:r>
            <a:r>
              <a:rPr lang="en-NZ" dirty="0"/>
              <a:t>dollars were lost</a:t>
            </a:r>
            <a:r>
              <a:rPr lang="en-NZ" dirty="0" smtClean="0"/>
              <a:t>.”</a:t>
            </a:r>
          </a:p>
          <a:p>
            <a:pPr marL="514350" indent="-514350">
              <a:buFont typeface="+mj-lt"/>
              <a:buAutoNum type="arabicPeriod"/>
            </a:pPr>
            <a:r>
              <a:rPr lang="en-NZ" dirty="0" err="1"/>
              <a:t>Ariane</a:t>
            </a:r>
            <a:r>
              <a:rPr lang="en-NZ" dirty="0"/>
              <a:t> 5 Flight </a:t>
            </a:r>
            <a:r>
              <a:rPr lang="en-NZ" dirty="0" smtClean="0"/>
              <a:t>501 (more on this later)</a:t>
            </a:r>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10</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089794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Top Ten Costliest Software </a:t>
            </a:r>
            <a:r>
              <a:rPr lang="en-NZ" dirty="0" smtClean="0"/>
              <a:t>Bugs (cont.)</a:t>
            </a:r>
            <a:endParaRPr lang="en-NZ" b="1" dirty="0"/>
          </a:p>
        </p:txBody>
      </p:sp>
      <p:sp>
        <p:nvSpPr>
          <p:cNvPr id="3" name="Content Placeholder 2"/>
          <p:cNvSpPr>
            <a:spLocks noGrp="1"/>
          </p:cNvSpPr>
          <p:nvPr>
            <p:ph idx="1"/>
          </p:nvPr>
        </p:nvSpPr>
        <p:spPr/>
        <p:txBody>
          <a:bodyPr>
            <a:normAutofit/>
          </a:bodyPr>
          <a:lstStyle/>
          <a:p>
            <a:pPr marL="514350" indent="-514350">
              <a:buFont typeface="+mj-lt"/>
              <a:buAutoNum type="arabicPeriod" startAt="3"/>
            </a:pPr>
            <a:r>
              <a:rPr lang="en-NZ" dirty="0"/>
              <a:t>EDS Fails Child Support</a:t>
            </a:r>
          </a:p>
          <a:p>
            <a:pPr lvl="1"/>
            <a:r>
              <a:rPr lang="en-NZ" dirty="0" smtClean="0"/>
              <a:t>“About </a:t>
            </a:r>
            <a:r>
              <a:rPr lang="en-NZ" dirty="0"/>
              <a:t>6 years back, EDS created an IT system that was quite complex and presented it to the </a:t>
            </a:r>
            <a:r>
              <a:rPr lang="en-NZ" dirty="0" smtClean="0"/>
              <a:t>CSA or </a:t>
            </a:r>
            <a:r>
              <a:rPr lang="en-NZ" dirty="0"/>
              <a:t>the Child Support Agency in </a:t>
            </a:r>
            <a:r>
              <a:rPr lang="en-NZ" dirty="0" smtClean="0"/>
              <a:t>U.K… The </a:t>
            </a:r>
            <a:r>
              <a:rPr lang="en-NZ" dirty="0"/>
              <a:t>cost has been estimated at 1 </a:t>
            </a:r>
            <a:r>
              <a:rPr lang="en-NZ" dirty="0" smtClean="0"/>
              <a:t>billion dollars till </a:t>
            </a:r>
            <a:r>
              <a:rPr lang="en-NZ" dirty="0"/>
              <a:t>date</a:t>
            </a:r>
            <a:r>
              <a:rPr lang="en-NZ" dirty="0" smtClean="0"/>
              <a:t>.”</a:t>
            </a:r>
          </a:p>
          <a:p>
            <a:pPr lvl="1"/>
            <a:r>
              <a:rPr lang="en-NZ" dirty="0">
                <a:hlinkClick r:id="rId2"/>
              </a:rPr>
              <a:t>http://</a:t>
            </a:r>
            <a:r>
              <a:rPr lang="en-NZ" dirty="0" smtClean="0">
                <a:hlinkClick r:id="rId2"/>
              </a:rPr>
              <a:t>en.wikipedia.org/wiki/Electronic_Data_Systems</a:t>
            </a:r>
            <a:r>
              <a:rPr lang="en-NZ" dirty="0" smtClean="0"/>
              <a:t>: </a:t>
            </a:r>
          </a:p>
          <a:p>
            <a:pPr lvl="2"/>
            <a:r>
              <a:rPr lang="en-NZ" dirty="0" smtClean="0"/>
              <a:t>In </a:t>
            </a:r>
            <a:r>
              <a:rPr lang="en-NZ" dirty="0"/>
              <a:t>2004, EDS was criticised by the UK's National Audit Office for its work on IT systems for the UK's Child Support Agency (CSA), which ran seriously over budget causing problems which led to the resignation of the CSA's head, Doug Smith on 2004-11-27. </a:t>
            </a:r>
            <a:endParaRPr lang="en-NZ" dirty="0" smtClean="0"/>
          </a:p>
          <a:p>
            <a:pPr lvl="2"/>
            <a:r>
              <a:rPr lang="en-NZ" dirty="0" smtClean="0"/>
              <a:t>An </a:t>
            </a:r>
            <a:r>
              <a:rPr lang="en-NZ" dirty="0"/>
              <a:t>internal EDS memo was leaked that admitted that the CSA's system was "badly designed, badly tested and badly implemented</a:t>
            </a:r>
            <a:r>
              <a:rPr lang="en-NZ" dirty="0" smtClean="0"/>
              <a:t>". </a:t>
            </a:r>
            <a:endParaRPr lang="en-NZ" dirty="0"/>
          </a:p>
        </p:txBody>
      </p:sp>
      <p:sp>
        <p:nvSpPr>
          <p:cNvPr id="5" name="TextBox 4"/>
          <p:cNvSpPr txBox="1"/>
          <p:nvPr/>
        </p:nvSpPr>
        <p:spPr>
          <a:xfrm>
            <a:off x="776536" y="5805264"/>
            <a:ext cx="8280920" cy="400110"/>
          </a:xfrm>
          <a:prstGeom prst="rect">
            <a:avLst/>
          </a:prstGeom>
          <a:noFill/>
        </p:spPr>
        <p:txBody>
          <a:bodyPr wrap="square" rtlCol="0">
            <a:spAutoFit/>
          </a:bodyPr>
          <a:lstStyle/>
          <a:p>
            <a:pPr algn="l"/>
            <a:r>
              <a:rPr lang="en-NZ" sz="2000" i="1" dirty="0" smtClean="0">
                <a:solidFill>
                  <a:srgbClr val="FF0000"/>
                </a:solidFill>
              </a:rPr>
              <a:t>Current score: Tech Errors 2, </a:t>
            </a:r>
            <a:r>
              <a:rPr lang="en-NZ" sz="2000" i="1" dirty="0" err="1" smtClean="0">
                <a:solidFill>
                  <a:srgbClr val="FF0000"/>
                </a:solidFill>
              </a:rPr>
              <a:t>Mgmt</a:t>
            </a:r>
            <a:r>
              <a:rPr lang="en-NZ" sz="2000" i="1" dirty="0" smtClean="0">
                <a:solidFill>
                  <a:srgbClr val="FF0000"/>
                </a:solidFill>
              </a:rPr>
              <a:t> Errors 1.  Lowest score “wins” ;-)</a:t>
            </a:r>
            <a:endParaRPr lang="en-NZ" sz="2000" i="1" dirty="0">
              <a:solidFill>
                <a:srgbClr val="FF0000"/>
              </a:solidFill>
            </a:endParaRPr>
          </a:p>
        </p:txBody>
      </p:sp>
      <p:sp>
        <p:nvSpPr>
          <p:cNvPr id="6" name="Date Placeholder 5"/>
          <p:cNvSpPr>
            <a:spLocks noGrp="1"/>
          </p:cNvSpPr>
          <p:nvPr>
            <p:ph type="dt" sz="half" idx="10"/>
          </p:nvPr>
        </p:nvSpPr>
        <p:spPr/>
        <p:txBody>
          <a:bodyPr/>
          <a:lstStyle/>
          <a:p>
            <a:pPr>
              <a:defRPr/>
            </a:pPr>
            <a:r>
              <a:rPr lang="en-US" smtClean="0"/>
              <a:t>2015 S1</a:t>
            </a:r>
            <a:endParaRPr lang="en-NZ"/>
          </a:p>
        </p:txBody>
      </p:sp>
      <p:sp>
        <p:nvSpPr>
          <p:cNvPr id="7" name="Slide Number Placeholder 6"/>
          <p:cNvSpPr>
            <a:spLocks noGrp="1"/>
          </p:cNvSpPr>
          <p:nvPr>
            <p:ph type="sldNum" sz="quarter" idx="12"/>
          </p:nvPr>
        </p:nvSpPr>
        <p:spPr/>
        <p:txBody>
          <a:bodyPr/>
          <a:lstStyle/>
          <a:p>
            <a:pPr>
              <a:defRPr/>
            </a:pPr>
            <a:fld id="{8663669D-2BA9-4702-B0D8-BA76FEAF13EF}" type="slidenum">
              <a:rPr lang="en-NZ" smtClean="0"/>
              <a:pPr>
                <a:defRPr/>
              </a:pPr>
              <a:t>11</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14977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Top Ten Costliest Software Bugs (cont.)</a:t>
            </a:r>
          </a:p>
        </p:txBody>
      </p:sp>
      <p:sp>
        <p:nvSpPr>
          <p:cNvPr id="3" name="Content Placeholder 2"/>
          <p:cNvSpPr>
            <a:spLocks noGrp="1"/>
          </p:cNvSpPr>
          <p:nvPr>
            <p:ph idx="1"/>
          </p:nvPr>
        </p:nvSpPr>
        <p:spPr>
          <a:xfrm>
            <a:off x="423292" y="1575644"/>
            <a:ext cx="9066212" cy="3725564"/>
          </a:xfrm>
        </p:spPr>
        <p:txBody>
          <a:bodyPr>
            <a:normAutofit fontScale="92500"/>
          </a:bodyPr>
          <a:lstStyle/>
          <a:p>
            <a:pPr marL="514350" indent="-514350">
              <a:buFont typeface="+mj-lt"/>
              <a:buAutoNum type="arabicPeriod" startAt="4"/>
            </a:pPr>
            <a:r>
              <a:rPr lang="en-NZ" b="1" dirty="0"/>
              <a:t>Soviet Gas Pipeline </a:t>
            </a:r>
            <a:r>
              <a:rPr lang="en-NZ" b="1" dirty="0" smtClean="0"/>
              <a:t>Explosion</a:t>
            </a:r>
          </a:p>
          <a:p>
            <a:r>
              <a:rPr lang="en-NZ" dirty="0"/>
              <a:t>“A CIA operation to sabotage Soviet </a:t>
            </a:r>
            <a:r>
              <a:rPr lang="en-NZ" dirty="0" smtClean="0"/>
              <a:t>industry by </a:t>
            </a:r>
            <a:r>
              <a:rPr lang="en-NZ" dirty="0"/>
              <a:t>duping Moscow </a:t>
            </a:r>
            <a:r>
              <a:rPr lang="en-NZ" dirty="0" smtClean="0"/>
              <a:t>into</a:t>
            </a:r>
          </a:p>
          <a:p>
            <a:pPr lvl="1"/>
            <a:r>
              <a:rPr lang="en-NZ" dirty="0" smtClean="0">
                <a:solidFill>
                  <a:srgbClr val="FF0000"/>
                </a:solidFill>
              </a:rPr>
              <a:t>stealing </a:t>
            </a:r>
            <a:r>
              <a:rPr lang="en-NZ" dirty="0">
                <a:solidFill>
                  <a:srgbClr val="FF0000"/>
                </a:solidFill>
              </a:rPr>
              <a:t>booby-trapped software </a:t>
            </a:r>
            <a:r>
              <a:rPr lang="en-NZ" dirty="0" smtClean="0"/>
              <a:t>was </a:t>
            </a:r>
            <a:r>
              <a:rPr lang="en-NZ" dirty="0"/>
              <a:t>spectacularly successful </a:t>
            </a:r>
            <a:r>
              <a:rPr lang="en-NZ" dirty="0" smtClean="0"/>
              <a:t>…</a:t>
            </a:r>
          </a:p>
          <a:p>
            <a:r>
              <a:rPr lang="en-NZ" dirty="0" smtClean="0"/>
              <a:t>“… the </a:t>
            </a:r>
            <a:r>
              <a:rPr lang="en-NZ" dirty="0"/>
              <a:t>operation caused </a:t>
            </a:r>
            <a:r>
              <a:rPr lang="en-NZ" dirty="0" smtClean="0"/>
              <a:t>‘</a:t>
            </a:r>
            <a:r>
              <a:rPr lang="en-NZ" dirty="0" smtClean="0">
                <a:solidFill>
                  <a:srgbClr val="FF0000"/>
                </a:solidFill>
              </a:rPr>
              <a:t>the </a:t>
            </a:r>
            <a:r>
              <a:rPr lang="en-NZ" dirty="0">
                <a:solidFill>
                  <a:srgbClr val="FF0000"/>
                </a:solidFill>
              </a:rPr>
              <a:t>most monumental non-nuclear explosion and fire ever seen from </a:t>
            </a:r>
            <a:r>
              <a:rPr lang="en-NZ" dirty="0" smtClean="0">
                <a:solidFill>
                  <a:srgbClr val="FF0000"/>
                </a:solidFill>
              </a:rPr>
              <a:t>space</a:t>
            </a:r>
            <a:r>
              <a:rPr lang="en-NZ" dirty="0" smtClean="0"/>
              <a:t>’ in </a:t>
            </a:r>
            <a:r>
              <a:rPr lang="en-NZ" dirty="0"/>
              <a:t>the summer of 1982</a:t>
            </a:r>
            <a:r>
              <a:rPr lang="en-NZ" dirty="0" smtClean="0"/>
              <a:t>.”</a:t>
            </a:r>
          </a:p>
          <a:p>
            <a:pPr marL="0" indent="0">
              <a:buNone/>
            </a:pPr>
            <a:endParaRPr lang="en-NZ" sz="2300" dirty="0" smtClean="0"/>
          </a:p>
          <a:p>
            <a:pPr marL="57150" indent="0">
              <a:buNone/>
            </a:pPr>
            <a:r>
              <a:rPr lang="en-NZ" sz="2300" i="1" dirty="0" smtClean="0"/>
              <a:t>The Telegraph</a:t>
            </a:r>
            <a:r>
              <a:rPr lang="en-NZ" sz="2300" dirty="0" smtClean="0"/>
              <a:t>, 28 Feb 2004.   Available: </a:t>
            </a:r>
            <a:r>
              <a:rPr lang="en-NZ" sz="2300" dirty="0" smtClean="0">
                <a:solidFill>
                  <a:srgbClr val="FF0000"/>
                </a:solidFill>
                <a:hlinkClick r:id="rId2"/>
              </a:rPr>
              <a:t>http://www.telegraph.co.uk/news/worldnews/ </a:t>
            </a:r>
            <a:r>
              <a:rPr lang="en-NZ" sz="2300" dirty="0" err="1" smtClean="0">
                <a:solidFill>
                  <a:srgbClr val="FF0000"/>
                </a:solidFill>
                <a:hlinkClick r:id="rId2"/>
              </a:rPr>
              <a:t>northamerica</a:t>
            </a:r>
            <a:r>
              <a:rPr lang="en-NZ" sz="2300" dirty="0" smtClean="0">
                <a:solidFill>
                  <a:srgbClr val="FF0000"/>
                </a:solidFill>
                <a:hlinkClick r:id="rId2"/>
              </a:rPr>
              <a:t>/</a:t>
            </a:r>
            <a:r>
              <a:rPr lang="en-NZ" sz="2300" dirty="0" err="1" smtClean="0">
                <a:solidFill>
                  <a:srgbClr val="FF0000"/>
                </a:solidFill>
                <a:hlinkClick r:id="rId2"/>
              </a:rPr>
              <a:t>usa</a:t>
            </a:r>
            <a:r>
              <a:rPr lang="en-NZ" sz="2300" dirty="0" smtClean="0">
                <a:solidFill>
                  <a:srgbClr val="FF0000"/>
                </a:solidFill>
                <a:hlinkClick r:id="rId2"/>
              </a:rPr>
              <a:t>/1455559/CIA-plot-led-to-huge-blast-in-Siberian-gas-pipeline.html</a:t>
            </a:r>
            <a:endParaRPr lang="en-NZ" sz="2300" dirty="0">
              <a:solidFill>
                <a:srgbClr val="FF0000"/>
              </a:solidFill>
            </a:endParaRPr>
          </a:p>
          <a:p>
            <a:pPr lvl="1"/>
            <a:endParaRPr lang="en-NZ" dirty="0"/>
          </a:p>
        </p:txBody>
      </p:sp>
      <p:sp>
        <p:nvSpPr>
          <p:cNvPr id="5" name="TextBox 4"/>
          <p:cNvSpPr txBox="1"/>
          <p:nvPr/>
        </p:nvSpPr>
        <p:spPr>
          <a:xfrm>
            <a:off x="416496" y="5229200"/>
            <a:ext cx="8280920" cy="1169551"/>
          </a:xfrm>
          <a:prstGeom prst="rect">
            <a:avLst/>
          </a:prstGeom>
          <a:noFill/>
        </p:spPr>
        <p:txBody>
          <a:bodyPr wrap="square" rtlCol="0">
            <a:spAutoFit/>
          </a:bodyPr>
          <a:lstStyle/>
          <a:p>
            <a:pPr marL="342900" indent="-342900" algn="l">
              <a:lnSpc>
                <a:spcPct val="150000"/>
              </a:lnSpc>
              <a:buFont typeface="Arial" pitchFamily="34" charset="0"/>
              <a:buChar char="•"/>
            </a:pPr>
            <a:r>
              <a:rPr lang="en-NZ" sz="2000" i="1" dirty="0" smtClean="0">
                <a:solidFill>
                  <a:srgbClr val="FF0000"/>
                </a:solidFill>
              </a:rPr>
              <a:t>I’ll let you “score” this one.</a:t>
            </a:r>
          </a:p>
          <a:p>
            <a:pPr marL="342900" indent="-342900" algn="l">
              <a:buFont typeface="Arial" pitchFamily="34" charset="0"/>
              <a:buChar char="•"/>
            </a:pPr>
            <a:r>
              <a:rPr lang="en-NZ" sz="2000" i="1" dirty="0" smtClean="0">
                <a:solidFill>
                  <a:srgbClr val="FF0000"/>
                </a:solidFill>
              </a:rPr>
              <a:t>Was it an ethical error, a management error, or a technical error for the Soviets?  Was it a success in all of these ways for the CIA?</a:t>
            </a:r>
            <a:endParaRPr lang="en-NZ" sz="1400" i="1" dirty="0">
              <a:solidFill>
                <a:srgbClr val="FF0000"/>
              </a:solidFill>
            </a:endParaRPr>
          </a:p>
        </p:txBody>
      </p:sp>
      <p:sp>
        <p:nvSpPr>
          <p:cNvPr id="6" name="Date Placeholder 5"/>
          <p:cNvSpPr>
            <a:spLocks noGrp="1"/>
          </p:cNvSpPr>
          <p:nvPr>
            <p:ph type="dt" sz="half" idx="10"/>
          </p:nvPr>
        </p:nvSpPr>
        <p:spPr/>
        <p:txBody>
          <a:bodyPr/>
          <a:lstStyle/>
          <a:p>
            <a:pPr>
              <a:defRPr/>
            </a:pPr>
            <a:r>
              <a:rPr lang="en-US" smtClean="0"/>
              <a:t>2015 S1</a:t>
            </a:r>
            <a:endParaRPr lang="en-NZ"/>
          </a:p>
        </p:txBody>
      </p:sp>
      <p:sp>
        <p:nvSpPr>
          <p:cNvPr id="7" name="Slide Number Placeholder 6"/>
          <p:cNvSpPr>
            <a:spLocks noGrp="1"/>
          </p:cNvSpPr>
          <p:nvPr>
            <p:ph type="sldNum" sz="quarter" idx="12"/>
          </p:nvPr>
        </p:nvSpPr>
        <p:spPr/>
        <p:txBody>
          <a:bodyPr/>
          <a:lstStyle/>
          <a:p>
            <a:pPr>
              <a:defRPr/>
            </a:pPr>
            <a:fld id="{8663669D-2BA9-4702-B0D8-BA76FEAF13EF}" type="slidenum">
              <a:rPr lang="en-NZ" smtClean="0"/>
              <a:pPr>
                <a:defRPr/>
              </a:pPr>
              <a:t>12</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61762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err="1" smtClean="0"/>
              <a:t>Ariane</a:t>
            </a:r>
            <a:r>
              <a:rPr lang="en-NZ" dirty="0" smtClean="0"/>
              <a:t> 5 analysis, by </a:t>
            </a:r>
            <a:r>
              <a:rPr lang="en-NZ" dirty="0" err="1" smtClean="0"/>
              <a:t>Sommerville</a:t>
            </a:r>
            <a:endParaRPr lang="en-NZ" dirty="0"/>
          </a:p>
        </p:txBody>
      </p:sp>
      <p:sp>
        <p:nvSpPr>
          <p:cNvPr id="3" name="Content Placeholder 2"/>
          <p:cNvSpPr>
            <a:spLocks noGrp="1"/>
          </p:cNvSpPr>
          <p:nvPr>
            <p:ph sz="quarter" idx="1"/>
          </p:nvPr>
        </p:nvSpPr>
        <p:spPr/>
        <p:txBody>
          <a:bodyPr/>
          <a:lstStyle/>
          <a:p>
            <a:r>
              <a:rPr lang="en-NZ" dirty="0" smtClean="0"/>
              <a:t>The following slides are from a case study by Ian </a:t>
            </a:r>
            <a:r>
              <a:rPr lang="en-NZ" dirty="0" err="1" smtClean="0"/>
              <a:t>Sommerville</a:t>
            </a:r>
            <a:r>
              <a:rPr lang="en-NZ" dirty="0"/>
              <a:t>,</a:t>
            </a:r>
            <a:endParaRPr lang="en-NZ" dirty="0" smtClean="0"/>
          </a:p>
          <a:p>
            <a:pPr lvl="1"/>
            <a:r>
              <a:rPr lang="en-NZ" dirty="0" smtClean="0"/>
              <a:t>Author of </a:t>
            </a:r>
            <a:r>
              <a:rPr lang="en-NZ" i="1" dirty="0" smtClean="0"/>
              <a:t>Software Engineering</a:t>
            </a:r>
            <a:r>
              <a:rPr lang="en-NZ" dirty="0" smtClean="0"/>
              <a:t>, 9</a:t>
            </a:r>
            <a:r>
              <a:rPr lang="en-NZ" baseline="30000" dirty="0" smtClean="0"/>
              <a:t>th</a:t>
            </a:r>
            <a:r>
              <a:rPr lang="en-NZ" dirty="0" smtClean="0"/>
              <a:t> Edition, Addison-Wesley, 2010.</a:t>
            </a:r>
          </a:p>
          <a:p>
            <a:r>
              <a:rPr lang="en-NZ" dirty="0" smtClean="0"/>
              <a:t>I have corrected a few typos, reformatted, added some colour (for emphasis), and added a few comments (in red).</a:t>
            </a:r>
          </a:p>
          <a:p>
            <a:r>
              <a:rPr lang="en-NZ" dirty="0" smtClean="0"/>
              <a:t>His original slides are available for download:</a:t>
            </a:r>
          </a:p>
          <a:p>
            <a:pPr lvl="1"/>
            <a:r>
              <a:rPr lang="en-NZ" sz="1800" dirty="0" smtClean="0">
                <a:hlinkClick r:id="rId2"/>
              </a:rPr>
              <a:t>http</a:t>
            </a:r>
            <a:r>
              <a:rPr lang="en-NZ" sz="1800" dirty="0">
                <a:hlinkClick r:id="rId2"/>
              </a:rPr>
              <a:t>://www.cs.st-andrews.ac.uk/~</a:t>
            </a:r>
            <a:r>
              <a:rPr lang="en-NZ" sz="1800" dirty="0" smtClean="0">
                <a:hlinkClick r:id="rId2"/>
              </a:rPr>
              <a:t>ifs/Books/SE9/CaseStudies/Ariane5/index.html</a:t>
            </a:r>
            <a:endParaRPr lang="en-NZ" sz="1800" dirty="0" smtClean="0"/>
          </a:p>
          <a:p>
            <a:pPr lvl="1"/>
            <a:r>
              <a:rPr lang="en-NZ" sz="1800" dirty="0" smtClean="0"/>
              <a:t>“All </a:t>
            </a:r>
            <a:r>
              <a:rPr lang="en-NZ" sz="1800" dirty="0"/>
              <a:t>material provided on the SE9 website by Ian </a:t>
            </a:r>
            <a:r>
              <a:rPr lang="en-NZ" sz="1800" dirty="0" err="1"/>
              <a:t>Sommerville</a:t>
            </a:r>
            <a:r>
              <a:rPr lang="en-NZ" sz="1800" dirty="0"/>
              <a:t> is licensed under a </a:t>
            </a:r>
            <a:r>
              <a:rPr lang="en-NZ" sz="1800" dirty="0">
                <a:hlinkClick r:id="rId3"/>
              </a:rPr>
              <a:t>Creative Commons Attribution 2.5 UK: Scotland License. </a:t>
            </a:r>
            <a:r>
              <a:rPr lang="en-NZ" sz="1800" dirty="0"/>
              <a:t>The materials provided here are for educational purposes only and neither the author nor Pearson Education offers any warranties or representations in respect of their fitness for a particular purpose.</a:t>
            </a:r>
            <a:endParaRPr lang="en-NZ" sz="1800" dirty="0" smtClean="0"/>
          </a:p>
          <a:p>
            <a:endParaRPr lang="en-NZ" sz="1800" dirty="0"/>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13</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0612807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GB"/>
              <a:t>Ariane 5</a:t>
            </a:r>
          </a:p>
        </p:txBody>
      </p:sp>
      <p:sp>
        <p:nvSpPr>
          <p:cNvPr id="57347" name="Rectangle 3"/>
          <p:cNvSpPr>
            <a:spLocks noGrp="1" noChangeArrowheads="1"/>
          </p:cNvSpPr>
          <p:nvPr>
            <p:ph idx="1"/>
          </p:nvPr>
        </p:nvSpPr>
        <p:spPr>
          <a:xfrm>
            <a:off x="4114800" y="1676400"/>
            <a:ext cx="5302696" cy="4038600"/>
          </a:xfrm>
        </p:spPr>
        <p:txBody>
          <a:bodyPr>
            <a:normAutofit/>
          </a:bodyPr>
          <a:lstStyle/>
          <a:p>
            <a:r>
              <a:rPr lang="en-GB" sz="2400" dirty="0"/>
              <a:t>A European rocket designed to launch commercial payloads (e.g</a:t>
            </a:r>
            <a:r>
              <a:rPr lang="en-GB" sz="2400" dirty="0" smtClean="0"/>
              <a:t>. communications satellites) </a:t>
            </a:r>
            <a:r>
              <a:rPr lang="en-GB" sz="2400" dirty="0"/>
              <a:t>into Earth orbit</a:t>
            </a:r>
          </a:p>
          <a:p>
            <a:r>
              <a:rPr lang="en-GB" sz="2400" dirty="0"/>
              <a:t>Successor to the successful </a:t>
            </a:r>
            <a:r>
              <a:rPr lang="en-GB" sz="2400" dirty="0" err="1"/>
              <a:t>Ariane</a:t>
            </a:r>
            <a:r>
              <a:rPr lang="en-GB" sz="2400" dirty="0"/>
              <a:t> 4 launchers</a:t>
            </a:r>
          </a:p>
          <a:p>
            <a:r>
              <a:rPr lang="en-GB" sz="2400" dirty="0" err="1"/>
              <a:t>Ariane</a:t>
            </a:r>
            <a:r>
              <a:rPr lang="en-GB" sz="2400" dirty="0"/>
              <a:t> 5 can carry a heavier payload than </a:t>
            </a:r>
            <a:r>
              <a:rPr lang="en-GB" sz="2400" dirty="0" err="1"/>
              <a:t>Ariane</a:t>
            </a:r>
            <a:r>
              <a:rPr lang="en-GB" sz="2400" dirty="0"/>
              <a:t> </a:t>
            </a:r>
            <a:r>
              <a:rPr lang="en-GB" sz="2400" dirty="0" smtClean="0"/>
              <a:t>4</a:t>
            </a:r>
          </a:p>
          <a:p>
            <a:r>
              <a:rPr lang="en-GB" sz="2400" dirty="0">
                <a:hlinkClick r:id="rId3"/>
              </a:rPr>
              <a:t>YouTube Video</a:t>
            </a:r>
            <a:r>
              <a:rPr lang="en-GB" sz="2400" dirty="0"/>
              <a:t> of the first launch (25 seconds).  </a:t>
            </a:r>
            <a:r>
              <a:rPr lang="en-GB" sz="2400" dirty="0">
                <a:hlinkClick r:id="rId4"/>
              </a:rPr>
              <a:t>Longer video (2 min.)</a:t>
            </a:r>
            <a:endParaRPr lang="en-GB" sz="2400" dirty="0"/>
          </a:p>
        </p:txBody>
      </p:sp>
      <p:pic>
        <p:nvPicPr>
          <p:cNvPr id="57349" name="Picture 5"/>
          <p:cNvPicPr>
            <a:picLocks noChangeAspect="1" noChangeArrowheads="1"/>
          </p:cNvPicPr>
          <p:nvPr/>
        </p:nvPicPr>
        <p:blipFill>
          <a:blip r:embed="rId5"/>
          <a:srcRect/>
          <a:stretch>
            <a:fillRect/>
          </a:stretch>
        </p:blipFill>
        <p:spPr bwMode="auto">
          <a:xfrm>
            <a:off x="838200" y="1752600"/>
            <a:ext cx="2454275" cy="3505200"/>
          </a:xfrm>
          <a:prstGeom prst="rect">
            <a:avLst/>
          </a:prstGeom>
          <a:noFill/>
          <a:ln w="12700">
            <a:noFill/>
            <a:miter lim="800000"/>
            <a:headEnd/>
            <a:tailEnd/>
          </a:ln>
          <a:effectLst/>
        </p:spPr>
      </p:pic>
      <p:sp>
        <p:nvSpPr>
          <p:cNvPr id="2" name="Date Placeholder 1"/>
          <p:cNvSpPr>
            <a:spLocks noGrp="1"/>
          </p:cNvSpPr>
          <p:nvPr>
            <p:ph type="dt" sz="half" idx="10"/>
          </p:nvPr>
        </p:nvSpPr>
        <p:spPr/>
        <p:txBody>
          <a:bodyPr/>
          <a:lstStyle/>
          <a:p>
            <a:pPr>
              <a:defRPr/>
            </a:pPr>
            <a:r>
              <a:rPr lang="en-US" smtClean="0"/>
              <a:t>2015 S1</a:t>
            </a:r>
            <a:endParaRPr lang="en-NZ"/>
          </a:p>
        </p:txBody>
      </p:sp>
      <p:sp>
        <p:nvSpPr>
          <p:cNvPr id="3" name="Slide Number Placeholder 2"/>
          <p:cNvSpPr>
            <a:spLocks noGrp="1"/>
          </p:cNvSpPr>
          <p:nvPr>
            <p:ph type="sldNum" sz="quarter" idx="12"/>
          </p:nvPr>
        </p:nvSpPr>
        <p:spPr/>
        <p:txBody>
          <a:bodyPr/>
          <a:lstStyle/>
          <a:p>
            <a:pPr>
              <a:defRPr/>
            </a:pPr>
            <a:fld id="{8663669D-2BA9-4702-B0D8-BA76FEAF13EF}" type="slidenum">
              <a:rPr lang="en-NZ" smtClean="0"/>
              <a:pPr>
                <a:defRPr/>
              </a:pPr>
              <a:t>14</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GB"/>
              <a:t>The problem</a:t>
            </a:r>
          </a:p>
        </p:txBody>
      </p:sp>
      <p:sp>
        <p:nvSpPr>
          <p:cNvPr id="59395" name="Rectangle 3"/>
          <p:cNvSpPr>
            <a:spLocks noGrp="1" noChangeArrowheads="1"/>
          </p:cNvSpPr>
          <p:nvPr>
            <p:ph idx="1"/>
          </p:nvPr>
        </p:nvSpPr>
        <p:spPr>
          <a:xfrm>
            <a:off x="1066800" y="1524000"/>
            <a:ext cx="7743825" cy="3783013"/>
          </a:xfrm>
        </p:spPr>
        <p:txBody>
          <a:bodyPr/>
          <a:lstStyle/>
          <a:p>
            <a:pPr>
              <a:lnSpc>
                <a:spcPct val="90000"/>
              </a:lnSpc>
            </a:pPr>
            <a:r>
              <a:rPr lang="en-GB" sz="2400" dirty="0"/>
              <a:t>The attitude and trajectory of the rocket are measured by a computer-based inertial reference system. </a:t>
            </a:r>
            <a:endParaRPr lang="en-GB" sz="2400" dirty="0" smtClean="0"/>
          </a:p>
          <a:p>
            <a:pPr lvl="1">
              <a:lnSpc>
                <a:spcPct val="90000"/>
              </a:lnSpc>
            </a:pPr>
            <a:r>
              <a:rPr lang="en-GB" sz="2100" dirty="0" smtClean="0"/>
              <a:t>This </a:t>
            </a:r>
            <a:r>
              <a:rPr lang="en-GB" sz="2100" dirty="0"/>
              <a:t>transmits commands to the engines to maintain attitude and direction.</a:t>
            </a:r>
          </a:p>
          <a:p>
            <a:pPr lvl="1">
              <a:lnSpc>
                <a:spcPct val="90000"/>
              </a:lnSpc>
            </a:pPr>
            <a:r>
              <a:rPr lang="en-GB" sz="2100" dirty="0"/>
              <a:t>The software failed and this system and the backup system shut down.</a:t>
            </a:r>
          </a:p>
          <a:p>
            <a:pPr>
              <a:lnSpc>
                <a:spcPct val="90000"/>
              </a:lnSpc>
            </a:pPr>
            <a:r>
              <a:rPr lang="en-GB" sz="2400" dirty="0">
                <a:solidFill>
                  <a:srgbClr val="FF0000"/>
                </a:solidFill>
              </a:rPr>
              <a:t>Diagnostic commands were transmitted to the engines which interpreted them as real data</a:t>
            </a:r>
            <a:r>
              <a:rPr lang="en-GB" sz="2400" dirty="0"/>
              <a:t> </a:t>
            </a:r>
            <a:endParaRPr lang="en-GB" sz="2400" dirty="0" smtClean="0"/>
          </a:p>
          <a:p>
            <a:pPr lvl="1">
              <a:lnSpc>
                <a:spcPct val="90000"/>
              </a:lnSpc>
            </a:pPr>
            <a:r>
              <a:rPr lang="en-GB" sz="2100" dirty="0" smtClean="0"/>
              <a:t>and </a:t>
            </a:r>
            <a:r>
              <a:rPr lang="en-GB" sz="2100" dirty="0"/>
              <a:t>which swivelled to an extreme position resulting in unforeseen stresses on the rocket.</a:t>
            </a:r>
          </a:p>
        </p:txBody>
      </p:sp>
      <p:sp>
        <p:nvSpPr>
          <p:cNvPr id="2" name="Date Placeholder 1"/>
          <p:cNvSpPr>
            <a:spLocks noGrp="1"/>
          </p:cNvSpPr>
          <p:nvPr>
            <p:ph type="dt" sz="half" idx="10"/>
          </p:nvPr>
        </p:nvSpPr>
        <p:spPr/>
        <p:txBody>
          <a:bodyPr/>
          <a:lstStyle/>
          <a:p>
            <a:pPr>
              <a:defRPr/>
            </a:pPr>
            <a:r>
              <a:rPr lang="en-US" smtClean="0"/>
              <a:t>2015 S1</a:t>
            </a:r>
            <a:endParaRPr lang="en-NZ"/>
          </a:p>
        </p:txBody>
      </p:sp>
      <p:sp>
        <p:nvSpPr>
          <p:cNvPr id="3" name="Slide Number Placeholder 2"/>
          <p:cNvSpPr>
            <a:spLocks noGrp="1"/>
          </p:cNvSpPr>
          <p:nvPr>
            <p:ph type="sldNum" sz="quarter" idx="12"/>
          </p:nvPr>
        </p:nvSpPr>
        <p:spPr/>
        <p:txBody>
          <a:bodyPr/>
          <a:lstStyle/>
          <a:p>
            <a:pPr>
              <a:defRPr/>
            </a:pPr>
            <a:fld id="{8663669D-2BA9-4702-B0D8-BA76FEAF13EF}" type="slidenum">
              <a:rPr lang="en-NZ" smtClean="0"/>
              <a:pPr>
                <a:defRPr/>
              </a:pPr>
              <a:t>15</a:t>
            </a:fld>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GB"/>
              <a:t>Software failure</a:t>
            </a:r>
          </a:p>
        </p:txBody>
      </p:sp>
      <p:sp>
        <p:nvSpPr>
          <p:cNvPr id="60419" name="Rectangle 3"/>
          <p:cNvSpPr>
            <a:spLocks noGrp="1" noChangeArrowheads="1"/>
          </p:cNvSpPr>
          <p:nvPr>
            <p:ph idx="1"/>
          </p:nvPr>
        </p:nvSpPr>
        <p:spPr/>
        <p:txBody>
          <a:bodyPr>
            <a:normAutofit/>
          </a:bodyPr>
          <a:lstStyle/>
          <a:p>
            <a:r>
              <a:rPr lang="en-GB" dirty="0"/>
              <a:t>Software failure occurred when </a:t>
            </a:r>
            <a:endParaRPr lang="en-GB" dirty="0" smtClean="0"/>
          </a:p>
          <a:p>
            <a:pPr lvl="1"/>
            <a:r>
              <a:rPr lang="en-GB" dirty="0" smtClean="0"/>
              <a:t>an </a:t>
            </a:r>
            <a:r>
              <a:rPr lang="en-GB" dirty="0"/>
              <a:t>attempt to convert a 64-bit floating point number to a signed 16-bit integer caused the number to overflow.</a:t>
            </a:r>
          </a:p>
          <a:p>
            <a:r>
              <a:rPr lang="en-GB" dirty="0"/>
              <a:t>There was </a:t>
            </a:r>
            <a:r>
              <a:rPr lang="en-GB" dirty="0">
                <a:solidFill>
                  <a:srgbClr val="FF0000"/>
                </a:solidFill>
              </a:rPr>
              <a:t>no exception handler </a:t>
            </a:r>
            <a:r>
              <a:rPr lang="en-GB" dirty="0"/>
              <a:t>associated with the conversion </a:t>
            </a:r>
            <a:endParaRPr lang="en-GB" dirty="0" smtClean="0"/>
          </a:p>
          <a:p>
            <a:pPr lvl="1"/>
            <a:r>
              <a:rPr lang="en-GB" dirty="0" smtClean="0"/>
              <a:t>so </a:t>
            </a:r>
            <a:r>
              <a:rPr lang="en-GB" dirty="0"/>
              <a:t>the system exception management facilities were invoked. </a:t>
            </a:r>
            <a:endParaRPr lang="en-GB" dirty="0" smtClean="0"/>
          </a:p>
          <a:p>
            <a:pPr lvl="1"/>
            <a:r>
              <a:rPr lang="en-GB" dirty="0" smtClean="0"/>
              <a:t>These </a:t>
            </a:r>
            <a:r>
              <a:rPr lang="en-GB" dirty="0"/>
              <a:t>shut down the software.</a:t>
            </a:r>
          </a:p>
          <a:p>
            <a:r>
              <a:rPr lang="en-GB" dirty="0"/>
              <a:t>The backup software was a copy and </a:t>
            </a:r>
            <a:endParaRPr lang="en-GB" dirty="0" smtClean="0"/>
          </a:p>
          <a:p>
            <a:pPr lvl="1"/>
            <a:r>
              <a:rPr lang="en-GB" dirty="0" smtClean="0"/>
              <a:t>behaved </a:t>
            </a:r>
            <a:r>
              <a:rPr lang="en-GB" dirty="0"/>
              <a:t>in exactly the same way.</a:t>
            </a:r>
          </a:p>
        </p:txBody>
      </p:sp>
      <p:sp>
        <p:nvSpPr>
          <p:cNvPr id="2" name="Date Placeholder 1"/>
          <p:cNvSpPr>
            <a:spLocks noGrp="1"/>
          </p:cNvSpPr>
          <p:nvPr>
            <p:ph type="dt" sz="half" idx="10"/>
          </p:nvPr>
        </p:nvSpPr>
        <p:spPr/>
        <p:txBody>
          <a:bodyPr/>
          <a:lstStyle/>
          <a:p>
            <a:pPr>
              <a:defRPr/>
            </a:pPr>
            <a:r>
              <a:rPr lang="en-US" smtClean="0"/>
              <a:t>2015 S1</a:t>
            </a:r>
            <a:endParaRPr lang="en-NZ"/>
          </a:p>
        </p:txBody>
      </p:sp>
      <p:sp>
        <p:nvSpPr>
          <p:cNvPr id="3" name="Slide Number Placeholder 2"/>
          <p:cNvSpPr>
            <a:spLocks noGrp="1"/>
          </p:cNvSpPr>
          <p:nvPr>
            <p:ph type="sldNum" sz="quarter" idx="12"/>
          </p:nvPr>
        </p:nvSpPr>
        <p:spPr/>
        <p:txBody>
          <a:bodyPr/>
          <a:lstStyle/>
          <a:p>
            <a:pPr>
              <a:defRPr/>
            </a:pPr>
            <a:fld id="{8663669D-2BA9-4702-B0D8-BA76FEAF13EF}" type="slidenum">
              <a:rPr lang="en-NZ" smtClean="0"/>
              <a:pPr>
                <a:defRPr/>
              </a:pPr>
              <a:t>16</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GB"/>
              <a:t>Avoidable failure?</a:t>
            </a:r>
          </a:p>
        </p:txBody>
      </p:sp>
      <p:sp>
        <p:nvSpPr>
          <p:cNvPr id="61443" name="Rectangle 3"/>
          <p:cNvSpPr>
            <a:spLocks noGrp="1" noChangeArrowheads="1"/>
          </p:cNvSpPr>
          <p:nvPr>
            <p:ph idx="1"/>
          </p:nvPr>
        </p:nvSpPr>
        <p:spPr/>
        <p:txBody>
          <a:bodyPr/>
          <a:lstStyle/>
          <a:p>
            <a:pPr>
              <a:lnSpc>
                <a:spcPct val="90000"/>
              </a:lnSpc>
            </a:pPr>
            <a:r>
              <a:rPr lang="en-GB" dirty="0"/>
              <a:t>The software that failed was reused from the </a:t>
            </a:r>
            <a:r>
              <a:rPr lang="en-GB" dirty="0" err="1"/>
              <a:t>Ariane</a:t>
            </a:r>
            <a:r>
              <a:rPr lang="en-GB" dirty="0"/>
              <a:t> 4 launch vehicle. </a:t>
            </a:r>
            <a:endParaRPr lang="en-GB" dirty="0" smtClean="0"/>
          </a:p>
          <a:p>
            <a:pPr lvl="1">
              <a:lnSpc>
                <a:spcPct val="90000"/>
              </a:lnSpc>
            </a:pPr>
            <a:r>
              <a:rPr lang="en-GB" dirty="0" smtClean="0"/>
              <a:t>The </a:t>
            </a:r>
            <a:r>
              <a:rPr lang="en-GB" dirty="0"/>
              <a:t>computation that resulted in overflow was not used by </a:t>
            </a:r>
            <a:r>
              <a:rPr lang="en-GB" dirty="0" err="1"/>
              <a:t>Ariane</a:t>
            </a:r>
            <a:r>
              <a:rPr lang="en-GB" dirty="0"/>
              <a:t> 5.</a:t>
            </a:r>
          </a:p>
          <a:p>
            <a:pPr>
              <a:lnSpc>
                <a:spcPct val="90000"/>
              </a:lnSpc>
            </a:pPr>
            <a:r>
              <a:rPr lang="en-GB" dirty="0"/>
              <a:t>Decisions were made</a:t>
            </a:r>
          </a:p>
          <a:p>
            <a:pPr lvl="1">
              <a:lnSpc>
                <a:spcPct val="90000"/>
              </a:lnSpc>
            </a:pPr>
            <a:r>
              <a:rPr lang="en-GB" dirty="0"/>
              <a:t>Not to remove the facility as this could introduce new faults;</a:t>
            </a:r>
          </a:p>
          <a:p>
            <a:pPr lvl="1">
              <a:lnSpc>
                <a:spcPct val="90000"/>
              </a:lnSpc>
            </a:pPr>
            <a:r>
              <a:rPr lang="en-GB" dirty="0"/>
              <a:t>Not to test for overflow exceptions because the processor was heavily loaded. </a:t>
            </a:r>
          </a:p>
          <a:p>
            <a:pPr lvl="2">
              <a:lnSpc>
                <a:spcPct val="90000"/>
              </a:lnSpc>
            </a:pPr>
            <a:r>
              <a:rPr lang="en-GB" dirty="0" smtClean="0"/>
              <a:t>For </a:t>
            </a:r>
            <a:r>
              <a:rPr lang="en-GB" dirty="0"/>
              <a:t>dependability reasons, </a:t>
            </a:r>
            <a:r>
              <a:rPr lang="en-GB" dirty="0" smtClean="0"/>
              <a:t>it </a:t>
            </a:r>
            <a:r>
              <a:rPr lang="en-GB" dirty="0"/>
              <a:t>was thought desirable to have some spare processor capacity.</a:t>
            </a:r>
          </a:p>
        </p:txBody>
      </p:sp>
      <p:sp>
        <p:nvSpPr>
          <p:cNvPr id="2" name="Date Placeholder 1"/>
          <p:cNvSpPr>
            <a:spLocks noGrp="1"/>
          </p:cNvSpPr>
          <p:nvPr>
            <p:ph type="dt" sz="half" idx="10"/>
          </p:nvPr>
        </p:nvSpPr>
        <p:spPr/>
        <p:txBody>
          <a:bodyPr/>
          <a:lstStyle/>
          <a:p>
            <a:pPr>
              <a:defRPr/>
            </a:pPr>
            <a:r>
              <a:rPr lang="en-US" smtClean="0"/>
              <a:t>2015 S1</a:t>
            </a:r>
            <a:endParaRPr lang="en-NZ"/>
          </a:p>
        </p:txBody>
      </p:sp>
      <p:sp>
        <p:nvSpPr>
          <p:cNvPr id="3" name="Slide Number Placeholder 2"/>
          <p:cNvSpPr>
            <a:spLocks noGrp="1"/>
          </p:cNvSpPr>
          <p:nvPr>
            <p:ph type="sldNum" sz="quarter" idx="12"/>
          </p:nvPr>
        </p:nvSpPr>
        <p:spPr/>
        <p:txBody>
          <a:bodyPr/>
          <a:lstStyle/>
          <a:p>
            <a:pPr>
              <a:defRPr/>
            </a:pPr>
            <a:fld id="{8663669D-2BA9-4702-B0D8-BA76FEAF13EF}" type="slidenum">
              <a:rPr lang="en-NZ" smtClean="0"/>
              <a:pPr>
                <a:defRPr/>
              </a:pPr>
              <a:t>17</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a:t>Why not Ariane 4?</a:t>
            </a:r>
          </a:p>
        </p:txBody>
      </p:sp>
      <p:sp>
        <p:nvSpPr>
          <p:cNvPr id="65539" name="Rectangle 3"/>
          <p:cNvSpPr>
            <a:spLocks noGrp="1" noChangeArrowheads="1"/>
          </p:cNvSpPr>
          <p:nvPr>
            <p:ph idx="1"/>
          </p:nvPr>
        </p:nvSpPr>
        <p:spPr/>
        <p:txBody>
          <a:bodyPr/>
          <a:lstStyle/>
          <a:p>
            <a:r>
              <a:rPr lang="en-GB" dirty="0" smtClean="0"/>
              <a:t>...  </a:t>
            </a:r>
            <a:r>
              <a:rPr lang="en-GB" dirty="0" err="1" smtClean="0"/>
              <a:t>Ariane</a:t>
            </a:r>
            <a:r>
              <a:rPr lang="en-GB" dirty="0" smtClean="0"/>
              <a:t> </a:t>
            </a:r>
            <a:r>
              <a:rPr lang="en-GB" dirty="0"/>
              <a:t>4 </a:t>
            </a:r>
            <a:r>
              <a:rPr lang="en-GB" dirty="0" smtClean="0"/>
              <a:t>(a </a:t>
            </a:r>
            <a:r>
              <a:rPr lang="en-GB" dirty="0"/>
              <a:t>smaller vehicle</a:t>
            </a:r>
            <a:r>
              <a:rPr lang="en-GB" dirty="0" smtClean="0"/>
              <a:t>) ... has </a:t>
            </a:r>
            <a:r>
              <a:rPr lang="en-GB" dirty="0"/>
              <a:t>a lower initial acceleration and build up of horizontal velocity than </a:t>
            </a:r>
            <a:r>
              <a:rPr lang="en-GB" dirty="0" err="1"/>
              <a:t>Ariane</a:t>
            </a:r>
            <a:r>
              <a:rPr lang="en-GB" dirty="0"/>
              <a:t> 5.</a:t>
            </a:r>
          </a:p>
          <a:p>
            <a:r>
              <a:rPr lang="en-GB" dirty="0"/>
              <a:t>The value of the variable </a:t>
            </a:r>
            <a:r>
              <a:rPr lang="en-GB" dirty="0" smtClean="0"/>
              <a:t>[that overflowed on </a:t>
            </a:r>
            <a:r>
              <a:rPr lang="en-GB" dirty="0" err="1" smtClean="0"/>
              <a:t>Ariane</a:t>
            </a:r>
            <a:r>
              <a:rPr lang="en-GB" dirty="0" smtClean="0"/>
              <a:t> 5</a:t>
            </a:r>
            <a:r>
              <a:rPr lang="en-GB" dirty="0"/>
              <a:t>] ... </a:t>
            </a:r>
            <a:r>
              <a:rPr lang="en-GB" dirty="0" smtClean="0"/>
              <a:t>could </a:t>
            </a:r>
            <a:r>
              <a:rPr lang="en-GB" dirty="0"/>
              <a:t>never reach a level </a:t>
            </a:r>
            <a:r>
              <a:rPr lang="en-GB" dirty="0" smtClean="0"/>
              <a:t>[on </a:t>
            </a:r>
            <a:r>
              <a:rPr lang="en-GB" dirty="0" err="1" smtClean="0"/>
              <a:t>Ariane</a:t>
            </a:r>
            <a:r>
              <a:rPr lang="en-GB" dirty="0" smtClean="0"/>
              <a:t> 4] that </a:t>
            </a:r>
            <a:r>
              <a:rPr lang="en-GB" dirty="0"/>
              <a:t>caused </a:t>
            </a:r>
            <a:r>
              <a:rPr lang="en-GB" dirty="0" smtClean="0"/>
              <a:t>overflow ... </a:t>
            </a:r>
            <a:endParaRPr lang="en-GB" dirty="0"/>
          </a:p>
        </p:txBody>
      </p:sp>
      <p:sp>
        <p:nvSpPr>
          <p:cNvPr id="2" name="Date Placeholder 1"/>
          <p:cNvSpPr>
            <a:spLocks noGrp="1"/>
          </p:cNvSpPr>
          <p:nvPr>
            <p:ph type="dt" sz="half" idx="10"/>
          </p:nvPr>
        </p:nvSpPr>
        <p:spPr/>
        <p:txBody>
          <a:bodyPr/>
          <a:lstStyle/>
          <a:p>
            <a:pPr>
              <a:defRPr/>
            </a:pPr>
            <a:r>
              <a:rPr lang="en-US" smtClean="0"/>
              <a:t>2015 S1</a:t>
            </a:r>
            <a:endParaRPr lang="en-NZ"/>
          </a:p>
        </p:txBody>
      </p:sp>
      <p:sp>
        <p:nvSpPr>
          <p:cNvPr id="3" name="Slide Number Placeholder 2"/>
          <p:cNvSpPr>
            <a:spLocks noGrp="1"/>
          </p:cNvSpPr>
          <p:nvPr>
            <p:ph type="sldNum" sz="quarter" idx="12"/>
          </p:nvPr>
        </p:nvSpPr>
        <p:spPr/>
        <p:txBody>
          <a:bodyPr/>
          <a:lstStyle/>
          <a:p>
            <a:pPr>
              <a:defRPr/>
            </a:pPr>
            <a:fld id="{8663669D-2BA9-4702-B0D8-BA76FEAF13EF}" type="slidenum">
              <a:rPr lang="en-NZ" smtClean="0"/>
              <a:pPr>
                <a:defRPr/>
              </a:pPr>
              <a:t>18</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a:t>Validation failure</a:t>
            </a:r>
          </a:p>
        </p:txBody>
      </p:sp>
      <p:sp>
        <p:nvSpPr>
          <p:cNvPr id="62467" name="Rectangle 3"/>
          <p:cNvSpPr>
            <a:spLocks noGrp="1" noChangeArrowheads="1"/>
          </p:cNvSpPr>
          <p:nvPr>
            <p:ph idx="1"/>
          </p:nvPr>
        </p:nvSpPr>
        <p:spPr>
          <a:xfrm>
            <a:off x="1066800" y="1524000"/>
            <a:ext cx="7743825" cy="3783013"/>
          </a:xfrm>
        </p:spPr>
        <p:txBody>
          <a:bodyPr/>
          <a:lstStyle/>
          <a:p>
            <a:r>
              <a:rPr lang="en-GB" sz="2400" dirty="0"/>
              <a:t>As the facility that failed was not required for </a:t>
            </a:r>
            <a:r>
              <a:rPr lang="en-GB" sz="2400" dirty="0" err="1"/>
              <a:t>Ariane</a:t>
            </a:r>
            <a:r>
              <a:rPr lang="en-GB" sz="2400" dirty="0"/>
              <a:t> 5, </a:t>
            </a:r>
            <a:endParaRPr lang="en-GB" sz="2400" dirty="0" smtClean="0"/>
          </a:p>
          <a:p>
            <a:pPr lvl="1"/>
            <a:r>
              <a:rPr lang="en-GB" sz="2100" dirty="0" smtClean="0"/>
              <a:t>there </a:t>
            </a:r>
            <a:r>
              <a:rPr lang="en-GB" sz="2100" dirty="0"/>
              <a:t>was </a:t>
            </a:r>
            <a:r>
              <a:rPr lang="en-GB" sz="2100" dirty="0">
                <a:solidFill>
                  <a:srgbClr val="FF0000"/>
                </a:solidFill>
              </a:rPr>
              <a:t>no requirement </a:t>
            </a:r>
            <a:r>
              <a:rPr lang="en-GB" sz="2100" dirty="0"/>
              <a:t>associated with it.</a:t>
            </a:r>
          </a:p>
          <a:p>
            <a:r>
              <a:rPr lang="en-GB" sz="2400" dirty="0"/>
              <a:t>As there was no associated requirement, </a:t>
            </a:r>
            <a:endParaRPr lang="en-GB" sz="2400" dirty="0" smtClean="0"/>
          </a:p>
          <a:p>
            <a:pPr lvl="1"/>
            <a:r>
              <a:rPr lang="en-GB" sz="2100" dirty="0" smtClean="0"/>
              <a:t>there </a:t>
            </a:r>
            <a:r>
              <a:rPr lang="en-GB" sz="2100" dirty="0"/>
              <a:t>were </a:t>
            </a:r>
            <a:r>
              <a:rPr lang="en-GB" sz="2100" dirty="0">
                <a:solidFill>
                  <a:srgbClr val="FF0000"/>
                </a:solidFill>
              </a:rPr>
              <a:t>no </a:t>
            </a:r>
            <a:r>
              <a:rPr lang="en-GB" sz="2100" dirty="0" smtClean="0">
                <a:solidFill>
                  <a:srgbClr val="FF0000"/>
                </a:solidFill>
              </a:rPr>
              <a:t>tests </a:t>
            </a:r>
            <a:r>
              <a:rPr lang="en-GB" sz="2100" dirty="0"/>
              <a:t>of that part of the software and hence no possibility of discovering the problem.</a:t>
            </a:r>
          </a:p>
          <a:p>
            <a:r>
              <a:rPr lang="en-GB" sz="2400" dirty="0"/>
              <a:t>During system testing, </a:t>
            </a:r>
            <a:endParaRPr lang="en-GB" sz="2400" dirty="0" smtClean="0"/>
          </a:p>
          <a:p>
            <a:pPr lvl="1"/>
            <a:r>
              <a:rPr lang="en-GB" sz="2100" dirty="0" smtClean="0"/>
              <a:t>simulators </a:t>
            </a:r>
            <a:r>
              <a:rPr lang="en-GB" sz="2100" dirty="0"/>
              <a:t>of the inertial reference system computers were used. </a:t>
            </a:r>
            <a:endParaRPr lang="en-GB" sz="2100" dirty="0" smtClean="0"/>
          </a:p>
          <a:p>
            <a:pPr lvl="1"/>
            <a:r>
              <a:rPr lang="en-GB" sz="2100" dirty="0" smtClean="0"/>
              <a:t>These </a:t>
            </a:r>
            <a:r>
              <a:rPr lang="en-GB" sz="2100" dirty="0"/>
              <a:t>did not generate the error as there was no requirement!</a:t>
            </a:r>
          </a:p>
        </p:txBody>
      </p:sp>
      <p:sp>
        <p:nvSpPr>
          <p:cNvPr id="2" name="Date Placeholder 1"/>
          <p:cNvSpPr>
            <a:spLocks noGrp="1"/>
          </p:cNvSpPr>
          <p:nvPr>
            <p:ph type="dt" sz="half" idx="10"/>
          </p:nvPr>
        </p:nvSpPr>
        <p:spPr/>
        <p:txBody>
          <a:bodyPr/>
          <a:lstStyle/>
          <a:p>
            <a:pPr>
              <a:defRPr/>
            </a:pPr>
            <a:r>
              <a:rPr lang="en-US" smtClean="0"/>
              <a:t>2015 S1</a:t>
            </a:r>
            <a:endParaRPr lang="en-NZ"/>
          </a:p>
        </p:txBody>
      </p:sp>
      <p:sp>
        <p:nvSpPr>
          <p:cNvPr id="3" name="Slide Number Placeholder 2"/>
          <p:cNvSpPr>
            <a:spLocks noGrp="1"/>
          </p:cNvSpPr>
          <p:nvPr>
            <p:ph type="sldNum" sz="quarter" idx="12"/>
          </p:nvPr>
        </p:nvSpPr>
        <p:spPr/>
        <p:txBody>
          <a:bodyPr/>
          <a:lstStyle/>
          <a:p>
            <a:pPr>
              <a:defRPr/>
            </a:pPr>
            <a:fld id="{8663669D-2BA9-4702-B0D8-BA76FEAF13EF}" type="slidenum">
              <a:rPr lang="en-NZ" smtClean="0"/>
              <a:pPr>
                <a:defRPr/>
              </a:pPr>
              <a:t>19</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Lecture plan</a:t>
            </a:r>
            <a:endParaRPr lang="en-NZ" dirty="0"/>
          </a:p>
        </p:txBody>
      </p:sp>
      <p:sp>
        <p:nvSpPr>
          <p:cNvPr id="3" name="Content Placeholder 2"/>
          <p:cNvSpPr>
            <a:spLocks noGrp="1"/>
          </p:cNvSpPr>
          <p:nvPr>
            <p:ph sz="quarter" idx="1"/>
          </p:nvPr>
        </p:nvSpPr>
        <p:spPr>
          <a:xfrm>
            <a:off x="165100" y="1219200"/>
            <a:ext cx="9493250" cy="4010000"/>
          </a:xfrm>
        </p:spPr>
        <p:txBody>
          <a:bodyPr>
            <a:normAutofit fontScale="85000" lnSpcReduction="20000"/>
          </a:bodyPr>
          <a:lstStyle/>
          <a:p>
            <a:endParaRPr lang="en-NZ" dirty="0" smtClean="0"/>
          </a:p>
          <a:p>
            <a:pPr marL="0" indent="0">
              <a:buNone/>
            </a:pPr>
            <a:r>
              <a:rPr lang="en-NZ" sz="2400" dirty="0"/>
              <a:t>Week 1: 		</a:t>
            </a:r>
            <a:r>
              <a:rPr lang="en-NZ" sz="2400" i="1" dirty="0"/>
              <a:t>No class - Anzac Day</a:t>
            </a:r>
          </a:p>
          <a:p>
            <a:pPr marL="0" indent="0">
              <a:buNone/>
            </a:pPr>
            <a:r>
              <a:rPr lang="en-NZ" sz="2400" dirty="0">
                <a:solidFill>
                  <a:srgbClr val="0070C0"/>
                </a:solidFill>
              </a:rPr>
              <a:t>		</a:t>
            </a:r>
            <a:r>
              <a:rPr lang="en-NZ" sz="2400" dirty="0"/>
              <a:t>What is software quality?</a:t>
            </a:r>
          </a:p>
          <a:p>
            <a:pPr marL="0" indent="0">
              <a:buNone/>
            </a:pPr>
            <a:r>
              <a:rPr lang="en-NZ" sz="2400" dirty="0"/>
              <a:t>		Some key developer practices (version control, testing).</a:t>
            </a:r>
          </a:p>
          <a:p>
            <a:pPr marL="0" indent="0">
              <a:buNone/>
            </a:pPr>
            <a:r>
              <a:rPr lang="en-NZ" sz="2400" dirty="0"/>
              <a:t>		</a:t>
            </a:r>
          </a:p>
          <a:p>
            <a:pPr marL="0" indent="0">
              <a:buNone/>
            </a:pPr>
            <a:r>
              <a:rPr lang="en-NZ" sz="2400" dirty="0"/>
              <a:t>Week 2:		Black box testing. </a:t>
            </a:r>
          </a:p>
          <a:p>
            <a:pPr marL="0" indent="0">
              <a:buNone/>
            </a:pPr>
            <a:r>
              <a:rPr lang="en-NZ" sz="2400" dirty="0"/>
              <a:t>		White-box testing. </a:t>
            </a:r>
          </a:p>
          <a:p>
            <a:pPr marL="0" indent="0">
              <a:buNone/>
            </a:pPr>
            <a:r>
              <a:rPr lang="en-NZ" sz="2400" dirty="0"/>
              <a:t>		</a:t>
            </a:r>
            <a:r>
              <a:rPr lang="en-NZ" sz="2800" dirty="0"/>
              <a:t>Myers' testing principles.</a:t>
            </a:r>
          </a:p>
          <a:p>
            <a:pPr marL="0" indent="0">
              <a:buNone/>
            </a:pPr>
            <a:r>
              <a:rPr lang="en-NZ" sz="2400" dirty="0"/>
              <a:t>		</a:t>
            </a:r>
          </a:p>
          <a:p>
            <a:pPr marL="0" indent="0">
              <a:buNone/>
            </a:pPr>
            <a:r>
              <a:rPr lang="en-NZ" sz="2400" dirty="0"/>
              <a:t>Week 3:		Traditional approach to testing (Waterfall). </a:t>
            </a:r>
          </a:p>
          <a:p>
            <a:pPr marL="0" indent="0">
              <a:buNone/>
            </a:pPr>
            <a:r>
              <a:rPr lang="en-NZ" sz="2400" dirty="0"/>
              <a:t>		</a:t>
            </a:r>
            <a:r>
              <a:rPr lang="en-NZ" sz="2500" dirty="0"/>
              <a:t>Agile approach to testing (XP).</a:t>
            </a:r>
          </a:p>
          <a:p>
            <a:pPr marL="0" indent="0">
              <a:buNone/>
            </a:pPr>
            <a:r>
              <a:rPr lang="en-NZ" sz="2400" dirty="0"/>
              <a:t>		</a:t>
            </a:r>
            <a:r>
              <a:rPr lang="en-NZ" sz="2800" dirty="0">
                <a:solidFill>
                  <a:srgbClr val="0070C0"/>
                </a:solidFill>
              </a:rPr>
              <a:t>Famous failures.</a:t>
            </a:r>
          </a:p>
          <a:p>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56579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a:t>Review failure</a:t>
            </a:r>
          </a:p>
        </p:txBody>
      </p:sp>
      <p:sp>
        <p:nvSpPr>
          <p:cNvPr id="63491" name="Rectangle 3"/>
          <p:cNvSpPr>
            <a:spLocks noGrp="1" noChangeArrowheads="1"/>
          </p:cNvSpPr>
          <p:nvPr>
            <p:ph idx="1"/>
          </p:nvPr>
        </p:nvSpPr>
        <p:spPr/>
        <p:txBody>
          <a:bodyPr/>
          <a:lstStyle/>
          <a:p>
            <a:r>
              <a:rPr lang="en-GB" sz="2400" dirty="0"/>
              <a:t>The design and code of all software should be reviewed for problems during the development process</a:t>
            </a:r>
          </a:p>
          <a:p>
            <a:r>
              <a:rPr lang="en-GB" sz="2400" dirty="0"/>
              <a:t>Either</a:t>
            </a:r>
          </a:p>
          <a:p>
            <a:pPr lvl="1"/>
            <a:r>
              <a:rPr lang="en-GB" sz="2000" dirty="0"/>
              <a:t>The inertial reference system software was not reviewed because it had been used in a previous version;</a:t>
            </a:r>
          </a:p>
          <a:p>
            <a:pPr lvl="1"/>
            <a:r>
              <a:rPr lang="en-GB" sz="2000" dirty="0"/>
              <a:t>The review failed to expose the problem or that the test coverage would not reveal the problem;</a:t>
            </a:r>
          </a:p>
          <a:p>
            <a:pPr lvl="1"/>
            <a:r>
              <a:rPr lang="en-GB" sz="2000" dirty="0"/>
              <a:t>The review failed to appreciate the consequences of system shutdown during a launch.</a:t>
            </a:r>
          </a:p>
        </p:txBody>
      </p:sp>
      <p:sp>
        <p:nvSpPr>
          <p:cNvPr id="2" name="TextBox 1"/>
          <p:cNvSpPr txBox="1"/>
          <p:nvPr/>
        </p:nvSpPr>
        <p:spPr>
          <a:xfrm>
            <a:off x="576609" y="4725144"/>
            <a:ext cx="8568952" cy="1200329"/>
          </a:xfrm>
          <a:prstGeom prst="rect">
            <a:avLst/>
          </a:prstGeom>
          <a:noFill/>
        </p:spPr>
        <p:txBody>
          <a:bodyPr wrap="square" rtlCol="0">
            <a:spAutoFit/>
          </a:bodyPr>
          <a:lstStyle/>
          <a:p>
            <a:pPr algn="l"/>
            <a:r>
              <a:rPr lang="en-NZ" i="1" dirty="0" smtClean="0">
                <a:solidFill>
                  <a:srgbClr val="FF0000"/>
                </a:solidFill>
              </a:rPr>
              <a:t>My notes:</a:t>
            </a:r>
          </a:p>
          <a:p>
            <a:pPr marL="342900" indent="-342900" algn="l">
              <a:buFont typeface="Arial" pitchFamily="34" charset="0"/>
              <a:buChar char="•"/>
            </a:pPr>
            <a:r>
              <a:rPr lang="en-NZ" i="1" dirty="0" smtClean="0">
                <a:solidFill>
                  <a:srgbClr val="FF0000"/>
                </a:solidFill>
              </a:rPr>
              <a:t>We could make a professional judgement, by reference to the ACM guidelines on harm avoidance (on the next slide).</a:t>
            </a:r>
            <a:endParaRPr lang="en-NZ" i="1" dirty="0">
              <a:solidFill>
                <a:srgbClr val="FF0000"/>
              </a:solidFill>
            </a:endParaRPr>
          </a:p>
        </p:txBody>
      </p:sp>
      <p:sp>
        <p:nvSpPr>
          <p:cNvPr id="3" name="Date Placeholder 2"/>
          <p:cNvSpPr>
            <a:spLocks noGrp="1"/>
          </p:cNvSpPr>
          <p:nvPr>
            <p:ph type="dt" sz="half" idx="10"/>
          </p:nvPr>
        </p:nvSpPr>
        <p:spPr/>
        <p:txBody>
          <a:bodyPr/>
          <a:lstStyle/>
          <a:p>
            <a:pPr>
              <a:defRPr/>
            </a:pPr>
            <a:r>
              <a:rPr lang="en-US" smtClean="0"/>
              <a:t>2015 S1</a:t>
            </a:r>
            <a:endParaRPr lang="en-NZ"/>
          </a:p>
        </p:txBody>
      </p:sp>
      <p:sp>
        <p:nvSpPr>
          <p:cNvPr id="4" name="Slide Number Placeholder 3"/>
          <p:cNvSpPr>
            <a:spLocks noGrp="1"/>
          </p:cNvSpPr>
          <p:nvPr>
            <p:ph type="sldNum" sz="quarter" idx="12"/>
          </p:nvPr>
        </p:nvSpPr>
        <p:spPr/>
        <p:txBody>
          <a:bodyPr/>
          <a:lstStyle/>
          <a:p>
            <a:pPr>
              <a:defRPr/>
            </a:pPr>
            <a:fld id="{8663669D-2BA9-4702-B0D8-BA76FEAF13EF}" type="slidenum">
              <a:rPr lang="en-NZ" smtClean="0"/>
              <a:pPr>
                <a:defRPr/>
              </a:pPr>
              <a:t>20</a:t>
            </a:fld>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552" y="116632"/>
            <a:ext cx="8730399" cy="990600"/>
          </a:xfrm>
        </p:spPr>
        <p:txBody>
          <a:bodyPr/>
          <a:lstStyle/>
          <a:p>
            <a:r>
              <a:rPr lang="en-NZ" dirty="0" smtClean="0"/>
              <a:t>ACM Guidelines on 1.2 Harm Avoidance</a:t>
            </a:r>
            <a:endParaRPr lang="en-NZ" dirty="0"/>
          </a:p>
        </p:txBody>
      </p:sp>
      <p:sp>
        <p:nvSpPr>
          <p:cNvPr id="3" name="Content Placeholder 2"/>
          <p:cNvSpPr>
            <a:spLocks noGrp="1"/>
          </p:cNvSpPr>
          <p:nvPr>
            <p:ph sz="quarter" idx="1"/>
          </p:nvPr>
        </p:nvSpPr>
        <p:spPr/>
        <p:txBody>
          <a:bodyPr>
            <a:normAutofit fontScale="92500" lnSpcReduction="20000"/>
          </a:bodyPr>
          <a:lstStyle/>
          <a:p>
            <a:pPr lvl="1"/>
            <a:r>
              <a:rPr lang="en-NZ" dirty="0" smtClean="0">
                <a:solidFill>
                  <a:schemeClr val="tx1"/>
                </a:solidFill>
              </a:rPr>
              <a:t>“… </a:t>
            </a:r>
            <a:r>
              <a:rPr lang="en-NZ" dirty="0" smtClean="0">
                <a:solidFill>
                  <a:srgbClr val="FF0000"/>
                </a:solidFill>
              </a:rPr>
              <a:t>Well-intended </a:t>
            </a:r>
            <a:r>
              <a:rPr lang="en-NZ" dirty="0">
                <a:solidFill>
                  <a:srgbClr val="FF0000"/>
                </a:solidFill>
              </a:rPr>
              <a:t>actions, including those that accomplish assigned duties, may lead to harm unexpectedly.</a:t>
            </a:r>
            <a:r>
              <a:rPr lang="en-NZ" dirty="0">
                <a:solidFill>
                  <a:schemeClr val="tx1"/>
                </a:solidFill>
              </a:rPr>
              <a:t> </a:t>
            </a:r>
          </a:p>
          <a:p>
            <a:pPr lvl="2"/>
            <a:r>
              <a:rPr lang="en-NZ" dirty="0"/>
              <a:t>“In such an event the responsible person or persons are </a:t>
            </a:r>
            <a:r>
              <a:rPr lang="en-NZ" dirty="0">
                <a:solidFill>
                  <a:srgbClr val="FF0000"/>
                </a:solidFill>
              </a:rPr>
              <a:t>obligated to undo or mitigate the negative consequences as much as possible</a:t>
            </a:r>
            <a:r>
              <a:rPr lang="en-NZ" dirty="0"/>
              <a:t>. …</a:t>
            </a:r>
          </a:p>
          <a:p>
            <a:pPr lvl="2"/>
            <a:r>
              <a:rPr lang="en-NZ" dirty="0"/>
              <a:t>“To minimize the possibility of indirectly harming others, computing professionals must minimize malfunctions by </a:t>
            </a:r>
            <a:r>
              <a:rPr lang="en-NZ" dirty="0">
                <a:solidFill>
                  <a:srgbClr val="FF0000"/>
                </a:solidFill>
              </a:rPr>
              <a:t>following generally accepted standards for system design and testing</a:t>
            </a:r>
            <a:r>
              <a:rPr lang="en-NZ" dirty="0"/>
              <a:t>. …</a:t>
            </a:r>
          </a:p>
          <a:p>
            <a:pPr lvl="2"/>
            <a:r>
              <a:rPr lang="en-NZ" dirty="0"/>
              <a:t>“Furthermore, it is </a:t>
            </a:r>
            <a:r>
              <a:rPr lang="en-NZ" dirty="0">
                <a:solidFill>
                  <a:srgbClr val="FF0000"/>
                </a:solidFill>
              </a:rPr>
              <a:t>often necessary to assess the social consequences of systems</a:t>
            </a:r>
            <a:r>
              <a:rPr lang="en-NZ" dirty="0"/>
              <a:t> to project the likelihood of any serious harm to others. </a:t>
            </a:r>
            <a:r>
              <a:rPr lang="en-NZ" dirty="0" smtClean="0"/>
              <a:t>…</a:t>
            </a:r>
            <a:endParaRPr lang="en-NZ" dirty="0"/>
          </a:p>
          <a:p>
            <a:pPr lvl="1"/>
            <a:r>
              <a:rPr lang="en-NZ" dirty="0" smtClean="0">
                <a:solidFill>
                  <a:schemeClr val="tx1"/>
                </a:solidFill>
              </a:rPr>
              <a:t>“</a:t>
            </a:r>
            <a:r>
              <a:rPr lang="en-NZ" dirty="0">
                <a:solidFill>
                  <a:schemeClr val="tx1"/>
                </a:solidFill>
              </a:rPr>
              <a:t>In the work environment the computing professional has the additional obligation to report any signs of system dangers that might result in serious personal or social damage. </a:t>
            </a:r>
          </a:p>
          <a:p>
            <a:pPr lvl="2"/>
            <a:r>
              <a:rPr lang="en-NZ" dirty="0"/>
              <a:t>“If one's superiors do not act to curtail or mitigate such dangers, it may be necessary to </a:t>
            </a:r>
            <a:r>
              <a:rPr lang="en-NZ" dirty="0">
                <a:solidFill>
                  <a:srgbClr val="FF0000"/>
                </a:solidFill>
              </a:rPr>
              <a:t>‘blow the whistle</a:t>
            </a:r>
            <a:r>
              <a:rPr lang="en-NZ" dirty="0"/>
              <a:t>’ to help correct the problem or reduce the risk. </a:t>
            </a:r>
          </a:p>
          <a:p>
            <a:pPr lvl="2"/>
            <a:r>
              <a:rPr lang="en-NZ" dirty="0"/>
              <a:t>“However, capricious or misguided reporting of violations can, itself, be harmful.  Before reporting violations, all relevant aspects of the incident must be thoroughly assessed.  In particular, the assessment of risk and responsibility must be credible. </a:t>
            </a:r>
          </a:p>
          <a:p>
            <a:pPr lvl="2"/>
            <a:r>
              <a:rPr lang="en-NZ" dirty="0"/>
              <a:t>“It is suggested that </a:t>
            </a:r>
            <a:r>
              <a:rPr lang="en-NZ" dirty="0">
                <a:solidFill>
                  <a:srgbClr val="FF0000"/>
                </a:solidFill>
              </a:rPr>
              <a:t>advice be sought from other computing professionals</a:t>
            </a:r>
            <a:r>
              <a:rPr lang="en-NZ" dirty="0"/>
              <a:t>.  See </a:t>
            </a:r>
            <a:r>
              <a:rPr lang="en-NZ" dirty="0">
                <a:hlinkClick r:id="rId2"/>
              </a:rPr>
              <a:t>principle 2.5 </a:t>
            </a:r>
            <a:r>
              <a:rPr lang="en-NZ" dirty="0"/>
              <a:t>regarding thorough evaluations.”</a:t>
            </a:r>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21</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17447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xEl>
                                              <p:pRg st="4" end="4"/>
                                            </p:txEl>
                                          </p:spTgt>
                                        </p:tgtEl>
                                      </p:cBhvr>
                                    </p:animEffect>
                                    <p:set>
                                      <p:cBhvr>
                                        <p:cTn id="7" dur="1" fill="hold">
                                          <p:stCondLst>
                                            <p:cond delay="499"/>
                                          </p:stCondLst>
                                        </p:cTn>
                                        <p:tgtEl>
                                          <p:spTgt spid="3">
                                            <p:txEl>
                                              <p:pRg st="4" end="4"/>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3">
                                            <p:txEl>
                                              <p:pRg st="5" end="5"/>
                                            </p:txEl>
                                          </p:spTgt>
                                        </p:tgtEl>
                                      </p:cBhvr>
                                    </p:animEffect>
                                    <p:set>
                                      <p:cBhvr>
                                        <p:cTn id="10" dur="1" fill="hold">
                                          <p:stCondLst>
                                            <p:cond delay="499"/>
                                          </p:stCondLst>
                                        </p:cTn>
                                        <p:tgtEl>
                                          <p:spTgt spid="3">
                                            <p:txEl>
                                              <p:pRg st="5" end="5"/>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3">
                                            <p:txEl>
                                              <p:pRg st="6" end="6"/>
                                            </p:txEl>
                                          </p:spTgt>
                                        </p:tgtEl>
                                      </p:cBhvr>
                                    </p:animEffect>
                                    <p:set>
                                      <p:cBhvr>
                                        <p:cTn id="13" dur="1" fill="hold">
                                          <p:stCondLst>
                                            <p:cond delay="499"/>
                                          </p:stCondLst>
                                        </p:cTn>
                                        <p:tgtEl>
                                          <p:spTgt spid="3">
                                            <p:txEl>
                                              <p:pRg st="6" end="6"/>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3">
                                            <p:txEl>
                                              <p:pRg st="7" end="7"/>
                                            </p:txEl>
                                          </p:spTgt>
                                        </p:tgtEl>
                                      </p:cBhvr>
                                    </p:animEffect>
                                    <p:set>
                                      <p:cBhvr>
                                        <p:cTn id="16"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3">
                                            <p:txEl>
                                              <p:pRg st="3" end="3"/>
                                            </p:txEl>
                                          </p:spTgt>
                                        </p:tgtEl>
                                      </p:cBhvr>
                                    </p:animEffect>
                                    <p:set>
                                      <p:cBhvr>
                                        <p:cTn id="21"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dirty="0"/>
              <a:t>Lessons </a:t>
            </a:r>
            <a:r>
              <a:rPr lang="en-GB" dirty="0" smtClean="0"/>
              <a:t>learned (according to Somerville)</a:t>
            </a:r>
            <a:endParaRPr lang="en-GB" dirty="0"/>
          </a:p>
        </p:txBody>
      </p:sp>
      <p:sp>
        <p:nvSpPr>
          <p:cNvPr id="64515" name="Rectangle 3"/>
          <p:cNvSpPr>
            <a:spLocks noGrp="1" noChangeArrowheads="1"/>
          </p:cNvSpPr>
          <p:nvPr>
            <p:ph idx="1"/>
          </p:nvPr>
        </p:nvSpPr>
        <p:spPr/>
        <p:txBody>
          <a:bodyPr/>
          <a:lstStyle/>
          <a:p>
            <a:r>
              <a:rPr lang="en-GB" dirty="0" smtClean="0"/>
              <a:t>Don’t </a:t>
            </a:r>
            <a:r>
              <a:rPr lang="en-GB" dirty="0"/>
              <a:t>run software in critical systems unless it is actually needed</a:t>
            </a:r>
            <a:r>
              <a:rPr lang="en-GB" dirty="0" smtClean="0"/>
              <a:t>.</a:t>
            </a:r>
          </a:p>
          <a:p>
            <a:endParaRPr lang="en-GB" dirty="0" smtClean="0"/>
          </a:p>
          <a:p>
            <a:r>
              <a:rPr lang="en-GB" dirty="0" smtClean="0"/>
              <a:t>As </a:t>
            </a:r>
            <a:r>
              <a:rPr lang="en-GB" dirty="0"/>
              <a:t>well as testing for what the system should do, you may also have to test for what the system should not do</a:t>
            </a:r>
            <a:r>
              <a:rPr lang="en-GB" dirty="0" smtClean="0"/>
              <a:t>.</a:t>
            </a:r>
            <a:endParaRPr lang="en-GB" dirty="0"/>
          </a:p>
          <a:p>
            <a:endParaRPr lang="en-GB" dirty="0" smtClean="0"/>
          </a:p>
          <a:p>
            <a:r>
              <a:rPr lang="en-GB" dirty="0" smtClean="0"/>
              <a:t>Do </a:t>
            </a:r>
            <a:r>
              <a:rPr lang="en-GB" dirty="0"/>
              <a:t>not have a default exception handling response which is system shut-down in systems that have no fail-safe state</a:t>
            </a:r>
            <a:r>
              <a:rPr lang="en-GB" dirty="0" smtClean="0"/>
              <a:t>.</a:t>
            </a:r>
            <a:endParaRPr lang="en-GB" dirty="0"/>
          </a:p>
        </p:txBody>
      </p:sp>
      <p:sp>
        <p:nvSpPr>
          <p:cNvPr id="2" name="TextBox 1"/>
          <p:cNvSpPr txBox="1"/>
          <p:nvPr/>
        </p:nvSpPr>
        <p:spPr>
          <a:xfrm>
            <a:off x="4592960" y="1700808"/>
            <a:ext cx="5151046" cy="584775"/>
          </a:xfrm>
          <a:prstGeom prst="rect">
            <a:avLst/>
          </a:prstGeom>
          <a:noFill/>
        </p:spPr>
        <p:txBody>
          <a:bodyPr wrap="square" rtlCol="0">
            <a:spAutoFit/>
          </a:bodyPr>
          <a:lstStyle/>
          <a:p>
            <a:pPr algn="l"/>
            <a:r>
              <a:rPr lang="en-NZ" sz="1600" i="1" dirty="0" smtClean="0">
                <a:solidFill>
                  <a:srgbClr val="FF0000"/>
                </a:solidFill>
              </a:rPr>
              <a:t>Good idea… but I think it was not standard practice until it was learned the “hard way” on </a:t>
            </a:r>
            <a:r>
              <a:rPr lang="en-NZ" sz="1600" i="1" dirty="0" err="1" smtClean="0">
                <a:solidFill>
                  <a:srgbClr val="FF0000"/>
                </a:solidFill>
              </a:rPr>
              <a:t>Ariane</a:t>
            </a:r>
            <a:r>
              <a:rPr lang="en-NZ" sz="1600" i="1" dirty="0" smtClean="0">
                <a:solidFill>
                  <a:srgbClr val="FF0000"/>
                </a:solidFill>
              </a:rPr>
              <a:t> 5.</a:t>
            </a:r>
            <a:endParaRPr lang="en-NZ" sz="1600" i="1" dirty="0">
              <a:solidFill>
                <a:srgbClr val="FF0000"/>
              </a:solidFill>
            </a:endParaRPr>
          </a:p>
        </p:txBody>
      </p:sp>
      <p:sp>
        <p:nvSpPr>
          <p:cNvPr id="5" name="TextBox 4"/>
          <p:cNvSpPr txBox="1"/>
          <p:nvPr/>
        </p:nvSpPr>
        <p:spPr>
          <a:xfrm>
            <a:off x="4405051" y="2996952"/>
            <a:ext cx="5151046" cy="584775"/>
          </a:xfrm>
          <a:prstGeom prst="rect">
            <a:avLst/>
          </a:prstGeom>
          <a:noFill/>
        </p:spPr>
        <p:txBody>
          <a:bodyPr wrap="square" rtlCol="0">
            <a:spAutoFit/>
          </a:bodyPr>
          <a:lstStyle/>
          <a:p>
            <a:pPr algn="l"/>
            <a:r>
              <a:rPr lang="en-NZ" sz="1600" i="1" dirty="0" smtClean="0">
                <a:solidFill>
                  <a:srgbClr val="FF0000"/>
                </a:solidFill>
              </a:rPr>
              <a:t>Yes, of course… this was well-known, but … how can we test for all the things a system “should not do”?</a:t>
            </a:r>
            <a:endParaRPr lang="en-NZ" sz="1600" i="1" dirty="0">
              <a:solidFill>
                <a:srgbClr val="FF0000"/>
              </a:solidFill>
            </a:endParaRPr>
          </a:p>
        </p:txBody>
      </p:sp>
      <p:sp>
        <p:nvSpPr>
          <p:cNvPr id="6" name="TextBox 5"/>
          <p:cNvSpPr txBox="1"/>
          <p:nvPr/>
        </p:nvSpPr>
        <p:spPr>
          <a:xfrm>
            <a:off x="4282981" y="4437112"/>
            <a:ext cx="5395185" cy="1815882"/>
          </a:xfrm>
          <a:prstGeom prst="rect">
            <a:avLst/>
          </a:prstGeom>
          <a:noFill/>
        </p:spPr>
        <p:txBody>
          <a:bodyPr wrap="square" rtlCol="0">
            <a:spAutoFit/>
          </a:bodyPr>
          <a:lstStyle/>
          <a:p>
            <a:pPr algn="l"/>
            <a:r>
              <a:rPr lang="en-NZ" sz="1600" i="1" dirty="0" smtClean="0">
                <a:solidFill>
                  <a:srgbClr val="FF0000"/>
                </a:solidFill>
              </a:rPr>
              <a:t>Obvious in retrospect… but I think it was not standard practice until it was learned the “hard way” on </a:t>
            </a:r>
            <a:r>
              <a:rPr lang="en-NZ" sz="1600" i="1" dirty="0" err="1" smtClean="0">
                <a:solidFill>
                  <a:srgbClr val="FF0000"/>
                </a:solidFill>
              </a:rPr>
              <a:t>Ariane</a:t>
            </a:r>
            <a:r>
              <a:rPr lang="en-NZ" sz="1600" i="1" dirty="0" smtClean="0">
                <a:solidFill>
                  <a:srgbClr val="FF0000"/>
                </a:solidFill>
              </a:rPr>
              <a:t> 5.  It is now standard practice to insist that every safety-critical system has a fail-safe state that it will reliably reach.  Anyway: the </a:t>
            </a:r>
            <a:r>
              <a:rPr lang="en-NZ" sz="1600" i="1" dirty="0" err="1" smtClean="0">
                <a:solidFill>
                  <a:srgbClr val="FF0000"/>
                </a:solidFill>
              </a:rPr>
              <a:t>Ariane</a:t>
            </a:r>
            <a:r>
              <a:rPr lang="en-NZ" sz="1600" i="1" dirty="0" smtClean="0">
                <a:solidFill>
                  <a:srgbClr val="FF0000"/>
                </a:solidFill>
              </a:rPr>
              <a:t> 5 rocket failed, but this did not cause the mission control system to fail, and the rocket was destroyed without harming anyone!</a:t>
            </a:r>
            <a:endParaRPr lang="en-NZ" sz="1600" i="1" dirty="0">
              <a:solidFill>
                <a:srgbClr val="FF0000"/>
              </a:solidFill>
            </a:endParaRPr>
          </a:p>
        </p:txBody>
      </p:sp>
      <p:sp>
        <p:nvSpPr>
          <p:cNvPr id="3" name="Date Placeholder 2"/>
          <p:cNvSpPr>
            <a:spLocks noGrp="1"/>
          </p:cNvSpPr>
          <p:nvPr>
            <p:ph type="dt" sz="half" idx="10"/>
          </p:nvPr>
        </p:nvSpPr>
        <p:spPr/>
        <p:txBody>
          <a:bodyPr/>
          <a:lstStyle/>
          <a:p>
            <a:pPr>
              <a:defRPr/>
            </a:pPr>
            <a:r>
              <a:rPr lang="en-US" smtClean="0"/>
              <a:t>2015 S1</a:t>
            </a:r>
            <a:endParaRPr lang="en-NZ"/>
          </a:p>
        </p:txBody>
      </p:sp>
      <p:sp>
        <p:nvSpPr>
          <p:cNvPr id="4" name="Slide Number Placeholder 3"/>
          <p:cNvSpPr>
            <a:spLocks noGrp="1"/>
          </p:cNvSpPr>
          <p:nvPr>
            <p:ph type="sldNum" sz="quarter" idx="12"/>
          </p:nvPr>
        </p:nvSpPr>
        <p:spPr/>
        <p:txBody>
          <a:bodyPr/>
          <a:lstStyle/>
          <a:p>
            <a:pPr>
              <a:defRPr/>
            </a:pPr>
            <a:fld id="{8663669D-2BA9-4702-B0D8-BA76FEAF13EF}" type="slidenum">
              <a:rPr lang="en-NZ" smtClean="0"/>
              <a:pPr>
                <a:defRPr/>
              </a:pPr>
              <a:t>22</a:t>
            </a:fld>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dirty="0"/>
              <a:t>Lessons </a:t>
            </a:r>
            <a:r>
              <a:rPr lang="en-GB" dirty="0" smtClean="0"/>
              <a:t>learned (cont.)</a:t>
            </a:r>
            <a:endParaRPr lang="en-GB" dirty="0"/>
          </a:p>
        </p:txBody>
      </p:sp>
      <p:sp>
        <p:nvSpPr>
          <p:cNvPr id="66563" name="Rectangle 3"/>
          <p:cNvSpPr>
            <a:spLocks noGrp="1" noChangeArrowheads="1"/>
          </p:cNvSpPr>
          <p:nvPr>
            <p:ph idx="1"/>
          </p:nvPr>
        </p:nvSpPr>
        <p:spPr/>
        <p:txBody>
          <a:bodyPr/>
          <a:lstStyle/>
          <a:p>
            <a:r>
              <a:rPr lang="en-GB" dirty="0" smtClean="0"/>
              <a:t>In </a:t>
            </a:r>
            <a:r>
              <a:rPr lang="en-GB" dirty="0"/>
              <a:t>critical computations, always return best effort values even if the absolutely correct values cannot be computed</a:t>
            </a:r>
            <a:r>
              <a:rPr lang="en-GB" dirty="0" smtClean="0"/>
              <a:t>.</a:t>
            </a:r>
            <a:endParaRPr lang="en-GB" dirty="0"/>
          </a:p>
          <a:p>
            <a:endParaRPr lang="en-GB" dirty="0" smtClean="0"/>
          </a:p>
          <a:p>
            <a:r>
              <a:rPr lang="en-GB" dirty="0" smtClean="0"/>
              <a:t>Wherever </a:t>
            </a:r>
            <a:r>
              <a:rPr lang="en-GB" dirty="0"/>
              <a:t>possible, use real equipment and not simulations</a:t>
            </a:r>
            <a:r>
              <a:rPr lang="en-GB" dirty="0" smtClean="0"/>
              <a:t>.</a:t>
            </a:r>
            <a:endParaRPr lang="en-GB" dirty="0"/>
          </a:p>
          <a:p>
            <a:endParaRPr lang="en-GB" dirty="0" smtClean="0"/>
          </a:p>
          <a:p>
            <a:r>
              <a:rPr lang="en-GB" dirty="0" smtClean="0"/>
              <a:t>Improve </a:t>
            </a:r>
            <a:r>
              <a:rPr lang="en-GB" dirty="0"/>
              <a:t>the review process to include external participants and review all assumptions made in the code</a:t>
            </a:r>
            <a:r>
              <a:rPr lang="en-GB" dirty="0" smtClean="0"/>
              <a:t>.</a:t>
            </a:r>
            <a:endParaRPr lang="en-GB" dirty="0"/>
          </a:p>
        </p:txBody>
      </p:sp>
      <p:sp>
        <p:nvSpPr>
          <p:cNvPr id="4" name="TextBox 3"/>
          <p:cNvSpPr txBox="1"/>
          <p:nvPr/>
        </p:nvSpPr>
        <p:spPr>
          <a:xfrm>
            <a:off x="4489284" y="4437112"/>
            <a:ext cx="5395185" cy="584775"/>
          </a:xfrm>
          <a:prstGeom prst="rect">
            <a:avLst/>
          </a:prstGeom>
          <a:noFill/>
        </p:spPr>
        <p:txBody>
          <a:bodyPr wrap="square" rtlCol="0">
            <a:spAutoFit/>
          </a:bodyPr>
          <a:lstStyle/>
          <a:p>
            <a:pPr algn="l"/>
            <a:r>
              <a:rPr lang="en-NZ" sz="1600" i="1" dirty="0" smtClean="0">
                <a:solidFill>
                  <a:srgbClr val="FF0000"/>
                </a:solidFill>
              </a:rPr>
              <a:t>Good idea!  It is now routine, in critical design, to review assumptions “before it is too late”.</a:t>
            </a:r>
            <a:endParaRPr lang="en-NZ" sz="1600" i="1" dirty="0">
              <a:solidFill>
                <a:srgbClr val="FF0000"/>
              </a:solidFill>
            </a:endParaRPr>
          </a:p>
        </p:txBody>
      </p:sp>
      <p:sp>
        <p:nvSpPr>
          <p:cNvPr id="5" name="TextBox 4"/>
          <p:cNvSpPr txBox="1"/>
          <p:nvPr/>
        </p:nvSpPr>
        <p:spPr>
          <a:xfrm>
            <a:off x="4504420" y="2075373"/>
            <a:ext cx="5151046" cy="584775"/>
          </a:xfrm>
          <a:prstGeom prst="rect">
            <a:avLst/>
          </a:prstGeom>
          <a:noFill/>
        </p:spPr>
        <p:txBody>
          <a:bodyPr wrap="square" rtlCol="0">
            <a:spAutoFit/>
          </a:bodyPr>
          <a:lstStyle/>
          <a:p>
            <a:pPr algn="l"/>
            <a:r>
              <a:rPr lang="en-NZ" sz="1600" i="1" dirty="0" smtClean="0">
                <a:solidFill>
                  <a:srgbClr val="FF0000"/>
                </a:solidFill>
              </a:rPr>
              <a:t>Good idea… but I think it was not standard practice until it was learned the “hard way” on </a:t>
            </a:r>
            <a:r>
              <a:rPr lang="en-NZ" sz="1600" i="1" dirty="0" err="1" smtClean="0">
                <a:solidFill>
                  <a:srgbClr val="FF0000"/>
                </a:solidFill>
              </a:rPr>
              <a:t>Ariane</a:t>
            </a:r>
            <a:r>
              <a:rPr lang="en-NZ" sz="1600" i="1" dirty="0" smtClean="0">
                <a:solidFill>
                  <a:srgbClr val="FF0000"/>
                </a:solidFill>
              </a:rPr>
              <a:t> 5.</a:t>
            </a:r>
            <a:endParaRPr lang="en-NZ" sz="1600" i="1" dirty="0">
              <a:solidFill>
                <a:srgbClr val="FF0000"/>
              </a:solidFill>
            </a:endParaRPr>
          </a:p>
        </p:txBody>
      </p:sp>
      <p:sp>
        <p:nvSpPr>
          <p:cNvPr id="6" name="TextBox 5"/>
          <p:cNvSpPr txBox="1"/>
          <p:nvPr/>
        </p:nvSpPr>
        <p:spPr>
          <a:xfrm>
            <a:off x="4405687" y="3068960"/>
            <a:ext cx="5151046" cy="584775"/>
          </a:xfrm>
          <a:prstGeom prst="rect">
            <a:avLst/>
          </a:prstGeom>
          <a:noFill/>
        </p:spPr>
        <p:txBody>
          <a:bodyPr wrap="square" rtlCol="0">
            <a:spAutoFit/>
          </a:bodyPr>
          <a:lstStyle/>
          <a:p>
            <a:pPr algn="l"/>
            <a:r>
              <a:rPr lang="en-NZ" sz="1600" i="1" dirty="0" smtClean="0">
                <a:solidFill>
                  <a:srgbClr val="FF0000"/>
                </a:solidFill>
              </a:rPr>
              <a:t>Yes, of course… but eventually you have to “go live” on a test launch!</a:t>
            </a:r>
            <a:endParaRPr lang="en-NZ" sz="1600" i="1" dirty="0">
              <a:solidFill>
                <a:srgbClr val="FF0000"/>
              </a:solidFill>
            </a:endParaRPr>
          </a:p>
        </p:txBody>
      </p:sp>
      <p:sp>
        <p:nvSpPr>
          <p:cNvPr id="7" name="TextBox 6"/>
          <p:cNvSpPr txBox="1"/>
          <p:nvPr/>
        </p:nvSpPr>
        <p:spPr>
          <a:xfrm>
            <a:off x="416496" y="5445224"/>
            <a:ext cx="8280920" cy="1015663"/>
          </a:xfrm>
          <a:prstGeom prst="rect">
            <a:avLst/>
          </a:prstGeom>
          <a:noFill/>
        </p:spPr>
        <p:txBody>
          <a:bodyPr wrap="square" rtlCol="0">
            <a:spAutoFit/>
          </a:bodyPr>
          <a:lstStyle/>
          <a:p>
            <a:pPr algn="l"/>
            <a:r>
              <a:rPr lang="en-NZ" sz="2000" i="1" dirty="0" smtClean="0">
                <a:solidFill>
                  <a:srgbClr val="FF0000"/>
                </a:solidFill>
              </a:rPr>
              <a:t>Process improvement (to avoid making the same mistake again) is – I think – a very appropriate response when it’s impossible to “undo” a mistake.  Do you agree?</a:t>
            </a:r>
            <a:endParaRPr lang="en-NZ" sz="2000" i="1" dirty="0">
              <a:solidFill>
                <a:srgbClr val="FF0000"/>
              </a:solidFill>
            </a:endParaRPr>
          </a:p>
        </p:txBody>
      </p:sp>
      <p:sp>
        <p:nvSpPr>
          <p:cNvPr id="2" name="Date Placeholder 1"/>
          <p:cNvSpPr>
            <a:spLocks noGrp="1"/>
          </p:cNvSpPr>
          <p:nvPr>
            <p:ph type="dt" sz="half" idx="10"/>
          </p:nvPr>
        </p:nvSpPr>
        <p:spPr/>
        <p:txBody>
          <a:bodyPr/>
          <a:lstStyle/>
          <a:p>
            <a:pPr>
              <a:defRPr/>
            </a:pPr>
            <a:r>
              <a:rPr lang="en-US" smtClean="0"/>
              <a:t>2015 S1</a:t>
            </a:r>
            <a:endParaRPr lang="en-NZ"/>
          </a:p>
        </p:txBody>
      </p:sp>
      <p:sp>
        <p:nvSpPr>
          <p:cNvPr id="3" name="Slide Number Placeholder 2"/>
          <p:cNvSpPr>
            <a:spLocks noGrp="1"/>
          </p:cNvSpPr>
          <p:nvPr>
            <p:ph type="sldNum" sz="quarter" idx="12"/>
          </p:nvPr>
        </p:nvSpPr>
        <p:spPr/>
        <p:txBody>
          <a:bodyPr/>
          <a:lstStyle/>
          <a:p>
            <a:pPr>
              <a:defRPr/>
            </a:pPr>
            <a:fld id="{8663669D-2BA9-4702-B0D8-BA76FEAF13EF}" type="slidenum">
              <a:rPr lang="en-NZ" smtClean="0"/>
              <a:pPr>
                <a:defRPr/>
              </a:pPr>
              <a:t>23</a:t>
            </a:fld>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GB" dirty="0"/>
              <a:t>Avoidable failure</a:t>
            </a:r>
          </a:p>
        </p:txBody>
      </p:sp>
      <p:sp>
        <p:nvSpPr>
          <p:cNvPr id="67587" name="Rectangle 3"/>
          <p:cNvSpPr>
            <a:spLocks noGrp="1" noChangeArrowheads="1"/>
          </p:cNvSpPr>
          <p:nvPr>
            <p:ph idx="1"/>
          </p:nvPr>
        </p:nvSpPr>
        <p:spPr/>
        <p:txBody>
          <a:bodyPr/>
          <a:lstStyle/>
          <a:p>
            <a:r>
              <a:rPr lang="en-GB" dirty="0"/>
              <a:t>The </a:t>
            </a:r>
            <a:r>
              <a:rPr lang="en-GB" dirty="0" smtClean="0"/>
              <a:t>designers </a:t>
            </a:r>
            <a:r>
              <a:rPr lang="en-GB" dirty="0"/>
              <a:t>of </a:t>
            </a:r>
            <a:r>
              <a:rPr lang="en-GB" dirty="0" err="1"/>
              <a:t>Ariane</a:t>
            </a:r>
            <a:r>
              <a:rPr lang="en-GB" dirty="0"/>
              <a:t> 5 made a </a:t>
            </a:r>
            <a:r>
              <a:rPr lang="en-GB" dirty="0">
                <a:solidFill>
                  <a:srgbClr val="FF0000"/>
                </a:solidFill>
              </a:rPr>
              <a:t>critical and</a:t>
            </a:r>
            <a:r>
              <a:rPr lang="en-GB" dirty="0"/>
              <a:t> </a:t>
            </a:r>
            <a:r>
              <a:rPr lang="en-GB" dirty="0">
                <a:solidFill>
                  <a:srgbClr val="FF0000"/>
                </a:solidFill>
              </a:rPr>
              <a:t>elementary error</a:t>
            </a:r>
            <a:r>
              <a:rPr lang="en-GB" dirty="0"/>
              <a:t>. </a:t>
            </a:r>
          </a:p>
          <a:p>
            <a:r>
              <a:rPr lang="en-GB" dirty="0"/>
              <a:t>They designed a system where a single component failure could cause the entire system to fail.</a:t>
            </a:r>
          </a:p>
          <a:p>
            <a:r>
              <a:rPr lang="en-GB" dirty="0"/>
              <a:t>As a general rule, critical systems should always be designed to avoid a single point of failure.</a:t>
            </a:r>
          </a:p>
        </p:txBody>
      </p:sp>
      <p:sp>
        <p:nvSpPr>
          <p:cNvPr id="4" name="TextBox 3"/>
          <p:cNvSpPr txBox="1"/>
          <p:nvPr/>
        </p:nvSpPr>
        <p:spPr>
          <a:xfrm>
            <a:off x="776536" y="5157192"/>
            <a:ext cx="8568952" cy="400110"/>
          </a:xfrm>
          <a:prstGeom prst="rect">
            <a:avLst/>
          </a:prstGeom>
          <a:noFill/>
        </p:spPr>
        <p:txBody>
          <a:bodyPr wrap="square" rtlCol="0">
            <a:spAutoFit/>
          </a:bodyPr>
          <a:lstStyle/>
          <a:p>
            <a:pPr algn="l"/>
            <a:r>
              <a:rPr lang="en-NZ" sz="2000" i="1" dirty="0" smtClean="0">
                <a:solidFill>
                  <a:srgbClr val="FF0000"/>
                </a:solidFill>
              </a:rPr>
              <a:t>This is very harsh criticism from </a:t>
            </a:r>
            <a:r>
              <a:rPr lang="en-NZ" sz="2000" i="1" dirty="0" err="1" smtClean="0">
                <a:solidFill>
                  <a:srgbClr val="FF0000"/>
                </a:solidFill>
              </a:rPr>
              <a:t>Sommerville</a:t>
            </a:r>
            <a:r>
              <a:rPr lang="en-NZ" sz="2000" i="1" dirty="0" smtClean="0">
                <a:solidFill>
                  <a:srgbClr val="FF0000"/>
                </a:solidFill>
              </a:rPr>
              <a:t>.  Do you think it is justified?</a:t>
            </a:r>
            <a:endParaRPr lang="en-NZ" sz="2000" i="1" dirty="0">
              <a:solidFill>
                <a:srgbClr val="FF0000"/>
              </a:solidFill>
            </a:endParaRPr>
          </a:p>
        </p:txBody>
      </p:sp>
      <p:sp>
        <p:nvSpPr>
          <p:cNvPr id="2" name="Date Placeholder 1"/>
          <p:cNvSpPr>
            <a:spLocks noGrp="1"/>
          </p:cNvSpPr>
          <p:nvPr>
            <p:ph type="dt" sz="half" idx="10"/>
          </p:nvPr>
        </p:nvSpPr>
        <p:spPr/>
        <p:txBody>
          <a:bodyPr/>
          <a:lstStyle/>
          <a:p>
            <a:pPr>
              <a:defRPr/>
            </a:pPr>
            <a:r>
              <a:rPr lang="en-US" smtClean="0"/>
              <a:t>2015 S1</a:t>
            </a:r>
            <a:endParaRPr lang="en-NZ"/>
          </a:p>
        </p:txBody>
      </p:sp>
      <p:sp>
        <p:nvSpPr>
          <p:cNvPr id="3" name="Slide Number Placeholder 2"/>
          <p:cNvSpPr>
            <a:spLocks noGrp="1"/>
          </p:cNvSpPr>
          <p:nvPr>
            <p:ph type="sldNum" sz="quarter" idx="12"/>
          </p:nvPr>
        </p:nvSpPr>
        <p:spPr/>
        <p:txBody>
          <a:bodyPr/>
          <a:lstStyle/>
          <a:p>
            <a:pPr>
              <a:defRPr/>
            </a:pPr>
            <a:fld id="{8663669D-2BA9-4702-B0D8-BA76FEAF13EF}" type="slidenum">
              <a:rPr lang="en-NZ" smtClean="0"/>
              <a:pPr>
                <a:defRPr/>
              </a:pPr>
              <a:t>24</a:t>
            </a:fld>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Therac-25</a:t>
            </a:r>
            <a:endParaRPr lang="en-NZ" dirty="0"/>
          </a:p>
        </p:txBody>
      </p:sp>
      <p:sp>
        <p:nvSpPr>
          <p:cNvPr id="3" name="Content Placeholder 2"/>
          <p:cNvSpPr>
            <a:spLocks noGrp="1"/>
          </p:cNvSpPr>
          <p:nvPr>
            <p:ph sz="quarter" idx="1"/>
          </p:nvPr>
        </p:nvSpPr>
        <p:spPr/>
        <p:txBody>
          <a:bodyPr>
            <a:normAutofit fontScale="92500" lnSpcReduction="10000"/>
          </a:bodyPr>
          <a:lstStyle/>
          <a:p>
            <a:r>
              <a:rPr lang="en-NZ" dirty="0" smtClean="0"/>
              <a:t>“Between June 1985 and January 1987, a computer-controlled radiation therapy machine, called the Therac-25, massively overdosed six people.   …</a:t>
            </a:r>
          </a:p>
          <a:p>
            <a:pPr lvl="1"/>
            <a:r>
              <a:rPr lang="en-NZ" dirty="0" smtClean="0"/>
              <a:t>Error messages provided to the operator were cryptic, and some merely consisted of the word MALFUNCTION followed by a number from 1 to 64 denoting an </a:t>
            </a:r>
            <a:r>
              <a:rPr lang="en-NZ" dirty="0" err="1" smtClean="0"/>
              <a:t>analog</a:t>
            </a:r>
            <a:r>
              <a:rPr lang="en-NZ" dirty="0" smtClean="0"/>
              <a:t>/</a:t>
            </a:r>
            <a:r>
              <a:rPr lang="en-NZ" dirty="0" err="1" smtClean="0"/>
              <a:t>digial</a:t>
            </a:r>
            <a:r>
              <a:rPr lang="en-NZ" dirty="0" smtClean="0"/>
              <a:t> channel number.  … </a:t>
            </a:r>
          </a:p>
          <a:p>
            <a:r>
              <a:rPr lang="en-NZ" dirty="0" smtClean="0"/>
              <a:t>“An operator involved in one of the accidents testified that she had become insensitive to machine malfunctions.</a:t>
            </a:r>
          </a:p>
          <a:p>
            <a:pPr lvl="1"/>
            <a:r>
              <a:rPr lang="en-NZ" dirty="0" smtClean="0"/>
              <a:t>“Malfunction messages were commonplace and most did not involve patient safety.  …</a:t>
            </a:r>
          </a:p>
          <a:p>
            <a:pPr lvl="1"/>
            <a:r>
              <a:rPr lang="en-NZ" dirty="0" smtClean="0"/>
              <a:t>“The operator further testified that during instruction she had been taught that there were ‘so many safety mechanisms’ that she understood it was virtually impossible to overdose a patient.”</a:t>
            </a:r>
          </a:p>
          <a:p>
            <a:pPr marL="0" indent="0">
              <a:buNone/>
            </a:pPr>
            <a:r>
              <a:rPr lang="en-NZ" sz="1700" dirty="0" smtClean="0"/>
              <a:t>Source: N. </a:t>
            </a:r>
            <a:r>
              <a:rPr lang="en-NZ" sz="1700" dirty="0" err="1" smtClean="0"/>
              <a:t>Leveson</a:t>
            </a:r>
            <a:r>
              <a:rPr lang="en-NZ" sz="1700" dirty="0" smtClean="0"/>
              <a:t>, “Medical Devices: The Therac-25</a:t>
            </a:r>
            <a:r>
              <a:rPr lang="en-NZ" sz="1700" dirty="0"/>
              <a:t>”, </a:t>
            </a:r>
            <a:r>
              <a:rPr lang="en-NZ" sz="1700" dirty="0" smtClean="0"/>
              <a:t>excerpt from her book on </a:t>
            </a:r>
            <a:r>
              <a:rPr lang="en-NZ" sz="1700" i="1" dirty="0" err="1" smtClean="0"/>
              <a:t>Safeware</a:t>
            </a:r>
            <a:r>
              <a:rPr lang="en-NZ" sz="1700" i="1" dirty="0" smtClean="0"/>
              <a:t>: System Safety and Computers, </a:t>
            </a:r>
            <a:r>
              <a:rPr lang="en-NZ" sz="1700" dirty="0" smtClean="0"/>
              <a:t>Addison-Wesley, 1995.  Available </a:t>
            </a:r>
            <a:r>
              <a:rPr lang="en-NZ" sz="1700" dirty="0">
                <a:hlinkClick r:id="rId2"/>
              </a:rPr>
              <a:t>http://</a:t>
            </a:r>
            <a:r>
              <a:rPr lang="en-NZ" sz="1700" dirty="0" smtClean="0">
                <a:hlinkClick r:id="rId2"/>
              </a:rPr>
              <a:t>sunnyday.mit.edu/papers/therac.pdf</a:t>
            </a:r>
            <a:r>
              <a:rPr lang="en-NZ" sz="1700" dirty="0" smtClean="0"/>
              <a:t>. </a:t>
            </a:r>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25</a:t>
            </a:fld>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6784454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Causal Factors of the Therac-25 Accidents</a:t>
            </a:r>
            <a:endParaRPr lang="en-NZ" dirty="0"/>
          </a:p>
        </p:txBody>
      </p:sp>
      <p:sp>
        <p:nvSpPr>
          <p:cNvPr id="3" name="Content Placeholder 2"/>
          <p:cNvSpPr>
            <a:spLocks noGrp="1"/>
          </p:cNvSpPr>
          <p:nvPr>
            <p:ph sz="quarter" idx="1"/>
          </p:nvPr>
        </p:nvSpPr>
        <p:spPr/>
        <p:txBody>
          <a:bodyPr>
            <a:normAutofit fontScale="77500" lnSpcReduction="20000"/>
          </a:bodyPr>
          <a:lstStyle/>
          <a:p>
            <a:r>
              <a:rPr lang="en-NZ" dirty="0" smtClean="0"/>
              <a:t>Overconfidence in software</a:t>
            </a:r>
          </a:p>
          <a:p>
            <a:pPr lvl="1"/>
            <a:r>
              <a:rPr lang="en-NZ" dirty="0" smtClean="0"/>
              <a:t>The first safety analysis on the Therac-25 did not include software – although nearly all responsibility for safety rested on it.</a:t>
            </a:r>
          </a:p>
          <a:p>
            <a:r>
              <a:rPr lang="en-NZ" dirty="0" smtClean="0"/>
              <a:t>Confusing reliability with safety</a:t>
            </a:r>
          </a:p>
          <a:p>
            <a:pPr lvl="1"/>
            <a:r>
              <a:rPr lang="en-NZ" dirty="0" smtClean="0"/>
              <a:t>The software was highly reliable.  It worked tens of thousands of times before overdosing anyone.</a:t>
            </a:r>
          </a:p>
          <a:p>
            <a:r>
              <a:rPr lang="en-NZ" dirty="0" smtClean="0"/>
              <a:t>Lack of defensive design</a:t>
            </a:r>
          </a:p>
          <a:p>
            <a:pPr lvl="1"/>
            <a:r>
              <a:rPr lang="en-NZ" dirty="0" smtClean="0"/>
              <a:t>The software did not contain self-checks or other error-detection and error-handling features…</a:t>
            </a:r>
          </a:p>
          <a:p>
            <a:r>
              <a:rPr lang="en-NZ" dirty="0" smtClean="0"/>
              <a:t>Failure to eliminate root causes</a:t>
            </a:r>
          </a:p>
          <a:p>
            <a:pPr lvl="1"/>
            <a:r>
              <a:rPr lang="en-NZ" dirty="0" smtClean="0"/>
              <a:t>… the tendency to believe that the cause of an accident had been determined (e.g. a </a:t>
            </a:r>
            <a:r>
              <a:rPr lang="en-NZ" dirty="0" err="1" smtClean="0"/>
              <a:t>microswitch</a:t>
            </a:r>
            <a:r>
              <a:rPr lang="en-NZ" dirty="0" smtClean="0"/>
              <a:t> failure …) without adequate evidence… </a:t>
            </a:r>
          </a:p>
          <a:p>
            <a:r>
              <a:rPr lang="en-NZ" dirty="0" smtClean="0"/>
              <a:t>Complacency</a:t>
            </a:r>
          </a:p>
          <a:p>
            <a:r>
              <a:rPr lang="en-NZ" dirty="0" smtClean="0"/>
              <a:t>Unrealistic risk assessments</a:t>
            </a:r>
          </a:p>
          <a:p>
            <a:r>
              <a:rPr lang="en-NZ" dirty="0" smtClean="0"/>
              <a:t>[</a:t>
            </a:r>
            <a:r>
              <a:rPr lang="en-NZ" dirty="0" err="1" smtClean="0"/>
              <a:t>Leveson</a:t>
            </a:r>
            <a:r>
              <a:rPr lang="en-NZ" dirty="0" smtClean="0"/>
              <a:t> identifies five other causal factors!] </a:t>
            </a:r>
          </a:p>
          <a:p>
            <a:pPr marL="0" indent="0">
              <a:buNone/>
            </a:pPr>
            <a:r>
              <a:rPr lang="en-NZ" sz="2300" dirty="0"/>
              <a:t>Source: N. </a:t>
            </a:r>
            <a:r>
              <a:rPr lang="en-NZ" sz="2300" dirty="0" err="1"/>
              <a:t>Leveson</a:t>
            </a:r>
            <a:r>
              <a:rPr lang="en-NZ" sz="2300" dirty="0"/>
              <a:t>, “Medical Devices: The Therac-25”, excerpt from her book on </a:t>
            </a:r>
            <a:r>
              <a:rPr lang="en-NZ" sz="2300" i="1" dirty="0" err="1"/>
              <a:t>Safeware</a:t>
            </a:r>
            <a:r>
              <a:rPr lang="en-NZ" sz="2300" i="1" dirty="0"/>
              <a:t>: System Safety and Computers, </a:t>
            </a:r>
            <a:r>
              <a:rPr lang="en-NZ" sz="2300" dirty="0"/>
              <a:t>Addison-Wesley, 1995.  Available </a:t>
            </a:r>
            <a:r>
              <a:rPr lang="en-NZ" sz="2300" dirty="0">
                <a:hlinkClick r:id="rId2"/>
              </a:rPr>
              <a:t>http://sunnyday.mit.edu/papers/therac.pdf</a:t>
            </a:r>
            <a:r>
              <a:rPr lang="en-NZ" sz="2300" dirty="0" smtClean="0"/>
              <a:t>.</a:t>
            </a:r>
          </a:p>
          <a:p>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26</a:t>
            </a:fld>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371805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 for Today</a:t>
            </a:r>
            <a:endParaRPr lang="en-NZ" dirty="0"/>
          </a:p>
        </p:txBody>
      </p:sp>
      <p:sp>
        <p:nvSpPr>
          <p:cNvPr id="3" name="Content Placeholder 2"/>
          <p:cNvSpPr>
            <a:spLocks noGrp="1"/>
          </p:cNvSpPr>
          <p:nvPr>
            <p:ph sz="quarter" idx="1"/>
          </p:nvPr>
        </p:nvSpPr>
        <p:spPr>
          <a:xfrm>
            <a:off x="495300" y="1340768"/>
            <a:ext cx="8915400" cy="5328592"/>
          </a:xfrm>
        </p:spPr>
        <p:txBody>
          <a:bodyPr>
            <a:normAutofit/>
          </a:bodyPr>
          <a:lstStyle/>
          <a:p>
            <a:r>
              <a:rPr lang="en-NZ" dirty="0" smtClean="0"/>
              <a:t>Schadenfreude (</a:t>
            </a:r>
            <a:r>
              <a:rPr lang="en-NZ" dirty="0"/>
              <a:t>pleasure derived from the misfortunes of </a:t>
            </a:r>
            <a:r>
              <a:rPr lang="en-NZ" dirty="0" smtClean="0"/>
              <a:t>others), with some lessons </a:t>
            </a:r>
            <a:r>
              <a:rPr lang="en-NZ" dirty="0"/>
              <a:t>learned</a:t>
            </a:r>
            <a:r>
              <a:rPr lang="en-NZ" dirty="0" smtClean="0"/>
              <a:t>:</a:t>
            </a:r>
          </a:p>
          <a:p>
            <a:pPr lvl="1"/>
            <a:r>
              <a:rPr lang="en-NZ" dirty="0" smtClean="0"/>
              <a:t>Software professionals are trusted to “do the right thing” and to “do no harm”.  But: we all make mistakes, and some of us are unethical.</a:t>
            </a:r>
            <a:endParaRPr lang="en-NZ" dirty="0"/>
          </a:p>
          <a:p>
            <a:pPr lvl="1"/>
            <a:r>
              <a:rPr lang="en-NZ" dirty="0"/>
              <a:t>Safety-critical software can fail catastrophically, even if it is carefully tested.</a:t>
            </a:r>
          </a:p>
          <a:p>
            <a:pPr lvl="1"/>
            <a:r>
              <a:rPr lang="en-NZ" dirty="0" smtClean="0"/>
              <a:t>Software has complex failure modes, often with </a:t>
            </a:r>
            <a:r>
              <a:rPr lang="en-NZ" dirty="0"/>
              <a:t>no single </a:t>
            </a:r>
            <a:r>
              <a:rPr lang="en-NZ" dirty="0" smtClean="0"/>
              <a:t>cause.  </a:t>
            </a:r>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27</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996231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 for Today</a:t>
            </a:r>
            <a:endParaRPr lang="en-NZ" dirty="0"/>
          </a:p>
        </p:txBody>
      </p:sp>
      <p:sp>
        <p:nvSpPr>
          <p:cNvPr id="3" name="Content Placeholder 2"/>
          <p:cNvSpPr>
            <a:spLocks noGrp="1"/>
          </p:cNvSpPr>
          <p:nvPr>
            <p:ph sz="quarter" idx="1"/>
          </p:nvPr>
        </p:nvSpPr>
        <p:spPr>
          <a:xfrm>
            <a:off x="495300" y="1340768"/>
            <a:ext cx="8915400" cy="5328592"/>
          </a:xfrm>
        </p:spPr>
        <p:txBody>
          <a:bodyPr>
            <a:normAutofit/>
          </a:bodyPr>
          <a:lstStyle/>
          <a:p>
            <a:r>
              <a:rPr lang="en-NZ" dirty="0" smtClean="0"/>
              <a:t>Schadenfreude (</a:t>
            </a:r>
            <a:r>
              <a:rPr lang="en-NZ" dirty="0"/>
              <a:t>pleasure derived from the misfortunes of </a:t>
            </a:r>
            <a:r>
              <a:rPr lang="en-NZ" dirty="0" smtClean="0"/>
              <a:t>others), with some lessons </a:t>
            </a:r>
            <a:r>
              <a:rPr lang="en-NZ" dirty="0"/>
              <a:t>learned</a:t>
            </a:r>
            <a:r>
              <a:rPr lang="en-NZ" dirty="0" smtClean="0"/>
              <a:t>:</a:t>
            </a:r>
          </a:p>
          <a:p>
            <a:pPr lvl="1"/>
            <a:r>
              <a:rPr lang="en-NZ" dirty="0" smtClean="0"/>
              <a:t>Software professionals are trusted to “do the right thing” and to “do no harm”.  But: we all make mistakes, and some of us are unethical.</a:t>
            </a:r>
            <a:endParaRPr lang="en-NZ" dirty="0"/>
          </a:p>
          <a:p>
            <a:pPr lvl="1"/>
            <a:r>
              <a:rPr lang="en-NZ" dirty="0"/>
              <a:t>Safety-critical software can fail catastrophically, even if it is carefully tested.</a:t>
            </a:r>
          </a:p>
          <a:p>
            <a:pPr lvl="1"/>
            <a:r>
              <a:rPr lang="en-NZ" dirty="0" smtClean="0"/>
              <a:t>Software has complex failure modes, often with </a:t>
            </a:r>
            <a:r>
              <a:rPr lang="en-NZ" dirty="0"/>
              <a:t>no single </a:t>
            </a:r>
            <a:r>
              <a:rPr lang="en-NZ" dirty="0" smtClean="0"/>
              <a:t>cause.  </a:t>
            </a:r>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3</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107467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Case Study: “Doing a </a:t>
            </a:r>
            <a:r>
              <a:rPr lang="en-NZ" dirty="0" err="1" smtClean="0"/>
              <a:t>Rotorua</a:t>
            </a:r>
            <a:r>
              <a:rPr lang="en-NZ" dirty="0" smtClean="0"/>
              <a:t>”</a:t>
            </a:r>
            <a:endParaRPr lang="en-NZ" dirty="0"/>
          </a:p>
        </p:txBody>
      </p:sp>
      <p:sp>
        <p:nvSpPr>
          <p:cNvPr id="3" name="Content Placeholder 2"/>
          <p:cNvSpPr>
            <a:spLocks noGrp="1"/>
          </p:cNvSpPr>
          <p:nvPr>
            <p:ph sz="quarter" idx="1"/>
          </p:nvPr>
        </p:nvSpPr>
        <p:spPr>
          <a:xfrm>
            <a:off x="165100" y="1347936"/>
            <a:ext cx="9493250" cy="4961384"/>
          </a:xfrm>
        </p:spPr>
        <p:txBody>
          <a:bodyPr>
            <a:normAutofit fontScale="77500" lnSpcReduction="20000"/>
          </a:bodyPr>
          <a:lstStyle/>
          <a:p>
            <a:r>
              <a:rPr lang="en-NZ" dirty="0" smtClean="0"/>
              <a:t>“… Leo </a:t>
            </a:r>
            <a:r>
              <a:rPr lang="en-NZ" dirty="0"/>
              <a:t>Gao </a:t>
            </a:r>
            <a:r>
              <a:rPr lang="en-NZ" dirty="0" smtClean="0"/>
              <a:t>[who ran a filling station in </a:t>
            </a:r>
            <a:r>
              <a:rPr lang="en-NZ" dirty="0" err="1"/>
              <a:t>Rotorua</a:t>
            </a:r>
            <a:r>
              <a:rPr lang="en-NZ" dirty="0"/>
              <a:t>] </a:t>
            </a:r>
            <a:r>
              <a:rPr lang="en-NZ" dirty="0" smtClean="0"/>
              <a:t>and </a:t>
            </a:r>
            <a:r>
              <a:rPr lang="en-NZ" dirty="0"/>
              <a:t>his girlfriend Kara </a:t>
            </a:r>
            <a:r>
              <a:rPr lang="en-NZ" dirty="0" smtClean="0"/>
              <a:t>were </a:t>
            </a:r>
            <a:r>
              <a:rPr lang="en-NZ" dirty="0"/>
              <a:t>like millions of </a:t>
            </a:r>
            <a:r>
              <a:rPr lang="en-NZ" dirty="0" smtClean="0"/>
              <a:t>couples </a:t>
            </a:r>
            <a:r>
              <a:rPr lang="en-NZ" dirty="0"/>
              <a:t>around the world </a:t>
            </a:r>
            <a:endParaRPr lang="en-NZ" dirty="0" smtClean="0"/>
          </a:p>
          <a:p>
            <a:pPr lvl="1"/>
            <a:r>
              <a:rPr lang="en-NZ" dirty="0" smtClean="0"/>
              <a:t>as </a:t>
            </a:r>
            <a:r>
              <a:rPr lang="en-NZ" dirty="0"/>
              <a:t>they struggled to pay their bills and keep their business afloat. </a:t>
            </a:r>
            <a:endParaRPr lang="en-NZ" dirty="0" smtClean="0"/>
          </a:p>
          <a:p>
            <a:r>
              <a:rPr lang="en-NZ" dirty="0" smtClean="0"/>
              <a:t>“Today [31 May 2009], </a:t>
            </a:r>
            <a:r>
              <a:rPr lang="en-NZ" dirty="0"/>
              <a:t>they are the subject of an international hue and cry, </a:t>
            </a:r>
            <a:endParaRPr lang="en-NZ" dirty="0" smtClean="0"/>
          </a:p>
          <a:p>
            <a:pPr lvl="1"/>
            <a:r>
              <a:rPr lang="en-NZ" dirty="0" smtClean="0"/>
              <a:t>leaving </a:t>
            </a:r>
            <a:r>
              <a:rPr lang="en-NZ" dirty="0"/>
              <a:t>lawsuits, huffing and puffing private detectives and puzzled police on two continents in their wake. </a:t>
            </a:r>
            <a:endParaRPr lang="en-NZ" dirty="0" smtClean="0"/>
          </a:p>
          <a:p>
            <a:pPr lvl="1"/>
            <a:r>
              <a:rPr lang="en-NZ" dirty="0" smtClean="0"/>
              <a:t>And </a:t>
            </a:r>
            <a:r>
              <a:rPr lang="en-NZ" dirty="0"/>
              <a:t>all because of a mark on a computer screen one fortieth of an inch </a:t>
            </a:r>
            <a:r>
              <a:rPr lang="en-NZ" dirty="0" smtClean="0"/>
              <a:t>across.</a:t>
            </a:r>
          </a:p>
          <a:p>
            <a:r>
              <a:rPr lang="en-NZ" dirty="0" smtClean="0"/>
              <a:t>“The </a:t>
            </a:r>
            <a:r>
              <a:rPr lang="en-NZ" dirty="0"/>
              <a:t>desktop in question was in the Christchurch offices of Westpac, a leading New Zealand bank. </a:t>
            </a:r>
            <a:endParaRPr lang="en-NZ" dirty="0" smtClean="0"/>
          </a:p>
          <a:p>
            <a:pPr lvl="1"/>
            <a:r>
              <a:rPr lang="en-NZ" dirty="0" smtClean="0"/>
              <a:t>At </a:t>
            </a:r>
            <a:r>
              <a:rPr lang="en-NZ" dirty="0"/>
              <a:t>its keyboard sat a woman with 30 years' experience who </a:t>
            </a:r>
            <a:r>
              <a:rPr lang="en-NZ" dirty="0" smtClean="0"/>
              <a:t>was about to perform a routine task: formalising an overdraft facility… ” for $100,000. </a:t>
            </a:r>
          </a:p>
          <a:p>
            <a:r>
              <a:rPr lang="en-NZ" dirty="0" smtClean="0"/>
              <a:t>“Every </a:t>
            </a:r>
            <a:r>
              <a:rPr lang="en-NZ" dirty="0"/>
              <a:t>digit, including the two zeroes for the cents, was put in. </a:t>
            </a:r>
            <a:endParaRPr lang="en-NZ" dirty="0" smtClean="0"/>
          </a:p>
          <a:p>
            <a:pPr lvl="1"/>
            <a:r>
              <a:rPr lang="en-NZ" dirty="0" smtClean="0">
                <a:solidFill>
                  <a:srgbClr val="FF0000"/>
                </a:solidFill>
              </a:rPr>
              <a:t>But </a:t>
            </a:r>
            <a:r>
              <a:rPr lang="en-NZ" dirty="0">
                <a:solidFill>
                  <a:srgbClr val="FF0000"/>
                </a:solidFill>
              </a:rPr>
              <a:t>one thing wasn't: the decimal point. </a:t>
            </a:r>
            <a:endParaRPr lang="en-NZ" dirty="0" smtClean="0">
              <a:solidFill>
                <a:srgbClr val="FF0000"/>
              </a:solidFill>
            </a:endParaRPr>
          </a:p>
          <a:p>
            <a:pPr lvl="1"/>
            <a:r>
              <a:rPr lang="en-NZ" dirty="0" smtClean="0"/>
              <a:t>And </a:t>
            </a:r>
            <a:r>
              <a:rPr lang="en-NZ" dirty="0"/>
              <a:t>its absence gave Mr Gao and friend not $100,000, but 100 times that amount. </a:t>
            </a:r>
          </a:p>
          <a:p>
            <a:pPr marL="0" indent="0">
              <a:buNone/>
            </a:pPr>
            <a:r>
              <a:rPr lang="en-NZ" sz="2300" dirty="0" smtClean="0"/>
              <a:t>Source</a:t>
            </a:r>
            <a:r>
              <a:rPr lang="en-NZ" sz="2300" dirty="0"/>
              <a:t>: </a:t>
            </a:r>
            <a:r>
              <a:rPr lang="en-NZ" sz="2300" dirty="0">
                <a:hlinkClick r:id="rId2"/>
              </a:rPr>
              <a:t>The Independent, </a:t>
            </a:r>
            <a:r>
              <a:rPr lang="en-NZ" sz="2300" dirty="0"/>
              <a:t>31 May 2009.</a:t>
            </a:r>
          </a:p>
          <a:p>
            <a:endParaRPr lang="en-NZ" dirty="0" smtClean="0"/>
          </a:p>
          <a:p>
            <a:r>
              <a:rPr lang="en-NZ" dirty="0" smtClean="0"/>
              <a:t>(Is the bank’s software partially to blame?  How could it be improved?)  </a:t>
            </a:r>
            <a:endParaRPr lang="en-NZ" sz="1900" dirty="0" smtClean="0"/>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4</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08087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Case study: </a:t>
            </a:r>
            <a:r>
              <a:rPr lang="en-NZ" dirty="0" err="1" smtClean="0"/>
              <a:t>Novopay</a:t>
            </a:r>
            <a:endParaRPr lang="en-NZ" dirty="0"/>
          </a:p>
        </p:txBody>
      </p:sp>
      <p:sp>
        <p:nvSpPr>
          <p:cNvPr id="3" name="Content Placeholder 2"/>
          <p:cNvSpPr>
            <a:spLocks noGrp="1"/>
          </p:cNvSpPr>
          <p:nvPr>
            <p:ph sz="quarter" idx="1"/>
          </p:nvPr>
        </p:nvSpPr>
        <p:spPr/>
        <p:txBody>
          <a:bodyPr>
            <a:normAutofit fontScale="92500" lnSpcReduction="20000"/>
          </a:bodyPr>
          <a:lstStyle/>
          <a:p>
            <a:r>
              <a:rPr lang="en-NZ" dirty="0"/>
              <a:t>“The widely publicised '</a:t>
            </a:r>
            <a:r>
              <a:rPr lang="en-NZ" dirty="0" err="1"/>
              <a:t>Novopay</a:t>
            </a:r>
            <a:r>
              <a:rPr lang="en-NZ" dirty="0"/>
              <a:t>' project, a New Zealand-wide transition from an onshore to a near-shore service provider (</a:t>
            </a:r>
            <a:r>
              <a:rPr lang="en-NZ" dirty="0" err="1"/>
              <a:t>Datacom</a:t>
            </a:r>
            <a:r>
              <a:rPr lang="en-NZ" dirty="0"/>
              <a:t> to Talent2), was intended to </a:t>
            </a:r>
            <a:endParaRPr lang="en-NZ" dirty="0" smtClean="0"/>
          </a:p>
          <a:p>
            <a:pPr lvl="1"/>
            <a:r>
              <a:rPr lang="en-NZ" dirty="0" smtClean="0"/>
              <a:t>update </a:t>
            </a:r>
            <a:r>
              <a:rPr lang="en-NZ" dirty="0"/>
              <a:t>the payroll processing system of the Ministry of Education and so </a:t>
            </a:r>
            <a:endParaRPr lang="en-NZ" dirty="0" smtClean="0"/>
          </a:p>
          <a:p>
            <a:pPr lvl="1"/>
            <a:r>
              <a:rPr lang="en-NZ" dirty="0" smtClean="0"/>
              <a:t>implement </a:t>
            </a:r>
            <a:r>
              <a:rPr lang="en-NZ" dirty="0"/>
              <a:t>a new nationwide payroll system responsible for the payment of about 110,000 teachers and education sector staff</a:t>
            </a:r>
            <a:r>
              <a:rPr lang="en-NZ" dirty="0" smtClean="0"/>
              <a:t>.</a:t>
            </a:r>
          </a:p>
          <a:p>
            <a:r>
              <a:rPr lang="en-NZ" dirty="0" smtClean="0"/>
              <a:t>“</a:t>
            </a:r>
            <a:r>
              <a:rPr lang="en-NZ" dirty="0"/>
              <a:t>After various changes of direction and delays from its initiation in 2005, </a:t>
            </a:r>
            <a:endParaRPr lang="en-NZ" dirty="0" smtClean="0"/>
          </a:p>
          <a:p>
            <a:pPr lvl="1"/>
            <a:r>
              <a:rPr lang="en-NZ" dirty="0" smtClean="0"/>
              <a:t>the </a:t>
            </a:r>
            <a:r>
              <a:rPr lang="en-NZ" dirty="0"/>
              <a:t>project eventually went live in a 'big bang' cutover towards the end of </a:t>
            </a:r>
            <a:r>
              <a:rPr lang="en-NZ" dirty="0" smtClean="0"/>
              <a:t>2012.</a:t>
            </a:r>
          </a:p>
          <a:p>
            <a:r>
              <a:rPr lang="en-NZ" dirty="0" smtClean="0"/>
              <a:t>“The </a:t>
            </a:r>
            <a:r>
              <a:rPr lang="en-NZ" dirty="0"/>
              <a:t>cutover occurred with known outstanding issues, and </a:t>
            </a:r>
            <a:r>
              <a:rPr lang="en-NZ" dirty="0" smtClean="0"/>
              <a:t>the </a:t>
            </a:r>
            <a:r>
              <a:rPr lang="en-NZ" dirty="0"/>
              <a:t>result was that the bulk of the schools had to deal with </a:t>
            </a:r>
            <a:endParaRPr lang="en-NZ" dirty="0" smtClean="0"/>
          </a:p>
          <a:p>
            <a:pPr lvl="1"/>
            <a:r>
              <a:rPr lang="en-NZ" dirty="0" smtClean="0"/>
              <a:t>underpayments</a:t>
            </a:r>
            <a:r>
              <a:rPr lang="en-NZ" dirty="0"/>
              <a:t>, </a:t>
            </a:r>
            <a:endParaRPr lang="en-NZ" dirty="0" smtClean="0"/>
          </a:p>
          <a:p>
            <a:pPr lvl="1"/>
            <a:r>
              <a:rPr lang="en-NZ" dirty="0" smtClean="0"/>
              <a:t>overpayments</a:t>
            </a:r>
            <a:r>
              <a:rPr lang="en-NZ" dirty="0"/>
              <a:t>, or </a:t>
            </a:r>
            <a:endParaRPr lang="en-NZ" dirty="0" smtClean="0"/>
          </a:p>
          <a:p>
            <a:pPr lvl="1"/>
            <a:r>
              <a:rPr lang="en-NZ" dirty="0" smtClean="0"/>
              <a:t>non-payments </a:t>
            </a:r>
          </a:p>
          <a:p>
            <a:pPr lvl="1"/>
            <a:r>
              <a:rPr lang="en-NZ" dirty="0" smtClean="0"/>
              <a:t>and </a:t>
            </a:r>
            <a:r>
              <a:rPr lang="en-NZ" dirty="0"/>
              <a:t>a series of compounding errors</a:t>
            </a:r>
            <a:r>
              <a:rPr lang="en-NZ" dirty="0" smtClean="0"/>
              <a:t>.”</a:t>
            </a:r>
          </a:p>
          <a:p>
            <a:pPr marL="0" indent="0">
              <a:buNone/>
            </a:pPr>
            <a:r>
              <a:rPr lang="en-NZ" sz="1400" dirty="0" smtClean="0"/>
              <a:t>Source: Clear et al.,  </a:t>
            </a:r>
            <a:r>
              <a:rPr lang="en-NZ" sz="1400" dirty="0" smtClean="0">
                <a:hlinkClick r:id="rId2"/>
              </a:rPr>
              <a:t>The </a:t>
            </a:r>
            <a:r>
              <a:rPr lang="en-NZ" sz="1400" dirty="0" err="1">
                <a:hlinkClick r:id="rId2"/>
              </a:rPr>
              <a:t>Novopay</a:t>
            </a:r>
            <a:r>
              <a:rPr lang="en-NZ" sz="1400" dirty="0">
                <a:hlinkClick r:id="rId2"/>
              </a:rPr>
              <a:t> Project: The Dilemmas in Global Software </a:t>
            </a:r>
            <a:r>
              <a:rPr lang="en-NZ" sz="1400" dirty="0" smtClean="0">
                <a:hlinkClick r:id="rId2"/>
              </a:rPr>
              <a:t>Outsourcing</a:t>
            </a:r>
            <a:r>
              <a:rPr lang="en-NZ" sz="1400" dirty="0" smtClean="0"/>
              <a:t>, IITP </a:t>
            </a:r>
            <a:r>
              <a:rPr lang="en-NZ" sz="1400" dirty="0" err="1" smtClean="0"/>
              <a:t>Newsline</a:t>
            </a:r>
            <a:r>
              <a:rPr lang="en-NZ" sz="1400" dirty="0" smtClean="0"/>
              <a:t>, 17 Oct 2013.</a:t>
            </a:r>
            <a:endParaRPr lang="en-NZ" dirty="0" smtClean="0"/>
          </a:p>
          <a:p>
            <a:endParaRPr lang="en-NZ" dirty="0"/>
          </a:p>
          <a:p>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5</a:t>
            </a:fld>
            <a:endParaRPr lang="en-NZ"/>
          </a:p>
        </p:txBody>
      </p:sp>
      <p:sp>
        <p:nvSpPr>
          <p:cNvPr id="6" name="Footer Placeholder 5"/>
          <p:cNvSpPr>
            <a:spLocks noGrp="1"/>
          </p:cNvSpPr>
          <p:nvPr>
            <p:ph type="ftr" sz="quarter" idx="11"/>
          </p:nvPr>
        </p:nvSpPr>
        <p:spPr/>
        <p:txBody>
          <a:bodyPr/>
          <a:lstStyle/>
          <a:p>
            <a:pPr>
              <a:defRPr/>
            </a:pPr>
            <a:r>
              <a:rPr lang="en-NZ" dirty="0" smtClean="0"/>
              <a:t>Software Quality</a:t>
            </a:r>
            <a:endParaRPr lang="en-NZ" dirty="0"/>
          </a:p>
        </p:txBody>
      </p:sp>
    </p:spTree>
    <p:extLst>
      <p:ext uri="{BB962C8B-B14F-4D97-AF65-F5344CB8AC3E}">
        <p14:creationId xmlns:p14="http://schemas.microsoft.com/office/powerpoint/2010/main" val="2646407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err="1" smtClean="0"/>
              <a:t>Novopay</a:t>
            </a:r>
            <a:r>
              <a:rPr lang="en-NZ" dirty="0" smtClean="0"/>
              <a:t>: a failure of testing?</a:t>
            </a:r>
            <a:endParaRPr lang="en-NZ" dirty="0"/>
          </a:p>
        </p:txBody>
      </p:sp>
      <p:sp>
        <p:nvSpPr>
          <p:cNvPr id="3" name="Content Placeholder 2"/>
          <p:cNvSpPr>
            <a:spLocks noGrp="1"/>
          </p:cNvSpPr>
          <p:nvPr>
            <p:ph sz="quarter" idx="1"/>
          </p:nvPr>
        </p:nvSpPr>
        <p:spPr/>
        <p:txBody>
          <a:bodyPr>
            <a:normAutofit fontScale="85000" lnSpcReduction="10000"/>
          </a:bodyPr>
          <a:lstStyle/>
          <a:p>
            <a:r>
              <a:rPr lang="en-NZ" dirty="0" err="1" smtClean="0"/>
              <a:t>Novopay’s</a:t>
            </a:r>
            <a:r>
              <a:rPr lang="en-NZ" dirty="0" smtClean="0"/>
              <a:t> test plan was carefully developed, see </a:t>
            </a:r>
            <a:r>
              <a:rPr lang="en-NZ" sz="1800" dirty="0" smtClean="0">
                <a:hlinkClick r:id="rId2"/>
              </a:rPr>
              <a:t>http://www.education.govt.nz/ministry-of-education/information-releases/novopay-information-release/novopay-test-plans/</a:t>
            </a:r>
            <a:endParaRPr lang="en-NZ" sz="1800" dirty="0" smtClean="0"/>
          </a:p>
          <a:p>
            <a:r>
              <a:rPr lang="en-NZ" dirty="0" smtClean="0"/>
              <a:t>5 June 2012:  “the Ministry of Education has confidence in the </a:t>
            </a:r>
            <a:r>
              <a:rPr lang="en-NZ" dirty="0" err="1" smtClean="0"/>
              <a:t>Novopay</a:t>
            </a:r>
            <a:r>
              <a:rPr lang="en-NZ" dirty="0"/>
              <a:t> project to go live” </a:t>
            </a:r>
            <a:r>
              <a:rPr lang="en-NZ" sz="1800" dirty="0">
                <a:hlinkClick r:id="rId3"/>
              </a:rPr>
              <a:t>http://www.education.govt.nz/assets/Documents/Ministry/Information-releases/Novopay-information-release/EdReportFinalRecommendationV1.pdf</a:t>
            </a:r>
            <a:r>
              <a:rPr lang="en-NZ" sz="1800" dirty="0"/>
              <a:t>  </a:t>
            </a:r>
          </a:p>
          <a:p>
            <a:r>
              <a:rPr lang="en-NZ" dirty="0" smtClean="0"/>
              <a:t>June 2013: </a:t>
            </a:r>
            <a:r>
              <a:rPr lang="en-NZ" i="1" dirty="0" smtClean="0">
                <a:hlinkClick r:id="rId4"/>
              </a:rPr>
              <a:t>Ministerial Inquiry into the </a:t>
            </a:r>
            <a:r>
              <a:rPr lang="en-NZ" i="1" dirty="0" err="1" smtClean="0">
                <a:hlinkClick r:id="rId4"/>
              </a:rPr>
              <a:t>Novopay</a:t>
            </a:r>
            <a:r>
              <a:rPr lang="en-NZ" i="1" dirty="0" smtClean="0">
                <a:hlinkClick r:id="rId4"/>
              </a:rPr>
              <a:t> Project</a:t>
            </a:r>
            <a:endParaRPr lang="en-NZ" i="1" dirty="0" smtClean="0"/>
          </a:p>
          <a:p>
            <a:pPr lvl="1"/>
            <a:r>
              <a:rPr lang="en-NZ" dirty="0"/>
              <a:t>The impacts of the well-publicised </a:t>
            </a:r>
            <a:r>
              <a:rPr lang="en-NZ" dirty="0" err="1"/>
              <a:t>Novopay</a:t>
            </a:r>
            <a:r>
              <a:rPr lang="en-NZ" dirty="0"/>
              <a:t> failures have reverberated across New Zealand. </a:t>
            </a:r>
          </a:p>
          <a:p>
            <a:pPr lvl="1"/>
            <a:r>
              <a:rPr lang="en-NZ" dirty="0"/>
              <a:t>Every state and state-integrated school in the country has been affected. </a:t>
            </a:r>
            <a:endParaRPr lang="en-NZ" dirty="0" smtClean="0"/>
          </a:p>
          <a:p>
            <a:pPr lvl="1"/>
            <a:r>
              <a:rPr lang="en-NZ" dirty="0" smtClean="0"/>
              <a:t>Dealing </a:t>
            </a:r>
            <a:r>
              <a:rPr lang="en-NZ" dirty="0"/>
              <a:t>with the </a:t>
            </a:r>
            <a:r>
              <a:rPr lang="en-NZ" dirty="0" smtClean="0"/>
              <a:t>aftermath </a:t>
            </a:r>
            <a:r>
              <a:rPr lang="en-NZ" dirty="0"/>
              <a:t>has distracted school staff, principals, boards of trustees, the Ministry of Education </a:t>
            </a:r>
            <a:r>
              <a:rPr lang="en-NZ" dirty="0" smtClean="0"/>
              <a:t>and </a:t>
            </a:r>
            <a:r>
              <a:rPr lang="en-NZ" dirty="0"/>
              <a:t>Ministers from other important </a:t>
            </a:r>
            <a:r>
              <a:rPr lang="en-NZ" dirty="0" smtClean="0"/>
              <a:t>concerns.</a:t>
            </a:r>
          </a:p>
          <a:p>
            <a:pPr lvl="1"/>
            <a:r>
              <a:rPr lang="en-NZ" dirty="0" smtClean="0"/>
              <a:t>This </a:t>
            </a:r>
            <a:r>
              <a:rPr lang="en-NZ" dirty="0"/>
              <a:t>state of affairs and the wider disruptions that were caused were avoidable. </a:t>
            </a:r>
            <a:endParaRPr lang="en-NZ" dirty="0" smtClean="0"/>
          </a:p>
          <a:p>
            <a:pPr lvl="1"/>
            <a:r>
              <a:rPr lang="en-NZ" dirty="0" smtClean="0"/>
              <a:t>It </a:t>
            </a:r>
            <a:r>
              <a:rPr lang="en-NZ" dirty="0"/>
              <a:t>is clear to us </a:t>
            </a:r>
            <a:r>
              <a:rPr lang="en-NZ" dirty="0" smtClean="0"/>
              <a:t>that </a:t>
            </a:r>
            <a:r>
              <a:rPr lang="en-NZ" dirty="0"/>
              <a:t>important lessons from the past, in </a:t>
            </a:r>
            <a:r>
              <a:rPr lang="en-NZ" dirty="0" smtClean="0"/>
              <a:t>particular</a:t>
            </a:r>
          </a:p>
          <a:p>
            <a:pPr lvl="2"/>
            <a:r>
              <a:rPr lang="en-NZ" dirty="0" smtClean="0"/>
              <a:t>those </a:t>
            </a:r>
            <a:r>
              <a:rPr lang="en-NZ" dirty="0"/>
              <a:t>arising from the 1996 education payroll </a:t>
            </a:r>
            <a:r>
              <a:rPr lang="en-NZ" dirty="0" smtClean="0"/>
              <a:t>implementation </a:t>
            </a:r>
            <a:r>
              <a:rPr lang="en-NZ" dirty="0"/>
              <a:t>difficulties and </a:t>
            </a:r>
            <a:endParaRPr lang="en-NZ" dirty="0" smtClean="0"/>
          </a:p>
          <a:p>
            <a:pPr lvl="2"/>
            <a:r>
              <a:rPr lang="en-NZ" dirty="0" smtClean="0"/>
              <a:t>the </a:t>
            </a:r>
            <a:r>
              <a:rPr lang="en-NZ" dirty="0"/>
              <a:t>INCIS experience in 2000, </a:t>
            </a:r>
            <a:endParaRPr lang="en-NZ" dirty="0" smtClean="0"/>
          </a:p>
          <a:p>
            <a:pPr lvl="2"/>
            <a:r>
              <a:rPr lang="en-NZ" dirty="0" smtClean="0"/>
              <a:t>should </a:t>
            </a:r>
            <a:r>
              <a:rPr lang="en-NZ" dirty="0"/>
              <a:t>have been learned, </a:t>
            </a:r>
            <a:r>
              <a:rPr lang="en-NZ" dirty="0" smtClean="0"/>
              <a:t>but were </a:t>
            </a:r>
            <a:r>
              <a:rPr lang="en-NZ" dirty="0"/>
              <a:t>not.</a:t>
            </a:r>
          </a:p>
          <a:p>
            <a:pPr lvl="1"/>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6</a:t>
            </a:fld>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801923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Ministerial Findings</a:t>
            </a:r>
            <a:endParaRPr lang="en-NZ" dirty="0"/>
          </a:p>
        </p:txBody>
      </p:sp>
      <p:sp>
        <p:nvSpPr>
          <p:cNvPr id="3" name="Content Placeholder 2"/>
          <p:cNvSpPr>
            <a:spLocks noGrp="1"/>
          </p:cNvSpPr>
          <p:nvPr>
            <p:ph sz="quarter" idx="1"/>
          </p:nvPr>
        </p:nvSpPr>
        <p:spPr/>
        <p:txBody>
          <a:bodyPr>
            <a:normAutofit/>
          </a:bodyPr>
          <a:lstStyle/>
          <a:p>
            <a:r>
              <a:rPr lang="en-NZ" dirty="0"/>
              <a:t>There were many factors that contributed to the </a:t>
            </a:r>
            <a:r>
              <a:rPr lang="en-NZ" dirty="0" err="1"/>
              <a:t>Novopay</a:t>
            </a:r>
            <a:r>
              <a:rPr lang="en-NZ" dirty="0"/>
              <a:t> failures. It is our overall view that </a:t>
            </a:r>
          </a:p>
          <a:p>
            <a:pPr lvl="1"/>
            <a:r>
              <a:rPr lang="en-NZ" dirty="0">
                <a:solidFill>
                  <a:srgbClr val="FF0000"/>
                </a:solidFill>
              </a:rPr>
              <a:t>weaknesses in project governance and leadership </a:t>
            </a:r>
            <a:endParaRPr lang="en-NZ" dirty="0" smtClean="0">
              <a:solidFill>
                <a:srgbClr val="FF0000"/>
              </a:solidFill>
            </a:endParaRPr>
          </a:p>
          <a:p>
            <a:pPr lvl="1"/>
            <a:r>
              <a:rPr lang="en-NZ" dirty="0" smtClean="0"/>
              <a:t>allowed </a:t>
            </a:r>
            <a:r>
              <a:rPr lang="en-NZ" dirty="0"/>
              <a:t>the service to go live with a number </a:t>
            </a:r>
            <a:r>
              <a:rPr lang="en-NZ" dirty="0" smtClean="0"/>
              <a:t>of </a:t>
            </a:r>
            <a:r>
              <a:rPr lang="en-NZ" dirty="0"/>
              <a:t>significant risks which the Ministry and its vendors were </a:t>
            </a:r>
            <a:r>
              <a:rPr lang="en-NZ" dirty="0">
                <a:solidFill>
                  <a:srgbClr val="FF0000"/>
                </a:solidFill>
              </a:rPr>
              <a:t>over-confident of managing</a:t>
            </a:r>
            <a:r>
              <a:rPr lang="en-NZ" dirty="0"/>
              <a:t>. </a:t>
            </a:r>
          </a:p>
          <a:p>
            <a:r>
              <a:rPr lang="en-NZ" dirty="0"/>
              <a:t>When these risks resulted in service issues Post-Go Live, </a:t>
            </a:r>
            <a:endParaRPr lang="en-NZ" dirty="0" smtClean="0"/>
          </a:p>
          <a:p>
            <a:pPr lvl="1"/>
            <a:r>
              <a:rPr lang="en-NZ" dirty="0" smtClean="0"/>
              <a:t>the </a:t>
            </a:r>
            <a:r>
              <a:rPr lang="en-NZ" dirty="0"/>
              <a:t>Ministry and its vendors </a:t>
            </a:r>
            <a:r>
              <a:rPr lang="en-NZ" dirty="0" smtClean="0"/>
              <a:t>were </a:t>
            </a:r>
            <a:r>
              <a:rPr lang="en-NZ" dirty="0" smtClean="0">
                <a:solidFill>
                  <a:srgbClr val="FF0000"/>
                </a:solidFill>
              </a:rPr>
              <a:t>overwhelmed</a:t>
            </a:r>
            <a:r>
              <a:rPr lang="en-NZ" dirty="0" smtClean="0"/>
              <a:t> </a:t>
            </a:r>
            <a:r>
              <a:rPr lang="en-NZ" dirty="0"/>
              <a:t>by their nature and scale. </a:t>
            </a:r>
          </a:p>
          <a:p>
            <a:r>
              <a:rPr lang="en-NZ" dirty="0" smtClean="0"/>
              <a:t>Over </a:t>
            </a:r>
            <a:r>
              <a:rPr lang="en-NZ" dirty="0"/>
              <a:t>the course of the project, </a:t>
            </a:r>
            <a:endParaRPr lang="en-NZ" dirty="0" smtClean="0"/>
          </a:p>
          <a:p>
            <a:pPr lvl="1"/>
            <a:r>
              <a:rPr lang="en-NZ" dirty="0" smtClean="0"/>
              <a:t>Talent2 </a:t>
            </a:r>
            <a:r>
              <a:rPr lang="en-NZ" dirty="0"/>
              <a:t>had </a:t>
            </a:r>
            <a:r>
              <a:rPr lang="en-NZ" dirty="0">
                <a:solidFill>
                  <a:srgbClr val="FF0000"/>
                </a:solidFill>
              </a:rPr>
              <a:t>missed </a:t>
            </a:r>
            <a:r>
              <a:rPr lang="en-NZ" dirty="0" smtClean="0">
                <a:solidFill>
                  <a:srgbClr val="FF0000"/>
                </a:solidFill>
              </a:rPr>
              <a:t>agreed </a:t>
            </a:r>
            <a:r>
              <a:rPr lang="en-NZ" dirty="0">
                <a:solidFill>
                  <a:srgbClr val="FF0000"/>
                </a:solidFill>
              </a:rPr>
              <a:t>milestones or deadlines</a:t>
            </a:r>
            <a:r>
              <a:rPr lang="en-NZ" dirty="0"/>
              <a:t>, </a:t>
            </a:r>
            <a:r>
              <a:rPr lang="en-NZ" dirty="0" smtClean="0"/>
              <a:t> which </a:t>
            </a:r>
            <a:r>
              <a:rPr lang="en-NZ" dirty="0"/>
              <a:t>eroded trust and confidence in its ability to deliver. </a:t>
            </a:r>
            <a:endParaRPr lang="en-NZ" dirty="0" smtClean="0"/>
          </a:p>
          <a:p>
            <a:r>
              <a:rPr lang="en-NZ" dirty="0" smtClean="0"/>
              <a:t>The nature </a:t>
            </a:r>
            <a:r>
              <a:rPr lang="en-NZ" dirty="0"/>
              <a:t>of the service that the Ministry was seeking </a:t>
            </a:r>
            <a:r>
              <a:rPr lang="en-NZ" dirty="0" smtClean="0"/>
              <a:t>also</a:t>
            </a:r>
          </a:p>
          <a:p>
            <a:pPr lvl="1"/>
            <a:r>
              <a:rPr lang="en-NZ" dirty="0" smtClean="0">
                <a:solidFill>
                  <a:srgbClr val="FF0000"/>
                </a:solidFill>
              </a:rPr>
              <a:t>diverged </a:t>
            </a:r>
            <a:r>
              <a:rPr lang="en-NZ" dirty="0">
                <a:solidFill>
                  <a:srgbClr val="FF0000"/>
                </a:solidFill>
              </a:rPr>
              <a:t>from the original proposition</a:t>
            </a:r>
            <a:r>
              <a:rPr lang="en-NZ" dirty="0"/>
              <a:t>. </a:t>
            </a:r>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7</a:t>
            </a:fld>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761798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err="1" smtClean="0"/>
              <a:t>Novopay</a:t>
            </a:r>
            <a:r>
              <a:rPr lang="en-NZ" dirty="0" smtClean="0"/>
              <a:t>: A Critical Evaluation of Failure…</a:t>
            </a:r>
            <a:endParaRPr lang="en-NZ" dirty="0"/>
          </a:p>
        </p:txBody>
      </p:sp>
      <p:sp>
        <p:nvSpPr>
          <p:cNvPr id="3" name="Content Placeholder 2"/>
          <p:cNvSpPr>
            <a:spLocks noGrp="1"/>
          </p:cNvSpPr>
          <p:nvPr>
            <p:ph sz="quarter" idx="1"/>
          </p:nvPr>
        </p:nvSpPr>
        <p:spPr>
          <a:xfrm>
            <a:off x="165100" y="1219200"/>
            <a:ext cx="9612436" cy="5018112"/>
          </a:xfrm>
        </p:spPr>
        <p:txBody>
          <a:bodyPr>
            <a:normAutofit fontScale="62500" lnSpcReduction="20000"/>
          </a:bodyPr>
          <a:lstStyle/>
          <a:p>
            <a:r>
              <a:rPr lang="en-NZ" dirty="0"/>
              <a:t>“Setting the broader historical context </a:t>
            </a:r>
            <a:r>
              <a:rPr lang="en-NZ" dirty="0" smtClean="0"/>
              <a:t>to </a:t>
            </a:r>
            <a:r>
              <a:rPr lang="en-NZ" dirty="0"/>
              <a:t>the </a:t>
            </a:r>
            <a:r>
              <a:rPr lang="en-NZ" dirty="0" smtClean="0"/>
              <a:t>[</a:t>
            </a:r>
            <a:r>
              <a:rPr lang="en-NZ" dirty="0" err="1" smtClean="0"/>
              <a:t>Novopay</a:t>
            </a:r>
            <a:r>
              <a:rPr lang="en-NZ" dirty="0" smtClean="0"/>
              <a:t>] project … </a:t>
            </a:r>
          </a:p>
          <a:p>
            <a:pPr lvl="1"/>
            <a:r>
              <a:rPr lang="en-NZ" dirty="0" smtClean="0"/>
              <a:t>the </a:t>
            </a:r>
            <a:r>
              <a:rPr lang="en-NZ" dirty="0"/>
              <a:t>(now) Ministry of </a:t>
            </a:r>
            <a:r>
              <a:rPr lang="en-NZ" dirty="0" smtClean="0"/>
              <a:t>Education</a:t>
            </a:r>
            <a:r>
              <a:rPr lang="en-NZ" dirty="0"/>
              <a:t> </a:t>
            </a:r>
            <a:r>
              <a:rPr lang="en-NZ" dirty="0" smtClean="0"/>
              <a:t>… </a:t>
            </a:r>
            <a:r>
              <a:rPr lang="en-NZ" dirty="0"/>
              <a:t>had experienced a major and embarrassing payroll </a:t>
            </a:r>
            <a:r>
              <a:rPr lang="en-NZ" dirty="0" smtClean="0"/>
              <a:t>project </a:t>
            </a:r>
            <a:r>
              <a:rPr lang="en-NZ" dirty="0"/>
              <a:t>failure some twenty years earlier. </a:t>
            </a:r>
            <a:endParaRPr lang="en-NZ" dirty="0" smtClean="0"/>
          </a:p>
          <a:p>
            <a:pPr lvl="1"/>
            <a:r>
              <a:rPr lang="en-NZ" dirty="0"/>
              <a:t>T</a:t>
            </a:r>
            <a:r>
              <a:rPr lang="en-NZ" dirty="0" smtClean="0"/>
              <a:t>he </a:t>
            </a:r>
            <a:r>
              <a:rPr lang="en-NZ" dirty="0"/>
              <a:t>project was </a:t>
            </a:r>
            <a:r>
              <a:rPr lang="en-NZ" dirty="0" smtClean="0"/>
              <a:t>referred </a:t>
            </a:r>
            <a:r>
              <a:rPr lang="en-NZ" dirty="0"/>
              <a:t>to as </a:t>
            </a:r>
            <a:r>
              <a:rPr lang="en-NZ" dirty="0" smtClean="0"/>
              <a:t>‘the </a:t>
            </a:r>
            <a:r>
              <a:rPr lang="en-NZ" dirty="0"/>
              <a:t>failed implementation of a centralised </a:t>
            </a:r>
            <a:r>
              <a:rPr lang="en-NZ" dirty="0" smtClean="0"/>
              <a:t>payroll </a:t>
            </a:r>
            <a:r>
              <a:rPr lang="en-NZ" dirty="0"/>
              <a:t>system for the New Zealand Education </a:t>
            </a:r>
            <a:r>
              <a:rPr lang="en-NZ" dirty="0" smtClean="0"/>
              <a:t>Department’ [Myers, 1995].</a:t>
            </a:r>
          </a:p>
          <a:p>
            <a:r>
              <a:rPr lang="en-NZ" dirty="0" smtClean="0"/>
              <a:t>“Symptoms </a:t>
            </a:r>
            <a:r>
              <a:rPr lang="en-NZ" dirty="0"/>
              <a:t>included </a:t>
            </a:r>
            <a:endParaRPr lang="en-NZ" dirty="0" smtClean="0"/>
          </a:p>
          <a:p>
            <a:pPr lvl="1"/>
            <a:r>
              <a:rPr lang="en-NZ" dirty="0" smtClean="0"/>
              <a:t>thousands </a:t>
            </a:r>
            <a:r>
              <a:rPr lang="en-NZ" dirty="0"/>
              <a:t>of teachers who found </a:t>
            </a:r>
            <a:r>
              <a:rPr lang="en-NZ" dirty="0" smtClean="0"/>
              <a:t>they </a:t>
            </a:r>
            <a:r>
              <a:rPr lang="en-NZ" dirty="0"/>
              <a:t>had not been paid correctly, and </a:t>
            </a:r>
            <a:endParaRPr lang="en-NZ" dirty="0" smtClean="0"/>
          </a:p>
          <a:p>
            <a:pPr lvl="1"/>
            <a:r>
              <a:rPr lang="en-NZ" dirty="0" smtClean="0"/>
              <a:t>hundreds </a:t>
            </a:r>
            <a:r>
              <a:rPr lang="en-NZ" dirty="0"/>
              <a:t>who did not </a:t>
            </a:r>
            <a:r>
              <a:rPr lang="en-NZ" dirty="0" smtClean="0"/>
              <a:t>get </a:t>
            </a:r>
            <a:r>
              <a:rPr lang="en-NZ" dirty="0"/>
              <a:t>paid at all on 8 February (the first pay day of 1989</a:t>
            </a:r>
            <a:r>
              <a:rPr lang="en-NZ" dirty="0" smtClean="0"/>
              <a:t>);  </a:t>
            </a:r>
          </a:p>
          <a:p>
            <a:pPr lvl="1"/>
            <a:r>
              <a:rPr lang="en-NZ" dirty="0" smtClean="0"/>
              <a:t>‘relief </a:t>
            </a:r>
            <a:r>
              <a:rPr lang="en-NZ" dirty="0"/>
              <a:t>teachers and some part-time teachers had not been </a:t>
            </a:r>
            <a:r>
              <a:rPr lang="en-NZ" dirty="0" smtClean="0"/>
              <a:t>paid </a:t>
            </a:r>
            <a:r>
              <a:rPr lang="en-NZ" dirty="0"/>
              <a:t>by </a:t>
            </a:r>
            <a:r>
              <a:rPr lang="en-NZ" dirty="0" smtClean="0"/>
              <a:t>mid-April’ [Myers, 1995].</a:t>
            </a:r>
          </a:p>
          <a:p>
            <a:r>
              <a:rPr lang="en-NZ" dirty="0"/>
              <a:t>“Yet by June 1989 the Education </a:t>
            </a:r>
            <a:r>
              <a:rPr lang="en-NZ" dirty="0" smtClean="0"/>
              <a:t>Department’s </a:t>
            </a:r>
            <a:r>
              <a:rPr lang="en-NZ" dirty="0"/>
              <a:t>Director of Management Services </a:t>
            </a:r>
            <a:r>
              <a:rPr lang="en-NZ" dirty="0" smtClean="0"/>
              <a:t>‘was </a:t>
            </a:r>
            <a:r>
              <a:rPr lang="en-NZ" dirty="0"/>
              <a:t>able </a:t>
            </a:r>
            <a:r>
              <a:rPr lang="en-NZ" dirty="0" smtClean="0"/>
              <a:t>to announce </a:t>
            </a:r>
            <a:r>
              <a:rPr lang="en-NZ" dirty="0"/>
              <a:t>publicly that the…computerized payroll system </a:t>
            </a:r>
            <a:r>
              <a:rPr lang="en-NZ" dirty="0" smtClean="0"/>
              <a:t>was </a:t>
            </a:r>
          </a:p>
          <a:p>
            <a:pPr lvl="1"/>
            <a:r>
              <a:rPr lang="en-NZ" dirty="0" smtClean="0"/>
              <a:t>on </a:t>
            </a:r>
            <a:r>
              <a:rPr lang="en-NZ" dirty="0"/>
              <a:t>target to meet its objective of saving the Government </a:t>
            </a:r>
            <a:r>
              <a:rPr lang="en-NZ" dirty="0" smtClean="0"/>
              <a:t>millions </a:t>
            </a:r>
            <a:r>
              <a:rPr lang="en-NZ" dirty="0"/>
              <a:t>of </a:t>
            </a:r>
            <a:r>
              <a:rPr lang="en-NZ" dirty="0" smtClean="0"/>
              <a:t>dollars’ …</a:t>
            </a:r>
          </a:p>
          <a:p>
            <a:pPr lvl="1"/>
            <a:r>
              <a:rPr lang="en-NZ" dirty="0" smtClean="0"/>
              <a:t>Despite </a:t>
            </a:r>
            <a:r>
              <a:rPr lang="en-NZ" dirty="0"/>
              <a:t>this positive perspective, </a:t>
            </a:r>
            <a:r>
              <a:rPr lang="en-NZ" dirty="0" smtClean="0"/>
              <a:t>‘less </a:t>
            </a:r>
            <a:r>
              <a:rPr lang="en-NZ" dirty="0"/>
              <a:t>than </a:t>
            </a:r>
            <a:r>
              <a:rPr lang="en-NZ" dirty="0" smtClean="0"/>
              <a:t>six months </a:t>
            </a:r>
            <a:r>
              <a:rPr lang="en-NZ" dirty="0"/>
              <a:t>later the centralised payroll processing was scrapped </a:t>
            </a:r>
            <a:r>
              <a:rPr lang="en-NZ" dirty="0" smtClean="0"/>
              <a:t>by </a:t>
            </a:r>
            <a:r>
              <a:rPr lang="en-NZ" dirty="0"/>
              <a:t>the </a:t>
            </a:r>
            <a:r>
              <a:rPr lang="en-NZ" dirty="0" smtClean="0"/>
              <a:t>government’ [Myers, 1995]. </a:t>
            </a:r>
          </a:p>
          <a:p>
            <a:r>
              <a:rPr lang="en-NZ" dirty="0" smtClean="0"/>
              <a:t>“… </a:t>
            </a:r>
            <a:r>
              <a:rPr lang="en-NZ" dirty="0"/>
              <a:t>in 1996 history seemingly repeated itself for the </a:t>
            </a:r>
            <a:r>
              <a:rPr lang="en-NZ" dirty="0" smtClean="0"/>
              <a:t>Ministry… </a:t>
            </a:r>
          </a:p>
          <a:p>
            <a:pPr lvl="1"/>
            <a:r>
              <a:rPr lang="en-NZ" dirty="0" smtClean="0"/>
              <a:t>[</a:t>
            </a:r>
            <a:r>
              <a:rPr lang="en-NZ" dirty="0" err="1" smtClean="0"/>
              <a:t>Novopay</a:t>
            </a:r>
            <a:r>
              <a:rPr lang="en-NZ" dirty="0" smtClean="0"/>
              <a:t>] demonstrates </a:t>
            </a:r>
            <a:r>
              <a:rPr lang="en-NZ" dirty="0"/>
              <a:t>some </a:t>
            </a:r>
            <a:r>
              <a:rPr lang="en-NZ" dirty="0" smtClean="0"/>
              <a:t>surprising </a:t>
            </a:r>
            <a:r>
              <a:rPr lang="en-NZ" dirty="0"/>
              <a:t>similarities with the earlier </a:t>
            </a:r>
            <a:r>
              <a:rPr lang="en-NZ" dirty="0" smtClean="0"/>
              <a:t>projects… perhaps </a:t>
            </a:r>
            <a:r>
              <a:rPr lang="en-NZ" dirty="0"/>
              <a:t>sadly </a:t>
            </a:r>
            <a:r>
              <a:rPr lang="en-NZ" dirty="0" smtClean="0"/>
              <a:t>illustrating that … </a:t>
            </a:r>
          </a:p>
          <a:p>
            <a:pPr lvl="1"/>
            <a:r>
              <a:rPr lang="en-NZ" dirty="0" smtClean="0"/>
              <a:t>generational </a:t>
            </a:r>
            <a:r>
              <a:rPr lang="en-NZ" dirty="0"/>
              <a:t>knowledge in </a:t>
            </a:r>
            <a:r>
              <a:rPr lang="en-NZ" dirty="0" smtClean="0"/>
              <a:t>implementing </a:t>
            </a:r>
            <a:r>
              <a:rPr lang="en-NZ" dirty="0"/>
              <a:t>software systems does not exceed a ten year </a:t>
            </a:r>
            <a:r>
              <a:rPr lang="en-NZ" dirty="0" smtClean="0"/>
              <a:t>timespan?”</a:t>
            </a:r>
          </a:p>
          <a:p>
            <a:r>
              <a:rPr lang="en-NZ" dirty="0" smtClean="0"/>
              <a:t>Clear’s analysis (in brief): the </a:t>
            </a:r>
            <a:r>
              <a:rPr lang="en-NZ" dirty="0" err="1" smtClean="0"/>
              <a:t>Novopay</a:t>
            </a:r>
            <a:r>
              <a:rPr lang="en-NZ" dirty="0" smtClean="0"/>
              <a:t> project encountered a similar set of “</a:t>
            </a:r>
            <a:r>
              <a:rPr lang="en-NZ" dirty="0"/>
              <a:t>dilemmas, tensions or </a:t>
            </a:r>
            <a:r>
              <a:rPr lang="en-NZ" dirty="0" smtClean="0"/>
              <a:t>contradictions” between stakeholders as did the two earlier projects.</a:t>
            </a:r>
          </a:p>
          <a:p>
            <a:pPr lvl="1"/>
            <a:r>
              <a:rPr lang="en-NZ" dirty="0" smtClean="0"/>
              <a:t>These problems were inadequately addressed, perhaps because they were unrecognised or discounted.</a:t>
            </a:r>
            <a:endParaRPr lang="en-NZ" dirty="0"/>
          </a:p>
          <a:p>
            <a:pPr marL="0" indent="0">
              <a:buNone/>
            </a:pPr>
            <a:r>
              <a:rPr lang="en-NZ" sz="1600" dirty="0" smtClean="0"/>
              <a:t>Source: Clear et al., “</a:t>
            </a:r>
            <a:r>
              <a:rPr lang="en-NZ" sz="1600" dirty="0" smtClean="0">
                <a:hlinkClick r:id="rId2"/>
              </a:rPr>
              <a:t>A critical evaluation of failure in a </a:t>
            </a:r>
            <a:r>
              <a:rPr lang="en-NZ" sz="1600" dirty="0" err="1" smtClean="0">
                <a:hlinkClick r:id="rId2"/>
              </a:rPr>
              <a:t>nearshore</a:t>
            </a:r>
            <a:r>
              <a:rPr lang="en-NZ" sz="1600" dirty="0" smtClean="0">
                <a:hlinkClick r:id="rId2"/>
              </a:rPr>
              <a:t> outsourcing project: What dilemma analysis can tell us</a:t>
            </a:r>
            <a:r>
              <a:rPr lang="en-NZ" sz="1600" dirty="0" smtClean="0"/>
              <a:t>”, </a:t>
            </a:r>
            <a:r>
              <a:rPr lang="en-NZ" sz="1600" i="1" dirty="0" smtClean="0"/>
              <a:t>8</a:t>
            </a:r>
            <a:r>
              <a:rPr lang="en-NZ" sz="1600" i="1" baseline="30000" dirty="0" smtClean="0"/>
              <a:t>th</a:t>
            </a:r>
            <a:r>
              <a:rPr lang="en-NZ" sz="1600" i="1" dirty="0" smtClean="0"/>
              <a:t> IEEE Conf. on Global Software Engineering</a:t>
            </a:r>
            <a:r>
              <a:rPr lang="en-NZ" sz="1600" dirty="0" smtClean="0"/>
              <a:t>, 2013, 179-187. </a:t>
            </a:r>
            <a:endParaRPr lang="en-NZ" sz="1600" dirty="0"/>
          </a:p>
        </p:txBody>
      </p:sp>
      <p:sp>
        <p:nvSpPr>
          <p:cNvPr id="4" name="Date Placeholder 3"/>
          <p:cNvSpPr>
            <a:spLocks noGrp="1"/>
          </p:cNvSpPr>
          <p:nvPr>
            <p:ph type="dt" sz="half" idx="10"/>
          </p:nvPr>
        </p:nvSpPr>
        <p:spPr/>
        <p:txBody>
          <a:bodyPr/>
          <a:lstStyle/>
          <a:p>
            <a:pPr>
              <a:defRPr/>
            </a:pPr>
            <a:r>
              <a:rPr lang="en-US" smtClean="0"/>
              <a:t>2015 S1</a:t>
            </a:r>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8</a:t>
            </a:fld>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454576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Tensions between Stakeholders</a:t>
            </a:r>
            <a:endParaRPr lang="en-NZ" dirty="0"/>
          </a:p>
        </p:txBody>
      </p:sp>
      <p:sp>
        <p:nvSpPr>
          <p:cNvPr id="3" name="Content Placeholder 2"/>
          <p:cNvSpPr>
            <a:spLocks noGrp="1"/>
          </p:cNvSpPr>
          <p:nvPr>
            <p:ph sz="quarter" idx="1"/>
          </p:nvPr>
        </p:nvSpPr>
        <p:spPr/>
        <p:txBody>
          <a:bodyPr>
            <a:normAutofit fontScale="92500"/>
          </a:bodyPr>
          <a:lstStyle/>
          <a:p>
            <a:r>
              <a:rPr lang="en-NZ" dirty="0" smtClean="0"/>
              <a:t>“Given </a:t>
            </a:r>
            <a:r>
              <a:rPr lang="en-NZ" dirty="0"/>
              <a:t>the mixed views of parties and interests in any large-scale project, questions arise of: </a:t>
            </a:r>
            <a:endParaRPr lang="en-NZ" dirty="0" smtClean="0"/>
          </a:p>
          <a:p>
            <a:pPr lvl="1"/>
            <a:r>
              <a:rPr lang="en-NZ" dirty="0" smtClean="0"/>
              <a:t>who </a:t>
            </a:r>
            <a:r>
              <a:rPr lang="en-NZ" dirty="0"/>
              <a:t>is a stakeholder, and </a:t>
            </a:r>
            <a:r>
              <a:rPr lang="en-NZ" dirty="0" smtClean="0"/>
              <a:t>what </a:t>
            </a:r>
            <a:r>
              <a:rPr lang="en-NZ" dirty="0"/>
              <a:t>influence does each have on the outcome</a:t>
            </a:r>
            <a:r>
              <a:rPr lang="en-NZ" dirty="0" smtClean="0"/>
              <a:t>?</a:t>
            </a:r>
          </a:p>
          <a:p>
            <a:pPr lvl="1"/>
            <a:r>
              <a:rPr lang="en-NZ" dirty="0" smtClean="0"/>
              <a:t>Whose </a:t>
            </a:r>
            <a:r>
              <a:rPr lang="en-NZ" dirty="0"/>
              <a:t>concerns are most likely to be taken into account in the implementation of a new system, and </a:t>
            </a:r>
            <a:r>
              <a:rPr lang="en-NZ" dirty="0" smtClean="0"/>
              <a:t>at </a:t>
            </a:r>
            <a:r>
              <a:rPr lang="en-NZ" dirty="0"/>
              <a:t>what stage do they become salient</a:t>
            </a:r>
            <a:r>
              <a:rPr lang="en-NZ" dirty="0" smtClean="0"/>
              <a:t>?” [Clear, 2013]</a:t>
            </a:r>
          </a:p>
          <a:p>
            <a:r>
              <a:rPr lang="en-NZ" dirty="0" smtClean="0"/>
              <a:t> “Stakeholders </a:t>
            </a:r>
            <a:r>
              <a:rPr lang="en-NZ" dirty="0"/>
              <a:t>of a </a:t>
            </a:r>
            <a:r>
              <a:rPr lang="en-NZ" dirty="0" smtClean="0"/>
              <a:t>computer </a:t>
            </a:r>
            <a:r>
              <a:rPr lang="en-NZ" dirty="0"/>
              <a:t>system have been defined as: </a:t>
            </a:r>
            <a:endParaRPr lang="en-NZ" dirty="0" smtClean="0"/>
          </a:p>
          <a:p>
            <a:pPr lvl="1"/>
            <a:r>
              <a:rPr lang="en-NZ" dirty="0" smtClean="0"/>
              <a:t>‘People </a:t>
            </a:r>
            <a:r>
              <a:rPr lang="en-NZ" dirty="0"/>
              <a:t>who will be </a:t>
            </a:r>
            <a:r>
              <a:rPr lang="en-NZ" dirty="0" smtClean="0"/>
              <a:t>affected </a:t>
            </a:r>
            <a:r>
              <a:rPr lang="en-NZ" dirty="0"/>
              <a:t>in a significant way by or have material interests in </a:t>
            </a:r>
            <a:r>
              <a:rPr lang="en-NZ" dirty="0" smtClean="0"/>
              <a:t>the </a:t>
            </a:r>
            <a:r>
              <a:rPr lang="en-NZ" dirty="0"/>
              <a:t>nature and running of the new computerised </a:t>
            </a:r>
            <a:r>
              <a:rPr lang="en-NZ" dirty="0" smtClean="0"/>
              <a:t>system’</a:t>
            </a:r>
          </a:p>
          <a:p>
            <a:r>
              <a:rPr lang="en-NZ" dirty="0" smtClean="0"/>
              <a:t>Clear et al. [2013] identify 26 stakeholders in the 1989 payroll system: </a:t>
            </a:r>
          </a:p>
          <a:p>
            <a:pPr lvl="1"/>
            <a:r>
              <a:rPr lang="en-NZ" dirty="0" smtClean="0"/>
              <a:t>“Educators</a:t>
            </a:r>
            <a:r>
              <a:rPr lang="en-NZ" dirty="0"/>
              <a:t>, Financial Organizations, </a:t>
            </a:r>
            <a:r>
              <a:rPr lang="en-NZ" dirty="0" smtClean="0"/>
              <a:t>Government </a:t>
            </a:r>
            <a:r>
              <a:rPr lang="en-NZ" dirty="0"/>
              <a:t>Departments – National and Regional, </a:t>
            </a:r>
            <a:r>
              <a:rPr lang="en-NZ" dirty="0" smtClean="0"/>
              <a:t>non-salaried </a:t>
            </a:r>
            <a:r>
              <a:rPr lang="en-NZ" dirty="0"/>
              <a:t>educators, Payroll operational staff, Payroll units, </a:t>
            </a:r>
            <a:r>
              <a:rPr lang="en-NZ" dirty="0" smtClean="0"/>
              <a:t>Political</a:t>
            </a:r>
            <a:r>
              <a:rPr lang="en-NZ" dirty="0"/>
              <a:t>, The Press, School Principals and Regional </a:t>
            </a:r>
            <a:r>
              <a:rPr lang="en-NZ" dirty="0" smtClean="0"/>
              <a:t>Representatives</a:t>
            </a:r>
            <a:r>
              <a:rPr lang="en-NZ" dirty="0"/>
              <a:t>, Senior Management at National and </a:t>
            </a:r>
            <a:r>
              <a:rPr lang="en-NZ" dirty="0" smtClean="0"/>
              <a:t>Regional </a:t>
            </a:r>
            <a:r>
              <a:rPr lang="en-NZ" dirty="0"/>
              <a:t>levels, Teachers’ Unions, and the </a:t>
            </a:r>
            <a:r>
              <a:rPr lang="en-NZ" dirty="0" smtClean="0"/>
              <a:t>Vendor.”</a:t>
            </a:r>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9</a:t>
            </a:fld>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5436389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CS105_10</Template>
  <TotalTime>3572</TotalTime>
  <Words>3128</Words>
  <Application>Microsoft Office PowerPoint</Application>
  <PresentationFormat>A4 Paper (210x297 mm)</PresentationFormat>
  <Paragraphs>307</Paragraphs>
  <Slides>27</Slides>
  <Notes>11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CS105_10</vt:lpstr>
      <vt:lpstr>CompSci 230 Software Design and Construction </vt:lpstr>
      <vt:lpstr>Lecture plan</vt:lpstr>
      <vt:lpstr>Learning Goals for Today</vt:lpstr>
      <vt:lpstr>Case Study: “Doing a Rotorua”</vt:lpstr>
      <vt:lpstr>Case study: Novopay</vt:lpstr>
      <vt:lpstr>Novopay: a failure of testing?</vt:lpstr>
      <vt:lpstr>Ministerial Findings</vt:lpstr>
      <vt:lpstr>Novopay: A Critical Evaluation of Failure…</vt:lpstr>
      <vt:lpstr>Tensions between Stakeholders</vt:lpstr>
      <vt:lpstr>Top Ten Costliest Software Bugs</vt:lpstr>
      <vt:lpstr>Top Ten Costliest Software Bugs (cont.)</vt:lpstr>
      <vt:lpstr>Top Ten Costliest Software Bugs (cont.)</vt:lpstr>
      <vt:lpstr>Ariane 5 analysis, by Sommerville</vt:lpstr>
      <vt:lpstr>Ariane 5</vt:lpstr>
      <vt:lpstr>The problem</vt:lpstr>
      <vt:lpstr>Software failure</vt:lpstr>
      <vt:lpstr>Avoidable failure?</vt:lpstr>
      <vt:lpstr>Why not Ariane 4?</vt:lpstr>
      <vt:lpstr>Validation failure</vt:lpstr>
      <vt:lpstr>Review failure</vt:lpstr>
      <vt:lpstr>ACM Guidelines on 1.2 Harm Avoidance</vt:lpstr>
      <vt:lpstr>Lessons learned (according to Somerville)</vt:lpstr>
      <vt:lpstr>Lessons learned (cont.)</vt:lpstr>
      <vt:lpstr>Avoidable failure</vt:lpstr>
      <vt:lpstr>Therac-25</vt:lpstr>
      <vt:lpstr>Causal Factors of the Therac-25 Accidents</vt:lpstr>
      <vt:lpstr>Learning Goals for Today</vt:lpstr>
    </vt:vector>
  </TitlesOfParts>
  <Company>The 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Clark Thomborson</cp:lastModifiedBy>
  <cp:revision>325</cp:revision>
  <cp:lastPrinted>2013-04-09T23:35:41Z</cp:lastPrinted>
  <dcterms:created xsi:type="dcterms:W3CDTF">2003-06-18T01:49:53Z</dcterms:created>
  <dcterms:modified xsi:type="dcterms:W3CDTF">2015-05-11T00:57:55Z</dcterms:modified>
</cp:coreProperties>
</file>