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49" r:id="rId1"/>
  </p:sldMasterIdLst>
  <p:notesMasterIdLst>
    <p:notesMasterId r:id="rId37"/>
  </p:notesMasterIdLst>
  <p:handoutMasterIdLst>
    <p:handoutMasterId r:id="rId38"/>
  </p:handoutMasterIdLst>
  <p:sldIdLst>
    <p:sldId id="319" r:id="rId2"/>
    <p:sldId id="340" r:id="rId3"/>
    <p:sldId id="321" r:id="rId4"/>
    <p:sldId id="341" r:id="rId5"/>
    <p:sldId id="322" r:id="rId6"/>
    <p:sldId id="323" r:id="rId7"/>
    <p:sldId id="324" r:id="rId8"/>
    <p:sldId id="326" r:id="rId9"/>
    <p:sldId id="327" r:id="rId10"/>
    <p:sldId id="328" r:id="rId11"/>
    <p:sldId id="329" r:id="rId12"/>
    <p:sldId id="330" r:id="rId13"/>
    <p:sldId id="331" r:id="rId14"/>
    <p:sldId id="333" r:id="rId15"/>
    <p:sldId id="335" r:id="rId16"/>
    <p:sldId id="347" r:id="rId17"/>
    <p:sldId id="345" r:id="rId18"/>
    <p:sldId id="346" r:id="rId19"/>
    <p:sldId id="348" r:id="rId20"/>
    <p:sldId id="349" r:id="rId21"/>
    <p:sldId id="350" r:id="rId22"/>
    <p:sldId id="351" r:id="rId23"/>
    <p:sldId id="352" r:id="rId24"/>
    <p:sldId id="353" r:id="rId25"/>
    <p:sldId id="354" r:id="rId26"/>
    <p:sldId id="355" r:id="rId27"/>
    <p:sldId id="356" r:id="rId28"/>
    <p:sldId id="357" r:id="rId29"/>
    <p:sldId id="358" r:id="rId30"/>
    <p:sldId id="336" r:id="rId31"/>
    <p:sldId id="337" r:id="rId32"/>
    <p:sldId id="338" r:id="rId33"/>
    <p:sldId id="368" r:id="rId34"/>
    <p:sldId id="369" r:id="rId35"/>
    <p:sldId id="339" r:id="rId36"/>
  </p:sldIdLst>
  <p:sldSz cx="9906000" cy="6858000" type="A4"/>
  <p:notesSz cx="7099300" cy="10234613"/>
  <p:defaultTextStyle>
    <a:defPPr>
      <a:defRPr lang="en-NZ"/>
    </a:defPPr>
    <a:lvl1pPr algn="ctr" rtl="0" fontAlgn="base">
      <a:spcBef>
        <a:spcPct val="0"/>
      </a:spcBef>
      <a:spcAft>
        <a:spcPct val="0"/>
      </a:spcAft>
      <a:defRPr sz="2400" kern="1200">
        <a:solidFill>
          <a:schemeClr val="tx1"/>
        </a:solidFill>
        <a:latin typeface="Tahoma" pitchFamily="34" charset="0"/>
        <a:ea typeface="+mn-ea"/>
        <a:cs typeface="+mn-cs"/>
      </a:defRPr>
    </a:lvl1pPr>
    <a:lvl2pPr marL="457200" algn="ctr" rtl="0" fontAlgn="base">
      <a:spcBef>
        <a:spcPct val="0"/>
      </a:spcBef>
      <a:spcAft>
        <a:spcPct val="0"/>
      </a:spcAft>
      <a:defRPr sz="2400" kern="1200">
        <a:solidFill>
          <a:schemeClr val="tx1"/>
        </a:solidFill>
        <a:latin typeface="Tahoma" pitchFamily="34" charset="0"/>
        <a:ea typeface="+mn-ea"/>
        <a:cs typeface="+mn-cs"/>
      </a:defRPr>
    </a:lvl2pPr>
    <a:lvl3pPr marL="914400" algn="ctr" rtl="0" fontAlgn="base">
      <a:spcBef>
        <a:spcPct val="0"/>
      </a:spcBef>
      <a:spcAft>
        <a:spcPct val="0"/>
      </a:spcAft>
      <a:defRPr sz="2400" kern="1200">
        <a:solidFill>
          <a:schemeClr val="tx1"/>
        </a:solidFill>
        <a:latin typeface="Tahoma" pitchFamily="34" charset="0"/>
        <a:ea typeface="+mn-ea"/>
        <a:cs typeface="+mn-cs"/>
      </a:defRPr>
    </a:lvl3pPr>
    <a:lvl4pPr marL="1371600" algn="ctr" rtl="0" fontAlgn="base">
      <a:spcBef>
        <a:spcPct val="0"/>
      </a:spcBef>
      <a:spcAft>
        <a:spcPct val="0"/>
      </a:spcAft>
      <a:defRPr sz="2400" kern="1200">
        <a:solidFill>
          <a:schemeClr val="tx1"/>
        </a:solidFill>
        <a:latin typeface="Tahoma" pitchFamily="34" charset="0"/>
        <a:ea typeface="+mn-ea"/>
        <a:cs typeface="+mn-cs"/>
      </a:defRPr>
    </a:lvl4pPr>
    <a:lvl5pPr marL="1828800" algn="ctr"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8043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641" autoAdjust="0"/>
    <p:restoredTop sz="94612" autoAdjust="0"/>
  </p:normalViewPr>
  <p:slideViewPr>
    <p:cSldViewPr>
      <p:cViewPr varScale="1">
        <p:scale>
          <a:sx n="66" d="100"/>
          <a:sy n="66" d="100"/>
        </p:scale>
        <p:origin x="-102" y="-240"/>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bwMode="auto">
          <a:xfrm>
            <a:off x="0" y="0"/>
            <a:ext cx="3076575" cy="509588"/>
          </a:xfrm>
          <a:prstGeom prst="rect">
            <a:avLst/>
          </a:prstGeom>
          <a:noFill/>
          <a:ln w="9525">
            <a:noFill/>
            <a:miter lim="800000"/>
            <a:headEnd/>
            <a:tailEnd/>
          </a:ln>
          <a:effectLst/>
        </p:spPr>
        <p:txBody>
          <a:bodyPr vert="horz" wrap="square" lIns="95621" tIns="47809" rIns="95621" bIns="47809" numCol="1" anchor="t" anchorCtr="0" compatLnSpc="1">
            <a:prstTxWarp prst="textNoShape">
              <a:avLst/>
            </a:prstTxWarp>
          </a:bodyPr>
          <a:lstStyle>
            <a:lvl1pPr algn="l" defTabSz="955675">
              <a:spcBef>
                <a:spcPct val="20000"/>
              </a:spcBef>
              <a:buFontTx/>
              <a:buChar char="•"/>
              <a:defRPr sz="1300" b="1">
                <a:latin typeface="Times New Roman" pitchFamily="18" charset="0"/>
              </a:defRPr>
            </a:lvl1pPr>
          </a:lstStyle>
          <a:p>
            <a:pPr>
              <a:defRPr/>
            </a:pPr>
            <a:endParaRPr lang="en-US"/>
          </a:p>
        </p:txBody>
      </p:sp>
      <p:sp>
        <p:nvSpPr>
          <p:cNvPr id="37891" name="Rectangle 3"/>
          <p:cNvSpPr>
            <a:spLocks noGrp="1" noChangeArrowheads="1"/>
          </p:cNvSpPr>
          <p:nvPr>
            <p:ph type="dt" sz="quarter" idx="1"/>
          </p:nvPr>
        </p:nvSpPr>
        <p:spPr bwMode="auto">
          <a:xfrm>
            <a:off x="4022725" y="0"/>
            <a:ext cx="3076575" cy="509588"/>
          </a:xfrm>
          <a:prstGeom prst="rect">
            <a:avLst/>
          </a:prstGeom>
          <a:noFill/>
          <a:ln w="9525">
            <a:noFill/>
            <a:miter lim="800000"/>
            <a:headEnd/>
            <a:tailEnd/>
          </a:ln>
          <a:effectLst/>
        </p:spPr>
        <p:txBody>
          <a:bodyPr vert="horz" wrap="square" lIns="95621" tIns="47809" rIns="95621" bIns="47809" numCol="1" anchor="t" anchorCtr="0" compatLnSpc="1">
            <a:prstTxWarp prst="textNoShape">
              <a:avLst/>
            </a:prstTxWarp>
          </a:bodyPr>
          <a:lstStyle>
            <a:lvl1pPr algn="r" defTabSz="955675">
              <a:spcBef>
                <a:spcPct val="20000"/>
              </a:spcBef>
              <a:buFontTx/>
              <a:buChar char="•"/>
              <a:defRPr sz="1300" b="1">
                <a:latin typeface="Times New Roman" pitchFamily="18" charset="0"/>
              </a:defRPr>
            </a:lvl1pPr>
          </a:lstStyle>
          <a:p>
            <a:pPr>
              <a:defRPr/>
            </a:pPr>
            <a:endParaRPr lang="en-US"/>
          </a:p>
        </p:txBody>
      </p:sp>
      <p:sp>
        <p:nvSpPr>
          <p:cNvPr id="37892" name="Rectangle 4"/>
          <p:cNvSpPr>
            <a:spLocks noGrp="1" noChangeArrowheads="1"/>
          </p:cNvSpPr>
          <p:nvPr>
            <p:ph type="ftr" sz="quarter" idx="2"/>
          </p:nvPr>
        </p:nvSpPr>
        <p:spPr bwMode="auto">
          <a:xfrm>
            <a:off x="0" y="9725025"/>
            <a:ext cx="3076575" cy="509588"/>
          </a:xfrm>
          <a:prstGeom prst="rect">
            <a:avLst/>
          </a:prstGeom>
          <a:noFill/>
          <a:ln w="9525">
            <a:noFill/>
            <a:miter lim="800000"/>
            <a:headEnd/>
            <a:tailEnd/>
          </a:ln>
          <a:effectLst/>
        </p:spPr>
        <p:txBody>
          <a:bodyPr vert="horz" wrap="square" lIns="95621" tIns="47809" rIns="95621" bIns="47809" numCol="1" anchor="b" anchorCtr="0" compatLnSpc="1">
            <a:prstTxWarp prst="textNoShape">
              <a:avLst/>
            </a:prstTxWarp>
          </a:bodyPr>
          <a:lstStyle>
            <a:lvl1pPr algn="l" defTabSz="955675">
              <a:spcBef>
                <a:spcPct val="20000"/>
              </a:spcBef>
              <a:buFontTx/>
              <a:buChar char="•"/>
              <a:defRPr sz="1300" b="1">
                <a:latin typeface="Times New Roman" pitchFamily="18" charset="0"/>
              </a:defRPr>
            </a:lvl1pPr>
          </a:lstStyle>
          <a:p>
            <a:pPr>
              <a:defRPr/>
            </a:pPr>
            <a:endParaRPr lang="en-US"/>
          </a:p>
        </p:txBody>
      </p:sp>
      <p:sp>
        <p:nvSpPr>
          <p:cNvPr id="37893" name="Rectangle 5"/>
          <p:cNvSpPr>
            <a:spLocks noGrp="1" noChangeArrowheads="1"/>
          </p:cNvSpPr>
          <p:nvPr>
            <p:ph type="sldNum" sz="quarter" idx="3"/>
          </p:nvPr>
        </p:nvSpPr>
        <p:spPr bwMode="auto">
          <a:xfrm>
            <a:off x="4022725" y="9725025"/>
            <a:ext cx="3076575" cy="509588"/>
          </a:xfrm>
          <a:prstGeom prst="rect">
            <a:avLst/>
          </a:prstGeom>
          <a:noFill/>
          <a:ln w="9525">
            <a:noFill/>
            <a:miter lim="800000"/>
            <a:headEnd/>
            <a:tailEnd/>
          </a:ln>
          <a:effectLst/>
        </p:spPr>
        <p:txBody>
          <a:bodyPr vert="horz" wrap="square" lIns="95621" tIns="47809" rIns="95621" bIns="47809" numCol="1" anchor="b" anchorCtr="0" compatLnSpc="1">
            <a:prstTxWarp prst="textNoShape">
              <a:avLst/>
            </a:prstTxWarp>
          </a:bodyPr>
          <a:lstStyle>
            <a:lvl1pPr algn="r" defTabSz="955675">
              <a:spcBef>
                <a:spcPct val="20000"/>
              </a:spcBef>
              <a:buFontTx/>
              <a:buChar char="•"/>
              <a:defRPr sz="1300" b="1">
                <a:latin typeface="Times New Roman" pitchFamily="18" charset="0"/>
              </a:defRPr>
            </a:lvl1pPr>
          </a:lstStyle>
          <a:p>
            <a:pPr>
              <a:defRPr/>
            </a:pPr>
            <a:fld id="{E997CF94-FBB4-4FCB-B3FE-D0F8A5631DA4}" type="slidenum">
              <a:rPr lang="en-NZ"/>
              <a:pPr>
                <a:defRPr/>
              </a:pPr>
              <a:t>‹#›</a:t>
            </a:fld>
            <a:endParaRPr lang="en-NZ"/>
          </a:p>
        </p:txBody>
      </p:sp>
    </p:spTree>
    <p:extLst>
      <p:ext uri="{BB962C8B-B14F-4D97-AF65-F5344CB8AC3E}">
        <p14:creationId xmlns:p14="http://schemas.microsoft.com/office/powerpoint/2010/main" val="13591047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076575" cy="509588"/>
          </a:xfrm>
          <a:prstGeom prst="rect">
            <a:avLst/>
          </a:prstGeom>
          <a:noFill/>
          <a:ln w="9525">
            <a:noFill/>
            <a:miter lim="800000"/>
            <a:headEnd/>
            <a:tailEnd/>
          </a:ln>
          <a:effectLst/>
        </p:spPr>
        <p:txBody>
          <a:bodyPr vert="horz" wrap="square" lIns="95621" tIns="47809" rIns="95621" bIns="47809" numCol="1" anchor="t" anchorCtr="0" compatLnSpc="1">
            <a:prstTxWarp prst="textNoShape">
              <a:avLst/>
            </a:prstTxWarp>
          </a:bodyPr>
          <a:lstStyle>
            <a:lvl1pPr algn="l" defTabSz="955675">
              <a:defRPr sz="1300">
                <a:latin typeface="Times New Roman" pitchFamily="18" charset="0"/>
              </a:defRPr>
            </a:lvl1pPr>
          </a:lstStyle>
          <a:p>
            <a:pPr>
              <a:defRPr/>
            </a:pPr>
            <a:endParaRPr lang="en-US"/>
          </a:p>
        </p:txBody>
      </p:sp>
      <p:sp>
        <p:nvSpPr>
          <p:cNvPr id="4099" name="Rectangle 3"/>
          <p:cNvSpPr>
            <a:spLocks noGrp="1" noChangeArrowheads="1"/>
          </p:cNvSpPr>
          <p:nvPr>
            <p:ph type="dt" idx="1"/>
          </p:nvPr>
        </p:nvSpPr>
        <p:spPr bwMode="auto">
          <a:xfrm>
            <a:off x="4022725" y="0"/>
            <a:ext cx="3076575" cy="509588"/>
          </a:xfrm>
          <a:prstGeom prst="rect">
            <a:avLst/>
          </a:prstGeom>
          <a:noFill/>
          <a:ln w="9525">
            <a:noFill/>
            <a:miter lim="800000"/>
            <a:headEnd/>
            <a:tailEnd/>
          </a:ln>
          <a:effectLst/>
        </p:spPr>
        <p:txBody>
          <a:bodyPr vert="horz" wrap="square" lIns="95621" tIns="47809" rIns="95621" bIns="47809" numCol="1" anchor="t" anchorCtr="0" compatLnSpc="1">
            <a:prstTxWarp prst="textNoShape">
              <a:avLst/>
            </a:prstTxWarp>
          </a:bodyPr>
          <a:lstStyle>
            <a:lvl1pPr algn="r" defTabSz="955675">
              <a:defRPr sz="1300">
                <a:latin typeface="Times New Roman" pitchFamily="18" charset="0"/>
              </a:defRPr>
            </a:lvl1pPr>
          </a:lstStyle>
          <a:p>
            <a:pPr>
              <a:defRPr/>
            </a:pPr>
            <a:endParaRPr lang="en-US"/>
          </a:p>
        </p:txBody>
      </p:sp>
      <p:sp>
        <p:nvSpPr>
          <p:cNvPr id="17412" name="Rectangle 4"/>
          <p:cNvSpPr>
            <a:spLocks noGrp="1" noRot="1" noChangeAspect="1" noChangeArrowheads="1" noTextEdit="1"/>
          </p:cNvSpPr>
          <p:nvPr>
            <p:ph type="sldImg" idx="2"/>
          </p:nvPr>
        </p:nvSpPr>
        <p:spPr bwMode="auto">
          <a:xfrm>
            <a:off x="776288" y="768350"/>
            <a:ext cx="5546725" cy="38401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946150" y="4862513"/>
            <a:ext cx="5207000" cy="4603750"/>
          </a:xfrm>
          <a:prstGeom prst="rect">
            <a:avLst/>
          </a:prstGeom>
          <a:noFill/>
          <a:ln w="9525">
            <a:noFill/>
            <a:miter lim="800000"/>
            <a:headEnd/>
            <a:tailEnd/>
          </a:ln>
          <a:effectLst/>
        </p:spPr>
        <p:txBody>
          <a:bodyPr vert="horz" wrap="square" lIns="95621" tIns="47809" rIns="95621" bIns="47809" numCol="1" anchor="t" anchorCtr="0" compatLnSpc="1">
            <a:prstTxWarp prst="textNoShape">
              <a:avLst/>
            </a:prstTxWarp>
          </a:bodyPr>
          <a:lstStyle/>
          <a:p>
            <a:pPr lvl="0"/>
            <a:r>
              <a:rPr lang="en-NZ" noProof="0" smtClean="0"/>
              <a:t>Click to edit Master text styles</a:t>
            </a:r>
          </a:p>
          <a:p>
            <a:pPr lvl="1"/>
            <a:r>
              <a:rPr lang="en-NZ" noProof="0" smtClean="0"/>
              <a:t>Second level</a:t>
            </a:r>
          </a:p>
          <a:p>
            <a:pPr lvl="2"/>
            <a:r>
              <a:rPr lang="en-NZ" noProof="0" smtClean="0"/>
              <a:t>Third level</a:t>
            </a:r>
          </a:p>
          <a:p>
            <a:pPr lvl="3"/>
            <a:r>
              <a:rPr lang="en-NZ" noProof="0" smtClean="0"/>
              <a:t>Fourth level</a:t>
            </a:r>
          </a:p>
          <a:p>
            <a:pPr lvl="4"/>
            <a:r>
              <a:rPr lang="en-NZ" noProof="0" smtClean="0"/>
              <a:t>Fifth level</a:t>
            </a:r>
          </a:p>
        </p:txBody>
      </p:sp>
      <p:sp>
        <p:nvSpPr>
          <p:cNvPr id="4102" name="Rectangle 6"/>
          <p:cNvSpPr>
            <a:spLocks noGrp="1" noChangeArrowheads="1"/>
          </p:cNvSpPr>
          <p:nvPr>
            <p:ph type="ftr" sz="quarter" idx="4"/>
          </p:nvPr>
        </p:nvSpPr>
        <p:spPr bwMode="auto">
          <a:xfrm>
            <a:off x="0" y="9725025"/>
            <a:ext cx="3076575" cy="509588"/>
          </a:xfrm>
          <a:prstGeom prst="rect">
            <a:avLst/>
          </a:prstGeom>
          <a:noFill/>
          <a:ln w="9525">
            <a:noFill/>
            <a:miter lim="800000"/>
            <a:headEnd/>
            <a:tailEnd/>
          </a:ln>
          <a:effectLst/>
        </p:spPr>
        <p:txBody>
          <a:bodyPr vert="horz" wrap="square" lIns="95621" tIns="47809" rIns="95621" bIns="47809" numCol="1" anchor="b" anchorCtr="0" compatLnSpc="1">
            <a:prstTxWarp prst="textNoShape">
              <a:avLst/>
            </a:prstTxWarp>
          </a:bodyPr>
          <a:lstStyle>
            <a:lvl1pPr algn="l" defTabSz="955675">
              <a:defRPr sz="1300">
                <a:latin typeface="Times New Roman" pitchFamily="18" charset="0"/>
              </a:defRPr>
            </a:lvl1pPr>
          </a:lstStyle>
          <a:p>
            <a:pPr>
              <a:defRPr/>
            </a:pPr>
            <a:endParaRPr lang="en-US"/>
          </a:p>
        </p:txBody>
      </p:sp>
      <p:sp>
        <p:nvSpPr>
          <p:cNvPr id="4103" name="Rectangle 7"/>
          <p:cNvSpPr>
            <a:spLocks noGrp="1" noChangeArrowheads="1"/>
          </p:cNvSpPr>
          <p:nvPr>
            <p:ph type="sldNum" sz="quarter" idx="5"/>
          </p:nvPr>
        </p:nvSpPr>
        <p:spPr bwMode="auto">
          <a:xfrm>
            <a:off x="4022725" y="9725025"/>
            <a:ext cx="3076575" cy="509588"/>
          </a:xfrm>
          <a:prstGeom prst="rect">
            <a:avLst/>
          </a:prstGeom>
          <a:noFill/>
          <a:ln w="9525">
            <a:noFill/>
            <a:miter lim="800000"/>
            <a:headEnd/>
            <a:tailEnd/>
          </a:ln>
          <a:effectLst/>
        </p:spPr>
        <p:txBody>
          <a:bodyPr vert="horz" wrap="square" lIns="95621" tIns="47809" rIns="95621" bIns="47809" numCol="1" anchor="b" anchorCtr="0" compatLnSpc="1">
            <a:prstTxWarp prst="textNoShape">
              <a:avLst/>
            </a:prstTxWarp>
          </a:bodyPr>
          <a:lstStyle>
            <a:lvl1pPr algn="r" defTabSz="955675">
              <a:defRPr sz="1300">
                <a:latin typeface="Times New Roman" pitchFamily="18" charset="0"/>
              </a:defRPr>
            </a:lvl1pPr>
          </a:lstStyle>
          <a:p>
            <a:pPr>
              <a:defRPr/>
            </a:pPr>
            <a:fld id="{39FE3D10-B3BC-44EA-833D-6E599EC73630}" type="slidenum">
              <a:rPr lang="en-NZ"/>
              <a:pPr>
                <a:defRPr/>
              </a:pPr>
              <a:t>‹#›</a:t>
            </a:fld>
            <a:endParaRPr lang="en-NZ"/>
          </a:p>
        </p:txBody>
      </p:sp>
    </p:spTree>
    <p:extLst>
      <p:ext uri="{BB962C8B-B14F-4D97-AF65-F5344CB8AC3E}">
        <p14:creationId xmlns:p14="http://schemas.microsoft.com/office/powerpoint/2010/main" val="347110738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pPr>
              <a:defRPr/>
            </a:pPr>
            <a:fld id="{39FE3D10-B3BC-44EA-833D-6E599EC73630}" type="slidenum">
              <a:rPr lang="en-NZ" smtClean="0"/>
              <a:pPr>
                <a:defRPr/>
              </a:pPr>
              <a:t>2</a:t>
            </a:fld>
            <a:endParaRPr lang="en-NZ"/>
          </a:p>
        </p:txBody>
      </p:sp>
    </p:spTree>
    <p:extLst>
      <p:ext uri="{BB962C8B-B14F-4D97-AF65-F5344CB8AC3E}">
        <p14:creationId xmlns:p14="http://schemas.microsoft.com/office/powerpoint/2010/main" val="322393485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a:xfrm>
            <a:off x="979488" y="3648075"/>
            <a:ext cx="7924800"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solidFill>
                <a:srgbClr val="FFFFFF"/>
              </a:solidFill>
            </a:endParaRPr>
          </a:p>
        </p:txBody>
      </p:sp>
      <p:sp>
        <p:nvSpPr>
          <p:cNvPr id="5" name="Rectangle 4"/>
          <p:cNvSpPr/>
          <p:nvPr/>
        </p:nvSpPr>
        <p:spPr>
          <a:xfrm>
            <a:off x="990600" y="5048250"/>
            <a:ext cx="79248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solidFill>
                <a:srgbClr val="FFFFFF"/>
              </a:solidFill>
            </a:endParaRPr>
          </a:p>
        </p:txBody>
      </p:sp>
      <p:sp>
        <p:nvSpPr>
          <p:cNvPr id="6" name="Rectangle 5"/>
          <p:cNvSpPr/>
          <p:nvPr/>
        </p:nvSpPr>
        <p:spPr>
          <a:xfrm>
            <a:off x="979488" y="3648075"/>
            <a:ext cx="24765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solidFill>
                <a:srgbClr val="FFFFFF"/>
              </a:solidFill>
            </a:endParaRPr>
          </a:p>
        </p:txBody>
      </p:sp>
      <p:sp>
        <p:nvSpPr>
          <p:cNvPr id="7" name="Rectangle 6"/>
          <p:cNvSpPr/>
          <p:nvPr/>
        </p:nvSpPr>
        <p:spPr>
          <a:xfrm>
            <a:off x="990600" y="5048250"/>
            <a:ext cx="24765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solidFill>
                <a:srgbClr val="FFFFFF"/>
              </a:solidFill>
            </a:endParaRPr>
          </a:p>
        </p:txBody>
      </p:sp>
      <p:pic>
        <p:nvPicPr>
          <p:cNvPr id="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42250" y="2286000"/>
            <a:ext cx="1090613" cy="1262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itle 7"/>
          <p:cNvSpPr>
            <a:spLocks noGrp="1"/>
          </p:cNvSpPr>
          <p:nvPr>
            <p:ph type="ctrTitle"/>
          </p:nvPr>
        </p:nvSpPr>
        <p:spPr>
          <a:xfrm>
            <a:off x="1320800" y="3886200"/>
            <a:ext cx="7429500" cy="990600"/>
          </a:xfrm>
        </p:spPr>
        <p:txBody>
          <a:bodyPr anchor="t"/>
          <a:lstStyle>
            <a:lvl1pPr algn="r">
              <a:defRPr sz="3200">
                <a:solidFill>
                  <a:schemeClr val="tx1"/>
                </a:solidFill>
              </a:defRPr>
            </a:lvl1pPr>
          </a:lstStyle>
          <a:p>
            <a:r>
              <a:rPr lang="en-US" smtClean="0"/>
              <a:t>Click to edit Master title style</a:t>
            </a:r>
            <a:endParaRPr lang="en-US"/>
          </a:p>
        </p:txBody>
      </p:sp>
      <p:sp>
        <p:nvSpPr>
          <p:cNvPr id="9" name="Subtitle 8"/>
          <p:cNvSpPr>
            <a:spLocks noGrp="1"/>
          </p:cNvSpPr>
          <p:nvPr>
            <p:ph type="subTitle" idx="1"/>
          </p:nvPr>
        </p:nvSpPr>
        <p:spPr>
          <a:xfrm>
            <a:off x="1320800" y="5124450"/>
            <a:ext cx="74295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11" name="Date Placeholder 27"/>
          <p:cNvSpPr>
            <a:spLocks noGrp="1"/>
          </p:cNvSpPr>
          <p:nvPr>
            <p:ph type="dt" sz="half" idx="10"/>
          </p:nvPr>
        </p:nvSpPr>
        <p:spPr>
          <a:xfrm>
            <a:off x="6934200" y="6354763"/>
            <a:ext cx="2476500" cy="366712"/>
          </a:xfrm>
        </p:spPr>
        <p:txBody>
          <a:bodyPr/>
          <a:lstStyle>
            <a:lvl1pPr>
              <a:defRPr/>
            </a:lvl1pPr>
          </a:lstStyle>
          <a:p>
            <a:pPr>
              <a:defRPr/>
            </a:pPr>
            <a:r>
              <a:rPr lang="en-US" smtClean="0"/>
              <a:t>2015 S1</a:t>
            </a:r>
            <a:endParaRPr lang="en-NZ"/>
          </a:p>
        </p:txBody>
      </p:sp>
      <p:sp>
        <p:nvSpPr>
          <p:cNvPr id="12" name="Footer Placeholder 16"/>
          <p:cNvSpPr>
            <a:spLocks noGrp="1"/>
          </p:cNvSpPr>
          <p:nvPr>
            <p:ph type="ftr" sz="quarter" idx="11"/>
          </p:nvPr>
        </p:nvSpPr>
        <p:spPr>
          <a:xfrm>
            <a:off x="3140075" y="6354763"/>
            <a:ext cx="3763963" cy="366712"/>
          </a:xfrm>
        </p:spPr>
        <p:txBody>
          <a:bodyPr/>
          <a:lstStyle>
            <a:lvl1pPr>
              <a:defRPr/>
            </a:lvl1pPr>
          </a:lstStyle>
          <a:p>
            <a:pPr>
              <a:defRPr/>
            </a:pPr>
            <a:r>
              <a:rPr lang="en-NZ" smtClean="0"/>
              <a:t>Software Quality</a:t>
            </a:r>
            <a:endParaRPr lang="en-NZ"/>
          </a:p>
        </p:txBody>
      </p:sp>
      <p:sp>
        <p:nvSpPr>
          <p:cNvPr id="13" name="Slide Number Placeholder 28"/>
          <p:cNvSpPr>
            <a:spLocks noGrp="1"/>
          </p:cNvSpPr>
          <p:nvPr>
            <p:ph type="sldNum" sz="quarter" idx="12"/>
          </p:nvPr>
        </p:nvSpPr>
        <p:spPr>
          <a:xfrm>
            <a:off x="1317625" y="6354763"/>
            <a:ext cx="1320800" cy="366712"/>
          </a:xfrm>
        </p:spPr>
        <p:txBody>
          <a:bodyPr/>
          <a:lstStyle>
            <a:lvl1pPr>
              <a:defRPr/>
            </a:lvl1pPr>
          </a:lstStyle>
          <a:p>
            <a:pPr>
              <a:defRPr/>
            </a:pPr>
            <a:fld id="{2077F3A0-45B1-4CE6-9E43-01CACF799402}" type="slidenum">
              <a:rPr lang="en-NZ"/>
              <a:pPr>
                <a:defRPr/>
              </a:pPr>
              <a:t>‹#›</a:t>
            </a:fld>
            <a:endParaRPr lang="en-NZ"/>
          </a:p>
        </p:txBody>
      </p:sp>
    </p:spTree>
    <p:extLst>
      <p:ext uri="{BB962C8B-B14F-4D97-AF65-F5344CB8AC3E}">
        <p14:creationId xmlns:p14="http://schemas.microsoft.com/office/powerpoint/2010/main" val="204813452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r>
              <a:rPr lang="en-US" smtClean="0"/>
              <a:t>2015 S1</a:t>
            </a:r>
            <a:endParaRPr lang="en-NZ"/>
          </a:p>
        </p:txBody>
      </p:sp>
      <p:sp>
        <p:nvSpPr>
          <p:cNvPr id="5" name="Footer Placeholder 2"/>
          <p:cNvSpPr>
            <a:spLocks noGrp="1"/>
          </p:cNvSpPr>
          <p:nvPr>
            <p:ph type="ftr" sz="quarter" idx="11"/>
          </p:nvPr>
        </p:nvSpPr>
        <p:spPr/>
        <p:txBody>
          <a:bodyPr/>
          <a:lstStyle>
            <a:lvl1pPr>
              <a:defRPr/>
            </a:lvl1pPr>
          </a:lstStyle>
          <a:p>
            <a:pPr>
              <a:defRPr/>
            </a:pPr>
            <a:r>
              <a:rPr lang="en-NZ" smtClean="0"/>
              <a:t>Software Quality</a:t>
            </a:r>
            <a:endParaRPr lang="en-NZ"/>
          </a:p>
        </p:txBody>
      </p:sp>
      <p:sp>
        <p:nvSpPr>
          <p:cNvPr id="6" name="Slide Number Placeholder 22"/>
          <p:cNvSpPr>
            <a:spLocks noGrp="1"/>
          </p:cNvSpPr>
          <p:nvPr>
            <p:ph type="sldNum" sz="quarter" idx="12"/>
          </p:nvPr>
        </p:nvSpPr>
        <p:spPr/>
        <p:txBody>
          <a:bodyPr/>
          <a:lstStyle>
            <a:lvl1pPr>
              <a:defRPr/>
            </a:lvl1pPr>
          </a:lstStyle>
          <a:p>
            <a:pPr>
              <a:defRPr/>
            </a:pPr>
            <a:fld id="{C6EB5BEF-1B84-481E-AE12-FDBD3F514DFB}" type="slidenum">
              <a:rPr lang="en-NZ"/>
              <a:pPr>
                <a:defRPr/>
              </a:pPr>
              <a:t>‹#›</a:t>
            </a:fld>
            <a:endParaRPr lang="en-NZ"/>
          </a:p>
        </p:txBody>
      </p:sp>
    </p:spTree>
    <p:extLst>
      <p:ext uri="{BB962C8B-B14F-4D97-AF65-F5344CB8AC3E}">
        <p14:creationId xmlns:p14="http://schemas.microsoft.com/office/powerpoint/2010/main" val="38855459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Straight Connector 3"/>
          <p:cNvSpPr>
            <a:spLocks noChangeShapeType="1"/>
          </p:cNvSpPr>
          <p:nvPr/>
        </p:nvSpPr>
        <p:spPr bwMode="auto">
          <a:xfrm>
            <a:off x="495300" y="6353175"/>
            <a:ext cx="8915400"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a:p>
        </p:txBody>
      </p:sp>
      <p:sp>
        <p:nvSpPr>
          <p:cNvPr id="5" name="Isosceles Triangle 4"/>
          <p:cNvSpPr>
            <a:spLocks noChangeAspect="1"/>
          </p:cNvSpPr>
          <p:nvPr/>
        </p:nvSpPr>
        <p:spPr>
          <a:xfrm rot="5400000">
            <a:off x="461963" y="6462712"/>
            <a:ext cx="190500" cy="130175"/>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solidFill>
                <a:srgbClr val="FFFFFF"/>
              </a:solidFill>
            </a:endParaRPr>
          </a:p>
        </p:txBody>
      </p:sp>
      <p:sp>
        <p:nvSpPr>
          <p:cNvPr id="6" name="Straight Connector 5"/>
          <p:cNvSpPr>
            <a:spLocks noChangeShapeType="1"/>
          </p:cNvSpPr>
          <p:nvPr/>
        </p:nvSpPr>
        <p:spPr bwMode="auto">
          <a:xfrm rot="5400000">
            <a:off x="4176712" y="3201988"/>
            <a:ext cx="5851525"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a:p>
        </p:txBody>
      </p:sp>
      <p:sp>
        <p:nvSpPr>
          <p:cNvPr id="2" name="Vertical Title 1"/>
          <p:cNvSpPr>
            <a:spLocks noGrp="1"/>
          </p:cNvSpPr>
          <p:nvPr>
            <p:ph type="title" orient="vert"/>
          </p:nvPr>
        </p:nvSpPr>
        <p:spPr>
          <a:xfrm>
            <a:off x="7181850" y="274639"/>
            <a:ext cx="222885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95300" y="274639"/>
            <a:ext cx="652145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2015 S1</a:t>
            </a:r>
            <a:endParaRPr lang="en-NZ"/>
          </a:p>
        </p:txBody>
      </p:sp>
      <p:sp>
        <p:nvSpPr>
          <p:cNvPr id="8" name="Footer Placeholder 4"/>
          <p:cNvSpPr>
            <a:spLocks noGrp="1"/>
          </p:cNvSpPr>
          <p:nvPr>
            <p:ph type="ftr" sz="quarter" idx="11"/>
          </p:nvPr>
        </p:nvSpPr>
        <p:spPr/>
        <p:txBody>
          <a:bodyPr/>
          <a:lstStyle>
            <a:lvl1pPr>
              <a:defRPr/>
            </a:lvl1pPr>
          </a:lstStyle>
          <a:p>
            <a:pPr>
              <a:defRPr/>
            </a:pPr>
            <a:r>
              <a:rPr lang="en-NZ" smtClean="0"/>
              <a:t>Software Quality</a:t>
            </a:r>
            <a:endParaRPr lang="en-NZ"/>
          </a:p>
        </p:txBody>
      </p:sp>
      <p:sp>
        <p:nvSpPr>
          <p:cNvPr id="9" name="Slide Number Placeholder 5"/>
          <p:cNvSpPr>
            <a:spLocks noGrp="1"/>
          </p:cNvSpPr>
          <p:nvPr>
            <p:ph type="sldNum" sz="quarter" idx="12"/>
          </p:nvPr>
        </p:nvSpPr>
        <p:spPr/>
        <p:txBody>
          <a:bodyPr/>
          <a:lstStyle>
            <a:lvl1pPr>
              <a:defRPr/>
            </a:lvl1pPr>
          </a:lstStyle>
          <a:p>
            <a:pPr>
              <a:defRPr/>
            </a:pPr>
            <a:fld id="{1CD56BA3-2E91-4AD2-B0B7-256FD0BED643}" type="slidenum">
              <a:rPr lang="en-NZ"/>
              <a:pPr>
                <a:defRPr/>
              </a:pPr>
              <a:t>‹#›</a:t>
            </a:fld>
            <a:endParaRPr lang="en-NZ"/>
          </a:p>
        </p:txBody>
      </p:sp>
    </p:spTree>
    <p:extLst>
      <p:ext uri="{BB962C8B-B14F-4D97-AF65-F5344CB8AC3E}">
        <p14:creationId xmlns:p14="http://schemas.microsoft.com/office/powerpoint/2010/main" val="3501316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5100" y="228600"/>
            <a:ext cx="7239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928659" y="0"/>
            <a:ext cx="8153561"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94337" y="1196975"/>
            <a:ext cx="4597003" cy="50403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956440" y="1196975"/>
            <a:ext cx="4598723" cy="50403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64"/>
          <p:cNvSpPr>
            <a:spLocks noGrp="1" noChangeArrowheads="1"/>
          </p:cNvSpPr>
          <p:nvPr>
            <p:ph type="dt" sz="half" idx="10"/>
          </p:nvPr>
        </p:nvSpPr>
        <p:spPr/>
        <p:txBody>
          <a:bodyPr/>
          <a:lstStyle>
            <a:lvl1pPr>
              <a:defRPr/>
            </a:lvl1pPr>
          </a:lstStyle>
          <a:p>
            <a:pPr>
              <a:defRPr/>
            </a:pPr>
            <a:r>
              <a:rPr lang="en-US" smtClean="0"/>
              <a:t>2015 S1</a:t>
            </a:r>
            <a:endParaRPr lang="en-NZ"/>
          </a:p>
        </p:txBody>
      </p:sp>
      <p:sp>
        <p:nvSpPr>
          <p:cNvPr id="7" name="Rectangle 65"/>
          <p:cNvSpPr>
            <a:spLocks noGrp="1" noChangeArrowheads="1"/>
          </p:cNvSpPr>
          <p:nvPr>
            <p:ph type="ftr" sz="quarter" idx="11"/>
          </p:nvPr>
        </p:nvSpPr>
        <p:spPr/>
        <p:txBody>
          <a:bodyPr/>
          <a:lstStyle>
            <a:lvl1pPr>
              <a:defRPr/>
            </a:lvl1pPr>
          </a:lstStyle>
          <a:p>
            <a:pPr>
              <a:defRPr/>
            </a:pPr>
            <a:r>
              <a:rPr lang="en-NZ" smtClean="0"/>
              <a:t>Software Quality</a:t>
            </a:r>
            <a:endParaRPr lang="en-NZ"/>
          </a:p>
        </p:txBody>
      </p:sp>
      <p:sp>
        <p:nvSpPr>
          <p:cNvPr id="8" name="Rectangle 66"/>
          <p:cNvSpPr>
            <a:spLocks noGrp="1" noChangeArrowheads="1"/>
          </p:cNvSpPr>
          <p:nvPr>
            <p:ph type="sldNum" sz="quarter" idx="12"/>
          </p:nvPr>
        </p:nvSpPr>
        <p:spPr/>
        <p:txBody>
          <a:bodyPr/>
          <a:lstStyle>
            <a:lvl1pPr>
              <a:defRPr/>
            </a:lvl1pPr>
          </a:lstStyle>
          <a:p>
            <a:pPr>
              <a:defRPr/>
            </a:pPr>
            <a:fld id="{72D9C1AB-4E3C-4FE8-8791-6DB4C37F1D52}" type="slidenum">
              <a:rPr lang="en-NZ"/>
              <a:pPr>
                <a:defRPr/>
              </a:pPr>
              <a:t>‹#›</a:t>
            </a:fld>
            <a:endParaRPr lang="en-NZ"/>
          </a:p>
        </p:txBody>
      </p:sp>
    </p:spTree>
    <p:extLst>
      <p:ext uri="{BB962C8B-B14F-4D97-AF65-F5344CB8AC3E}">
        <p14:creationId xmlns:p14="http://schemas.microsoft.com/office/powerpoint/2010/main" val="11096519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5100" y="228600"/>
            <a:ext cx="7239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908050" y="152400"/>
            <a:ext cx="8730399" cy="990600"/>
          </a:xfrm>
        </p:spPr>
        <p:txBody>
          <a:bodyPr/>
          <a:lstStyle/>
          <a:p>
            <a:r>
              <a:rPr lang="en-US" smtClean="0"/>
              <a:t>Click to edit Master title style</a:t>
            </a:r>
            <a:endParaRPr lang="en-US" dirty="0"/>
          </a:p>
        </p:txBody>
      </p:sp>
      <p:sp>
        <p:nvSpPr>
          <p:cNvPr id="8" name="Content Placeholder 7"/>
          <p:cNvSpPr>
            <a:spLocks noGrp="1"/>
          </p:cNvSpPr>
          <p:nvPr>
            <p:ph sz="quarter" idx="1"/>
          </p:nvPr>
        </p:nvSpPr>
        <p:spPr>
          <a:xfrm>
            <a:off x="165100" y="1219200"/>
            <a:ext cx="9493250" cy="5105400"/>
          </a:xfrm>
        </p:spPr>
        <p:txBody>
          <a:bodyPr>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r>
              <a:rPr lang="en-US" smtClean="0"/>
              <a:t>2015 S1</a:t>
            </a:r>
            <a:endParaRPr lang="en-NZ"/>
          </a:p>
        </p:txBody>
      </p:sp>
      <p:sp>
        <p:nvSpPr>
          <p:cNvPr id="6" name="Footer Placeholder 4"/>
          <p:cNvSpPr>
            <a:spLocks noGrp="1"/>
          </p:cNvSpPr>
          <p:nvPr>
            <p:ph type="ftr" sz="quarter" idx="11"/>
          </p:nvPr>
        </p:nvSpPr>
        <p:spPr/>
        <p:txBody>
          <a:bodyPr/>
          <a:lstStyle>
            <a:lvl1pPr algn="ctr">
              <a:defRPr dirty="0" smtClean="0"/>
            </a:lvl1pPr>
          </a:lstStyle>
          <a:p>
            <a:pPr>
              <a:defRPr/>
            </a:pPr>
            <a:r>
              <a:rPr lang="en-NZ" smtClean="0"/>
              <a:t>Software Quality</a:t>
            </a:r>
            <a:endParaRPr lang="en-NZ"/>
          </a:p>
        </p:txBody>
      </p:sp>
      <p:sp>
        <p:nvSpPr>
          <p:cNvPr id="7" name="Slide Number Placeholder 5"/>
          <p:cNvSpPr>
            <a:spLocks noGrp="1"/>
          </p:cNvSpPr>
          <p:nvPr>
            <p:ph type="sldNum" sz="quarter" idx="12"/>
          </p:nvPr>
        </p:nvSpPr>
        <p:spPr/>
        <p:txBody>
          <a:bodyPr/>
          <a:lstStyle>
            <a:lvl1pPr>
              <a:defRPr/>
            </a:lvl1pPr>
          </a:lstStyle>
          <a:p>
            <a:pPr>
              <a:defRPr/>
            </a:pPr>
            <a:fld id="{8663669D-2BA9-4702-B0D8-BA76FEAF13EF}" type="slidenum">
              <a:rPr lang="en-NZ"/>
              <a:pPr>
                <a:defRPr/>
              </a:pPr>
              <a:t>‹#›</a:t>
            </a:fld>
            <a:endParaRPr lang="en-NZ"/>
          </a:p>
        </p:txBody>
      </p:sp>
    </p:spTree>
    <p:extLst>
      <p:ext uri="{BB962C8B-B14F-4D97-AF65-F5344CB8AC3E}">
        <p14:creationId xmlns:p14="http://schemas.microsoft.com/office/powerpoint/2010/main" val="169247604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4" name="Rectangle 3"/>
          <p:cNvSpPr/>
          <p:nvPr/>
        </p:nvSpPr>
        <p:spPr>
          <a:xfrm>
            <a:off x="990600" y="2819400"/>
            <a:ext cx="7924800"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solidFill>
                <a:srgbClr val="FFFFFF"/>
              </a:solidFill>
            </a:endParaRPr>
          </a:p>
        </p:txBody>
      </p:sp>
      <p:sp>
        <p:nvSpPr>
          <p:cNvPr id="5" name="Rectangle 4"/>
          <p:cNvSpPr/>
          <p:nvPr/>
        </p:nvSpPr>
        <p:spPr>
          <a:xfrm>
            <a:off x="990600" y="2819400"/>
            <a:ext cx="24765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solidFill>
                <a:srgbClr val="FFFFFF"/>
              </a:solidFill>
            </a:endParaRPr>
          </a:p>
        </p:txBody>
      </p:sp>
      <p:sp>
        <p:nvSpPr>
          <p:cNvPr id="2" name="Title 1"/>
          <p:cNvSpPr>
            <a:spLocks noGrp="1"/>
          </p:cNvSpPr>
          <p:nvPr>
            <p:ph type="title"/>
          </p:nvPr>
        </p:nvSpPr>
        <p:spPr>
          <a:xfrm>
            <a:off x="1320800" y="2971800"/>
            <a:ext cx="7429500" cy="1066800"/>
          </a:xfrm>
        </p:spPr>
        <p:txBody>
          <a:bodyPr anchor="t"/>
          <a:lstStyle>
            <a:lvl1pPr algn="r">
              <a:buNone/>
              <a:defRPr sz="3200" b="0" cap="none" baseline="0"/>
            </a:lvl1pPr>
          </a:lstStyle>
          <a:p>
            <a:r>
              <a:rPr lang="en-US" smtClean="0"/>
              <a:t>Click to edit Master title style</a:t>
            </a:r>
            <a:endParaRPr lang="en-US"/>
          </a:p>
        </p:txBody>
      </p:sp>
      <p:sp>
        <p:nvSpPr>
          <p:cNvPr id="3" name="Text Placeholder 2"/>
          <p:cNvSpPr>
            <a:spLocks noGrp="1"/>
          </p:cNvSpPr>
          <p:nvPr>
            <p:ph type="body" idx="1"/>
          </p:nvPr>
        </p:nvSpPr>
        <p:spPr>
          <a:xfrm>
            <a:off x="1403350" y="4267200"/>
            <a:ext cx="7346950" cy="1143000"/>
          </a:xfrm>
        </p:spPr>
        <p:txBody>
          <a:bodyPr/>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6" name="Date Placeholder 3"/>
          <p:cNvSpPr>
            <a:spLocks noGrp="1"/>
          </p:cNvSpPr>
          <p:nvPr>
            <p:ph type="dt" sz="half" idx="10"/>
          </p:nvPr>
        </p:nvSpPr>
        <p:spPr>
          <a:xfrm>
            <a:off x="6934200" y="6354763"/>
            <a:ext cx="2476500" cy="366712"/>
          </a:xfrm>
        </p:spPr>
        <p:txBody>
          <a:bodyPr/>
          <a:lstStyle>
            <a:lvl1pPr>
              <a:defRPr/>
            </a:lvl1pPr>
          </a:lstStyle>
          <a:p>
            <a:pPr>
              <a:defRPr/>
            </a:pPr>
            <a:r>
              <a:rPr lang="en-US" smtClean="0"/>
              <a:t>2015 S1</a:t>
            </a:r>
            <a:endParaRPr lang="en-NZ"/>
          </a:p>
        </p:txBody>
      </p:sp>
      <p:sp>
        <p:nvSpPr>
          <p:cNvPr id="7" name="Footer Placeholder 4"/>
          <p:cNvSpPr>
            <a:spLocks noGrp="1"/>
          </p:cNvSpPr>
          <p:nvPr>
            <p:ph type="ftr" sz="quarter" idx="11"/>
          </p:nvPr>
        </p:nvSpPr>
        <p:spPr>
          <a:xfrm>
            <a:off x="3140075" y="6354763"/>
            <a:ext cx="3763963" cy="366712"/>
          </a:xfrm>
        </p:spPr>
        <p:txBody>
          <a:bodyPr/>
          <a:lstStyle>
            <a:lvl1pPr>
              <a:defRPr/>
            </a:lvl1pPr>
          </a:lstStyle>
          <a:p>
            <a:pPr>
              <a:defRPr/>
            </a:pPr>
            <a:r>
              <a:rPr lang="en-NZ" smtClean="0"/>
              <a:t>Software Quality</a:t>
            </a:r>
            <a:endParaRPr lang="en-NZ"/>
          </a:p>
        </p:txBody>
      </p:sp>
      <p:sp>
        <p:nvSpPr>
          <p:cNvPr id="8" name="Slide Number Placeholder 5"/>
          <p:cNvSpPr>
            <a:spLocks noGrp="1"/>
          </p:cNvSpPr>
          <p:nvPr>
            <p:ph type="sldNum" sz="quarter" idx="12"/>
          </p:nvPr>
        </p:nvSpPr>
        <p:spPr>
          <a:xfrm>
            <a:off x="1158875" y="6354763"/>
            <a:ext cx="1647825" cy="366712"/>
          </a:xfrm>
        </p:spPr>
        <p:txBody>
          <a:bodyPr/>
          <a:lstStyle>
            <a:lvl1pPr>
              <a:defRPr/>
            </a:lvl1pPr>
          </a:lstStyle>
          <a:p>
            <a:pPr>
              <a:defRPr/>
            </a:pPr>
            <a:fld id="{5B45A070-D851-43EE-811E-49B3EAE06C78}" type="slidenum">
              <a:rPr lang="en-NZ"/>
              <a:pPr>
                <a:defRPr/>
              </a:pPr>
              <a:t>‹#›</a:t>
            </a:fld>
            <a:endParaRPr lang="en-NZ"/>
          </a:p>
        </p:txBody>
      </p:sp>
    </p:spTree>
    <p:extLst>
      <p:ext uri="{BB962C8B-B14F-4D97-AF65-F5344CB8AC3E}">
        <p14:creationId xmlns:p14="http://schemas.microsoft.com/office/powerpoint/2010/main" val="1291363826"/>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5100" y="228600"/>
            <a:ext cx="7239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928659" y="228600"/>
            <a:ext cx="8482041" cy="914400"/>
          </a:xfrm>
        </p:spPr>
        <p:txBody>
          <a:bodyPr/>
          <a:lstStyle/>
          <a:p>
            <a:r>
              <a:rPr lang="en-US" smtClean="0"/>
              <a:t>Click to edit Master title style</a:t>
            </a:r>
            <a:endParaRPr lang="en-US" dirty="0"/>
          </a:p>
        </p:txBody>
      </p:sp>
      <p:sp>
        <p:nvSpPr>
          <p:cNvPr id="9" name="Content Placeholder 8"/>
          <p:cNvSpPr>
            <a:spLocks noGrp="1"/>
          </p:cNvSpPr>
          <p:nvPr>
            <p:ph sz="quarter" idx="1"/>
          </p:nvPr>
        </p:nvSpPr>
        <p:spPr>
          <a:xfrm>
            <a:off x="495300" y="1219200"/>
            <a:ext cx="4378452" cy="4937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5018215" y="1216152"/>
            <a:ext cx="4378452" cy="4937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4"/>
          <p:cNvSpPr>
            <a:spLocks noGrp="1"/>
          </p:cNvSpPr>
          <p:nvPr>
            <p:ph type="dt" sz="half" idx="10"/>
          </p:nvPr>
        </p:nvSpPr>
        <p:spPr/>
        <p:txBody>
          <a:bodyPr/>
          <a:lstStyle>
            <a:lvl1pPr>
              <a:defRPr/>
            </a:lvl1pPr>
          </a:lstStyle>
          <a:p>
            <a:pPr>
              <a:defRPr/>
            </a:pPr>
            <a:r>
              <a:rPr lang="en-US" smtClean="0"/>
              <a:t>2015 S1</a:t>
            </a:r>
            <a:endParaRPr lang="en-NZ"/>
          </a:p>
        </p:txBody>
      </p:sp>
      <p:sp>
        <p:nvSpPr>
          <p:cNvPr id="7" name="Footer Placeholder 5"/>
          <p:cNvSpPr>
            <a:spLocks noGrp="1"/>
          </p:cNvSpPr>
          <p:nvPr>
            <p:ph type="ftr" sz="quarter" idx="11"/>
          </p:nvPr>
        </p:nvSpPr>
        <p:spPr/>
        <p:txBody>
          <a:bodyPr/>
          <a:lstStyle>
            <a:lvl1pPr>
              <a:defRPr/>
            </a:lvl1pPr>
          </a:lstStyle>
          <a:p>
            <a:pPr>
              <a:defRPr/>
            </a:pPr>
            <a:r>
              <a:rPr lang="en-NZ" smtClean="0"/>
              <a:t>Software Quality</a:t>
            </a:r>
            <a:endParaRPr lang="en-NZ"/>
          </a:p>
        </p:txBody>
      </p:sp>
      <p:sp>
        <p:nvSpPr>
          <p:cNvPr id="8" name="Slide Number Placeholder 6"/>
          <p:cNvSpPr>
            <a:spLocks noGrp="1"/>
          </p:cNvSpPr>
          <p:nvPr>
            <p:ph type="sldNum" sz="quarter" idx="12"/>
          </p:nvPr>
        </p:nvSpPr>
        <p:spPr/>
        <p:txBody>
          <a:bodyPr/>
          <a:lstStyle>
            <a:lvl1pPr>
              <a:defRPr/>
            </a:lvl1pPr>
          </a:lstStyle>
          <a:p>
            <a:pPr>
              <a:defRPr/>
            </a:pPr>
            <a:fld id="{74A3A9E7-24EE-4341-93F5-FA1DEB4FFFBB}" type="slidenum">
              <a:rPr lang="en-NZ"/>
              <a:pPr>
                <a:defRPr/>
              </a:pPr>
              <a:t>‹#›</a:t>
            </a:fld>
            <a:endParaRPr lang="en-NZ"/>
          </a:p>
        </p:txBody>
      </p:sp>
    </p:spTree>
    <p:extLst>
      <p:ext uri="{BB962C8B-B14F-4D97-AF65-F5344CB8AC3E}">
        <p14:creationId xmlns:p14="http://schemas.microsoft.com/office/powerpoint/2010/main" val="2582599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28600"/>
            <a:ext cx="8915400" cy="914400"/>
          </a:xfrm>
        </p:spPr>
        <p:txBody>
          <a:bodyPr anchor="ct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95300" y="1285875"/>
            <a:ext cx="4376870" cy="685800"/>
          </a:xfrm>
          <a:noFill/>
          <a:ln>
            <a:noFill/>
          </a:ln>
        </p:spPr>
        <p:txBody>
          <a:bodyPr anchor="b">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5035550" y="1295400"/>
            <a:ext cx="4378590" cy="685800"/>
          </a:xfrm>
          <a:noFill/>
          <a:ln>
            <a:noFill/>
          </a:ln>
        </p:spPr>
        <p:txBody>
          <a:bodyPr anchor="b"/>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11" name="Content Placeholder 10"/>
          <p:cNvSpPr>
            <a:spLocks noGrp="1"/>
          </p:cNvSpPr>
          <p:nvPr>
            <p:ph sz="quarter" idx="2"/>
          </p:nvPr>
        </p:nvSpPr>
        <p:spPr>
          <a:xfrm>
            <a:off x="495300" y="2133600"/>
            <a:ext cx="4375150" cy="4038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quarter" idx="4"/>
          </p:nvPr>
        </p:nvSpPr>
        <p:spPr>
          <a:xfrm>
            <a:off x="5035550" y="2133600"/>
            <a:ext cx="4375150" cy="4038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13"/>
          <p:cNvSpPr>
            <a:spLocks noGrp="1"/>
          </p:cNvSpPr>
          <p:nvPr>
            <p:ph type="dt" sz="half" idx="10"/>
          </p:nvPr>
        </p:nvSpPr>
        <p:spPr/>
        <p:txBody>
          <a:bodyPr/>
          <a:lstStyle>
            <a:lvl1pPr>
              <a:defRPr/>
            </a:lvl1pPr>
          </a:lstStyle>
          <a:p>
            <a:pPr>
              <a:defRPr/>
            </a:pPr>
            <a:r>
              <a:rPr lang="en-US" smtClean="0"/>
              <a:t>2015 S1</a:t>
            </a:r>
            <a:endParaRPr lang="en-NZ"/>
          </a:p>
        </p:txBody>
      </p:sp>
      <p:sp>
        <p:nvSpPr>
          <p:cNvPr id="8" name="Footer Placeholder 2"/>
          <p:cNvSpPr>
            <a:spLocks noGrp="1"/>
          </p:cNvSpPr>
          <p:nvPr>
            <p:ph type="ftr" sz="quarter" idx="11"/>
          </p:nvPr>
        </p:nvSpPr>
        <p:spPr/>
        <p:txBody>
          <a:bodyPr/>
          <a:lstStyle>
            <a:lvl1pPr>
              <a:defRPr/>
            </a:lvl1pPr>
          </a:lstStyle>
          <a:p>
            <a:pPr>
              <a:defRPr/>
            </a:pPr>
            <a:r>
              <a:rPr lang="en-NZ" smtClean="0"/>
              <a:t>Software Quality</a:t>
            </a:r>
            <a:endParaRPr lang="en-NZ"/>
          </a:p>
        </p:txBody>
      </p:sp>
      <p:sp>
        <p:nvSpPr>
          <p:cNvPr id="9" name="Slide Number Placeholder 22"/>
          <p:cNvSpPr>
            <a:spLocks noGrp="1"/>
          </p:cNvSpPr>
          <p:nvPr>
            <p:ph type="sldNum" sz="quarter" idx="12"/>
          </p:nvPr>
        </p:nvSpPr>
        <p:spPr/>
        <p:txBody>
          <a:bodyPr/>
          <a:lstStyle>
            <a:lvl1pPr>
              <a:defRPr/>
            </a:lvl1pPr>
          </a:lstStyle>
          <a:p>
            <a:pPr>
              <a:defRPr/>
            </a:pPr>
            <a:fld id="{A1853D25-781E-4CE8-9818-5DC48560A19F}" type="slidenum">
              <a:rPr lang="en-NZ"/>
              <a:pPr>
                <a:defRPr/>
              </a:pPr>
              <a:t>‹#›</a:t>
            </a:fld>
            <a:endParaRPr lang="en-NZ"/>
          </a:p>
        </p:txBody>
      </p:sp>
    </p:spTree>
    <p:extLst>
      <p:ext uri="{BB962C8B-B14F-4D97-AF65-F5344CB8AC3E}">
        <p14:creationId xmlns:p14="http://schemas.microsoft.com/office/powerpoint/2010/main" val="28989531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Isosceles Triangle 2"/>
          <p:cNvSpPr>
            <a:spLocks noChangeAspect="1"/>
          </p:cNvSpPr>
          <p:nvPr/>
        </p:nvSpPr>
        <p:spPr>
          <a:xfrm rot="5400000">
            <a:off x="461963" y="6462712"/>
            <a:ext cx="190500" cy="130175"/>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solidFill>
                <a:srgbClr val="FFFFFF"/>
              </a:solidFill>
            </a:endParaRPr>
          </a:p>
        </p:txBody>
      </p:sp>
      <p:sp>
        <p:nvSpPr>
          <p:cNvPr id="2" name="Title 1"/>
          <p:cNvSpPr>
            <a:spLocks noGrp="1"/>
          </p:cNvSpPr>
          <p:nvPr>
            <p:ph type="title"/>
          </p:nvPr>
        </p:nvSpPr>
        <p:spPr>
          <a:xfrm>
            <a:off x="495300" y="228600"/>
            <a:ext cx="8915400" cy="914400"/>
          </a:xfrm>
        </p:spPr>
        <p:txBody>
          <a:bodyPr/>
          <a:lstStyle/>
          <a:p>
            <a:r>
              <a:rPr lang="en-US" smtClean="0"/>
              <a:t>Click to edit Master title style</a:t>
            </a:r>
            <a:endParaRPr lang="en-US"/>
          </a:p>
        </p:txBody>
      </p:sp>
      <p:sp>
        <p:nvSpPr>
          <p:cNvPr id="4" name="Date Placeholder 2"/>
          <p:cNvSpPr>
            <a:spLocks noGrp="1"/>
          </p:cNvSpPr>
          <p:nvPr>
            <p:ph type="dt" sz="half" idx="10"/>
          </p:nvPr>
        </p:nvSpPr>
        <p:spPr/>
        <p:txBody>
          <a:bodyPr/>
          <a:lstStyle>
            <a:lvl1pPr>
              <a:defRPr/>
            </a:lvl1pPr>
          </a:lstStyle>
          <a:p>
            <a:pPr>
              <a:defRPr/>
            </a:pPr>
            <a:r>
              <a:rPr lang="en-US" smtClean="0"/>
              <a:t>2015 S1</a:t>
            </a:r>
            <a:endParaRPr lang="en-NZ"/>
          </a:p>
        </p:txBody>
      </p:sp>
      <p:sp>
        <p:nvSpPr>
          <p:cNvPr id="5" name="Footer Placeholder 3"/>
          <p:cNvSpPr>
            <a:spLocks noGrp="1"/>
          </p:cNvSpPr>
          <p:nvPr>
            <p:ph type="ftr" sz="quarter" idx="11"/>
          </p:nvPr>
        </p:nvSpPr>
        <p:spPr/>
        <p:txBody>
          <a:bodyPr/>
          <a:lstStyle>
            <a:lvl1pPr>
              <a:defRPr/>
            </a:lvl1pPr>
          </a:lstStyle>
          <a:p>
            <a:pPr>
              <a:defRPr/>
            </a:pPr>
            <a:r>
              <a:rPr lang="en-NZ" smtClean="0"/>
              <a:t>Software Quality</a:t>
            </a:r>
            <a:endParaRPr lang="en-NZ"/>
          </a:p>
        </p:txBody>
      </p:sp>
      <p:sp>
        <p:nvSpPr>
          <p:cNvPr id="6" name="Slide Number Placeholder 4"/>
          <p:cNvSpPr>
            <a:spLocks noGrp="1"/>
          </p:cNvSpPr>
          <p:nvPr>
            <p:ph type="sldNum" sz="quarter" idx="12"/>
          </p:nvPr>
        </p:nvSpPr>
        <p:spPr/>
        <p:txBody>
          <a:bodyPr/>
          <a:lstStyle>
            <a:lvl1pPr>
              <a:defRPr/>
            </a:lvl1pPr>
          </a:lstStyle>
          <a:p>
            <a:pPr>
              <a:defRPr/>
            </a:pPr>
            <a:fld id="{6F89AE63-5CA7-42CE-9C58-4384E18B3489}" type="slidenum">
              <a:rPr lang="en-NZ"/>
              <a:pPr>
                <a:defRPr/>
              </a:pPr>
              <a:t>‹#›</a:t>
            </a:fld>
            <a:endParaRPr lang="en-NZ"/>
          </a:p>
        </p:txBody>
      </p:sp>
    </p:spTree>
    <p:extLst>
      <p:ext uri="{BB962C8B-B14F-4D97-AF65-F5344CB8AC3E}">
        <p14:creationId xmlns:p14="http://schemas.microsoft.com/office/powerpoint/2010/main" val="2363130177"/>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Straight Connector 1"/>
          <p:cNvSpPr>
            <a:spLocks noChangeShapeType="1"/>
          </p:cNvSpPr>
          <p:nvPr/>
        </p:nvSpPr>
        <p:spPr bwMode="auto">
          <a:xfrm>
            <a:off x="495300" y="6353175"/>
            <a:ext cx="8915400"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a:p>
        </p:txBody>
      </p:sp>
      <p:sp>
        <p:nvSpPr>
          <p:cNvPr id="3" name="Isosceles Triangle 2"/>
          <p:cNvSpPr>
            <a:spLocks noChangeAspect="1"/>
          </p:cNvSpPr>
          <p:nvPr/>
        </p:nvSpPr>
        <p:spPr>
          <a:xfrm rot="5400000">
            <a:off x="461963" y="6462712"/>
            <a:ext cx="190500" cy="130175"/>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solidFill>
                <a:srgbClr val="FFFFFF"/>
              </a:solidFill>
            </a:endParaRPr>
          </a:p>
        </p:txBody>
      </p:sp>
      <p:sp>
        <p:nvSpPr>
          <p:cNvPr id="4" name="Date Placeholder 1"/>
          <p:cNvSpPr>
            <a:spLocks noGrp="1"/>
          </p:cNvSpPr>
          <p:nvPr>
            <p:ph type="dt" sz="half" idx="10"/>
          </p:nvPr>
        </p:nvSpPr>
        <p:spPr/>
        <p:txBody>
          <a:bodyPr/>
          <a:lstStyle>
            <a:lvl1pPr>
              <a:defRPr/>
            </a:lvl1pPr>
          </a:lstStyle>
          <a:p>
            <a:pPr>
              <a:defRPr/>
            </a:pPr>
            <a:r>
              <a:rPr lang="en-US" smtClean="0"/>
              <a:t>2015 S1</a:t>
            </a:r>
            <a:endParaRPr lang="en-NZ"/>
          </a:p>
        </p:txBody>
      </p:sp>
      <p:sp>
        <p:nvSpPr>
          <p:cNvPr id="5" name="Footer Placeholder 2"/>
          <p:cNvSpPr>
            <a:spLocks noGrp="1"/>
          </p:cNvSpPr>
          <p:nvPr>
            <p:ph type="ftr" sz="quarter" idx="11"/>
          </p:nvPr>
        </p:nvSpPr>
        <p:spPr/>
        <p:txBody>
          <a:bodyPr/>
          <a:lstStyle>
            <a:lvl1pPr>
              <a:defRPr/>
            </a:lvl1pPr>
          </a:lstStyle>
          <a:p>
            <a:pPr>
              <a:defRPr/>
            </a:pPr>
            <a:r>
              <a:rPr lang="en-NZ" smtClean="0"/>
              <a:t>Software Quality</a:t>
            </a:r>
            <a:endParaRPr lang="en-NZ"/>
          </a:p>
        </p:txBody>
      </p:sp>
      <p:sp>
        <p:nvSpPr>
          <p:cNvPr id="6" name="Slide Number Placeholder 3"/>
          <p:cNvSpPr>
            <a:spLocks noGrp="1"/>
          </p:cNvSpPr>
          <p:nvPr>
            <p:ph type="sldNum" sz="quarter" idx="12"/>
          </p:nvPr>
        </p:nvSpPr>
        <p:spPr/>
        <p:txBody>
          <a:bodyPr/>
          <a:lstStyle>
            <a:lvl1pPr>
              <a:defRPr/>
            </a:lvl1pPr>
          </a:lstStyle>
          <a:p>
            <a:pPr>
              <a:defRPr/>
            </a:pPr>
            <a:fld id="{D87C371F-8548-4AB0-A9F7-DC49299EE5D0}" type="slidenum">
              <a:rPr lang="en-NZ"/>
              <a:pPr>
                <a:defRPr/>
              </a:pPr>
              <a:t>‹#›</a:t>
            </a:fld>
            <a:endParaRPr lang="en-NZ"/>
          </a:p>
        </p:txBody>
      </p:sp>
    </p:spTree>
    <p:extLst>
      <p:ext uri="{BB962C8B-B14F-4D97-AF65-F5344CB8AC3E}">
        <p14:creationId xmlns:p14="http://schemas.microsoft.com/office/powerpoint/2010/main" val="98060264"/>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495300" y="6353175"/>
            <a:ext cx="8915400"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a:p>
        </p:txBody>
      </p:sp>
      <p:sp>
        <p:nvSpPr>
          <p:cNvPr id="6" name="Straight Connector 5"/>
          <p:cNvSpPr>
            <a:spLocks noChangeShapeType="1"/>
          </p:cNvSpPr>
          <p:nvPr/>
        </p:nvSpPr>
        <p:spPr bwMode="auto">
          <a:xfrm rot="5400000">
            <a:off x="3675062" y="3324226"/>
            <a:ext cx="6035675"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dirty="0"/>
          </a:p>
        </p:txBody>
      </p:sp>
      <p:sp>
        <p:nvSpPr>
          <p:cNvPr id="7" name="Isosceles Triangle 6"/>
          <p:cNvSpPr>
            <a:spLocks noChangeAspect="1"/>
          </p:cNvSpPr>
          <p:nvPr/>
        </p:nvSpPr>
        <p:spPr>
          <a:xfrm rot="5400000">
            <a:off x="461963" y="6462712"/>
            <a:ext cx="190500" cy="130175"/>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solidFill>
                <a:srgbClr val="FFFFFF"/>
              </a:solidFill>
            </a:endParaRPr>
          </a:p>
        </p:txBody>
      </p:sp>
      <p:sp>
        <p:nvSpPr>
          <p:cNvPr id="2" name="Title 1"/>
          <p:cNvSpPr>
            <a:spLocks noGrp="1"/>
          </p:cNvSpPr>
          <p:nvPr>
            <p:ph type="title"/>
          </p:nvPr>
        </p:nvSpPr>
        <p:spPr>
          <a:xfrm>
            <a:off x="6851650" y="304800"/>
            <a:ext cx="2724150" cy="838200"/>
          </a:xfrm>
        </p:spPr>
        <p:txBody>
          <a:bodyPr>
            <a:noAutofit/>
          </a:bodyPr>
          <a:lstStyle>
            <a:lvl1pPr algn="l">
              <a:buNone/>
              <a:defRPr sz="2000" b="1">
                <a:solidFill>
                  <a:schemeClr val="tx2"/>
                </a:solidFill>
                <a:latin typeface="+mn-lt"/>
                <a:ea typeface="+mn-ea"/>
                <a:cs typeface="+mn-cs"/>
              </a:defRPr>
            </a:lvl1pPr>
          </a:lstStyle>
          <a:p>
            <a:r>
              <a:rPr lang="en-US" smtClean="0"/>
              <a:t>Click to edit Master title style</a:t>
            </a:r>
            <a:endParaRPr lang="en-US"/>
          </a:p>
        </p:txBody>
      </p:sp>
      <p:sp>
        <p:nvSpPr>
          <p:cNvPr id="3" name="Text Placeholder 2"/>
          <p:cNvSpPr>
            <a:spLocks noGrp="1"/>
          </p:cNvSpPr>
          <p:nvPr>
            <p:ph type="body" idx="2"/>
          </p:nvPr>
        </p:nvSpPr>
        <p:spPr>
          <a:xfrm>
            <a:off x="6851650" y="1219201"/>
            <a:ext cx="272415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12" name="Content Placeholder 11"/>
          <p:cNvSpPr>
            <a:spLocks noGrp="1"/>
          </p:cNvSpPr>
          <p:nvPr>
            <p:ph sz="quarter" idx="1"/>
          </p:nvPr>
        </p:nvSpPr>
        <p:spPr>
          <a:xfrm>
            <a:off x="330200" y="304800"/>
            <a:ext cx="6191250" cy="5715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Date Placeholder 4"/>
          <p:cNvSpPr>
            <a:spLocks noGrp="1"/>
          </p:cNvSpPr>
          <p:nvPr>
            <p:ph type="dt" sz="half" idx="10"/>
          </p:nvPr>
        </p:nvSpPr>
        <p:spPr/>
        <p:txBody>
          <a:bodyPr/>
          <a:lstStyle>
            <a:lvl1pPr>
              <a:defRPr/>
            </a:lvl1pPr>
          </a:lstStyle>
          <a:p>
            <a:pPr>
              <a:defRPr/>
            </a:pPr>
            <a:r>
              <a:rPr lang="en-US" smtClean="0"/>
              <a:t>2015 S1</a:t>
            </a:r>
            <a:endParaRPr lang="en-NZ"/>
          </a:p>
        </p:txBody>
      </p:sp>
      <p:sp>
        <p:nvSpPr>
          <p:cNvPr id="9" name="Footer Placeholder 5"/>
          <p:cNvSpPr>
            <a:spLocks noGrp="1"/>
          </p:cNvSpPr>
          <p:nvPr>
            <p:ph type="ftr" sz="quarter" idx="11"/>
          </p:nvPr>
        </p:nvSpPr>
        <p:spPr/>
        <p:txBody>
          <a:bodyPr/>
          <a:lstStyle>
            <a:lvl1pPr>
              <a:defRPr/>
            </a:lvl1pPr>
          </a:lstStyle>
          <a:p>
            <a:pPr>
              <a:defRPr/>
            </a:pPr>
            <a:r>
              <a:rPr lang="en-NZ" smtClean="0"/>
              <a:t>Software Quality</a:t>
            </a:r>
            <a:endParaRPr lang="en-NZ"/>
          </a:p>
        </p:txBody>
      </p:sp>
      <p:sp>
        <p:nvSpPr>
          <p:cNvPr id="10" name="Slide Number Placeholder 6"/>
          <p:cNvSpPr>
            <a:spLocks noGrp="1"/>
          </p:cNvSpPr>
          <p:nvPr>
            <p:ph type="sldNum" sz="quarter" idx="12"/>
          </p:nvPr>
        </p:nvSpPr>
        <p:spPr/>
        <p:txBody>
          <a:bodyPr/>
          <a:lstStyle>
            <a:lvl1pPr>
              <a:defRPr/>
            </a:lvl1pPr>
          </a:lstStyle>
          <a:p>
            <a:pPr>
              <a:defRPr/>
            </a:pPr>
            <a:fld id="{37980DFE-0548-400E-A8FA-F01D8695FF25}" type="slidenum">
              <a:rPr lang="en-NZ"/>
              <a:pPr>
                <a:defRPr/>
              </a:pPr>
              <a:t>‹#›</a:t>
            </a:fld>
            <a:endParaRPr lang="en-NZ"/>
          </a:p>
        </p:txBody>
      </p:sp>
    </p:spTree>
    <p:extLst>
      <p:ext uri="{BB962C8B-B14F-4D97-AF65-F5344CB8AC3E}">
        <p14:creationId xmlns:p14="http://schemas.microsoft.com/office/powerpoint/2010/main" val="2395177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495300" y="6353175"/>
            <a:ext cx="8915400"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a:p>
        </p:txBody>
      </p:sp>
      <p:sp>
        <p:nvSpPr>
          <p:cNvPr id="6" name="Isosceles Triangle 5"/>
          <p:cNvSpPr>
            <a:spLocks noChangeAspect="1"/>
          </p:cNvSpPr>
          <p:nvPr/>
        </p:nvSpPr>
        <p:spPr>
          <a:xfrm rot="5400000">
            <a:off x="461963" y="6462712"/>
            <a:ext cx="190500" cy="130175"/>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solidFill>
                <a:srgbClr val="FFFFFF"/>
              </a:solidFill>
            </a:endParaRPr>
          </a:p>
        </p:txBody>
      </p:sp>
      <p:sp>
        <p:nvSpPr>
          <p:cNvPr id="7" name="Rectangle 6"/>
          <p:cNvSpPr/>
          <p:nvPr/>
        </p:nvSpPr>
        <p:spPr>
          <a:xfrm>
            <a:off x="495300" y="500063"/>
            <a:ext cx="198438"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solidFill>
                <a:srgbClr val="FFFFFF"/>
              </a:solidFill>
            </a:endParaRPr>
          </a:p>
        </p:txBody>
      </p:sp>
      <p:sp>
        <p:nvSpPr>
          <p:cNvPr id="2" name="Title 1"/>
          <p:cNvSpPr>
            <a:spLocks noGrp="1"/>
          </p:cNvSpPr>
          <p:nvPr>
            <p:ph type="title"/>
          </p:nvPr>
        </p:nvSpPr>
        <p:spPr>
          <a:xfrm>
            <a:off x="495300" y="500856"/>
            <a:ext cx="8915400" cy="674688"/>
          </a:xfrm>
          <a:ln>
            <a:solidFill>
              <a:schemeClr val="accent1"/>
            </a:solidFill>
          </a:ln>
        </p:spPr>
        <p:txBody>
          <a:bodyPr lIns="274320" anchor="ctr"/>
          <a:lstStyle>
            <a:lvl1pPr algn="r">
              <a:buNone/>
              <a:defRPr sz="2000" b="0">
                <a:solidFill>
                  <a:schemeClr val="tx1"/>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495300" y="1905000"/>
            <a:ext cx="8915400" cy="4270248"/>
          </a:xfrm>
          <a:solidFill>
            <a:schemeClr val="tx1">
              <a:shade val="50000"/>
            </a:schemeClr>
          </a:solidFill>
          <a:ln>
            <a:noFill/>
          </a:ln>
          <a:effectLst/>
        </p:spPr>
        <p:txBody>
          <a:bodyPr>
            <a:normAutofit/>
          </a:bodyPr>
          <a:lstStyle>
            <a:lvl1pPr marL="0" indent="0">
              <a:spcBef>
                <a:spcPts val="600"/>
              </a:spcBef>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495300" y="1219200"/>
            <a:ext cx="8915400" cy="533400"/>
          </a:xfrm>
        </p:spPr>
        <p:txBody>
          <a:bodyPr anchor="ctr"/>
          <a:lstStyle>
            <a:lvl1pPr marL="0" indent="0" algn="l">
              <a:buFontTx/>
              <a:buNone/>
              <a:defRPr sz="1400"/>
            </a:lvl1pPr>
            <a:lvl2pPr>
              <a:defRPr sz="1200"/>
            </a:lvl2pPr>
            <a:lvl3pPr>
              <a:defRPr sz="1000"/>
            </a:lvl3pPr>
            <a:lvl4pPr>
              <a:defRPr sz="900"/>
            </a:lvl4pPr>
            <a:lvl5pPr>
              <a:defRPr sz="900"/>
            </a:lvl5pPr>
          </a:lstStyle>
          <a:p>
            <a:pPr lvl="0"/>
            <a:r>
              <a:rPr lang="en-US" smtClean="0"/>
              <a:t>Click to edit Master text styles</a:t>
            </a:r>
          </a:p>
        </p:txBody>
      </p:sp>
      <p:sp>
        <p:nvSpPr>
          <p:cNvPr id="8" name="Date Placeholder 4"/>
          <p:cNvSpPr>
            <a:spLocks noGrp="1"/>
          </p:cNvSpPr>
          <p:nvPr>
            <p:ph type="dt" sz="half" idx="10"/>
          </p:nvPr>
        </p:nvSpPr>
        <p:spPr/>
        <p:txBody>
          <a:bodyPr/>
          <a:lstStyle>
            <a:lvl1pPr>
              <a:defRPr/>
            </a:lvl1pPr>
          </a:lstStyle>
          <a:p>
            <a:pPr>
              <a:defRPr/>
            </a:pPr>
            <a:r>
              <a:rPr lang="en-US" smtClean="0"/>
              <a:t>2015 S1</a:t>
            </a:r>
            <a:endParaRPr lang="en-NZ"/>
          </a:p>
        </p:txBody>
      </p:sp>
      <p:sp>
        <p:nvSpPr>
          <p:cNvPr id="9" name="Footer Placeholder 5"/>
          <p:cNvSpPr>
            <a:spLocks noGrp="1"/>
          </p:cNvSpPr>
          <p:nvPr>
            <p:ph type="ftr" sz="quarter" idx="11"/>
          </p:nvPr>
        </p:nvSpPr>
        <p:spPr/>
        <p:txBody>
          <a:bodyPr/>
          <a:lstStyle>
            <a:lvl1pPr>
              <a:defRPr/>
            </a:lvl1pPr>
          </a:lstStyle>
          <a:p>
            <a:pPr>
              <a:defRPr/>
            </a:pPr>
            <a:r>
              <a:rPr lang="en-NZ" smtClean="0"/>
              <a:t>Software Quality</a:t>
            </a:r>
            <a:endParaRPr lang="en-NZ"/>
          </a:p>
        </p:txBody>
      </p:sp>
      <p:sp>
        <p:nvSpPr>
          <p:cNvPr id="10" name="Slide Number Placeholder 6"/>
          <p:cNvSpPr>
            <a:spLocks noGrp="1"/>
          </p:cNvSpPr>
          <p:nvPr>
            <p:ph type="sldNum" sz="quarter" idx="12"/>
          </p:nvPr>
        </p:nvSpPr>
        <p:spPr/>
        <p:txBody>
          <a:bodyPr/>
          <a:lstStyle>
            <a:lvl1pPr>
              <a:defRPr/>
            </a:lvl1pPr>
          </a:lstStyle>
          <a:p>
            <a:pPr>
              <a:defRPr/>
            </a:pPr>
            <a:fld id="{91FC7C70-7420-4656-AE43-871CADEE97CD}" type="slidenum">
              <a:rPr lang="en-NZ"/>
              <a:pPr>
                <a:defRPr/>
              </a:pPr>
              <a:t>‹#›</a:t>
            </a:fld>
            <a:endParaRPr lang="en-NZ"/>
          </a:p>
        </p:txBody>
      </p:sp>
    </p:spTree>
    <p:extLst>
      <p:ext uri="{BB962C8B-B14F-4D97-AF65-F5344CB8AC3E}">
        <p14:creationId xmlns:p14="http://schemas.microsoft.com/office/powerpoint/2010/main" val="1336497717"/>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21"/>
          <p:cNvSpPr>
            <a:spLocks noGrp="1"/>
          </p:cNvSpPr>
          <p:nvPr>
            <p:ph type="title"/>
          </p:nvPr>
        </p:nvSpPr>
        <p:spPr bwMode="auto">
          <a:xfrm>
            <a:off x="928688" y="152400"/>
            <a:ext cx="8482012"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7" name="Text Placeholder 12"/>
          <p:cNvSpPr>
            <a:spLocks noGrp="1"/>
          </p:cNvSpPr>
          <p:nvPr>
            <p:ph type="body" idx="1"/>
          </p:nvPr>
        </p:nvSpPr>
        <p:spPr bwMode="auto">
          <a:xfrm>
            <a:off x="495300" y="1219200"/>
            <a:ext cx="8915400" cy="4910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7215188" y="6356350"/>
            <a:ext cx="2479675" cy="365125"/>
          </a:xfrm>
          <a:prstGeom prst="rect">
            <a:avLst/>
          </a:prstGeom>
        </p:spPr>
        <p:txBody>
          <a:bodyPr vert="horz" wrap="square" lIns="91440" tIns="45720" rIns="91440" bIns="45720" numCol="1" anchor="t" anchorCtr="0" compatLnSpc="1">
            <a:prstTxWarp prst="textNoShape">
              <a:avLst/>
            </a:prstTxWarp>
          </a:bodyPr>
          <a:lstStyle>
            <a:lvl1pPr algn="r">
              <a:defRPr sz="1400">
                <a:solidFill>
                  <a:schemeClr val="tx2"/>
                </a:solidFill>
              </a:defRPr>
            </a:lvl1pPr>
          </a:lstStyle>
          <a:p>
            <a:pPr>
              <a:defRPr/>
            </a:pPr>
            <a:r>
              <a:rPr lang="en-US" smtClean="0"/>
              <a:t>2015 S1</a:t>
            </a:r>
            <a:endParaRPr lang="en-NZ"/>
          </a:p>
        </p:txBody>
      </p:sp>
      <p:sp>
        <p:nvSpPr>
          <p:cNvPr id="3" name="Footer Placeholder 2"/>
          <p:cNvSpPr>
            <a:spLocks noGrp="1"/>
          </p:cNvSpPr>
          <p:nvPr>
            <p:ph type="ftr" sz="quarter" idx="3"/>
          </p:nvPr>
        </p:nvSpPr>
        <p:spPr>
          <a:xfrm>
            <a:off x="3140075" y="6356350"/>
            <a:ext cx="3797300" cy="365125"/>
          </a:xfrm>
          <a:prstGeom prst="rect">
            <a:avLst/>
          </a:prstGeom>
        </p:spPr>
        <p:txBody>
          <a:bodyPr vert="horz"/>
          <a:lstStyle>
            <a:lvl1pPr algn="ctr" eaLnBrk="1" latinLnBrk="0" hangingPunct="1">
              <a:defRPr kumimoji="0" sz="1400">
                <a:solidFill>
                  <a:schemeClr val="tx2"/>
                </a:solidFill>
              </a:defRPr>
            </a:lvl1pPr>
          </a:lstStyle>
          <a:p>
            <a:pPr>
              <a:defRPr/>
            </a:pPr>
            <a:r>
              <a:rPr lang="en-NZ" smtClean="0"/>
              <a:t>Software Quality</a:t>
            </a:r>
            <a:endParaRPr lang="en-NZ"/>
          </a:p>
        </p:txBody>
      </p:sp>
      <p:sp>
        <p:nvSpPr>
          <p:cNvPr id="23" name="Slide Number Placeholder 22"/>
          <p:cNvSpPr>
            <a:spLocks noGrp="1"/>
          </p:cNvSpPr>
          <p:nvPr>
            <p:ph type="sldNum" sz="quarter" idx="4"/>
          </p:nvPr>
        </p:nvSpPr>
        <p:spPr>
          <a:xfrm>
            <a:off x="195263" y="6356350"/>
            <a:ext cx="2146300" cy="365125"/>
          </a:xfrm>
          <a:prstGeom prst="rect">
            <a:avLst/>
          </a:prstGeom>
        </p:spPr>
        <p:txBody>
          <a:bodyPr vert="horz" wrap="square" lIns="91440" tIns="45720" rIns="91440" bIns="45720" numCol="1" anchor="t" anchorCtr="0" compatLnSpc="1">
            <a:prstTxWarp prst="textNoShape">
              <a:avLst/>
            </a:prstTxWarp>
          </a:bodyPr>
          <a:lstStyle>
            <a:lvl1pPr algn="l">
              <a:defRPr sz="1400">
                <a:solidFill>
                  <a:schemeClr val="tx2"/>
                </a:solidFill>
              </a:defRPr>
            </a:lvl1pPr>
          </a:lstStyle>
          <a:p>
            <a:pPr>
              <a:defRPr/>
            </a:pPr>
            <a:fld id="{C9BBFAA5-2A47-44CD-9BA7-C025E5419EE3}" type="slidenum">
              <a:rPr lang="en-NZ"/>
              <a:pPr>
                <a:defRPr/>
              </a:pPr>
              <a:t>‹#›</a:t>
            </a:fld>
            <a:endParaRPr lang="en-NZ"/>
          </a:p>
        </p:txBody>
      </p:sp>
      <p:sp>
        <p:nvSpPr>
          <p:cNvPr id="28" name="Straight Connector 27"/>
          <p:cNvSpPr>
            <a:spLocks noChangeShapeType="1"/>
          </p:cNvSpPr>
          <p:nvPr/>
        </p:nvSpPr>
        <p:spPr bwMode="auto">
          <a:xfrm>
            <a:off x="165100" y="6353175"/>
            <a:ext cx="9359900"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a:p>
        </p:txBody>
      </p:sp>
      <p:sp>
        <p:nvSpPr>
          <p:cNvPr id="29" name="Straight Connector 28"/>
          <p:cNvSpPr>
            <a:spLocks noChangeShapeType="1"/>
          </p:cNvSpPr>
          <p:nvPr/>
        </p:nvSpPr>
        <p:spPr bwMode="auto">
          <a:xfrm>
            <a:off x="165100" y="1143000"/>
            <a:ext cx="9359900"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a:p>
        </p:txBody>
      </p:sp>
      <p:pic>
        <p:nvPicPr>
          <p:cNvPr id="1033" name="Picture 2"/>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65100" y="228600"/>
            <a:ext cx="7239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950" r:id="rId1"/>
    <p:sldLayoutId id="2147483951" r:id="rId2"/>
    <p:sldLayoutId id="2147483952" r:id="rId3"/>
    <p:sldLayoutId id="2147483953" r:id="rId4"/>
    <p:sldLayoutId id="2147483948" r:id="rId5"/>
    <p:sldLayoutId id="2147483954" r:id="rId6"/>
    <p:sldLayoutId id="2147483955" r:id="rId7"/>
    <p:sldLayoutId id="2147483956" r:id="rId8"/>
    <p:sldLayoutId id="2147483957" r:id="rId9"/>
    <p:sldLayoutId id="2147483949" r:id="rId10"/>
    <p:sldLayoutId id="2147483958" r:id="rId11"/>
    <p:sldLayoutId id="2147483959" r:id="rId12"/>
  </p:sldLayoutIdLst>
  <p:timing>
    <p:tnLst>
      <p:par>
        <p:cTn id="1" dur="indefinite" restart="never" nodeType="tmRoot"/>
      </p:par>
    </p:tnLst>
  </p:timing>
  <p:hf hdr="0"/>
  <p:txStyles>
    <p:titleStyle>
      <a:lvl1pPr algn="l" rtl="0" eaLnBrk="0" fontAlgn="base" hangingPunct="0">
        <a:spcBef>
          <a:spcPct val="0"/>
        </a:spcBef>
        <a:spcAft>
          <a:spcPct val="0"/>
        </a:spcAft>
        <a:defRPr sz="3200" kern="1200">
          <a:solidFill>
            <a:schemeClr val="tx2"/>
          </a:solidFill>
          <a:latin typeface="+mj-lt"/>
          <a:ea typeface="+mj-ea"/>
          <a:cs typeface="+mj-cs"/>
        </a:defRPr>
      </a:lvl1pPr>
      <a:lvl2pPr algn="l" rtl="0" eaLnBrk="0" fontAlgn="base" hangingPunct="0">
        <a:spcBef>
          <a:spcPct val="0"/>
        </a:spcBef>
        <a:spcAft>
          <a:spcPct val="0"/>
        </a:spcAft>
        <a:defRPr sz="3200">
          <a:solidFill>
            <a:schemeClr val="tx2"/>
          </a:solidFill>
          <a:latin typeface="Bookman Old Style" pitchFamily="18" charset="0"/>
        </a:defRPr>
      </a:lvl2pPr>
      <a:lvl3pPr algn="l" rtl="0" eaLnBrk="0" fontAlgn="base" hangingPunct="0">
        <a:spcBef>
          <a:spcPct val="0"/>
        </a:spcBef>
        <a:spcAft>
          <a:spcPct val="0"/>
        </a:spcAft>
        <a:defRPr sz="3200">
          <a:solidFill>
            <a:schemeClr val="tx2"/>
          </a:solidFill>
          <a:latin typeface="Bookman Old Style" pitchFamily="18" charset="0"/>
        </a:defRPr>
      </a:lvl3pPr>
      <a:lvl4pPr algn="l" rtl="0" eaLnBrk="0" fontAlgn="base" hangingPunct="0">
        <a:spcBef>
          <a:spcPct val="0"/>
        </a:spcBef>
        <a:spcAft>
          <a:spcPct val="0"/>
        </a:spcAft>
        <a:defRPr sz="3200">
          <a:solidFill>
            <a:schemeClr val="tx2"/>
          </a:solidFill>
          <a:latin typeface="Bookman Old Style" pitchFamily="18" charset="0"/>
        </a:defRPr>
      </a:lvl4pPr>
      <a:lvl5pPr algn="l" rtl="0" eaLnBrk="0" fontAlgn="base" hangingPunct="0">
        <a:spcBef>
          <a:spcPct val="0"/>
        </a:spcBef>
        <a:spcAft>
          <a:spcPct val="0"/>
        </a:spcAft>
        <a:defRPr sz="3200">
          <a:solidFill>
            <a:schemeClr val="tx2"/>
          </a:solidFill>
          <a:latin typeface="Bookman Old Style" pitchFamily="18" charset="0"/>
        </a:defRPr>
      </a:lvl5pPr>
      <a:lvl6pPr marL="457200" algn="l" rtl="0" fontAlgn="base">
        <a:spcBef>
          <a:spcPct val="0"/>
        </a:spcBef>
        <a:spcAft>
          <a:spcPct val="0"/>
        </a:spcAft>
        <a:defRPr sz="3200">
          <a:solidFill>
            <a:schemeClr val="tx2"/>
          </a:solidFill>
          <a:latin typeface="Bookman Old Style" pitchFamily="18" charset="0"/>
        </a:defRPr>
      </a:lvl6pPr>
      <a:lvl7pPr marL="914400" algn="l" rtl="0" fontAlgn="base">
        <a:spcBef>
          <a:spcPct val="0"/>
        </a:spcBef>
        <a:spcAft>
          <a:spcPct val="0"/>
        </a:spcAft>
        <a:defRPr sz="3200">
          <a:solidFill>
            <a:schemeClr val="tx2"/>
          </a:solidFill>
          <a:latin typeface="Bookman Old Style" pitchFamily="18" charset="0"/>
        </a:defRPr>
      </a:lvl7pPr>
      <a:lvl8pPr marL="1371600" algn="l" rtl="0" fontAlgn="base">
        <a:spcBef>
          <a:spcPct val="0"/>
        </a:spcBef>
        <a:spcAft>
          <a:spcPct val="0"/>
        </a:spcAft>
        <a:defRPr sz="3200">
          <a:solidFill>
            <a:schemeClr val="tx2"/>
          </a:solidFill>
          <a:latin typeface="Bookman Old Style" pitchFamily="18" charset="0"/>
        </a:defRPr>
      </a:lvl8pPr>
      <a:lvl9pPr marL="1828800" algn="l" rtl="0" fontAlgn="base">
        <a:spcBef>
          <a:spcPct val="0"/>
        </a:spcBef>
        <a:spcAft>
          <a:spcPct val="0"/>
        </a:spcAft>
        <a:defRPr sz="3200">
          <a:solidFill>
            <a:schemeClr val="tx2"/>
          </a:solidFill>
          <a:latin typeface="Bookman Old Style" pitchFamily="18" charset="0"/>
        </a:defRPr>
      </a:lvl9pPr>
    </p:titleStyle>
    <p:bodyStyle>
      <a:lvl1pPr marL="273050" indent="-273050" algn="l" rtl="0" eaLnBrk="0" fontAlgn="base" hangingPunct="0">
        <a:spcBef>
          <a:spcPts val="600"/>
        </a:spcBef>
        <a:spcAft>
          <a:spcPct val="0"/>
        </a:spcAft>
        <a:buClr>
          <a:schemeClr val="accent1"/>
        </a:buClr>
        <a:buSzPct val="76000"/>
        <a:buFont typeface="Wingdings 3" pitchFamily="18" charset="2"/>
        <a:buChar char=""/>
        <a:defRPr sz="2600" kern="1200">
          <a:solidFill>
            <a:schemeClr val="tx1"/>
          </a:solidFill>
          <a:latin typeface="+mn-lt"/>
          <a:ea typeface="+mn-ea"/>
          <a:cs typeface="+mn-cs"/>
        </a:defRPr>
      </a:lvl1pPr>
      <a:lvl2pPr marL="547688" indent="-273050" algn="l" rtl="0" eaLnBrk="0" fontAlgn="base" hangingPunct="0">
        <a:spcBef>
          <a:spcPts val="500"/>
        </a:spcBef>
        <a:spcAft>
          <a:spcPct val="0"/>
        </a:spcAft>
        <a:buClr>
          <a:schemeClr val="accent2"/>
        </a:buClr>
        <a:buSzPct val="76000"/>
        <a:buFont typeface="Wingdings 3" pitchFamily="18" charset="2"/>
        <a:buChar char=""/>
        <a:defRPr sz="2300" kern="1200">
          <a:solidFill>
            <a:schemeClr val="tx2"/>
          </a:solidFill>
          <a:latin typeface="+mn-lt"/>
          <a:ea typeface="+mn-ea"/>
          <a:cs typeface="+mn-cs"/>
        </a:defRPr>
      </a:lvl2pPr>
      <a:lvl3pPr marL="822325" indent="-228600" algn="l" rtl="0" eaLnBrk="0" fontAlgn="base" hangingPunct="0">
        <a:spcBef>
          <a:spcPts val="500"/>
        </a:spcBef>
        <a:spcAft>
          <a:spcPct val="0"/>
        </a:spcAft>
        <a:buClr>
          <a:srgbClr val="BCBCBC"/>
        </a:buClr>
        <a:buSzPct val="76000"/>
        <a:buFont typeface="Wingdings 3" pitchFamily="18" charset="2"/>
        <a:buChar char=""/>
        <a:defRPr sz="2000" kern="1200">
          <a:solidFill>
            <a:schemeClr val="tx1"/>
          </a:solidFill>
          <a:latin typeface="+mn-lt"/>
          <a:ea typeface="+mn-ea"/>
          <a:cs typeface="+mn-cs"/>
        </a:defRPr>
      </a:lvl3pPr>
      <a:lvl4pPr marL="1096963" indent="-228600" algn="l" rtl="0" eaLnBrk="0" fontAlgn="base" hangingPunct="0">
        <a:spcBef>
          <a:spcPts val="400"/>
        </a:spcBef>
        <a:spcAft>
          <a:spcPct val="0"/>
        </a:spcAft>
        <a:buClr>
          <a:srgbClr val="8BA2B4"/>
        </a:buClr>
        <a:buSzPct val="70000"/>
        <a:buFont typeface="Wingdings" pitchFamily="2" charset="2"/>
        <a:buChar char=""/>
        <a:defRPr kern="1200">
          <a:solidFill>
            <a:schemeClr val="tx1"/>
          </a:solidFill>
          <a:latin typeface="+mn-lt"/>
          <a:ea typeface="+mn-ea"/>
          <a:cs typeface="+mn-cs"/>
        </a:defRPr>
      </a:lvl4pPr>
      <a:lvl5pPr marL="1371600" indent="-228600" algn="l" rtl="0" eaLnBrk="0" fontAlgn="base" hangingPunct="0">
        <a:spcBef>
          <a:spcPts val="300"/>
        </a:spcBef>
        <a:spcAft>
          <a:spcPct val="0"/>
        </a:spcAft>
        <a:buClr>
          <a:schemeClr val="accent2"/>
        </a:buClr>
        <a:buSzPct val="70000"/>
        <a:buFont typeface="Wingdings" pitchFamily="2" charset="2"/>
        <a:buChar char=""/>
        <a:defRPr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en.wikipedia.org/wiki/User_story"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arialdomartini.wordpress.com/2012/07/20/you-wont-believe-how-old-tdd-is/" TargetMode="External"/><Relationship Id="rId2" Type="http://schemas.openxmlformats.org/officeDocument/2006/relationships/hyperlink" Target="http://www.drdobbs.com/extreme-testing/184414994"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trishkhoo.com/2009/01/extreme-testing-xt/"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cf.agilealliance.org/articles/system/article/file/909/file.pdf" TargetMode="External"/><Relationship Id="rId2" Type="http://schemas.openxmlformats.org/officeDocument/2006/relationships/hyperlink" Target="http://agilemodeling.com/essays/activeStakeholderParticipation.ht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c2.com/cgi/wiki?ChryslerComprehensiveCompensation"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web.archive.org/web/20070415000000*/http:/calla.ics.uci.edu/histories/ccc/" TargetMode="External"/><Relationship Id="rId2" Type="http://schemas.openxmlformats.org/officeDocument/2006/relationships/hyperlink" Target="http://calla.ics.uci.edu/histories/ccc/"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imgs.xkcd.com/comics/exploits_of_a_mom.png"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www.history.navy.mil/photos/images/h96000/h96566kc.htm"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laerer.rhs.dk/vibekes/4%20sem-sym/articels/TheNewXP.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ctrTitle"/>
          </p:nvPr>
        </p:nvSpPr>
        <p:spPr>
          <a:xfrm>
            <a:off x="1320800" y="3717032"/>
            <a:ext cx="7429500" cy="990600"/>
          </a:xfrm>
        </p:spPr>
        <p:txBody>
          <a:bodyPr/>
          <a:lstStyle/>
          <a:p>
            <a:pPr algn="ctr" eaLnBrk="1" hangingPunct="1"/>
            <a:r>
              <a:rPr lang="en-NZ" altLang="zh-TW" dirty="0" err="1" smtClean="0">
                <a:ea typeface="新細明體" pitchFamily="18" charset="-120"/>
              </a:rPr>
              <a:t>CompSci</a:t>
            </a:r>
            <a:r>
              <a:rPr lang="en-NZ" altLang="zh-TW" dirty="0" smtClean="0">
                <a:ea typeface="新細明體" pitchFamily="18" charset="-120"/>
              </a:rPr>
              <a:t> 230</a:t>
            </a:r>
            <a:br>
              <a:rPr lang="en-NZ" altLang="zh-TW" dirty="0" smtClean="0">
                <a:ea typeface="新細明體" pitchFamily="18" charset="-120"/>
              </a:rPr>
            </a:br>
            <a:r>
              <a:rPr lang="en-US" altLang="en-US" dirty="0" smtClean="0"/>
              <a:t>Software Design and Construction</a:t>
            </a:r>
            <a:br>
              <a:rPr lang="en-US" altLang="en-US" dirty="0" smtClean="0"/>
            </a:br>
            <a:endParaRPr lang="en-US" dirty="0" smtClean="0">
              <a:ea typeface="新細明體" pitchFamily="18" charset="-120"/>
            </a:endParaRPr>
          </a:p>
        </p:txBody>
      </p:sp>
      <p:sp>
        <p:nvSpPr>
          <p:cNvPr id="3075" name="Rectangle 3" descr="Rectangle: Click to edit Master text styles&#10;Second level&#10;Third level&#10;Fourth level&#10;Fifth level"/>
          <p:cNvSpPr>
            <a:spLocks noGrp="1" noChangeArrowheads="1"/>
          </p:cNvSpPr>
          <p:nvPr>
            <p:ph type="subTitle" idx="1"/>
          </p:nvPr>
        </p:nvSpPr>
        <p:spPr>
          <a:xfrm>
            <a:off x="1280592" y="5052442"/>
            <a:ext cx="7429500" cy="680814"/>
          </a:xfrm>
        </p:spPr>
        <p:txBody>
          <a:bodyPr>
            <a:normAutofit fontScale="92500" lnSpcReduction="20000"/>
          </a:bodyPr>
          <a:lstStyle/>
          <a:p>
            <a:pPr algn="ctr" eaLnBrk="1" hangingPunct="1">
              <a:defRPr/>
            </a:pPr>
            <a:r>
              <a:rPr lang="en-NZ" altLang="zh-TW" dirty="0" smtClean="0">
                <a:ea typeface="新細明體" pitchFamily="18" charset="-120"/>
              </a:rPr>
              <a:t>Software Quality </a:t>
            </a:r>
            <a:r>
              <a:rPr lang="en-NZ" altLang="zh-TW" dirty="0" smtClean="0">
                <a:ea typeface="新細明體" pitchFamily="18" charset="-120"/>
              </a:rPr>
              <a:t>2015S1</a:t>
            </a:r>
            <a:endParaRPr lang="en-NZ" altLang="zh-TW" dirty="0" smtClean="0">
              <a:ea typeface="新細明體" pitchFamily="18" charset="-120"/>
            </a:endParaRPr>
          </a:p>
          <a:p>
            <a:pPr algn="ctr" eaLnBrk="1" hangingPunct="1">
              <a:defRPr/>
            </a:pPr>
            <a:r>
              <a:rPr lang="en-NZ" dirty="0" smtClean="0"/>
              <a:t>Agile approach to testing (XP)</a:t>
            </a:r>
            <a:endParaRPr lang="en-US" dirty="0" smtClean="0"/>
          </a:p>
        </p:txBody>
      </p:sp>
    </p:spTree>
    <p:extLst>
      <p:ext uri="{BB962C8B-B14F-4D97-AF65-F5344CB8AC3E}">
        <p14:creationId xmlns:p14="http://schemas.microsoft.com/office/powerpoint/2010/main" val="10509214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Strengths of XP (cont.)</a:t>
            </a:r>
            <a:endParaRPr lang="en-NZ" dirty="0"/>
          </a:p>
        </p:txBody>
      </p:sp>
      <p:sp>
        <p:nvSpPr>
          <p:cNvPr id="3" name="Content Placeholder 2"/>
          <p:cNvSpPr>
            <a:spLocks noGrp="1"/>
          </p:cNvSpPr>
          <p:nvPr>
            <p:ph sz="quarter" idx="1"/>
          </p:nvPr>
        </p:nvSpPr>
        <p:spPr/>
        <p:txBody>
          <a:bodyPr/>
          <a:lstStyle/>
          <a:p>
            <a:r>
              <a:rPr lang="en-NZ" dirty="0" smtClean="0"/>
              <a:t>Myers:  “the XP methodology … avoids coding unneeded functionality.”</a:t>
            </a:r>
          </a:p>
          <a:p>
            <a:pPr lvl="1"/>
            <a:r>
              <a:rPr lang="en-NZ" dirty="0" smtClean="0"/>
              <a:t>“If your customer thinks that the feature is </a:t>
            </a:r>
            <a:r>
              <a:rPr lang="en-NZ" dirty="0" smtClean="0">
                <a:solidFill>
                  <a:srgbClr val="FF0000"/>
                </a:solidFill>
              </a:rPr>
              <a:t>needed but not required</a:t>
            </a:r>
            <a:r>
              <a:rPr lang="en-NZ" dirty="0" smtClean="0"/>
              <a:t>, it generally is </a:t>
            </a:r>
            <a:r>
              <a:rPr lang="en-NZ" dirty="0" smtClean="0">
                <a:solidFill>
                  <a:srgbClr val="FF0000"/>
                </a:solidFill>
              </a:rPr>
              <a:t>left out </a:t>
            </a:r>
            <a:r>
              <a:rPr lang="en-NZ" dirty="0" smtClean="0"/>
              <a:t>of the release.”</a:t>
            </a:r>
          </a:p>
          <a:p>
            <a:pPr lvl="1"/>
            <a:r>
              <a:rPr lang="en-NZ" dirty="0" smtClean="0"/>
              <a:t>“Thus, you can focus on the task at hand, adding value to a software product.”</a:t>
            </a:r>
          </a:p>
          <a:p>
            <a:pPr lvl="1"/>
            <a:r>
              <a:rPr lang="en-NZ" dirty="0" smtClean="0"/>
              <a:t>(This is probably what the C3 team meant by “</a:t>
            </a:r>
            <a:r>
              <a:rPr lang="en-NZ" dirty="0" smtClean="0">
                <a:solidFill>
                  <a:srgbClr val="FF0000"/>
                </a:solidFill>
              </a:rPr>
              <a:t>aggressiveness</a:t>
            </a:r>
            <a:r>
              <a:rPr lang="en-NZ" dirty="0" smtClean="0"/>
              <a:t>” in their 1998 article.)</a:t>
            </a:r>
            <a:endParaRPr lang="en-NZ" dirty="0"/>
          </a:p>
        </p:txBody>
      </p:sp>
      <p:sp>
        <p:nvSpPr>
          <p:cNvPr id="5" name="Slide Number Placeholder 4"/>
          <p:cNvSpPr>
            <a:spLocks noGrp="1"/>
          </p:cNvSpPr>
          <p:nvPr>
            <p:ph type="sldNum" sz="quarter" idx="12"/>
          </p:nvPr>
        </p:nvSpPr>
        <p:spPr/>
        <p:txBody>
          <a:bodyPr/>
          <a:lstStyle/>
          <a:p>
            <a:pPr>
              <a:defRPr/>
            </a:pPr>
            <a:fld id="{8663669D-2BA9-4702-B0D8-BA76FEAF13EF}" type="slidenum">
              <a:rPr lang="en-NZ" smtClean="0"/>
              <a:pPr>
                <a:defRPr/>
              </a:pPr>
              <a:t>10</a:t>
            </a:fld>
            <a:endParaRPr lang="en-NZ"/>
          </a:p>
        </p:txBody>
      </p:sp>
      <p:sp>
        <p:nvSpPr>
          <p:cNvPr id="7" name="Date Placeholder 6"/>
          <p:cNvSpPr>
            <a:spLocks noGrp="1"/>
          </p:cNvSpPr>
          <p:nvPr>
            <p:ph type="dt" sz="half" idx="10"/>
          </p:nvPr>
        </p:nvSpPr>
        <p:spPr/>
        <p:txBody>
          <a:bodyPr/>
          <a:lstStyle/>
          <a:p>
            <a:pPr>
              <a:defRPr/>
            </a:pPr>
            <a:r>
              <a:rPr lang="en-US" smtClean="0"/>
              <a:t>2015 S1</a:t>
            </a:r>
            <a:endParaRPr lang="en-NZ"/>
          </a:p>
        </p:txBody>
      </p:sp>
      <p:sp>
        <p:nvSpPr>
          <p:cNvPr id="8" name="Footer Placeholder 7"/>
          <p:cNvSpPr>
            <a:spLocks noGrp="1"/>
          </p:cNvSpPr>
          <p:nvPr>
            <p:ph type="ftr" sz="quarter" idx="11"/>
          </p:nvPr>
        </p:nvSpPr>
        <p:spPr/>
        <p:txBody>
          <a:bodyPr/>
          <a:lstStyle/>
          <a:p>
            <a:pPr>
              <a:defRPr/>
            </a:pPr>
            <a:r>
              <a:rPr lang="en-NZ" smtClean="0"/>
              <a:t>Software Quality</a:t>
            </a:r>
            <a:endParaRPr lang="en-NZ"/>
          </a:p>
        </p:txBody>
      </p:sp>
    </p:spTree>
    <p:extLst>
      <p:ext uri="{BB962C8B-B14F-4D97-AF65-F5344CB8AC3E}">
        <p14:creationId xmlns:p14="http://schemas.microsoft.com/office/powerpoint/2010/main" val="266948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XP in a Nutshell (Myers)</a:t>
            </a:r>
            <a:endParaRPr lang="en-NZ" dirty="0"/>
          </a:p>
        </p:txBody>
      </p:sp>
      <p:sp>
        <p:nvSpPr>
          <p:cNvPr id="3" name="Content Placeholder 2"/>
          <p:cNvSpPr>
            <a:spLocks noGrp="1"/>
          </p:cNvSpPr>
          <p:nvPr>
            <p:ph sz="quarter" idx="1"/>
          </p:nvPr>
        </p:nvSpPr>
        <p:spPr/>
        <p:txBody>
          <a:bodyPr/>
          <a:lstStyle/>
          <a:p>
            <a:r>
              <a:rPr lang="en-NZ" dirty="0" smtClean="0"/>
              <a:t>Four basic concepts:</a:t>
            </a:r>
          </a:p>
          <a:p>
            <a:pPr lvl="1"/>
            <a:r>
              <a:rPr lang="en-NZ" dirty="0" smtClean="0">
                <a:solidFill>
                  <a:srgbClr val="FF0000"/>
                </a:solidFill>
              </a:rPr>
              <a:t>Listening</a:t>
            </a:r>
            <a:r>
              <a:rPr lang="en-NZ" dirty="0" smtClean="0"/>
              <a:t> to the customer and other programmers</a:t>
            </a:r>
          </a:p>
          <a:p>
            <a:pPr lvl="1"/>
            <a:r>
              <a:rPr lang="en-NZ" dirty="0" smtClean="0">
                <a:solidFill>
                  <a:srgbClr val="FF0000"/>
                </a:solidFill>
              </a:rPr>
              <a:t>Collaborating</a:t>
            </a:r>
            <a:r>
              <a:rPr lang="en-NZ" dirty="0" smtClean="0"/>
              <a:t> with the customer to develop the application’s specification and test cases.</a:t>
            </a:r>
          </a:p>
          <a:p>
            <a:pPr lvl="1"/>
            <a:r>
              <a:rPr lang="en-NZ" dirty="0" smtClean="0"/>
              <a:t>Coding with a </a:t>
            </a:r>
            <a:r>
              <a:rPr lang="en-NZ" dirty="0" smtClean="0">
                <a:solidFill>
                  <a:srgbClr val="FF0000"/>
                </a:solidFill>
              </a:rPr>
              <a:t>programming partner</a:t>
            </a:r>
            <a:r>
              <a:rPr lang="en-NZ" dirty="0" smtClean="0"/>
              <a:t>.</a:t>
            </a:r>
          </a:p>
          <a:p>
            <a:pPr lvl="1"/>
            <a:r>
              <a:rPr lang="en-NZ" dirty="0" smtClean="0">
                <a:solidFill>
                  <a:srgbClr val="FF0000"/>
                </a:solidFill>
              </a:rPr>
              <a:t>Testing</a:t>
            </a:r>
            <a:r>
              <a:rPr lang="en-NZ" dirty="0" smtClean="0"/>
              <a:t> the code base.</a:t>
            </a:r>
          </a:p>
        </p:txBody>
      </p:sp>
      <p:sp>
        <p:nvSpPr>
          <p:cNvPr id="5" name="Slide Number Placeholder 4"/>
          <p:cNvSpPr>
            <a:spLocks noGrp="1"/>
          </p:cNvSpPr>
          <p:nvPr>
            <p:ph type="sldNum" sz="quarter" idx="12"/>
          </p:nvPr>
        </p:nvSpPr>
        <p:spPr/>
        <p:txBody>
          <a:bodyPr/>
          <a:lstStyle/>
          <a:p>
            <a:pPr>
              <a:defRPr/>
            </a:pPr>
            <a:fld id="{8663669D-2BA9-4702-B0D8-BA76FEAF13EF}" type="slidenum">
              <a:rPr lang="en-NZ" smtClean="0"/>
              <a:pPr>
                <a:defRPr/>
              </a:pPr>
              <a:t>11</a:t>
            </a:fld>
            <a:endParaRPr lang="en-NZ"/>
          </a:p>
        </p:txBody>
      </p:sp>
      <p:sp>
        <p:nvSpPr>
          <p:cNvPr id="7" name="Date Placeholder 6"/>
          <p:cNvSpPr>
            <a:spLocks noGrp="1"/>
          </p:cNvSpPr>
          <p:nvPr>
            <p:ph type="dt" sz="half" idx="10"/>
          </p:nvPr>
        </p:nvSpPr>
        <p:spPr/>
        <p:txBody>
          <a:bodyPr/>
          <a:lstStyle/>
          <a:p>
            <a:pPr>
              <a:defRPr/>
            </a:pPr>
            <a:r>
              <a:rPr lang="en-US" smtClean="0"/>
              <a:t>2015 S1</a:t>
            </a:r>
            <a:endParaRPr lang="en-NZ"/>
          </a:p>
        </p:txBody>
      </p:sp>
      <p:sp>
        <p:nvSpPr>
          <p:cNvPr id="8" name="Footer Placeholder 7"/>
          <p:cNvSpPr>
            <a:spLocks noGrp="1"/>
          </p:cNvSpPr>
          <p:nvPr>
            <p:ph type="ftr" sz="quarter" idx="11"/>
          </p:nvPr>
        </p:nvSpPr>
        <p:spPr/>
        <p:txBody>
          <a:bodyPr/>
          <a:lstStyle/>
          <a:p>
            <a:pPr>
              <a:defRPr/>
            </a:pPr>
            <a:r>
              <a:rPr lang="en-NZ" smtClean="0"/>
              <a:t>Software Quality</a:t>
            </a:r>
            <a:endParaRPr lang="en-NZ"/>
          </a:p>
        </p:txBody>
      </p:sp>
    </p:spTree>
    <p:extLst>
      <p:ext uri="{BB962C8B-B14F-4D97-AF65-F5344CB8AC3E}">
        <p14:creationId xmlns:p14="http://schemas.microsoft.com/office/powerpoint/2010/main" val="35632218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The Importance of Planning in XP (Myers)</a:t>
            </a:r>
            <a:endParaRPr lang="en-NZ" dirty="0"/>
          </a:p>
        </p:txBody>
      </p:sp>
      <p:sp>
        <p:nvSpPr>
          <p:cNvPr id="3" name="Content Placeholder 2"/>
          <p:cNvSpPr>
            <a:spLocks noGrp="1"/>
          </p:cNvSpPr>
          <p:nvPr>
            <p:ph sz="quarter" idx="1"/>
          </p:nvPr>
        </p:nvSpPr>
        <p:spPr/>
        <p:txBody>
          <a:bodyPr>
            <a:normAutofit lnSpcReduction="10000"/>
          </a:bodyPr>
          <a:lstStyle/>
          <a:p>
            <a:r>
              <a:rPr lang="en-NZ" dirty="0" smtClean="0"/>
              <a:t>“The planning phase in XP differs from that in traditional development models, which often combine requirements gathering and application design.”</a:t>
            </a:r>
          </a:p>
          <a:p>
            <a:r>
              <a:rPr lang="en-NZ" dirty="0" smtClean="0"/>
              <a:t>“Planning in XP focuses on identifying your customer’s application requirements and designing user stories (or case stories) that meet them.”</a:t>
            </a:r>
          </a:p>
          <a:p>
            <a:pPr lvl="1"/>
            <a:r>
              <a:rPr lang="en-NZ" dirty="0" smtClean="0"/>
              <a:t>“You gain a significant insight into the application’s purpose and requirements when creating user stories.”</a:t>
            </a:r>
          </a:p>
          <a:p>
            <a:pPr lvl="1"/>
            <a:r>
              <a:rPr lang="en-NZ" dirty="0" smtClean="0"/>
              <a:t>“In addition, the customer employs the user stories when performing acceptance tests at the end of a release cycle.”</a:t>
            </a:r>
          </a:p>
          <a:p>
            <a:pPr lvl="1"/>
            <a:r>
              <a:rPr lang="en-NZ" dirty="0" smtClean="0"/>
              <a:t>“Finally, an intangible benefit of the planning phase is that the customer gains ownership and confidence in the application by heavily participating in it.”</a:t>
            </a:r>
            <a:endParaRPr lang="en-NZ" dirty="0"/>
          </a:p>
        </p:txBody>
      </p:sp>
      <p:sp>
        <p:nvSpPr>
          <p:cNvPr id="5" name="Slide Number Placeholder 4"/>
          <p:cNvSpPr>
            <a:spLocks noGrp="1"/>
          </p:cNvSpPr>
          <p:nvPr>
            <p:ph type="sldNum" sz="quarter" idx="12"/>
          </p:nvPr>
        </p:nvSpPr>
        <p:spPr/>
        <p:txBody>
          <a:bodyPr/>
          <a:lstStyle/>
          <a:p>
            <a:pPr>
              <a:defRPr/>
            </a:pPr>
            <a:fld id="{8663669D-2BA9-4702-B0D8-BA76FEAF13EF}" type="slidenum">
              <a:rPr lang="en-NZ" smtClean="0"/>
              <a:pPr>
                <a:defRPr/>
              </a:pPr>
              <a:t>12</a:t>
            </a:fld>
            <a:endParaRPr lang="en-NZ"/>
          </a:p>
        </p:txBody>
      </p:sp>
      <p:sp>
        <p:nvSpPr>
          <p:cNvPr id="7" name="Date Placeholder 6"/>
          <p:cNvSpPr>
            <a:spLocks noGrp="1"/>
          </p:cNvSpPr>
          <p:nvPr>
            <p:ph type="dt" sz="half" idx="10"/>
          </p:nvPr>
        </p:nvSpPr>
        <p:spPr/>
        <p:txBody>
          <a:bodyPr/>
          <a:lstStyle/>
          <a:p>
            <a:pPr>
              <a:defRPr/>
            </a:pPr>
            <a:r>
              <a:rPr lang="en-US" smtClean="0"/>
              <a:t>2015 S1</a:t>
            </a:r>
            <a:endParaRPr lang="en-NZ"/>
          </a:p>
        </p:txBody>
      </p:sp>
      <p:sp>
        <p:nvSpPr>
          <p:cNvPr id="8" name="Footer Placeholder 7"/>
          <p:cNvSpPr>
            <a:spLocks noGrp="1"/>
          </p:cNvSpPr>
          <p:nvPr>
            <p:ph type="ftr" sz="quarter" idx="11"/>
          </p:nvPr>
        </p:nvSpPr>
        <p:spPr/>
        <p:txBody>
          <a:bodyPr/>
          <a:lstStyle/>
          <a:p>
            <a:pPr>
              <a:defRPr/>
            </a:pPr>
            <a:r>
              <a:rPr lang="en-NZ" smtClean="0"/>
              <a:t>Software Quality</a:t>
            </a:r>
            <a:endParaRPr lang="en-NZ"/>
          </a:p>
        </p:txBody>
      </p:sp>
    </p:spTree>
    <p:extLst>
      <p:ext uri="{BB962C8B-B14F-4D97-AF65-F5344CB8AC3E}">
        <p14:creationId xmlns:p14="http://schemas.microsoft.com/office/powerpoint/2010/main" val="184767040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Examples of User Stories</a:t>
            </a:r>
            <a:endParaRPr lang="en-NZ" dirty="0"/>
          </a:p>
        </p:txBody>
      </p:sp>
      <p:sp>
        <p:nvSpPr>
          <p:cNvPr id="3" name="Content Placeholder 2"/>
          <p:cNvSpPr>
            <a:spLocks noGrp="1"/>
          </p:cNvSpPr>
          <p:nvPr>
            <p:ph sz="quarter" idx="1"/>
          </p:nvPr>
        </p:nvSpPr>
        <p:spPr/>
        <p:txBody>
          <a:bodyPr>
            <a:normAutofit/>
          </a:bodyPr>
          <a:lstStyle/>
          <a:p>
            <a:r>
              <a:rPr lang="en-NZ" dirty="0"/>
              <a:t>As a user, I want to search for my customers by their first and last names.</a:t>
            </a:r>
          </a:p>
          <a:p>
            <a:r>
              <a:rPr lang="en-NZ" dirty="0"/>
              <a:t> As a non-administrative user, </a:t>
            </a:r>
            <a:r>
              <a:rPr lang="en-NZ" dirty="0" smtClean="0"/>
              <a:t>I </a:t>
            </a:r>
            <a:r>
              <a:rPr lang="en-NZ" dirty="0"/>
              <a:t>want to modify my own schedules but not the schedules of other users.</a:t>
            </a:r>
          </a:p>
          <a:p>
            <a:r>
              <a:rPr lang="en-NZ" dirty="0"/>
              <a:t> As a mobile application tester, </a:t>
            </a:r>
            <a:r>
              <a:rPr lang="en-NZ" dirty="0" smtClean="0"/>
              <a:t>I </a:t>
            </a:r>
            <a:r>
              <a:rPr lang="en-NZ" dirty="0"/>
              <a:t>want to test my test cases and report results to my management.</a:t>
            </a:r>
          </a:p>
          <a:p>
            <a:r>
              <a:rPr lang="en-NZ" dirty="0"/>
              <a:t> Starting </a:t>
            </a:r>
            <a:r>
              <a:rPr lang="en-NZ" dirty="0" smtClean="0"/>
              <a:t>Application:  The </a:t>
            </a:r>
            <a:r>
              <a:rPr lang="en-NZ" dirty="0"/>
              <a:t>application begins by bringing up the last document the user was working with.</a:t>
            </a:r>
          </a:p>
          <a:p>
            <a:r>
              <a:rPr lang="en-NZ" dirty="0"/>
              <a:t> As a user closing the application, </a:t>
            </a:r>
            <a:r>
              <a:rPr lang="en-NZ" dirty="0" smtClean="0"/>
              <a:t>I </a:t>
            </a:r>
            <a:r>
              <a:rPr lang="en-NZ" dirty="0"/>
              <a:t>want to be prompted to save if I have made any change in my data since the last save</a:t>
            </a:r>
            <a:r>
              <a:rPr lang="en-NZ" dirty="0" smtClean="0"/>
              <a:t>.</a:t>
            </a:r>
          </a:p>
          <a:p>
            <a:pPr marL="0" indent="0">
              <a:buNone/>
            </a:pPr>
            <a:r>
              <a:rPr lang="en-NZ" sz="1400" dirty="0"/>
              <a:t>[Source: </a:t>
            </a:r>
            <a:r>
              <a:rPr lang="en-NZ" sz="1400" dirty="0">
                <a:hlinkClick r:id="rId2"/>
              </a:rPr>
              <a:t>http://</a:t>
            </a:r>
            <a:r>
              <a:rPr lang="en-NZ" sz="1400" dirty="0" smtClean="0">
                <a:hlinkClick r:id="rId2"/>
              </a:rPr>
              <a:t>en.wikipedia.org/wiki/User_story</a:t>
            </a:r>
            <a:r>
              <a:rPr lang="en-NZ" sz="1400" dirty="0" smtClean="0"/>
              <a:t>] </a:t>
            </a:r>
            <a:endParaRPr lang="en-NZ" sz="1400" dirty="0"/>
          </a:p>
          <a:p>
            <a:endParaRPr lang="en-NZ" dirty="0"/>
          </a:p>
        </p:txBody>
      </p:sp>
      <p:sp>
        <p:nvSpPr>
          <p:cNvPr id="5" name="Slide Number Placeholder 4"/>
          <p:cNvSpPr>
            <a:spLocks noGrp="1"/>
          </p:cNvSpPr>
          <p:nvPr>
            <p:ph type="sldNum" sz="quarter" idx="12"/>
          </p:nvPr>
        </p:nvSpPr>
        <p:spPr/>
        <p:txBody>
          <a:bodyPr/>
          <a:lstStyle/>
          <a:p>
            <a:pPr>
              <a:defRPr/>
            </a:pPr>
            <a:fld id="{8663669D-2BA9-4702-B0D8-BA76FEAF13EF}" type="slidenum">
              <a:rPr lang="en-NZ" smtClean="0"/>
              <a:pPr>
                <a:defRPr/>
              </a:pPr>
              <a:t>13</a:t>
            </a:fld>
            <a:endParaRPr lang="en-NZ"/>
          </a:p>
        </p:txBody>
      </p:sp>
      <p:sp>
        <p:nvSpPr>
          <p:cNvPr id="7" name="Date Placeholder 6"/>
          <p:cNvSpPr>
            <a:spLocks noGrp="1"/>
          </p:cNvSpPr>
          <p:nvPr>
            <p:ph type="dt" sz="half" idx="10"/>
          </p:nvPr>
        </p:nvSpPr>
        <p:spPr/>
        <p:txBody>
          <a:bodyPr/>
          <a:lstStyle/>
          <a:p>
            <a:pPr>
              <a:defRPr/>
            </a:pPr>
            <a:r>
              <a:rPr lang="en-US" smtClean="0"/>
              <a:t>2015 S1</a:t>
            </a:r>
            <a:endParaRPr lang="en-NZ"/>
          </a:p>
        </p:txBody>
      </p:sp>
      <p:sp>
        <p:nvSpPr>
          <p:cNvPr id="8" name="Footer Placeholder 7"/>
          <p:cNvSpPr>
            <a:spLocks noGrp="1"/>
          </p:cNvSpPr>
          <p:nvPr>
            <p:ph type="ftr" sz="quarter" idx="11"/>
          </p:nvPr>
        </p:nvSpPr>
        <p:spPr/>
        <p:txBody>
          <a:bodyPr/>
          <a:lstStyle/>
          <a:p>
            <a:pPr>
              <a:defRPr/>
            </a:pPr>
            <a:r>
              <a:rPr lang="en-NZ" smtClean="0"/>
              <a:t>Software Quality</a:t>
            </a:r>
            <a:endParaRPr lang="en-NZ"/>
          </a:p>
        </p:txBody>
      </p:sp>
    </p:spTree>
    <p:extLst>
      <p:ext uri="{BB962C8B-B14F-4D97-AF65-F5344CB8AC3E}">
        <p14:creationId xmlns:p14="http://schemas.microsoft.com/office/powerpoint/2010/main" val="48170243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Use Case Diagrams</a:t>
            </a:r>
            <a:endParaRPr lang="en-NZ" dirty="0"/>
          </a:p>
        </p:txBody>
      </p:sp>
      <p:sp>
        <p:nvSpPr>
          <p:cNvPr id="3" name="Content Placeholder 2"/>
          <p:cNvSpPr>
            <a:spLocks noGrp="1"/>
          </p:cNvSpPr>
          <p:nvPr>
            <p:ph sz="quarter" idx="1"/>
          </p:nvPr>
        </p:nvSpPr>
        <p:spPr/>
        <p:txBody>
          <a:bodyPr/>
          <a:lstStyle/>
          <a:p>
            <a:r>
              <a:rPr lang="en-NZ" dirty="0" smtClean="0"/>
              <a:t>XP uses informal, brief stories.</a:t>
            </a:r>
          </a:p>
          <a:p>
            <a:r>
              <a:rPr lang="en-NZ" dirty="0" smtClean="0"/>
              <a:t>An alternative style of informal specification is the Use Case Diagram (as discussed earlier this term).</a:t>
            </a:r>
          </a:p>
          <a:p>
            <a:pPr lvl="1"/>
            <a:r>
              <a:rPr lang="en-NZ" dirty="0" smtClean="0"/>
              <a:t>Use-case diagrams were invented by Ivar Jacobsen in 1986 for use in his </a:t>
            </a:r>
            <a:r>
              <a:rPr lang="en-NZ" dirty="0"/>
              <a:t>“</a:t>
            </a:r>
            <a:r>
              <a:rPr lang="en-NZ" dirty="0" err="1"/>
              <a:t>Objectory</a:t>
            </a:r>
            <a:r>
              <a:rPr lang="en-NZ" dirty="0"/>
              <a:t> </a:t>
            </a:r>
            <a:r>
              <a:rPr lang="en-NZ" dirty="0" smtClean="0"/>
              <a:t>Process”.</a:t>
            </a:r>
          </a:p>
        </p:txBody>
      </p:sp>
      <p:sp>
        <p:nvSpPr>
          <p:cNvPr id="5" name="Slide Number Placeholder 4"/>
          <p:cNvSpPr>
            <a:spLocks noGrp="1"/>
          </p:cNvSpPr>
          <p:nvPr>
            <p:ph type="sldNum" sz="quarter" idx="12"/>
          </p:nvPr>
        </p:nvSpPr>
        <p:spPr/>
        <p:txBody>
          <a:bodyPr/>
          <a:lstStyle/>
          <a:p>
            <a:pPr>
              <a:defRPr/>
            </a:pPr>
            <a:fld id="{8663669D-2BA9-4702-B0D8-BA76FEAF13EF}" type="slidenum">
              <a:rPr lang="en-NZ" smtClean="0"/>
              <a:pPr>
                <a:defRPr/>
              </a:pPr>
              <a:t>14</a:t>
            </a:fld>
            <a:endParaRPr lang="en-NZ"/>
          </a:p>
        </p:txBody>
      </p:sp>
      <p:sp>
        <p:nvSpPr>
          <p:cNvPr id="7" name="Date Placeholder 6"/>
          <p:cNvSpPr>
            <a:spLocks noGrp="1"/>
          </p:cNvSpPr>
          <p:nvPr>
            <p:ph type="dt" sz="half" idx="10"/>
          </p:nvPr>
        </p:nvSpPr>
        <p:spPr/>
        <p:txBody>
          <a:bodyPr/>
          <a:lstStyle/>
          <a:p>
            <a:pPr>
              <a:defRPr/>
            </a:pPr>
            <a:r>
              <a:rPr lang="en-US" smtClean="0"/>
              <a:t>2015 S1</a:t>
            </a:r>
            <a:endParaRPr lang="en-NZ"/>
          </a:p>
        </p:txBody>
      </p:sp>
      <p:sp>
        <p:nvSpPr>
          <p:cNvPr id="8" name="Footer Placeholder 7"/>
          <p:cNvSpPr>
            <a:spLocks noGrp="1"/>
          </p:cNvSpPr>
          <p:nvPr>
            <p:ph type="ftr" sz="quarter" idx="11"/>
          </p:nvPr>
        </p:nvSpPr>
        <p:spPr/>
        <p:txBody>
          <a:bodyPr/>
          <a:lstStyle/>
          <a:p>
            <a:pPr>
              <a:defRPr/>
            </a:pPr>
            <a:r>
              <a:rPr lang="en-NZ" smtClean="0"/>
              <a:t>Software Quality</a:t>
            </a:r>
            <a:endParaRPr lang="en-NZ"/>
          </a:p>
        </p:txBody>
      </p:sp>
    </p:spTree>
    <p:extLst>
      <p:ext uri="{BB962C8B-B14F-4D97-AF65-F5344CB8AC3E}">
        <p14:creationId xmlns:p14="http://schemas.microsoft.com/office/powerpoint/2010/main" val="38815081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12 Original Practices of XP</a:t>
            </a:r>
            <a:endParaRPr lang="en-NZ" dirty="0"/>
          </a:p>
        </p:txBody>
      </p:sp>
      <p:sp>
        <p:nvSpPr>
          <p:cNvPr id="3" name="Text Placeholder 2"/>
          <p:cNvSpPr>
            <a:spLocks noGrp="1"/>
          </p:cNvSpPr>
          <p:nvPr>
            <p:ph type="body" sz="half" idx="1"/>
          </p:nvPr>
        </p:nvSpPr>
        <p:spPr>
          <a:xfrm>
            <a:off x="194337" y="1196975"/>
            <a:ext cx="9151151" cy="5040337"/>
          </a:xfrm>
        </p:spPr>
        <p:txBody>
          <a:bodyPr/>
          <a:lstStyle/>
          <a:p>
            <a:pPr marL="514350" indent="-514350">
              <a:buFont typeface="+mj-lt"/>
              <a:buAutoNum type="arabicPeriod"/>
            </a:pPr>
            <a:r>
              <a:rPr lang="en-NZ" sz="2000" dirty="0"/>
              <a:t>Planning and </a:t>
            </a:r>
            <a:r>
              <a:rPr lang="en-NZ" sz="2000" dirty="0" smtClean="0"/>
              <a:t>requirements (“user stories”; customer chooses features)</a:t>
            </a:r>
          </a:p>
          <a:p>
            <a:pPr marL="514350" indent="-514350">
              <a:buFont typeface="+mj-lt"/>
              <a:buAutoNum type="arabicPeriod"/>
            </a:pPr>
            <a:r>
              <a:rPr lang="en-NZ" sz="2000" dirty="0" smtClean="0"/>
              <a:t>Small, incremental releases</a:t>
            </a:r>
          </a:p>
          <a:p>
            <a:pPr marL="514350" indent="-514350">
              <a:buFont typeface="+mj-lt"/>
              <a:buAutoNum type="arabicPeriod"/>
            </a:pPr>
            <a:r>
              <a:rPr lang="en-NZ" sz="2000" dirty="0" smtClean="0"/>
              <a:t>System metaphors </a:t>
            </a:r>
          </a:p>
          <a:p>
            <a:pPr marL="514350" indent="-514350">
              <a:buFont typeface="+mj-lt"/>
              <a:buAutoNum type="arabicPeriod"/>
            </a:pPr>
            <a:r>
              <a:rPr lang="en-NZ" sz="2000" dirty="0" smtClean="0"/>
              <a:t>Simple designs</a:t>
            </a:r>
          </a:p>
          <a:p>
            <a:pPr marL="514350" indent="-514350">
              <a:buFont typeface="+mj-lt"/>
              <a:buAutoNum type="arabicPeriod"/>
            </a:pPr>
            <a:r>
              <a:rPr lang="en-NZ" sz="2000" dirty="0" smtClean="0"/>
              <a:t>Continuous testing</a:t>
            </a:r>
          </a:p>
          <a:p>
            <a:pPr marL="514350" indent="-514350">
              <a:buFont typeface="+mj-lt"/>
              <a:buAutoNum type="arabicPeriod"/>
            </a:pPr>
            <a:r>
              <a:rPr lang="en-NZ" sz="2000" dirty="0" smtClean="0"/>
              <a:t>Refactoring</a:t>
            </a:r>
          </a:p>
          <a:p>
            <a:pPr marL="514350" indent="-514350">
              <a:buFont typeface="+mj-lt"/>
              <a:buAutoNum type="arabicPeriod"/>
            </a:pPr>
            <a:r>
              <a:rPr lang="en-NZ" sz="2000" dirty="0" smtClean="0"/>
              <a:t>Pair programming</a:t>
            </a:r>
          </a:p>
          <a:p>
            <a:pPr marL="514350" indent="-514350">
              <a:buFont typeface="+mj-lt"/>
              <a:buAutoNum type="arabicPeriod"/>
            </a:pPr>
            <a:r>
              <a:rPr lang="en-NZ" sz="2000" dirty="0" smtClean="0"/>
              <a:t>Collective ownership of the code</a:t>
            </a:r>
          </a:p>
          <a:p>
            <a:pPr marL="514350" indent="-514350">
              <a:buFont typeface="+mj-lt"/>
              <a:buAutoNum type="arabicPeriod" startAt="9"/>
            </a:pPr>
            <a:r>
              <a:rPr lang="en-NZ" sz="2000" dirty="0"/>
              <a:t>Continuous integration (every day)</a:t>
            </a:r>
          </a:p>
          <a:p>
            <a:pPr marL="514350" indent="-514350">
              <a:buFont typeface="+mj-lt"/>
              <a:buAutoNum type="arabicPeriod" startAt="9"/>
            </a:pPr>
            <a:r>
              <a:rPr lang="en-NZ" sz="2000" dirty="0"/>
              <a:t>40-hour work week</a:t>
            </a:r>
          </a:p>
          <a:p>
            <a:pPr marL="514350" indent="-514350">
              <a:buFont typeface="+mj-lt"/>
              <a:buAutoNum type="arabicPeriod" startAt="9"/>
            </a:pPr>
            <a:r>
              <a:rPr lang="en-NZ" sz="2000" dirty="0"/>
              <a:t>On-site customer (“you and your programming team have unlimited access to the customer so you may resolve questions quickly and decisively”)</a:t>
            </a:r>
          </a:p>
          <a:p>
            <a:pPr marL="514350" indent="-514350">
              <a:buFont typeface="+mj-lt"/>
              <a:buAutoNum type="arabicPeriod" startAt="9"/>
            </a:pPr>
            <a:r>
              <a:rPr lang="en-NZ" sz="2000" dirty="0"/>
              <a:t>Coding standards (“all code should look the same”)</a:t>
            </a:r>
          </a:p>
          <a:p>
            <a:pPr marL="514350" indent="-514350">
              <a:buFont typeface="+mj-lt"/>
              <a:buAutoNum type="arabicPeriod"/>
            </a:pPr>
            <a:endParaRPr lang="en-NZ" sz="2400" dirty="0" smtClean="0"/>
          </a:p>
        </p:txBody>
      </p:sp>
      <p:sp>
        <p:nvSpPr>
          <p:cNvPr id="6" name="Slide Number Placeholder 5"/>
          <p:cNvSpPr>
            <a:spLocks noGrp="1"/>
          </p:cNvSpPr>
          <p:nvPr>
            <p:ph type="sldNum" sz="quarter" idx="12"/>
          </p:nvPr>
        </p:nvSpPr>
        <p:spPr/>
        <p:txBody>
          <a:bodyPr/>
          <a:lstStyle/>
          <a:p>
            <a:pPr>
              <a:defRPr/>
            </a:pPr>
            <a:fld id="{72D9C1AB-4E3C-4FE8-8791-6DB4C37F1D52}" type="slidenum">
              <a:rPr lang="en-NZ" smtClean="0"/>
              <a:pPr>
                <a:defRPr/>
              </a:pPr>
              <a:t>15</a:t>
            </a:fld>
            <a:endParaRPr lang="en-NZ"/>
          </a:p>
        </p:txBody>
      </p:sp>
      <p:sp>
        <p:nvSpPr>
          <p:cNvPr id="8" name="Date Placeholder 7"/>
          <p:cNvSpPr>
            <a:spLocks noGrp="1"/>
          </p:cNvSpPr>
          <p:nvPr>
            <p:ph type="dt" sz="half" idx="10"/>
          </p:nvPr>
        </p:nvSpPr>
        <p:spPr/>
        <p:txBody>
          <a:bodyPr/>
          <a:lstStyle/>
          <a:p>
            <a:pPr>
              <a:defRPr/>
            </a:pPr>
            <a:r>
              <a:rPr lang="en-US" smtClean="0"/>
              <a:t>2015 S1</a:t>
            </a:r>
            <a:endParaRPr lang="en-NZ"/>
          </a:p>
        </p:txBody>
      </p:sp>
      <p:sp>
        <p:nvSpPr>
          <p:cNvPr id="9" name="Footer Placeholder 8"/>
          <p:cNvSpPr>
            <a:spLocks noGrp="1"/>
          </p:cNvSpPr>
          <p:nvPr>
            <p:ph type="ftr" sz="quarter" idx="11"/>
          </p:nvPr>
        </p:nvSpPr>
        <p:spPr/>
        <p:txBody>
          <a:bodyPr/>
          <a:lstStyle/>
          <a:p>
            <a:pPr>
              <a:defRPr/>
            </a:pPr>
            <a:r>
              <a:rPr lang="en-NZ" dirty="0" smtClean="0"/>
              <a:t>Software Quality</a:t>
            </a:r>
            <a:endParaRPr lang="en-NZ" dirty="0"/>
          </a:p>
        </p:txBody>
      </p:sp>
    </p:spTree>
    <p:extLst>
      <p:ext uri="{BB962C8B-B14F-4D97-AF65-F5344CB8AC3E}">
        <p14:creationId xmlns:p14="http://schemas.microsoft.com/office/powerpoint/2010/main" val="425535958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Testing is Central in XP</a:t>
            </a:r>
            <a:endParaRPr lang="en-NZ" dirty="0"/>
          </a:p>
        </p:txBody>
      </p:sp>
      <p:sp>
        <p:nvSpPr>
          <p:cNvPr id="3" name="Content Placeholder 2"/>
          <p:cNvSpPr>
            <a:spLocks noGrp="1"/>
          </p:cNvSpPr>
          <p:nvPr>
            <p:ph sz="quarter" idx="1"/>
          </p:nvPr>
        </p:nvSpPr>
        <p:spPr>
          <a:xfrm>
            <a:off x="165100" y="1219200"/>
            <a:ext cx="9493250" cy="3073896"/>
          </a:xfrm>
        </p:spPr>
        <p:txBody>
          <a:bodyPr>
            <a:normAutofit/>
          </a:bodyPr>
          <a:lstStyle/>
          <a:p>
            <a:r>
              <a:rPr lang="en-NZ" dirty="0" smtClean="0"/>
              <a:t>“The XP model relies heavily on unit and acceptance testing of modules.</a:t>
            </a:r>
          </a:p>
          <a:p>
            <a:pPr lvl="1"/>
            <a:r>
              <a:rPr lang="en-NZ" dirty="0"/>
              <a:t>The philosophy is “extreme”. </a:t>
            </a:r>
          </a:p>
          <a:p>
            <a:pPr lvl="1"/>
            <a:r>
              <a:rPr lang="en-NZ" dirty="0"/>
              <a:t>Maximise the main defect-finding activities, stop other testing activities</a:t>
            </a:r>
            <a:r>
              <a:rPr lang="en-NZ" dirty="0" smtClean="0"/>
              <a:t>.</a:t>
            </a:r>
          </a:p>
          <a:p>
            <a:pPr lvl="1"/>
            <a:r>
              <a:rPr lang="en-NZ" dirty="0" smtClean="0"/>
              <a:t>? </a:t>
            </a:r>
            <a:r>
              <a:rPr lang="en-NZ" sz="1800" i="1" dirty="0" smtClean="0"/>
              <a:t>Do you agree that these are the main testing activities? What about system testing? load testing?  Do these become part of acceptance testing? Or is acceptance testing only apply to functionality? If the former, doesn’t this put a huge load on the customer?</a:t>
            </a:r>
            <a:endParaRPr lang="en-NZ" dirty="0"/>
          </a:p>
          <a:p>
            <a:endParaRPr lang="en-NZ" dirty="0" smtClean="0"/>
          </a:p>
          <a:p>
            <a:pPr lvl="1"/>
            <a:endParaRPr lang="en-NZ" dirty="0"/>
          </a:p>
        </p:txBody>
      </p:sp>
      <p:sp>
        <p:nvSpPr>
          <p:cNvPr id="5" name="Slide Number Placeholder 4"/>
          <p:cNvSpPr>
            <a:spLocks noGrp="1"/>
          </p:cNvSpPr>
          <p:nvPr>
            <p:ph type="sldNum" sz="quarter" idx="12"/>
          </p:nvPr>
        </p:nvSpPr>
        <p:spPr/>
        <p:txBody>
          <a:bodyPr/>
          <a:lstStyle/>
          <a:p>
            <a:pPr>
              <a:defRPr/>
            </a:pPr>
            <a:fld id="{8663669D-2BA9-4702-B0D8-BA76FEAF13EF}" type="slidenum">
              <a:rPr lang="en-NZ" smtClean="0"/>
              <a:pPr>
                <a:defRPr/>
              </a:pPr>
              <a:t>16</a:t>
            </a:fld>
            <a:endParaRPr lang="en-NZ"/>
          </a:p>
        </p:txBody>
      </p:sp>
      <p:sp>
        <p:nvSpPr>
          <p:cNvPr id="7" name="Date Placeholder 6"/>
          <p:cNvSpPr>
            <a:spLocks noGrp="1"/>
          </p:cNvSpPr>
          <p:nvPr>
            <p:ph type="dt" sz="half" idx="10"/>
          </p:nvPr>
        </p:nvSpPr>
        <p:spPr/>
        <p:txBody>
          <a:bodyPr/>
          <a:lstStyle/>
          <a:p>
            <a:pPr>
              <a:defRPr/>
            </a:pPr>
            <a:r>
              <a:rPr lang="en-US" smtClean="0"/>
              <a:t>2015 S1</a:t>
            </a:r>
            <a:endParaRPr lang="en-NZ"/>
          </a:p>
        </p:txBody>
      </p:sp>
      <p:sp>
        <p:nvSpPr>
          <p:cNvPr id="8" name="Footer Placeholder 7"/>
          <p:cNvSpPr>
            <a:spLocks noGrp="1"/>
          </p:cNvSpPr>
          <p:nvPr>
            <p:ph type="ftr" sz="quarter" idx="11"/>
          </p:nvPr>
        </p:nvSpPr>
        <p:spPr/>
        <p:txBody>
          <a:bodyPr/>
          <a:lstStyle/>
          <a:p>
            <a:pPr>
              <a:defRPr/>
            </a:pPr>
            <a:r>
              <a:rPr lang="en-NZ" smtClean="0"/>
              <a:t>Software Quality</a:t>
            </a:r>
            <a:endParaRPr lang="en-NZ"/>
          </a:p>
        </p:txBody>
      </p:sp>
    </p:spTree>
    <p:extLst>
      <p:ext uri="{BB962C8B-B14F-4D97-AF65-F5344CB8AC3E}">
        <p14:creationId xmlns:p14="http://schemas.microsoft.com/office/powerpoint/2010/main" val="68522297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Testing is Central in XP</a:t>
            </a:r>
            <a:endParaRPr lang="en-NZ" dirty="0"/>
          </a:p>
        </p:txBody>
      </p:sp>
      <p:sp>
        <p:nvSpPr>
          <p:cNvPr id="3" name="Content Placeholder 2"/>
          <p:cNvSpPr>
            <a:spLocks noGrp="1"/>
          </p:cNvSpPr>
          <p:nvPr>
            <p:ph sz="quarter" idx="1"/>
          </p:nvPr>
        </p:nvSpPr>
        <p:spPr>
          <a:xfrm>
            <a:off x="165100" y="1219200"/>
            <a:ext cx="9493250" cy="3073896"/>
          </a:xfrm>
        </p:spPr>
        <p:txBody>
          <a:bodyPr>
            <a:normAutofit/>
          </a:bodyPr>
          <a:lstStyle/>
          <a:p>
            <a:r>
              <a:rPr lang="en-NZ" dirty="0" smtClean="0"/>
              <a:t>“The XP model relies heavily on unit and acceptance testing of modules.</a:t>
            </a:r>
          </a:p>
          <a:p>
            <a:r>
              <a:rPr lang="en-NZ" dirty="0" smtClean="0"/>
              <a:t>“In general, you must run unit tests for every incremental code change,</a:t>
            </a:r>
          </a:p>
          <a:p>
            <a:pPr lvl="1"/>
            <a:r>
              <a:rPr lang="en-NZ" dirty="0"/>
              <a:t>n</a:t>
            </a:r>
            <a:r>
              <a:rPr lang="en-NZ" dirty="0" smtClean="0"/>
              <a:t>o matter how small,</a:t>
            </a:r>
          </a:p>
          <a:p>
            <a:pPr lvl="1"/>
            <a:r>
              <a:rPr lang="en-NZ" dirty="0"/>
              <a:t>t</a:t>
            </a:r>
            <a:r>
              <a:rPr lang="en-NZ" dirty="0" smtClean="0"/>
              <a:t>o ensure that the code base still meets its specification.”</a:t>
            </a:r>
          </a:p>
          <a:p>
            <a:pPr lvl="1"/>
            <a:endParaRPr lang="en-NZ" dirty="0" smtClean="0"/>
          </a:p>
          <a:p>
            <a:pPr lvl="1"/>
            <a:endParaRPr lang="en-NZ" dirty="0"/>
          </a:p>
        </p:txBody>
      </p:sp>
      <p:sp>
        <p:nvSpPr>
          <p:cNvPr id="5" name="Slide Number Placeholder 4"/>
          <p:cNvSpPr>
            <a:spLocks noGrp="1"/>
          </p:cNvSpPr>
          <p:nvPr>
            <p:ph type="sldNum" sz="quarter" idx="12"/>
          </p:nvPr>
        </p:nvSpPr>
        <p:spPr/>
        <p:txBody>
          <a:bodyPr/>
          <a:lstStyle/>
          <a:p>
            <a:pPr>
              <a:defRPr/>
            </a:pPr>
            <a:fld id="{8663669D-2BA9-4702-B0D8-BA76FEAF13EF}" type="slidenum">
              <a:rPr lang="en-NZ" smtClean="0"/>
              <a:pPr>
                <a:defRPr/>
              </a:pPr>
              <a:t>17</a:t>
            </a:fld>
            <a:endParaRPr lang="en-NZ"/>
          </a:p>
        </p:txBody>
      </p:sp>
      <p:sp>
        <p:nvSpPr>
          <p:cNvPr id="7" name="Date Placeholder 6"/>
          <p:cNvSpPr>
            <a:spLocks noGrp="1"/>
          </p:cNvSpPr>
          <p:nvPr>
            <p:ph type="dt" sz="half" idx="10"/>
          </p:nvPr>
        </p:nvSpPr>
        <p:spPr/>
        <p:txBody>
          <a:bodyPr/>
          <a:lstStyle/>
          <a:p>
            <a:pPr>
              <a:defRPr/>
            </a:pPr>
            <a:r>
              <a:rPr lang="en-US" smtClean="0"/>
              <a:t>2015 S1</a:t>
            </a:r>
            <a:endParaRPr lang="en-NZ"/>
          </a:p>
        </p:txBody>
      </p:sp>
      <p:sp>
        <p:nvSpPr>
          <p:cNvPr id="8" name="Footer Placeholder 7"/>
          <p:cNvSpPr>
            <a:spLocks noGrp="1"/>
          </p:cNvSpPr>
          <p:nvPr>
            <p:ph type="ftr" sz="quarter" idx="11"/>
          </p:nvPr>
        </p:nvSpPr>
        <p:spPr/>
        <p:txBody>
          <a:bodyPr/>
          <a:lstStyle/>
          <a:p>
            <a:pPr>
              <a:defRPr/>
            </a:pPr>
            <a:r>
              <a:rPr lang="en-NZ" smtClean="0"/>
              <a:t>Software Quality</a:t>
            </a:r>
            <a:endParaRPr lang="en-NZ"/>
          </a:p>
        </p:txBody>
      </p:sp>
    </p:spTree>
    <p:extLst>
      <p:ext uri="{BB962C8B-B14F-4D97-AF65-F5344CB8AC3E}">
        <p14:creationId xmlns:p14="http://schemas.microsoft.com/office/powerpoint/2010/main" val="291529596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Testing is Central in XP</a:t>
            </a:r>
            <a:endParaRPr lang="en-NZ" dirty="0"/>
          </a:p>
        </p:txBody>
      </p:sp>
      <p:sp>
        <p:nvSpPr>
          <p:cNvPr id="3" name="Content Placeholder 2"/>
          <p:cNvSpPr>
            <a:spLocks noGrp="1"/>
          </p:cNvSpPr>
          <p:nvPr>
            <p:ph sz="quarter" idx="1"/>
          </p:nvPr>
        </p:nvSpPr>
        <p:spPr>
          <a:xfrm>
            <a:off x="165100" y="1219200"/>
            <a:ext cx="9493250" cy="4154016"/>
          </a:xfrm>
        </p:spPr>
        <p:txBody>
          <a:bodyPr>
            <a:normAutofit/>
          </a:bodyPr>
          <a:lstStyle/>
          <a:p>
            <a:r>
              <a:rPr lang="en-NZ" dirty="0" smtClean="0"/>
              <a:t>“In fact, testing is of such importance in XP that the process requires that you</a:t>
            </a:r>
          </a:p>
          <a:p>
            <a:pPr lvl="1"/>
            <a:r>
              <a:rPr lang="en-NZ" dirty="0"/>
              <a:t>c</a:t>
            </a:r>
            <a:r>
              <a:rPr lang="en-NZ" dirty="0" smtClean="0"/>
              <a:t>reate the unit (module) and acceptance tests first,</a:t>
            </a:r>
          </a:p>
          <a:p>
            <a:pPr lvl="1"/>
            <a:r>
              <a:rPr lang="en-NZ" dirty="0"/>
              <a:t>t</a:t>
            </a:r>
            <a:r>
              <a:rPr lang="en-NZ" dirty="0" smtClean="0"/>
              <a:t>hen create your code base.</a:t>
            </a:r>
          </a:p>
          <a:p>
            <a:pPr lvl="1"/>
            <a:r>
              <a:rPr lang="en-NZ" dirty="0" smtClean="0"/>
              <a:t>this form of testing is called, appropriately, </a:t>
            </a:r>
            <a:r>
              <a:rPr lang="en-NZ" i="1" dirty="0" smtClean="0"/>
              <a:t>Extreme Testing </a:t>
            </a:r>
            <a:r>
              <a:rPr lang="en-NZ" dirty="0" smtClean="0"/>
              <a:t>(XT).”</a:t>
            </a:r>
          </a:p>
          <a:p>
            <a:pPr lvl="1"/>
            <a:r>
              <a:rPr lang="en-NZ" i="1" dirty="0"/>
              <a:t>? </a:t>
            </a:r>
            <a:r>
              <a:rPr lang="en-NZ" i="1" dirty="0" smtClean="0"/>
              <a:t>Isn’t a more common name “Test Driven Development” (TDD) ?</a:t>
            </a:r>
          </a:p>
          <a:p>
            <a:pPr lvl="1"/>
            <a:r>
              <a:rPr lang="en-NZ" i="1" dirty="0" smtClean="0"/>
              <a:t>? Did Kent Beck really </a:t>
            </a:r>
            <a:r>
              <a:rPr lang="en-NZ" i="1" u="sng" dirty="0" smtClean="0"/>
              <a:t>invent</a:t>
            </a:r>
            <a:r>
              <a:rPr lang="en-NZ" i="1" dirty="0" smtClean="0"/>
              <a:t> the idea ? </a:t>
            </a:r>
          </a:p>
          <a:p>
            <a:pPr lvl="1"/>
            <a:r>
              <a:rPr lang="en-NZ" i="1" dirty="0" smtClean="0"/>
              <a:t>? Was TDD originally part of XP ?</a:t>
            </a:r>
            <a:endParaRPr lang="en-NZ" i="1" dirty="0"/>
          </a:p>
        </p:txBody>
      </p:sp>
      <p:sp>
        <p:nvSpPr>
          <p:cNvPr id="5" name="Slide Number Placeholder 4"/>
          <p:cNvSpPr>
            <a:spLocks noGrp="1"/>
          </p:cNvSpPr>
          <p:nvPr>
            <p:ph type="sldNum" sz="quarter" idx="12"/>
          </p:nvPr>
        </p:nvSpPr>
        <p:spPr/>
        <p:txBody>
          <a:bodyPr/>
          <a:lstStyle/>
          <a:p>
            <a:pPr>
              <a:defRPr/>
            </a:pPr>
            <a:fld id="{8663669D-2BA9-4702-B0D8-BA76FEAF13EF}" type="slidenum">
              <a:rPr lang="en-NZ" smtClean="0"/>
              <a:pPr>
                <a:defRPr/>
              </a:pPr>
              <a:t>18</a:t>
            </a:fld>
            <a:endParaRPr lang="en-NZ"/>
          </a:p>
        </p:txBody>
      </p:sp>
      <p:sp>
        <p:nvSpPr>
          <p:cNvPr id="7" name="Date Placeholder 6"/>
          <p:cNvSpPr>
            <a:spLocks noGrp="1"/>
          </p:cNvSpPr>
          <p:nvPr>
            <p:ph type="dt" sz="half" idx="10"/>
          </p:nvPr>
        </p:nvSpPr>
        <p:spPr/>
        <p:txBody>
          <a:bodyPr/>
          <a:lstStyle/>
          <a:p>
            <a:pPr>
              <a:defRPr/>
            </a:pPr>
            <a:r>
              <a:rPr lang="en-US" smtClean="0"/>
              <a:t>2015 S1</a:t>
            </a:r>
            <a:endParaRPr lang="en-NZ"/>
          </a:p>
        </p:txBody>
      </p:sp>
      <p:sp>
        <p:nvSpPr>
          <p:cNvPr id="8" name="Footer Placeholder 7"/>
          <p:cNvSpPr>
            <a:spLocks noGrp="1"/>
          </p:cNvSpPr>
          <p:nvPr>
            <p:ph type="ftr" sz="quarter" idx="11"/>
          </p:nvPr>
        </p:nvSpPr>
        <p:spPr/>
        <p:txBody>
          <a:bodyPr/>
          <a:lstStyle/>
          <a:p>
            <a:pPr>
              <a:defRPr/>
            </a:pPr>
            <a:r>
              <a:rPr lang="en-NZ" smtClean="0"/>
              <a:t>Software Quality</a:t>
            </a:r>
            <a:endParaRPr lang="en-NZ"/>
          </a:p>
        </p:txBody>
      </p:sp>
      <p:sp>
        <p:nvSpPr>
          <p:cNvPr id="9" name="Content Placeholder 2"/>
          <p:cNvSpPr txBox="1">
            <a:spLocks/>
          </p:cNvSpPr>
          <p:nvPr/>
        </p:nvSpPr>
        <p:spPr bwMode="auto">
          <a:xfrm>
            <a:off x="704528" y="5661248"/>
            <a:ext cx="8712968" cy="8640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lvl1pPr marL="273050" indent="-273050" algn="l" rtl="0" eaLnBrk="0" fontAlgn="base" hangingPunct="0">
              <a:spcBef>
                <a:spcPts val="600"/>
              </a:spcBef>
              <a:spcAft>
                <a:spcPct val="0"/>
              </a:spcAft>
              <a:buClr>
                <a:schemeClr val="accent1"/>
              </a:buClr>
              <a:buSzPct val="76000"/>
              <a:buFont typeface="Wingdings 3" pitchFamily="18" charset="2"/>
              <a:buChar char=""/>
              <a:defRPr sz="2600" kern="1200">
                <a:solidFill>
                  <a:schemeClr val="tx1"/>
                </a:solidFill>
                <a:latin typeface="+mn-lt"/>
                <a:ea typeface="+mn-ea"/>
                <a:cs typeface="+mn-cs"/>
              </a:defRPr>
            </a:lvl1pPr>
            <a:lvl2pPr marL="547688" indent="-273050" algn="l" rtl="0" eaLnBrk="0" fontAlgn="base" hangingPunct="0">
              <a:spcBef>
                <a:spcPts val="500"/>
              </a:spcBef>
              <a:spcAft>
                <a:spcPct val="0"/>
              </a:spcAft>
              <a:buClr>
                <a:schemeClr val="accent2"/>
              </a:buClr>
              <a:buSzPct val="76000"/>
              <a:buFont typeface="Wingdings 3" pitchFamily="18" charset="2"/>
              <a:buChar char=""/>
              <a:defRPr sz="2300" kern="1200">
                <a:solidFill>
                  <a:schemeClr val="tx2"/>
                </a:solidFill>
                <a:latin typeface="+mn-lt"/>
                <a:ea typeface="+mn-ea"/>
                <a:cs typeface="+mn-cs"/>
              </a:defRPr>
            </a:lvl2pPr>
            <a:lvl3pPr marL="822325" indent="-228600" algn="l" rtl="0" eaLnBrk="0" fontAlgn="base" hangingPunct="0">
              <a:spcBef>
                <a:spcPts val="500"/>
              </a:spcBef>
              <a:spcAft>
                <a:spcPct val="0"/>
              </a:spcAft>
              <a:buClr>
                <a:srgbClr val="BCBCBC"/>
              </a:buClr>
              <a:buSzPct val="76000"/>
              <a:buFont typeface="Wingdings 3" pitchFamily="18" charset="2"/>
              <a:buChar char=""/>
              <a:defRPr sz="2000" kern="1200">
                <a:solidFill>
                  <a:schemeClr val="tx1"/>
                </a:solidFill>
                <a:latin typeface="+mn-lt"/>
                <a:ea typeface="+mn-ea"/>
                <a:cs typeface="+mn-cs"/>
              </a:defRPr>
            </a:lvl3pPr>
            <a:lvl4pPr marL="1096963" indent="-228600" algn="l" rtl="0" eaLnBrk="0" fontAlgn="base" hangingPunct="0">
              <a:spcBef>
                <a:spcPts val="400"/>
              </a:spcBef>
              <a:spcAft>
                <a:spcPct val="0"/>
              </a:spcAft>
              <a:buClr>
                <a:srgbClr val="8BA2B4"/>
              </a:buClr>
              <a:buSzPct val="70000"/>
              <a:buFont typeface="Wingdings" pitchFamily="2" charset="2"/>
              <a:buChar char=""/>
              <a:defRPr kern="1200">
                <a:solidFill>
                  <a:schemeClr val="tx1"/>
                </a:solidFill>
                <a:latin typeface="+mn-lt"/>
                <a:ea typeface="+mn-ea"/>
                <a:cs typeface="+mn-cs"/>
              </a:defRPr>
            </a:lvl4pPr>
            <a:lvl5pPr marL="1371600" indent="-228600" algn="l" rtl="0" eaLnBrk="0" fontAlgn="base" hangingPunct="0">
              <a:spcBef>
                <a:spcPts val="300"/>
              </a:spcBef>
              <a:spcAft>
                <a:spcPct val="0"/>
              </a:spcAft>
              <a:buClr>
                <a:schemeClr val="accent2"/>
              </a:buClr>
              <a:buSzPct val="70000"/>
              <a:buFont typeface="Wingdings" pitchFamily="2" charset="2"/>
              <a:buChar char=""/>
              <a:defRPr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a:lstStyle>
          <a:p>
            <a:pPr marL="274638" lvl="1" indent="0" algn="ctr">
              <a:spcBef>
                <a:spcPts val="0"/>
              </a:spcBef>
              <a:buNone/>
            </a:pPr>
            <a:r>
              <a:rPr lang="en-NZ" sz="1800" dirty="0">
                <a:hlinkClick r:id="rId2"/>
              </a:rPr>
              <a:t>http://</a:t>
            </a:r>
            <a:r>
              <a:rPr lang="en-NZ" sz="1800" dirty="0" smtClean="0">
                <a:hlinkClick r:id="rId2"/>
              </a:rPr>
              <a:t>www.drdobbs.com/extreme-testing/184414994</a:t>
            </a:r>
            <a:endParaRPr lang="en-NZ" sz="1800" dirty="0" smtClean="0"/>
          </a:p>
          <a:p>
            <a:pPr marL="274638" lvl="1" indent="0" algn="ctr">
              <a:spcBef>
                <a:spcPts val="0"/>
              </a:spcBef>
              <a:buNone/>
            </a:pPr>
            <a:r>
              <a:rPr lang="en-NZ" sz="1800" dirty="0">
                <a:hlinkClick r:id="rId3"/>
              </a:rPr>
              <a:t>http://arialdomartini.wordpress.com/2012/07/20/you-wont-believe-how-old-tdd-is</a:t>
            </a:r>
            <a:r>
              <a:rPr lang="en-NZ" sz="1800" dirty="0" smtClean="0">
                <a:hlinkClick r:id="rId3"/>
              </a:rPr>
              <a:t>/</a:t>
            </a:r>
            <a:endParaRPr lang="en-NZ" sz="1800" dirty="0" smtClean="0"/>
          </a:p>
          <a:p>
            <a:pPr lvl="1"/>
            <a:endParaRPr lang="en-NZ" sz="1800" dirty="0" smtClean="0"/>
          </a:p>
        </p:txBody>
      </p:sp>
    </p:spTree>
    <p:extLst>
      <p:ext uri="{BB962C8B-B14F-4D97-AF65-F5344CB8AC3E}">
        <p14:creationId xmlns:p14="http://schemas.microsoft.com/office/powerpoint/2010/main" val="404861101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Extreme Unit Testing</a:t>
            </a:r>
            <a:endParaRPr lang="en-NZ" dirty="0"/>
          </a:p>
        </p:txBody>
      </p:sp>
      <p:sp>
        <p:nvSpPr>
          <p:cNvPr id="3" name="Content Placeholder 2"/>
          <p:cNvSpPr>
            <a:spLocks noGrp="1"/>
          </p:cNvSpPr>
          <p:nvPr>
            <p:ph sz="quarter" idx="1"/>
          </p:nvPr>
        </p:nvSpPr>
        <p:spPr/>
        <p:txBody>
          <a:bodyPr>
            <a:normAutofit fontScale="92500" lnSpcReduction="10000"/>
          </a:bodyPr>
          <a:lstStyle/>
          <a:p>
            <a:r>
              <a:rPr lang="en-NZ" dirty="0" smtClean="0"/>
              <a:t>According to Myers, XUT has two “simple rules”:</a:t>
            </a:r>
          </a:p>
          <a:p>
            <a:pPr marL="514350" indent="-514350">
              <a:buFont typeface="+mj-lt"/>
              <a:buAutoNum type="arabicPeriod"/>
            </a:pPr>
            <a:r>
              <a:rPr lang="en-NZ" dirty="0" smtClean="0"/>
              <a:t>All code modules must have unit tests before coding begins</a:t>
            </a:r>
          </a:p>
          <a:p>
            <a:pPr marL="514350" indent="-514350">
              <a:buFont typeface="+mj-lt"/>
              <a:buAutoNum type="arabicPeriod"/>
            </a:pPr>
            <a:r>
              <a:rPr lang="en-NZ" dirty="0" smtClean="0"/>
              <a:t>All code modules must pass unit tests before being released into production.</a:t>
            </a:r>
          </a:p>
          <a:p>
            <a:r>
              <a:rPr lang="en-NZ" dirty="0" smtClean="0"/>
              <a:t>Nothing new here, except the insistence on writing unit tests </a:t>
            </a:r>
            <a:r>
              <a:rPr lang="en-NZ" dirty="0" smtClean="0">
                <a:solidFill>
                  <a:srgbClr val="FF0000"/>
                </a:solidFill>
              </a:rPr>
              <a:t>before</a:t>
            </a:r>
            <a:r>
              <a:rPr lang="en-NZ" dirty="0" smtClean="0"/>
              <a:t> coding.</a:t>
            </a:r>
          </a:p>
          <a:p>
            <a:pPr lvl="1"/>
            <a:r>
              <a:rPr lang="en-NZ" dirty="0" smtClean="0"/>
              <a:t>Wow, that’s a disciplined approach!  Would you do this willingly, or would you be tempted to “code early, on the sly” (when you think your manager isn’t looking)?</a:t>
            </a:r>
          </a:p>
          <a:p>
            <a:pPr lvl="1"/>
            <a:r>
              <a:rPr lang="en-NZ" dirty="0" smtClean="0"/>
              <a:t>Note: if you’re writing executable tests, then I’d say you’re coding. </a:t>
            </a:r>
          </a:p>
          <a:p>
            <a:pPr lvl="2"/>
            <a:r>
              <a:rPr lang="en-NZ" dirty="0" smtClean="0"/>
              <a:t>You can write assertions in Java or </a:t>
            </a:r>
            <a:r>
              <a:rPr lang="en-NZ" dirty="0" err="1" smtClean="0"/>
              <a:t>Junit</a:t>
            </a:r>
            <a:r>
              <a:rPr lang="en-NZ" dirty="0" smtClean="0"/>
              <a:t>.  </a:t>
            </a:r>
          </a:p>
          <a:p>
            <a:pPr lvl="2"/>
            <a:r>
              <a:rPr lang="en-NZ" dirty="0" smtClean="0"/>
              <a:t>You might be programming in a language with goal-directed evaluation (e.g. Icon): specify the outcome (in restricted settings) and let the computer figure it out!</a:t>
            </a:r>
          </a:p>
          <a:p>
            <a:pPr lvl="2"/>
            <a:r>
              <a:rPr lang="en-NZ" dirty="0" smtClean="0"/>
              <a:t>In a futuristic/AI development scenario, you could be “programming by example” i.e. goal-directed programming without any sharply-defined restrictions.</a:t>
            </a:r>
            <a:endParaRPr lang="en-NZ" dirty="0"/>
          </a:p>
        </p:txBody>
      </p:sp>
      <p:sp>
        <p:nvSpPr>
          <p:cNvPr id="5" name="Date Placeholder 4"/>
          <p:cNvSpPr>
            <a:spLocks noGrp="1"/>
          </p:cNvSpPr>
          <p:nvPr>
            <p:ph type="dt" sz="half" idx="10"/>
          </p:nvPr>
        </p:nvSpPr>
        <p:spPr/>
        <p:txBody>
          <a:bodyPr/>
          <a:lstStyle/>
          <a:p>
            <a:pPr>
              <a:defRPr/>
            </a:pPr>
            <a:r>
              <a:rPr lang="en-US" smtClean="0"/>
              <a:t>2015 S1</a:t>
            </a:r>
            <a:endParaRPr lang="en-NZ"/>
          </a:p>
        </p:txBody>
      </p:sp>
      <p:sp>
        <p:nvSpPr>
          <p:cNvPr id="6" name="Slide Number Placeholder 5"/>
          <p:cNvSpPr>
            <a:spLocks noGrp="1"/>
          </p:cNvSpPr>
          <p:nvPr>
            <p:ph type="sldNum" sz="quarter" idx="12"/>
          </p:nvPr>
        </p:nvSpPr>
        <p:spPr/>
        <p:txBody>
          <a:bodyPr/>
          <a:lstStyle/>
          <a:p>
            <a:pPr>
              <a:defRPr/>
            </a:pPr>
            <a:fld id="{8663669D-2BA9-4702-B0D8-BA76FEAF13EF}" type="slidenum">
              <a:rPr lang="en-NZ" smtClean="0"/>
              <a:pPr>
                <a:defRPr/>
              </a:pPr>
              <a:t>19</a:t>
            </a:fld>
            <a:endParaRPr lang="en-NZ"/>
          </a:p>
        </p:txBody>
      </p:sp>
      <p:sp>
        <p:nvSpPr>
          <p:cNvPr id="4" name="Footer Placeholder 3"/>
          <p:cNvSpPr>
            <a:spLocks noGrp="1"/>
          </p:cNvSpPr>
          <p:nvPr>
            <p:ph type="ftr" sz="quarter" idx="11"/>
          </p:nvPr>
        </p:nvSpPr>
        <p:spPr/>
        <p:txBody>
          <a:bodyPr/>
          <a:lstStyle/>
          <a:p>
            <a:pPr>
              <a:defRPr/>
            </a:pPr>
            <a:r>
              <a:rPr lang="en-NZ" smtClean="0"/>
              <a:t>Software Quality</a:t>
            </a:r>
            <a:endParaRPr lang="en-NZ"/>
          </a:p>
        </p:txBody>
      </p:sp>
    </p:spTree>
    <p:extLst>
      <p:ext uri="{BB962C8B-B14F-4D97-AF65-F5344CB8AC3E}">
        <p14:creationId xmlns:p14="http://schemas.microsoft.com/office/powerpoint/2010/main" val="166522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NZ" dirty="0" smtClean="0"/>
              <a:t>Lecture plan</a:t>
            </a:r>
            <a:endParaRPr lang="en-NZ" dirty="0"/>
          </a:p>
        </p:txBody>
      </p:sp>
      <p:sp>
        <p:nvSpPr>
          <p:cNvPr id="3" name="Content Placeholder 2"/>
          <p:cNvSpPr>
            <a:spLocks noGrp="1"/>
          </p:cNvSpPr>
          <p:nvPr>
            <p:ph sz="quarter" idx="1"/>
          </p:nvPr>
        </p:nvSpPr>
        <p:spPr>
          <a:xfrm>
            <a:off x="165100" y="1219200"/>
            <a:ext cx="9493250" cy="4010000"/>
          </a:xfrm>
        </p:spPr>
        <p:txBody>
          <a:bodyPr>
            <a:normAutofit fontScale="70000" lnSpcReduction="20000"/>
          </a:bodyPr>
          <a:lstStyle/>
          <a:p>
            <a:endParaRPr lang="en-NZ" dirty="0" smtClean="0"/>
          </a:p>
          <a:p>
            <a:pPr marL="0" indent="0">
              <a:buNone/>
            </a:pPr>
            <a:r>
              <a:rPr lang="en-NZ" sz="2800" dirty="0"/>
              <a:t>Week 1: 		</a:t>
            </a:r>
            <a:r>
              <a:rPr lang="en-NZ" sz="2800" i="1" dirty="0"/>
              <a:t>No class - Anzac Day</a:t>
            </a:r>
          </a:p>
          <a:p>
            <a:pPr marL="0" indent="0">
              <a:buNone/>
            </a:pPr>
            <a:r>
              <a:rPr lang="en-NZ" sz="2800" dirty="0">
                <a:solidFill>
                  <a:srgbClr val="0070C0"/>
                </a:solidFill>
              </a:rPr>
              <a:t>		</a:t>
            </a:r>
            <a:r>
              <a:rPr lang="en-NZ" sz="2800" dirty="0"/>
              <a:t>What is software quality?</a:t>
            </a:r>
          </a:p>
          <a:p>
            <a:pPr marL="0" indent="0">
              <a:buNone/>
            </a:pPr>
            <a:r>
              <a:rPr lang="en-NZ" sz="2800" dirty="0"/>
              <a:t>		Some key developer practices (version control, testing).</a:t>
            </a:r>
          </a:p>
          <a:p>
            <a:pPr marL="0" indent="0">
              <a:buNone/>
            </a:pPr>
            <a:r>
              <a:rPr lang="en-NZ" sz="2800" dirty="0"/>
              <a:t>		</a:t>
            </a:r>
          </a:p>
          <a:p>
            <a:pPr marL="0" indent="0">
              <a:buNone/>
            </a:pPr>
            <a:r>
              <a:rPr lang="en-NZ" sz="2800" dirty="0"/>
              <a:t>Week 2:		Black box testing. </a:t>
            </a:r>
          </a:p>
          <a:p>
            <a:pPr marL="0" indent="0">
              <a:buNone/>
            </a:pPr>
            <a:r>
              <a:rPr lang="en-NZ" sz="2800" dirty="0"/>
              <a:t>		White-box testing. </a:t>
            </a:r>
          </a:p>
          <a:p>
            <a:pPr marL="0" indent="0">
              <a:buNone/>
            </a:pPr>
            <a:r>
              <a:rPr lang="en-NZ" sz="2800" dirty="0"/>
              <a:t>		</a:t>
            </a:r>
            <a:r>
              <a:rPr lang="en-NZ" sz="2900" dirty="0"/>
              <a:t>Myers' testing principles.</a:t>
            </a:r>
          </a:p>
          <a:p>
            <a:pPr marL="0" indent="0">
              <a:buNone/>
            </a:pPr>
            <a:r>
              <a:rPr lang="en-NZ" sz="2800" dirty="0"/>
              <a:t>		</a:t>
            </a:r>
          </a:p>
          <a:p>
            <a:pPr marL="0" indent="0">
              <a:buNone/>
            </a:pPr>
            <a:r>
              <a:rPr lang="en-NZ" sz="2800" dirty="0"/>
              <a:t>Week 3:		Traditional approach to testing (Waterfall). </a:t>
            </a:r>
          </a:p>
          <a:p>
            <a:pPr marL="0" indent="0">
              <a:buNone/>
            </a:pPr>
            <a:r>
              <a:rPr lang="en-NZ" sz="2800" dirty="0"/>
              <a:t>		</a:t>
            </a:r>
            <a:r>
              <a:rPr lang="en-NZ" sz="2900" dirty="0">
                <a:solidFill>
                  <a:srgbClr val="0070C0"/>
                </a:solidFill>
              </a:rPr>
              <a:t>Agile approach to testing (XP).</a:t>
            </a:r>
          </a:p>
          <a:p>
            <a:pPr marL="0" indent="0">
              <a:buNone/>
            </a:pPr>
            <a:r>
              <a:rPr lang="en-NZ" sz="2800" dirty="0"/>
              <a:t>		Famous failures.</a:t>
            </a:r>
          </a:p>
          <a:p>
            <a:pPr marL="0" indent="0">
              <a:buNone/>
            </a:pPr>
            <a:endParaRPr lang="en-NZ" sz="2000" dirty="0"/>
          </a:p>
        </p:txBody>
      </p:sp>
      <p:sp>
        <p:nvSpPr>
          <p:cNvPr id="6" name="Slide Number Placeholder 5"/>
          <p:cNvSpPr>
            <a:spLocks noGrp="1"/>
          </p:cNvSpPr>
          <p:nvPr>
            <p:ph type="sldNum" sz="quarter" idx="12"/>
          </p:nvPr>
        </p:nvSpPr>
        <p:spPr/>
        <p:txBody>
          <a:bodyPr/>
          <a:lstStyle/>
          <a:p>
            <a:pPr>
              <a:defRPr/>
            </a:pPr>
            <a:fld id="{8663669D-2BA9-4702-B0D8-BA76FEAF13EF}" type="slidenum">
              <a:rPr lang="en-NZ" smtClean="0"/>
              <a:pPr>
                <a:defRPr/>
              </a:pPr>
              <a:t>2</a:t>
            </a:fld>
            <a:endParaRPr lang="en-NZ"/>
          </a:p>
        </p:txBody>
      </p:sp>
      <p:sp>
        <p:nvSpPr>
          <p:cNvPr id="5" name="Content Placeholder 2"/>
          <p:cNvSpPr txBox="1">
            <a:spLocks/>
          </p:cNvSpPr>
          <p:nvPr/>
        </p:nvSpPr>
        <p:spPr bwMode="auto">
          <a:xfrm>
            <a:off x="3440832" y="5805264"/>
            <a:ext cx="2952328" cy="5760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lvl1pPr marL="273050" indent="-273050" algn="l" rtl="0" eaLnBrk="0" fontAlgn="base" hangingPunct="0">
              <a:spcBef>
                <a:spcPts val="600"/>
              </a:spcBef>
              <a:spcAft>
                <a:spcPct val="0"/>
              </a:spcAft>
              <a:buClr>
                <a:schemeClr val="accent1"/>
              </a:buClr>
              <a:buSzPct val="76000"/>
              <a:buFont typeface="Wingdings 3" pitchFamily="18" charset="2"/>
              <a:buChar char=""/>
              <a:defRPr sz="2600" kern="1200">
                <a:solidFill>
                  <a:schemeClr val="tx1"/>
                </a:solidFill>
                <a:latin typeface="+mn-lt"/>
                <a:ea typeface="+mn-ea"/>
                <a:cs typeface="+mn-cs"/>
              </a:defRPr>
            </a:lvl1pPr>
            <a:lvl2pPr marL="547688" indent="-273050" algn="l" rtl="0" eaLnBrk="0" fontAlgn="base" hangingPunct="0">
              <a:spcBef>
                <a:spcPts val="500"/>
              </a:spcBef>
              <a:spcAft>
                <a:spcPct val="0"/>
              </a:spcAft>
              <a:buClr>
                <a:schemeClr val="accent2"/>
              </a:buClr>
              <a:buSzPct val="76000"/>
              <a:buFont typeface="Wingdings 3" pitchFamily="18" charset="2"/>
              <a:buChar char=""/>
              <a:defRPr sz="2300" kern="1200">
                <a:solidFill>
                  <a:schemeClr val="tx2"/>
                </a:solidFill>
                <a:latin typeface="+mn-lt"/>
                <a:ea typeface="+mn-ea"/>
                <a:cs typeface="+mn-cs"/>
              </a:defRPr>
            </a:lvl2pPr>
            <a:lvl3pPr marL="822325" indent="-228600" algn="l" rtl="0" eaLnBrk="0" fontAlgn="base" hangingPunct="0">
              <a:spcBef>
                <a:spcPts val="500"/>
              </a:spcBef>
              <a:spcAft>
                <a:spcPct val="0"/>
              </a:spcAft>
              <a:buClr>
                <a:srgbClr val="BCBCBC"/>
              </a:buClr>
              <a:buSzPct val="76000"/>
              <a:buFont typeface="Wingdings 3" pitchFamily="18" charset="2"/>
              <a:buChar char=""/>
              <a:defRPr sz="2000" kern="1200">
                <a:solidFill>
                  <a:schemeClr val="tx1"/>
                </a:solidFill>
                <a:latin typeface="+mn-lt"/>
                <a:ea typeface="+mn-ea"/>
                <a:cs typeface="+mn-cs"/>
              </a:defRPr>
            </a:lvl3pPr>
            <a:lvl4pPr marL="1096963" indent="-228600" algn="l" rtl="0" eaLnBrk="0" fontAlgn="base" hangingPunct="0">
              <a:spcBef>
                <a:spcPts val="400"/>
              </a:spcBef>
              <a:spcAft>
                <a:spcPct val="0"/>
              </a:spcAft>
              <a:buClr>
                <a:srgbClr val="8BA2B4"/>
              </a:buClr>
              <a:buSzPct val="70000"/>
              <a:buFont typeface="Wingdings" pitchFamily="2" charset="2"/>
              <a:buChar char=""/>
              <a:defRPr kern="1200">
                <a:solidFill>
                  <a:schemeClr val="tx1"/>
                </a:solidFill>
                <a:latin typeface="+mn-lt"/>
                <a:ea typeface="+mn-ea"/>
                <a:cs typeface="+mn-cs"/>
              </a:defRPr>
            </a:lvl4pPr>
            <a:lvl5pPr marL="1371600" indent="-228600" algn="l" rtl="0" eaLnBrk="0" fontAlgn="base" hangingPunct="0">
              <a:spcBef>
                <a:spcPts val="300"/>
              </a:spcBef>
              <a:spcAft>
                <a:spcPct val="0"/>
              </a:spcAft>
              <a:buClr>
                <a:schemeClr val="accent2"/>
              </a:buClr>
              <a:buSzPct val="70000"/>
              <a:buFont typeface="Wingdings" pitchFamily="2" charset="2"/>
              <a:buChar char=""/>
              <a:defRPr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a:lstStyle>
          <a:p>
            <a:pPr marL="274638" lvl="1" indent="0" algn="ctr">
              <a:spcBef>
                <a:spcPts val="0"/>
              </a:spcBef>
              <a:buNone/>
            </a:pPr>
            <a:r>
              <a:rPr lang="en-NZ" altLang="en-US" sz="1500" i="1" dirty="0" smtClean="0">
                <a:solidFill>
                  <a:srgbClr val="0070C0"/>
                </a:solidFill>
              </a:rPr>
              <a:t>Myers Ch. 9, pp. 179-187</a:t>
            </a:r>
          </a:p>
          <a:p>
            <a:pPr marL="274638" lvl="1" indent="0" algn="ctr">
              <a:spcBef>
                <a:spcPts val="0"/>
              </a:spcBef>
              <a:buNone/>
            </a:pPr>
            <a:r>
              <a:rPr lang="en-NZ" altLang="en-US" sz="1500" i="1" dirty="0" smtClean="0">
                <a:solidFill>
                  <a:srgbClr val="0070C0"/>
                </a:solidFill>
              </a:rPr>
              <a:t>www.agilemanifesto.org</a:t>
            </a:r>
          </a:p>
          <a:p>
            <a:pPr marL="274638" lvl="1" indent="0" algn="ctr">
              <a:buNone/>
            </a:pPr>
            <a:endParaRPr lang="en-NZ" altLang="en-US" sz="2400" dirty="0" smtClean="0"/>
          </a:p>
          <a:p>
            <a:pPr lvl="1"/>
            <a:endParaRPr lang="en-NZ" altLang="en-US" sz="2400" dirty="0" smtClean="0"/>
          </a:p>
          <a:p>
            <a:pPr lvl="1"/>
            <a:endParaRPr lang="en-NZ" dirty="0" smtClean="0"/>
          </a:p>
          <a:p>
            <a:pPr lvl="1"/>
            <a:endParaRPr lang="en-NZ" dirty="0" smtClean="0"/>
          </a:p>
        </p:txBody>
      </p:sp>
      <p:sp>
        <p:nvSpPr>
          <p:cNvPr id="4" name="Date Placeholder 3"/>
          <p:cNvSpPr>
            <a:spLocks noGrp="1"/>
          </p:cNvSpPr>
          <p:nvPr>
            <p:ph type="dt" sz="half" idx="10"/>
          </p:nvPr>
        </p:nvSpPr>
        <p:spPr/>
        <p:txBody>
          <a:bodyPr/>
          <a:lstStyle/>
          <a:p>
            <a:pPr>
              <a:defRPr/>
            </a:pPr>
            <a:r>
              <a:rPr lang="en-US" smtClean="0"/>
              <a:t>2015 S1</a:t>
            </a:r>
            <a:endParaRPr lang="en-NZ"/>
          </a:p>
        </p:txBody>
      </p:sp>
      <p:sp>
        <p:nvSpPr>
          <p:cNvPr id="7" name="Footer Placeholder 6"/>
          <p:cNvSpPr>
            <a:spLocks noGrp="1"/>
          </p:cNvSpPr>
          <p:nvPr>
            <p:ph type="ftr" sz="quarter" idx="11"/>
          </p:nvPr>
        </p:nvSpPr>
        <p:spPr/>
        <p:txBody>
          <a:bodyPr/>
          <a:lstStyle/>
          <a:p>
            <a:pPr>
              <a:defRPr/>
            </a:pPr>
            <a:r>
              <a:rPr lang="en-NZ" smtClean="0"/>
              <a:t>Software Quality</a:t>
            </a:r>
            <a:endParaRPr lang="en-NZ"/>
          </a:p>
        </p:txBody>
      </p:sp>
    </p:spTree>
    <p:extLst>
      <p:ext uri="{BB962C8B-B14F-4D97-AF65-F5344CB8AC3E}">
        <p14:creationId xmlns:p14="http://schemas.microsoft.com/office/powerpoint/2010/main" val="70233354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Benefits of “Test-First Coding” (Myers)</a:t>
            </a:r>
            <a:endParaRPr lang="en-NZ" dirty="0"/>
          </a:p>
        </p:txBody>
      </p:sp>
      <p:sp>
        <p:nvSpPr>
          <p:cNvPr id="3" name="Content Placeholder 2"/>
          <p:cNvSpPr>
            <a:spLocks noGrp="1"/>
          </p:cNvSpPr>
          <p:nvPr>
            <p:ph sz="quarter" idx="1"/>
          </p:nvPr>
        </p:nvSpPr>
        <p:spPr/>
        <p:txBody>
          <a:bodyPr/>
          <a:lstStyle/>
          <a:p>
            <a:pPr marL="514350" indent="-514350">
              <a:buFont typeface="+mj-lt"/>
              <a:buAutoNum type="arabicPeriod"/>
            </a:pPr>
            <a:r>
              <a:rPr lang="en-NZ" dirty="0" smtClean="0"/>
              <a:t>You gain confidence that your code will meet its specification.</a:t>
            </a:r>
          </a:p>
          <a:p>
            <a:pPr marL="514350" indent="-514350">
              <a:buFont typeface="+mj-lt"/>
              <a:buAutoNum type="arabicPeriod"/>
            </a:pPr>
            <a:r>
              <a:rPr lang="en-NZ" dirty="0" smtClean="0"/>
              <a:t>You express the end result of your code before you start coding.</a:t>
            </a:r>
          </a:p>
          <a:p>
            <a:pPr lvl="1"/>
            <a:r>
              <a:rPr lang="en-NZ" i="1" dirty="0" smtClean="0"/>
              <a:t>? Why does Myers think this is a benefit? </a:t>
            </a:r>
          </a:p>
          <a:p>
            <a:pPr marL="514350" indent="-514350">
              <a:buFont typeface="+mj-lt"/>
              <a:buAutoNum type="arabicPeriod"/>
            </a:pPr>
            <a:r>
              <a:rPr lang="en-NZ" dirty="0" smtClean="0"/>
              <a:t>You better understand the application’s specification and requirements.</a:t>
            </a:r>
          </a:p>
          <a:p>
            <a:pPr marL="514350" indent="-514350">
              <a:buFont typeface="+mj-lt"/>
              <a:buAutoNum type="arabicPeriod"/>
            </a:pPr>
            <a:r>
              <a:rPr lang="en-NZ" dirty="0" smtClean="0"/>
              <a:t>You may initially implement simple designs and confidently refactor the code later to improve performance [</a:t>
            </a:r>
            <a:r>
              <a:rPr lang="en-NZ" i="1" dirty="0" smtClean="0"/>
              <a:t>and elegance – important for maintainability</a:t>
            </a:r>
            <a:r>
              <a:rPr lang="en-NZ" dirty="0" smtClean="0"/>
              <a:t>] without worrying about breaking the specification.</a:t>
            </a:r>
          </a:p>
          <a:p>
            <a:pPr lvl="1"/>
            <a:r>
              <a:rPr lang="en-NZ" i="1" dirty="0" smtClean="0"/>
              <a:t>? OK, so I shouldn’t “worry” about the specification when I refactor, but don’t I have to consider it?</a:t>
            </a:r>
            <a:endParaRPr lang="en-NZ" i="1" dirty="0"/>
          </a:p>
        </p:txBody>
      </p:sp>
      <p:sp>
        <p:nvSpPr>
          <p:cNvPr id="5" name="Date Placeholder 4"/>
          <p:cNvSpPr>
            <a:spLocks noGrp="1"/>
          </p:cNvSpPr>
          <p:nvPr>
            <p:ph type="dt" sz="half" idx="10"/>
          </p:nvPr>
        </p:nvSpPr>
        <p:spPr/>
        <p:txBody>
          <a:bodyPr/>
          <a:lstStyle/>
          <a:p>
            <a:pPr>
              <a:defRPr/>
            </a:pPr>
            <a:r>
              <a:rPr lang="en-US" smtClean="0"/>
              <a:t>2015 S1</a:t>
            </a:r>
            <a:endParaRPr lang="en-NZ"/>
          </a:p>
        </p:txBody>
      </p:sp>
      <p:sp>
        <p:nvSpPr>
          <p:cNvPr id="6" name="Slide Number Placeholder 5"/>
          <p:cNvSpPr>
            <a:spLocks noGrp="1"/>
          </p:cNvSpPr>
          <p:nvPr>
            <p:ph type="sldNum" sz="quarter" idx="12"/>
          </p:nvPr>
        </p:nvSpPr>
        <p:spPr/>
        <p:txBody>
          <a:bodyPr/>
          <a:lstStyle/>
          <a:p>
            <a:pPr>
              <a:defRPr/>
            </a:pPr>
            <a:fld id="{8663669D-2BA9-4702-B0D8-BA76FEAF13EF}" type="slidenum">
              <a:rPr lang="en-NZ" smtClean="0"/>
              <a:pPr>
                <a:defRPr/>
              </a:pPr>
              <a:t>20</a:t>
            </a:fld>
            <a:endParaRPr lang="en-NZ"/>
          </a:p>
        </p:txBody>
      </p:sp>
      <p:sp>
        <p:nvSpPr>
          <p:cNvPr id="4" name="Footer Placeholder 3"/>
          <p:cNvSpPr>
            <a:spLocks noGrp="1"/>
          </p:cNvSpPr>
          <p:nvPr>
            <p:ph type="ftr" sz="quarter" idx="11"/>
          </p:nvPr>
        </p:nvSpPr>
        <p:spPr/>
        <p:txBody>
          <a:bodyPr/>
          <a:lstStyle/>
          <a:p>
            <a:pPr>
              <a:defRPr/>
            </a:pPr>
            <a:r>
              <a:rPr lang="en-NZ" smtClean="0"/>
              <a:t>Software Quality</a:t>
            </a:r>
            <a:endParaRPr lang="en-NZ"/>
          </a:p>
        </p:txBody>
      </p:sp>
    </p:spTree>
    <p:extLst>
      <p:ext uri="{BB962C8B-B14F-4D97-AF65-F5344CB8AC3E}">
        <p14:creationId xmlns:p14="http://schemas.microsoft.com/office/powerpoint/2010/main" val="395907027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The “Shining Point” of XP</a:t>
            </a:r>
            <a:endParaRPr lang="en-NZ" dirty="0"/>
          </a:p>
        </p:txBody>
      </p:sp>
      <p:sp>
        <p:nvSpPr>
          <p:cNvPr id="3" name="Content Placeholder 2"/>
          <p:cNvSpPr>
            <a:spLocks noGrp="1"/>
          </p:cNvSpPr>
          <p:nvPr>
            <p:ph sz="quarter" idx="1"/>
          </p:nvPr>
        </p:nvSpPr>
        <p:spPr>
          <a:xfrm>
            <a:off x="165100" y="1219200"/>
            <a:ext cx="9493250" cy="4442048"/>
          </a:xfrm>
        </p:spPr>
        <p:txBody>
          <a:bodyPr>
            <a:normAutofit fontScale="70000" lnSpcReduction="20000"/>
          </a:bodyPr>
          <a:lstStyle/>
          <a:p>
            <a:r>
              <a:rPr lang="en-NZ" dirty="0" smtClean="0"/>
              <a:t>“The practice of creating unit tests first is the </a:t>
            </a:r>
            <a:r>
              <a:rPr lang="en-NZ" dirty="0" smtClean="0">
                <a:solidFill>
                  <a:srgbClr val="FF0000"/>
                </a:solidFill>
              </a:rPr>
              <a:t>shining point </a:t>
            </a:r>
            <a:r>
              <a:rPr lang="en-NZ" dirty="0" smtClean="0"/>
              <a:t>of the XP methodology, as it </a:t>
            </a:r>
            <a:r>
              <a:rPr lang="en-NZ" dirty="0" smtClean="0">
                <a:solidFill>
                  <a:srgbClr val="FF0000"/>
                </a:solidFill>
              </a:rPr>
              <a:t>forces </a:t>
            </a:r>
            <a:r>
              <a:rPr lang="en-NZ" dirty="0" smtClean="0"/>
              <a:t>you to understand the specification to resolve ambiguities </a:t>
            </a:r>
            <a:r>
              <a:rPr lang="en-NZ" i="1" dirty="0" smtClean="0">
                <a:solidFill>
                  <a:srgbClr val="FF0000"/>
                </a:solidFill>
              </a:rPr>
              <a:t>before</a:t>
            </a:r>
            <a:r>
              <a:rPr lang="en-NZ" dirty="0" smtClean="0"/>
              <a:t> you begin coding.”</a:t>
            </a:r>
          </a:p>
          <a:p>
            <a:pPr lvl="1"/>
            <a:r>
              <a:rPr lang="en-NZ" dirty="0" smtClean="0"/>
              <a:t>?Really? What keeps me from writing unit tests hastily, without resolving ambiguities?</a:t>
            </a:r>
          </a:p>
          <a:p>
            <a:endParaRPr lang="en-NZ" dirty="0" smtClean="0"/>
          </a:p>
          <a:p>
            <a:r>
              <a:rPr lang="en-NZ" dirty="0" smtClean="0"/>
              <a:t>Myers’ reasoning isn’t clear to me but YMMV (your mileage may vary ;-) </a:t>
            </a:r>
          </a:p>
          <a:p>
            <a:pPr lvl="1"/>
            <a:r>
              <a:rPr lang="en-NZ" dirty="0" smtClean="0"/>
              <a:t>“… you may not fully understand the acceptable data types and boundaries for the input values of an application if you start coding first.</a:t>
            </a:r>
          </a:p>
          <a:p>
            <a:pPr lvl="1"/>
            <a:r>
              <a:rPr lang="en-NZ" dirty="0" smtClean="0"/>
              <a:t>“So how can you write a unit test to perform boundary analysis without understanding the acceptable inputs?</a:t>
            </a:r>
          </a:p>
          <a:p>
            <a:pPr lvl="1"/>
            <a:r>
              <a:rPr lang="en-NZ" dirty="0" smtClean="0"/>
              <a:t>“Can the application accept only numbers, only characters, or both?</a:t>
            </a:r>
          </a:p>
          <a:p>
            <a:pPr lvl="1"/>
            <a:r>
              <a:rPr lang="en-NZ" dirty="0" smtClean="0"/>
              <a:t>“If you create the unit tests first, you </a:t>
            </a:r>
            <a:r>
              <a:rPr lang="en-NZ" i="1" dirty="0" smtClean="0"/>
              <a:t>must</a:t>
            </a:r>
            <a:r>
              <a:rPr lang="en-NZ" dirty="0" smtClean="0"/>
              <a:t> understand the specification.”</a:t>
            </a:r>
          </a:p>
          <a:p>
            <a:pPr marL="273050" lvl="1">
              <a:spcBef>
                <a:spcPts val="600"/>
              </a:spcBef>
              <a:buClr>
                <a:schemeClr val="accent1"/>
              </a:buClr>
            </a:pPr>
            <a:endParaRPr lang="en-NZ" sz="2600" dirty="0" smtClean="0">
              <a:solidFill>
                <a:schemeClr val="tx1"/>
              </a:solidFill>
            </a:endParaRPr>
          </a:p>
          <a:p>
            <a:pPr marL="273050" lvl="1">
              <a:spcBef>
                <a:spcPts val="600"/>
              </a:spcBef>
              <a:buClr>
                <a:schemeClr val="accent1"/>
              </a:buClr>
            </a:pPr>
            <a:r>
              <a:rPr lang="en-NZ" sz="2600" dirty="0" smtClean="0">
                <a:solidFill>
                  <a:schemeClr val="tx1"/>
                </a:solidFill>
              </a:rPr>
              <a:t>My translation: “</a:t>
            </a:r>
            <a:r>
              <a:rPr lang="en-NZ" sz="2600" dirty="0">
                <a:solidFill>
                  <a:schemeClr val="tx1"/>
                </a:solidFill>
              </a:rPr>
              <a:t>If you create a robust set of black-box </a:t>
            </a:r>
            <a:r>
              <a:rPr lang="en-NZ" sz="2600" dirty="0" smtClean="0">
                <a:solidFill>
                  <a:schemeClr val="tx1"/>
                </a:solidFill>
              </a:rPr>
              <a:t>tests, this demonstrates that you understand </a:t>
            </a:r>
            <a:r>
              <a:rPr lang="en-NZ" sz="2600" dirty="0">
                <a:solidFill>
                  <a:schemeClr val="tx1"/>
                </a:solidFill>
              </a:rPr>
              <a:t>the </a:t>
            </a:r>
            <a:r>
              <a:rPr lang="en-NZ" sz="2600" dirty="0" smtClean="0">
                <a:solidFill>
                  <a:schemeClr val="tx1"/>
                </a:solidFill>
              </a:rPr>
              <a:t>specification.  Only after demonstrating this, should you start to code.” (I’m in the “quality school” of testing)</a:t>
            </a:r>
          </a:p>
          <a:p>
            <a:pPr marL="547687" lvl="2">
              <a:spcBef>
                <a:spcPts val="600"/>
              </a:spcBef>
              <a:buClr>
                <a:schemeClr val="accent1"/>
              </a:buClr>
            </a:pPr>
            <a:r>
              <a:rPr lang="en-NZ" sz="2400" dirty="0" smtClean="0">
                <a:solidFill>
                  <a:schemeClr val="tx2"/>
                </a:solidFill>
              </a:rPr>
              <a:t>So… there must be some quality-control on the unit tests.  </a:t>
            </a:r>
          </a:p>
          <a:p>
            <a:pPr marL="547687" lvl="2">
              <a:spcBef>
                <a:spcPts val="600"/>
              </a:spcBef>
              <a:buClr>
                <a:schemeClr val="accent1"/>
              </a:buClr>
            </a:pPr>
            <a:r>
              <a:rPr lang="en-NZ" sz="2400" dirty="0" smtClean="0">
                <a:solidFill>
                  <a:schemeClr val="tx2"/>
                </a:solidFill>
              </a:rPr>
              <a:t>What’s </a:t>
            </a:r>
            <a:r>
              <a:rPr lang="en-NZ" sz="2400" dirty="0">
                <a:solidFill>
                  <a:schemeClr val="tx2"/>
                </a:solidFill>
              </a:rPr>
              <a:t>the main activity in this quality control?  (We’ll see Kent Beck’s answer </a:t>
            </a:r>
            <a:r>
              <a:rPr lang="en-NZ" sz="2400" dirty="0" smtClean="0">
                <a:solidFill>
                  <a:schemeClr val="tx2"/>
                </a:solidFill>
              </a:rPr>
              <a:t>later.)</a:t>
            </a:r>
            <a:endParaRPr lang="en-NZ" sz="2400" dirty="0">
              <a:solidFill>
                <a:schemeClr val="tx2"/>
              </a:solidFill>
            </a:endParaRPr>
          </a:p>
        </p:txBody>
      </p:sp>
      <p:sp>
        <p:nvSpPr>
          <p:cNvPr id="5" name="Date Placeholder 4"/>
          <p:cNvSpPr>
            <a:spLocks noGrp="1"/>
          </p:cNvSpPr>
          <p:nvPr>
            <p:ph type="dt" sz="half" idx="10"/>
          </p:nvPr>
        </p:nvSpPr>
        <p:spPr/>
        <p:txBody>
          <a:bodyPr/>
          <a:lstStyle/>
          <a:p>
            <a:pPr>
              <a:defRPr/>
            </a:pPr>
            <a:r>
              <a:rPr lang="en-US" smtClean="0"/>
              <a:t>2015 S1</a:t>
            </a:r>
            <a:endParaRPr lang="en-NZ"/>
          </a:p>
        </p:txBody>
      </p:sp>
      <p:sp>
        <p:nvSpPr>
          <p:cNvPr id="6" name="Slide Number Placeholder 5"/>
          <p:cNvSpPr>
            <a:spLocks noGrp="1"/>
          </p:cNvSpPr>
          <p:nvPr>
            <p:ph type="sldNum" sz="quarter" idx="12"/>
          </p:nvPr>
        </p:nvSpPr>
        <p:spPr/>
        <p:txBody>
          <a:bodyPr/>
          <a:lstStyle/>
          <a:p>
            <a:pPr>
              <a:defRPr/>
            </a:pPr>
            <a:fld id="{8663669D-2BA9-4702-B0D8-BA76FEAF13EF}" type="slidenum">
              <a:rPr lang="en-NZ" smtClean="0"/>
              <a:pPr>
                <a:defRPr/>
              </a:pPr>
              <a:t>21</a:t>
            </a:fld>
            <a:endParaRPr lang="en-NZ"/>
          </a:p>
        </p:txBody>
      </p:sp>
      <p:sp>
        <p:nvSpPr>
          <p:cNvPr id="4" name="Footer Placeholder 3"/>
          <p:cNvSpPr>
            <a:spLocks noGrp="1"/>
          </p:cNvSpPr>
          <p:nvPr>
            <p:ph type="ftr" sz="quarter" idx="11"/>
          </p:nvPr>
        </p:nvSpPr>
        <p:spPr/>
        <p:txBody>
          <a:bodyPr/>
          <a:lstStyle/>
          <a:p>
            <a:pPr>
              <a:defRPr/>
            </a:pPr>
            <a:r>
              <a:rPr lang="en-NZ" smtClean="0"/>
              <a:t>Software Quality</a:t>
            </a:r>
            <a:endParaRPr lang="en-NZ"/>
          </a:p>
        </p:txBody>
      </p:sp>
    </p:spTree>
    <p:extLst>
      <p:ext uri="{BB962C8B-B14F-4D97-AF65-F5344CB8AC3E}">
        <p14:creationId xmlns:p14="http://schemas.microsoft.com/office/powerpoint/2010/main" val="109924088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The importance of automated testing</a:t>
            </a:r>
            <a:endParaRPr lang="en-NZ" dirty="0"/>
          </a:p>
        </p:txBody>
      </p:sp>
      <p:sp>
        <p:nvSpPr>
          <p:cNvPr id="3" name="Content Placeholder 2"/>
          <p:cNvSpPr>
            <a:spLocks noGrp="1"/>
          </p:cNvSpPr>
          <p:nvPr>
            <p:ph sz="quarter" idx="1"/>
          </p:nvPr>
        </p:nvSpPr>
        <p:spPr>
          <a:xfrm>
            <a:off x="165100" y="1219200"/>
            <a:ext cx="9493250" cy="4946104"/>
          </a:xfrm>
        </p:spPr>
        <p:txBody>
          <a:bodyPr>
            <a:normAutofit fontScale="77500" lnSpcReduction="20000"/>
          </a:bodyPr>
          <a:lstStyle/>
          <a:p>
            <a:r>
              <a:rPr lang="en-NZ" dirty="0" smtClean="0"/>
              <a:t>“Manually running unit tests, even for the smallest application, can be a daunting task.</a:t>
            </a:r>
          </a:p>
          <a:p>
            <a:endParaRPr lang="en-NZ" dirty="0" smtClean="0"/>
          </a:p>
          <a:p>
            <a:r>
              <a:rPr lang="en-NZ" dirty="0" smtClean="0"/>
              <a:t>“As the application grows, you may generate hundreds or thousands of unit tests.</a:t>
            </a:r>
          </a:p>
          <a:p>
            <a:endParaRPr lang="en-NZ" dirty="0" smtClean="0"/>
          </a:p>
          <a:p>
            <a:r>
              <a:rPr lang="en-NZ" dirty="0" smtClean="0"/>
              <a:t>“Therefore you typically used an automated testing suite to ease the burden of constantly running unit tests.”</a:t>
            </a:r>
          </a:p>
          <a:p>
            <a:endParaRPr lang="en-NZ" dirty="0" smtClean="0"/>
          </a:p>
          <a:p>
            <a:r>
              <a:rPr lang="en-NZ" dirty="0" smtClean="0"/>
              <a:t>Main functions of an automated testing suite:</a:t>
            </a:r>
          </a:p>
          <a:p>
            <a:pPr lvl="1"/>
            <a:r>
              <a:rPr lang="en-NZ" dirty="0" smtClean="0">
                <a:solidFill>
                  <a:srgbClr val="FF0000"/>
                </a:solidFill>
              </a:rPr>
              <a:t>Script</a:t>
            </a:r>
            <a:r>
              <a:rPr lang="en-NZ" dirty="0" smtClean="0"/>
              <a:t> the tests, then </a:t>
            </a:r>
            <a:r>
              <a:rPr lang="en-NZ" dirty="0" smtClean="0">
                <a:solidFill>
                  <a:srgbClr val="FF0000"/>
                </a:solidFill>
              </a:rPr>
              <a:t>run</a:t>
            </a:r>
            <a:r>
              <a:rPr lang="en-NZ" dirty="0" smtClean="0"/>
              <a:t> all or part of them</a:t>
            </a:r>
          </a:p>
          <a:p>
            <a:pPr lvl="1"/>
            <a:r>
              <a:rPr lang="en-NZ" dirty="0" smtClean="0">
                <a:solidFill>
                  <a:srgbClr val="FF0000"/>
                </a:solidFill>
              </a:rPr>
              <a:t>Create reports </a:t>
            </a:r>
            <a:r>
              <a:rPr lang="en-NZ" dirty="0" smtClean="0"/>
              <a:t>and </a:t>
            </a:r>
            <a:r>
              <a:rPr lang="en-NZ" dirty="0" smtClean="0">
                <a:solidFill>
                  <a:srgbClr val="FF0000"/>
                </a:solidFill>
              </a:rPr>
              <a:t>classify the bugs</a:t>
            </a:r>
            <a:r>
              <a:rPr lang="en-NZ" dirty="0" smtClean="0"/>
              <a:t>: may be useful in future development</a:t>
            </a:r>
          </a:p>
          <a:p>
            <a:endParaRPr lang="en-NZ" dirty="0" smtClean="0"/>
          </a:p>
          <a:p>
            <a:r>
              <a:rPr lang="en-NZ" dirty="0" smtClean="0"/>
              <a:t>The “testing code base” becomes as valuable as the software application itself, so it should be</a:t>
            </a:r>
          </a:p>
          <a:p>
            <a:pPr lvl="1"/>
            <a:r>
              <a:rPr lang="en-NZ" dirty="0" smtClean="0"/>
              <a:t>stored in a code repository, </a:t>
            </a:r>
          </a:p>
          <a:p>
            <a:pPr lvl="1"/>
            <a:r>
              <a:rPr lang="en-NZ" dirty="0" smtClean="0"/>
              <a:t>with adequate backups &amp; security</a:t>
            </a:r>
          </a:p>
        </p:txBody>
      </p:sp>
      <p:sp>
        <p:nvSpPr>
          <p:cNvPr id="5" name="Date Placeholder 4"/>
          <p:cNvSpPr>
            <a:spLocks noGrp="1"/>
          </p:cNvSpPr>
          <p:nvPr>
            <p:ph type="dt" sz="half" idx="10"/>
          </p:nvPr>
        </p:nvSpPr>
        <p:spPr/>
        <p:txBody>
          <a:bodyPr/>
          <a:lstStyle/>
          <a:p>
            <a:pPr>
              <a:defRPr/>
            </a:pPr>
            <a:r>
              <a:rPr lang="en-US" smtClean="0"/>
              <a:t>2015 S1</a:t>
            </a:r>
            <a:endParaRPr lang="en-NZ"/>
          </a:p>
        </p:txBody>
      </p:sp>
      <p:sp>
        <p:nvSpPr>
          <p:cNvPr id="6" name="Slide Number Placeholder 5"/>
          <p:cNvSpPr>
            <a:spLocks noGrp="1"/>
          </p:cNvSpPr>
          <p:nvPr>
            <p:ph type="sldNum" sz="quarter" idx="12"/>
          </p:nvPr>
        </p:nvSpPr>
        <p:spPr/>
        <p:txBody>
          <a:bodyPr/>
          <a:lstStyle/>
          <a:p>
            <a:pPr>
              <a:defRPr/>
            </a:pPr>
            <a:fld id="{8663669D-2BA9-4702-B0D8-BA76FEAF13EF}" type="slidenum">
              <a:rPr lang="en-NZ" smtClean="0"/>
              <a:pPr>
                <a:defRPr/>
              </a:pPr>
              <a:t>22</a:t>
            </a:fld>
            <a:endParaRPr lang="en-NZ"/>
          </a:p>
        </p:txBody>
      </p:sp>
      <p:sp>
        <p:nvSpPr>
          <p:cNvPr id="4" name="Footer Placeholder 3"/>
          <p:cNvSpPr>
            <a:spLocks noGrp="1"/>
          </p:cNvSpPr>
          <p:nvPr>
            <p:ph type="ftr" sz="quarter" idx="11"/>
          </p:nvPr>
        </p:nvSpPr>
        <p:spPr/>
        <p:txBody>
          <a:bodyPr/>
          <a:lstStyle/>
          <a:p>
            <a:pPr>
              <a:defRPr/>
            </a:pPr>
            <a:r>
              <a:rPr lang="en-NZ" smtClean="0"/>
              <a:t>Software Quality</a:t>
            </a:r>
            <a:endParaRPr lang="en-NZ"/>
          </a:p>
        </p:txBody>
      </p:sp>
    </p:spTree>
    <p:extLst>
      <p:ext uri="{BB962C8B-B14F-4D97-AF65-F5344CB8AC3E}">
        <p14:creationId xmlns:p14="http://schemas.microsoft.com/office/powerpoint/2010/main" val="185205183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Extreme acceptance testing (XAT)</a:t>
            </a:r>
            <a:endParaRPr lang="en-NZ" dirty="0"/>
          </a:p>
        </p:txBody>
      </p:sp>
      <p:sp>
        <p:nvSpPr>
          <p:cNvPr id="3" name="Content Placeholder 2"/>
          <p:cNvSpPr>
            <a:spLocks noGrp="1"/>
          </p:cNvSpPr>
          <p:nvPr>
            <p:ph sz="quarter" idx="1"/>
          </p:nvPr>
        </p:nvSpPr>
        <p:spPr>
          <a:xfrm>
            <a:off x="165100" y="1219200"/>
            <a:ext cx="9493250" cy="5090120"/>
          </a:xfrm>
        </p:spPr>
        <p:txBody>
          <a:bodyPr>
            <a:normAutofit fontScale="85000" lnSpcReduction="20000"/>
          </a:bodyPr>
          <a:lstStyle/>
          <a:p>
            <a:r>
              <a:rPr lang="en-NZ" dirty="0" smtClean="0"/>
              <a:t>Purpose of XAT: to determine, with a minimum of effort and time, whether the application is acceptable to the customer.</a:t>
            </a:r>
          </a:p>
          <a:p>
            <a:endParaRPr lang="en-NZ" dirty="0" smtClean="0"/>
          </a:p>
          <a:p>
            <a:pPr lvl="1"/>
            <a:r>
              <a:rPr lang="en-NZ" dirty="0" smtClean="0"/>
              <a:t>Is XP unsuitable for use whenever there is more than one customer?</a:t>
            </a:r>
          </a:p>
          <a:p>
            <a:pPr lvl="1"/>
            <a:r>
              <a:rPr lang="en-NZ" dirty="0" smtClean="0"/>
              <a:t>Some software development methodologies (as taught in information-systems departments) acknowledge that </a:t>
            </a:r>
          </a:p>
          <a:p>
            <a:pPr lvl="2"/>
            <a:r>
              <a:rPr lang="en-NZ" dirty="0" smtClean="0"/>
              <a:t>stakeholders are often deeply conflicted about requirements on new IT systems, and</a:t>
            </a:r>
          </a:p>
          <a:p>
            <a:pPr lvl="2"/>
            <a:r>
              <a:rPr lang="en-NZ" dirty="0" smtClean="0"/>
              <a:t>IT system specifications are “levers of change” in an organisation, implying that</a:t>
            </a:r>
          </a:p>
          <a:p>
            <a:pPr lvl="2"/>
            <a:r>
              <a:rPr lang="en-NZ" dirty="0"/>
              <a:t>A</a:t>
            </a:r>
            <a:r>
              <a:rPr lang="en-NZ" dirty="0" smtClean="0"/>
              <a:t>cceptance-testing decisions by an employee may be “over-ruled” by management.</a:t>
            </a:r>
          </a:p>
          <a:p>
            <a:endParaRPr lang="en-NZ" dirty="0" smtClean="0"/>
          </a:p>
          <a:p>
            <a:r>
              <a:rPr lang="en-NZ" dirty="0" smtClean="0"/>
              <a:t>Let’s assume the XAT team has a fully-empowered and well-informed “customer” at their disposal!  Then…</a:t>
            </a:r>
          </a:p>
          <a:p>
            <a:endParaRPr lang="en-NZ" dirty="0" smtClean="0"/>
          </a:p>
          <a:p>
            <a:pPr lvl="1"/>
            <a:r>
              <a:rPr lang="en-NZ" dirty="0" smtClean="0"/>
              <a:t>“… customers, not you or your programming partners, conduct the acceptance tests.”</a:t>
            </a:r>
          </a:p>
          <a:p>
            <a:pPr lvl="1"/>
            <a:r>
              <a:rPr lang="en-NZ" dirty="0" smtClean="0"/>
              <a:t>“In this manner, customers provide the unbiased verification that the application meets their needs.”</a:t>
            </a:r>
            <a:endParaRPr lang="en-NZ" dirty="0"/>
          </a:p>
        </p:txBody>
      </p:sp>
      <p:sp>
        <p:nvSpPr>
          <p:cNvPr id="5" name="Date Placeholder 4"/>
          <p:cNvSpPr>
            <a:spLocks noGrp="1"/>
          </p:cNvSpPr>
          <p:nvPr>
            <p:ph type="dt" sz="half" idx="10"/>
          </p:nvPr>
        </p:nvSpPr>
        <p:spPr/>
        <p:txBody>
          <a:bodyPr/>
          <a:lstStyle/>
          <a:p>
            <a:pPr>
              <a:defRPr/>
            </a:pPr>
            <a:r>
              <a:rPr lang="en-US" smtClean="0"/>
              <a:t>2015 S1</a:t>
            </a:r>
            <a:endParaRPr lang="en-NZ"/>
          </a:p>
        </p:txBody>
      </p:sp>
      <p:sp>
        <p:nvSpPr>
          <p:cNvPr id="6" name="Slide Number Placeholder 5"/>
          <p:cNvSpPr>
            <a:spLocks noGrp="1"/>
          </p:cNvSpPr>
          <p:nvPr>
            <p:ph type="sldNum" sz="quarter" idx="12"/>
          </p:nvPr>
        </p:nvSpPr>
        <p:spPr/>
        <p:txBody>
          <a:bodyPr/>
          <a:lstStyle/>
          <a:p>
            <a:pPr>
              <a:defRPr/>
            </a:pPr>
            <a:fld id="{8663669D-2BA9-4702-B0D8-BA76FEAF13EF}" type="slidenum">
              <a:rPr lang="en-NZ" smtClean="0"/>
              <a:pPr>
                <a:defRPr/>
              </a:pPr>
              <a:t>23</a:t>
            </a:fld>
            <a:endParaRPr lang="en-NZ"/>
          </a:p>
        </p:txBody>
      </p:sp>
      <p:sp>
        <p:nvSpPr>
          <p:cNvPr id="4" name="Footer Placeholder 3"/>
          <p:cNvSpPr>
            <a:spLocks noGrp="1"/>
          </p:cNvSpPr>
          <p:nvPr>
            <p:ph type="ftr" sz="quarter" idx="11"/>
          </p:nvPr>
        </p:nvSpPr>
        <p:spPr/>
        <p:txBody>
          <a:bodyPr/>
          <a:lstStyle/>
          <a:p>
            <a:pPr>
              <a:defRPr/>
            </a:pPr>
            <a:r>
              <a:rPr lang="en-NZ" smtClean="0"/>
              <a:t>Software Quality</a:t>
            </a:r>
            <a:endParaRPr lang="en-NZ"/>
          </a:p>
        </p:txBody>
      </p:sp>
    </p:spTree>
    <p:extLst>
      <p:ext uri="{BB962C8B-B14F-4D97-AF65-F5344CB8AC3E}">
        <p14:creationId xmlns:p14="http://schemas.microsoft.com/office/powerpoint/2010/main" val="119617488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Relation of XAT to user stories</a:t>
            </a:r>
            <a:endParaRPr lang="en-NZ" dirty="0"/>
          </a:p>
        </p:txBody>
      </p:sp>
      <p:sp>
        <p:nvSpPr>
          <p:cNvPr id="3" name="Content Placeholder 2"/>
          <p:cNvSpPr>
            <a:spLocks noGrp="1"/>
          </p:cNvSpPr>
          <p:nvPr>
            <p:ph sz="quarter" idx="1"/>
          </p:nvPr>
        </p:nvSpPr>
        <p:spPr/>
        <p:txBody>
          <a:bodyPr/>
          <a:lstStyle/>
          <a:p>
            <a:r>
              <a:rPr lang="en-NZ" dirty="0" smtClean="0"/>
              <a:t>“Customers create the acceptance tests from user stories.”</a:t>
            </a:r>
          </a:p>
          <a:p>
            <a:pPr lvl="1"/>
            <a:r>
              <a:rPr lang="en-NZ" dirty="0" smtClean="0"/>
              <a:t>“The ratio of user stories to acceptance tests is usually one to many.</a:t>
            </a:r>
          </a:p>
          <a:p>
            <a:pPr lvl="1"/>
            <a:r>
              <a:rPr lang="en-NZ" dirty="0" smtClean="0"/>
              <a:t>“That is, more than one acceptance test may be needed for each user story.”</a:t>
            </a:r>
          </a:p>
          <a:p>
            <a:pPr lvl="1"/>
            <a:r>
              <a:rPr lang="en-NZ" i="1" dirty="0" smtClean="0"/>
              <a:t>? This sounds like quite a burden on the customer! I wonder how many XP projects are actually doing this?</a:t>
            </a:r>
          </a:p>
        </p:txBody>
      </p:sp>
      <p:sp>
        <p:nvSpPr>
          <p:cNvPr id="5" name="Date Placeholder 4"/>
          <p:cNvSpPr>
            <a:spLocks noGrp="1"/>
          </p:cNvSpPr>
          <p:nvPr>
            <p:ph type="dt" sz="half" idx="10"/>
          </p:nvPr>
        </p:nvSpPr>
        <p:spPr/>
        <p:txBody>
          <a:bodyPr/>
          <a:lstStyle/>
          <a:p>
            <a:pPr>
              <a:defRPr/>
            </a:pPr>
            <a:r>
              <a:rPr lang="en-US" smtClean="0"/>
              <a:t>2015 S1</a:t>
            </a:r>
            <a:endParaRPr lang="en-NZ"/>
          </a:p>
        </p:txBody>
      </p:sp>
      <p:sp>
        <p:nvSpPr>
          <p:cNvPr id="6" name="Slide Number Placeholder 5"/>
          <p:cNvSpPr>
            <a:spLocks noGrp="1"/>
          </p:cNvSpPr>
          <p:nvPr>
            <p:ph type="sldNum" sz="quarter" idx="12"/>
          </p:nvPr>
        </p:nvSpPr>
        <p:spPr/>
        <p:txBody>
          <a:bodyPr/>
          <a:lstStyle/>
          <a:p>
            <a:pPr>
              <a:defRPr/>
            </a:pPr>
            <a:fld id="{8663669D-2BA9-4702-B0D8-BA76FEAF13EF}" type="slidenum">
              <a:rPr lang="en-NZ" smtClean="0"/>
              <a:pPr>
                <a:defRPr/>
              </a:pPr>
              <a:t>24</a:t>
            </a:fld>
            <a:endParaRPr lang="en-NZ"/>
          </a:p>
        </p:txBody>
      </p:sp>
      <p:sp>
        <p:nvSpPr>
          <p:cNvPr id="4" name="Footer Placeholder 3"/>
          <p:cNvSpPr>
            <a:spLocks noGrp="1"/>
          </p:cNvSpPr>
          <p:nvPr>
            <p:ph type="ftr" sz="quarter" idx="11"/>
          </p:nvPr>
        </p:nvSpPr>
        <p:spPr/>
        <p:txBody>
          <a:bodyPr/>
          <a:lstStyle/>
          <a:p>
            <a:pPr>
              <a:defRPr/>
            </a:pPr>
            <a:r>
              <a:rPr lang="en-NZ" smtClean="0"/>
              <a:t>Software Quality</a:t>
            </a:r>
            <a:endParaRPr lang="en-NZ"/>
          </a:p>
        </p:txBody>
      </p:sp>
    </p:spTree>
    <p:extLst>
      <p:ext uri="{BB962C8B-B14F-4D97-AF65-F5344CB8AC3E}">
        <p14:creationId xmlns:p14="http://schemas.microsoft.com/office/powerpoint/2010/main" val="91792462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Automation of XAT?</a:t>
            </a:r>
            <a:endParaRPr lang="en-NZ" dirty="0"/>
          </a:p>
        </p:txBody>
      </p:sp>
      <p:sp>
        <p:nvSpPr>
          <p:cNvPr id="3" name="Content Placeholder 2"/>
          <p:cNvSpPr>
            <a:spLocks noGrp="1"/>
          </p:cNvSpPr>
          <p:nvPr>
            <p:ph sz="quarter" idx="1"/>
          </p:nvPr>
        </p:nvSpPr>
        <p:spPr>
          <a:xfrm>
            <a:off x="165100" y="1219200"/>
            <a:ext cx="9493250" cy="4586064"/>
          </a:xfrm>
        </p:spPr>
        <p:txBody>
          <a:bodyPr>
            <a:normAutofit fontScale="92500" lnSpcReduction="10000"/>
          </a:bodyPr>
          <a:lstStyle/>
          <a:p>
            <a:r>
              <a:rPr lang="en-NZ" dirty="0" smtClean="0"/>
              <a:t>“Acceptance tests in XT may or may not be automated.</a:t>
            </a:r>
          </a:p>
          <a:p>
            <a:endParaRPr lang="en-NZ" dirty="0" smtClean="0"/>
          </a:p>
          <a:p>
            <a:r>
              <a:rPr lang="en-NZ" dirty="0" smtClean="0"/>
              <a:t>“For example, an </a:t>
            </a:r>
            <a:r>
              <a:rPr lang="en-NZ" dirty="0" err="1" smtClean="0"/>
              <a:t>unautomated</a:t>
            </a:r>
            <a:r>
              <a:rPr lang="en-NZ" dirty="0" smtClean="0"/>
              <a:t> test is required when the customer must validate that a user-input screen meets its specification with respect to </a:t>
            </a:r>
            <a:r>
              <a:rPr lang="en-NZ" dirty="0" err="1" smtClean="0"/>
              <a:t>color</a:t>
            </a:r>
            <a:r>
              <a:rPr lang="en-NZ" dirty="0" smtClean="0"/>
              <a:t> and screen layout.”</a:t>
            </a:r>
          </a:p>
          <a:p>
            <a:pPr lvl="1"/>
            <a:r>
              <a:rPr lang="en-NZ" dirty="0" smtClean="0"/>
              <a:t>Hmmm… a layout &amp; colour test could be fully automated, with some image-processing techniques, if the specification is very precise.  However a spec that’s a one-line “user story” is will require some subjective measurement of attributes such as “easy to use”, “legible”, “attractive”.</a:t>
            </a:r>
          </a:p>
          <a:p>
            <a:endParaRPr lang="en-NZ" dirty="0" smtClean="0"/>
          </a:p>
          <a:p>
            <a:r>
              <a:rPr lang="en-NZ" dirty="0" smtClean="0"/>
              <a:t>“An example of an automated test is when the application must calculate some payroll values using data input via some data source such as a flat file to simulate production values.”</a:t>
            </a:r>
          </a:p>
        </p:txBody>
      </p:sp>
      <p:sp>
        <p:nvSpPr>
          <p:cNvPr id="5" name="Date Placeholder 4"/>
          <p:cNvSpPr>
            <a:spLocks noGrp="1"/>
          </p:cNvSpPr>
          <p:nvPr>
            <p:ph type="dt" sz="half" idx="10"/>
          </p:nvPr>
        </p:nvSpPr>
        <p:spPr/>
        <p:txBody>
          <a:bodyPr/>
          <a:lstStyle/>
          <a:p>
            <a:pPr>
              <a:defRPr/>
            </a:pPr>
            <a:r>
              <a:rPr lang="en-US" smtClean="0"/>
              <a:t>2015 S1</a:t>
            </a:r>
            <a:endParaRPr lang="en-NZ"/>
          </a:p>
        </p:txBody>
      </p:sp>
      <p:sp>
        <p:nvSpPr>
          <p:cNvPr id="6" name="Slide Number Placeholder 5"/>
          <p:cNvSpPr>
            <a:spLocks noGrp="1"/>
          </p:cNvSpPr>
          <p:nvPr>
            <p:ph type="sldNum" sz="quarter" idx="12"/>
          </p:nvPr>
        </p:nvSpPr>
        <p:spPr/>
        <p:txBody>
          <a:bodyPr/>
          <a:lstStyle/>
          <a:p>
            <a:pPr>
              <a:defRPr/>
            </a:pPr>
            <a:fld id="{8663669D-2BA9-4702-B0D8-BA76FEAF13EF}" type="slidenum">
              <a:rPr lang="en-NZ" smtClean="0"/>
              <a:pPr>
                <a:defRPr/>
              </a:pPr>
              <a:t>25</a:t>
            </a:fld>
            <a:endParaRPr lang="en-NZ"/>
          </a:p>
        </p:txBody>
      </p:sp>
      <p:sp>
        <p:nvSpPr>
          <p:cNvPr id="4" name="Footer Placeholder 3"/>
          <p:cNvSpPr>
            <a:spLocks noGrp="1"/>
          </p:cNvSpPr>
          <p:nvPr>
            <p:ph type="ftr" sz="quarter" idx="11"/>
          </p:nvPr>
        </p:nvSpPr>
        <p:spPr/>
        <p:txBody>
          <a:bodyPr/>
          <a:lstStyle/>
          <a:p>
            <a:pPr>
              <a:defRPr/>
            </a:pPr>
            <a:r>
              <a:rPr lang="en-NZ" smtClean="0"/>
              <a:t>Software Quality</a:t>
            </a:r>
            <a:endParaRPr lang="en-NZ"/>
          </a:p>
        </p:txBody>
      </p:sp>
    </p:spTree>
    <p:extLst>
      <p:ext uri="{BB962C8B-B14F-4D97-AF65-F5344CB8AC3E}">
        <p14:creationId xmlns:p14="http://schemas.microsoft.com/office/powerpoint/2010/main" val="48007278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XAT: a Validation or a Verification?</a:t>
            </a:r>
            <a:endParaRPr lang="en-NZ" dirty="0"/>
          </a:p>
        </p:txBody>
      </p:sp>
      <p:sp>
        <p:nvSpPr>
          <p:cNvPr id="3" name="Content Placeholder 2"/>
          <p:cNvSpPr>
            <a:spLocks noGrp="1"/>
          </p:cNvSpPr>
          <p:nvPr>
            <p:ph sz="quarter" idx="1"/>
          </p:nvPr>
        </p:nvSpPr>
        <p:spPr>
          <a:xfrm>
            <a:off x="165100" y="1219200"/>
            <a:ext cx="9540428" cy="4874096"/>
          </a:xfrm>
        </p:spPr>
        <p:txBody>
          <a:bodyPr>
            <a:normAutofit fontScale="92500" lnSpcReduction="20000"/>
          </a:bodyPr>
          <a:lstStyle/>
          <a:p>
            <a:r>
              <a:rPr lang="en-NZ" dirty="0" smtClean="0"/>
              <a:t>In XAT, as described by Myers, the customer is asked whether or not the system produces </a:t>
            </a:r>
            <a:r>
              <a:rPr lang="en-NZ" dirty="0" smtClean="0">
                <a:solidFill>
                  <a:srgbClr val="FF0000"/>
                </a:solidFill>
              </a:rPr>
              <a:t>valid</a:t>
            </a:r>
            <a:r>
              <a:rPr lang="en-NZ" dirty="0" smtClean="0"/>
              <a:t> output.</a:t>
            </a:r>
          </a:p>
          <a:p>
            <a:pPr lvl="1"/>
            <a:r>
              <a:rPr lang="en-NZ" dirty="0" smtClean="0">
                <a:solidFill>
                  <a:srgbClr val="FF0000"/>
                </a:solidFill>
              </a:rPr>
              <a:t>System validation</a:t>
            </a:r>
            <a:r>
              <a:rPr lang="en-NZ" dirty="0" smtClean="0"/>
              <a:t>: commonly defined as “Are we building the right thing for you?”</a:t>
            </a:r>
          </a:p>
          <a:p>
            <a:pPr lvl="1"/>
            <a:r>
              <a:rPr lang="en-NZ" dirty="0" smtClean="0">
                <a:solidFill>
                  <a:srgbClr val="FF0000"/>
                </a:solidFill>
              </a:rPr>
              <a:t>System verification</a:t>
            </a:r>
            <a:r>
              <a:rPr lang="en-NZ" dirty="0" smtClean="0"/>
              <a:t>: “Are we building it right?”, that is, does the system meet its specifications?</a:t>
            </a:r>
          </a:p>
          <a:p>
            <a:pPr lvl="1"/>
            <a:r>
              <a:rPr lang="en-NZ" dirty="0" smtClean="0">
                <a:solidFill>
                  <a:srgbClr val="FF0000"/>
                </a:solidFill>
              </a:rPr>
              <a:t>Requirements validation</a:t>
            </a:r>
            <a:r>
              <a:rPr lang="en-NZ" dirty="0" smtClean="0"/>
              <a:t>: “Do the requirements specify a system that you, the customer, would want to use – assuming we can build it?”</a:t>
            </a:r>
          </a:p>
          <a:p>
            <a:pPr lvl="1"/>
            <a:r>
              <a:rPr lang="en-NZ" dirty="0" smtClean="0">
                <a:solidFill>
                  <a:srgbClr val="FF0000"/>
                </a:solidFill>
              </a:rPr>
              <a:t>Requirements verification</a:t>
            </a:r>
            <a:r>
              <a:rPr lang="en-NZ" dirty="0" smtClean="0"/>
              <a:t>: “Do the requirements make sense?”, that is, could our </a:t>
            </a:r>
            <a:r>
              <a:rPr lang="en-NZ" dirty="0" err="1" smtClean="0"/>
              <a:t>dev</a:t>
            </a:r>
            <a:r>
              <a:rPr lang="en-NZ" dirty="0" smtClean="0"/>
              <a:t> team understand them well enough to implement them, or are they too vague, contradictory, or infeasible?</a:t>
            </a:r>
          </a:p>
          <a:p>
            <a:endParaRPr lang="en-NZ" dirty="0" smtClean="0"/>
          </a:p>
          <a:p>
            <a:r>
              <a:rPr lang="en-NZ" dirty="0" smtClean="0"/>
              <a:t>Because customers aren’t allowed to change their stories during an acceptance test, I’d say XAT is a system verification.</a:t>
            </a:r>
          </a:p>
          <a:p>
            <a:pPr lvl="1"/>
            <a:r>
              <a:rPr lang="en-NZ" dirty="0" smtClean="0"/>
              <a:t>Any new stories should be prioritised into the release schedule.</a:t>
            </a:r>
            <a:endParaRPr lang="en-NZ" dirty="0"/>
          </a:p>
          <a:p>
            <a:pPr lvl="1"/>
            <a:r>
              <a:rPr lang="en-NZ" i="1" dirty="0" smtClean="0"/>
              <a:t>My question: If there are no new stories during XAT, is the current system valid?</a:t>
            </a:r>
          </a:p>
          <a:p>
            <a:pPr lvl="1"/>
            <a:endParaRPr lang="en-NZ" dirty="0"/>
          </a:p>
        </p:txBody>
      </p:sp>
      <p:sp>
        <p:nvSpPr>
          <p:cNvPr id="5" name="Date Placeholder 4"/>
          <p:cNvSpPr>
            <a:spLocks noGrp="1"/>
          </p:cNvSpPr>
          <p:nvPr>
            <p:ph type="dt" sz="half" idx="10"/>
          </p:nvPr>
        </p:nvSpPr>
        <p:spPr/>
        <p:txBody>
          <a:bodyPr/>
          <a:lstStyle/>
          <a:p>
            <a:pPr>
              <a:defRPr/>
            </a:pPr>
            <a:r>
              <a:rPr lang="en-US" smtClean="0"/>
              <a:t>2015 S1</a:t>
            </a:r>
            <a:endParaRPr lang="en-NZ"/>
          </a:p>
        </p:txBody>
      </p:sp>
      <p:sp>
        <p:nvSpPr>
          <p:cNvPr id="6" name="Slide Number Placeholder 5"/>
          <p:cNvSpPr>
            <a:spLocks noGrp="1"/>
          </p:cNvSpPr>
          <p:nvPr>
            <p:ph type="sldNum" sz="quarter" idx="12"/>
          </p:nvPr>
        </p:nvSpPr>
        <p:spPr/>
        <p:txBody>
          <a:bodyPr/>
          <a:lstStyle/>
          <a:p>
            <a:pPr>
              <a:defRPr/>
            </a:pPr>
            <a:fld id="{8663669D-2BA9-4702-B0D8-BA76FEAF13EF}" type="slidenum">
              <a:rPr lang="en-NZ" smtClean="0"/>
              <a:pPr>
                <a:defRPr/>
              </a:pPr>
              <a:t>26</a:t>
            </a:fld>
            <a:endParaRPr lang="en-NZ"/>
          </a:p>
        </p:txBody>
      </p:sp>
      <p:sp>
        <p:nvSpPr>
          <p:cNvPr id="4" name="Footer Placeholder 3"/>
          <p:cNvSpPr>
            <a:spLocks noGrp="1"/>
          </p:cNvSpPr>
          <p:nvPr>
            <p:ph type="ftr" sz="quarter" idx="11"/>
          </p:nvPr>
        </p:nvSpPr>
        <p:spPr/>
        <p:txBody>
          <a:bodyPr/>
          <a:lstStyle/>
          <a:p>
            <a:pPr>
              <a:defRPr/>
            </a:pPr>
            <a:r>
              <a:rPr lang="en-NZ" smtClean="0"/>
              <a:t>Software Quality</a:t>
            </a:r>
            <a:endParaRPr lang="en-NZ"/>
          </a:p>
        </p:txBody>
      </p:sp>
    </p:spTree>
    <p:extLst>
      <p:ext uri="{BB962C8B-B14F-4D97-AF65-F5344CB8AC3E}">
        <p14:creationId xmlns:p14="http://schemas.microsoft.com/office/powerpoint/2010/main" val="296617151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The Peril of Changing Requirements</a:t>
            </a:r>
            <a:endParaRPr lang="en-NZ" dirty="0"/>
          </a:p>
        </p:txBody>
      </p:sp>
      <p:sp>
        <p:nvSpPr>
          <p:cNvPr id="3" name="Content Placeholder 2"/>
          <p:cNvSpPr>
            <a:spLocks noGrp="1"/>
          </p:cNvSpPr>
          <p:nvPr>
            <p:ph sz="quarter" idx="1"/>
          </p:nvPr>
        </p:nvSpPr>
        <p:spPr>
          <a:xfrm>
            <a:off x="165100" y="1219200"/>
            <a:ext cx="9493250" cy="4730080"/>
          </a:xfrm>
        </p:spPr>
        <p:txBody>
          <a:bodyPr>
            <a:normAutofit fontScale="92500" lnSpcReduction="20000"/>
          </a:bodyPr>
          <a:lstStyle/>
          <a:p>
            <a:r>
              <a:rPr lang="en-NZ" dirty="0" smtClean="0"/>
              <a:t>If previously-accepted requirements are changed, the development may make little or no “forward progress”</a:t>
            </a:r>
          </a:p>
          <a:p>
            <a:pPr lvl="1"/>
            <a:r>
              <a:rPr lang="en-NZ" dirty="0" smtClean="0"/>
              <a:t>Developers must revise unit tests, and then recode the units, to conform to the new requirements</a:t>
            </a:r>
          </a:p>
          <a:p>
            <a:pPr lvl="1"/>
            <a:endParaRPr lang="en-NZ" dirty="0" smtClean="0"/>
          </a:p>
          <a:p>
            <a:r>
              <a:rPr lang="en-NZ" dirty="0" smtClean="0"/>
              <a:t>Trish </a:t>
            </a:r>
            <a:r>
              <a:rPr lang="en-NZ" dirty="0"/>
              <a:t>Koo (</a:t>
            </a:r>
            <a:r>
              <a:rPr lang="en-NZ" dirty="0">
                <a:hlinkClick r:id="rId2"/>
              </a:rPr>
              <a:t>http://trishkhoo.com/2009/01/extreme-testing-xt</a:t>
            </a:r>
            <a:r>
              <a:rPr lang="en-NZ" dirty="0" smtClean="0">
                <a:hlinkClick r:id="rId2"/>
              </a:rPr>
              <a:t>/</a:t>
            </a:r>
            <a:r>
              <a:rPr lang="en-NZ" dirty="0" smtClean="0"/>
              <a:t>): </a:t>
            </a:r>
          </a:p>
          <a:p>
            <a:pPr lvl="1"/>
            <a:r>
              <a:rPr lang="en-NZ" dirty="0" smtClean="0"/>
              <a:t>“Whenever </a:t>
            </a:r>
            <a:r>
              <a:rPr lang="en-NZ" dirty="0"/>
              <a:t>requirements change, the developers adapt fairly easily but the testers are still gritting their teeth because they have to update a huge backlog of test cases for regression testing</a:t>
            </a:r>
            <a:r>
              <a:rPr lang="en-NZ" dirty="0" smtClean="0"/>
              <a:t>.”</a:t>
            </a:r>
          </a:p>
          <a:p>
            <a:pPr lvl="1"/>
            <a:endParaRPr lang="en-NZ" dirty="0" smtClean="0"/>
          </a:p>
          <a:p>
            <a:r>
              <a:rPr lang="en-NZ" dirty="0" smtClean="0"/>
              <a:t>If previously-accepted requirements are “cast in concrete”, then the project may fail as soon as the “mistake” is discovered.</a:t>
            </a:r>
          </a:p>
          <a:p>
            <a:pPr lvl="1"/>
            <a:r>
              <a:rPr lang="en-NZ" dirty="0" smtClean="0"/>
              <a:t>In my (very limited) experience, end-users rarely know what they want until they have fiddled with a prototype.  Then the stories change rapidly!</a:t>
            </a:r>
            <a:endParaRPr lang="en-NZ" dirty="0"/>
          </a:p>
        </p:txBody>
      </p:sp>
      <p:sp>
        <p:nvSpPr>
          <p:cNvPr id="5" name="Date Placeholder 4"/>
          <p:cNvSpPr>
            <a:spLocks noGrp="1"/>
          </p:cNvSpPr>
          <p:nvPr>
            <p:ph type="dt" sz="half" idx="10"/>
          </p:nvPr>
        </p:nvSpPr>
        <p:spPr/>
        <p:txBody>
          <a:bodyPr/>
          <a:lstStyle/>
          <a:p>
            <a:pPr>
              <a:defRPr/>
            </a:pPr>
            <a:r>
              <a:rPr lang="en-US" smtClean="0"/>
              <a:t>2015 S1</a:t>
            </a:r>
            <a:endParaRPr lang="en-NZ"/>
          </a:p>
        </p:txBody>
      </p:sp>
      <p:sp>
        <p:nvSpPr>
          <p:cNvPr id="6" name="Slide Number Placeholder 5"/>
          <p:cNvSpPr>
            <a:spLocks noGrp="1"/>
          </p:cNvSpPr>
          <p:nvPr>
            <p:ph type="sldNum" sz="quarter" idx="12"/>
          </p:nvPr>
        </p:nvSpPr>
        <p:spPr/>
        <p:txBody>
          <a:bodyPr/>
          <a:lstStyle/>
          <a:p>
            <a:pPr>
              <a:defRPr/>
            </a:pPr>
            <a:fld id="{8663669D-2BA9-4702-B0D8-BA76FEAF13EF}" type="slidenum">
              <a:rPr lang="en-NZ" smtClean="0"/>
              <a:pPr>
                <a:defRPr/>
              </a:pPr>
              <a:t>27</a:t>
            </a:fld>
            <a:endParaRPr lang="en-NZ"/>
          </a:p>
        </p:txBody>
      </p:sp>
      <p:sp>
        <p:nvSpPr>
          <p:cNvPr id="4" name="Footer Placeholder 3"/>
          <p:cNvSpPr>
            <a:spLocks noGrp="1"/>
          </p:cNvSpPr>
          <p:nvPr>
            <p:ph type="ftr" sz="quarter" idx="11"/>
          </p:nvPr>
        </p:nvSpPr>
        <p:spPr/>
        <p:txBody>
          <a:bodyPr/>
          <a:lstStyle/>
          <a:p>
            <a:pPr>
              <a:defRPr/>
            </a:pPr>
            <a:r>
              <a:rPr lang="en-NZ" smtClean="0"/>
              <a:t>Software Quality</a:t>
            </a:r>
            <a:endParaRPr lang="en-NZ"/>
          </a:p>
        </p:txBody>
      </p:sp>
    </p:spTree>
    <p:extLst>
      <p:ext uri="{BB962C8B-B14F-4D97-AF65-F5344CB8AC3E}">
        <p14:creationId xmlns:p14="http://schemas.microsoft.com/office/powerpoint/2010/main" val="409772597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Software updates are </a:t>
            </a:r>
            <a:r>
              <a:rPr lang="en-NZ" dirty="0" smtClean="0"/>
              <a:t>hazardous</a:t>
            </a:r>
            <a:endParaRPr lang="en-NZ" dirty="0"/>
          </a:p>
        </p:txBody>
      </p:sp>
      <p:sp>
        <p:nvSpPr>
          <p:cNvPr id="3" name="Content Placeholder 2"/>
          <p:cNvSpPr>
            <a:spLocks noGrp="1"/>
          </p:cNvSpPr>
          <p:nvPr>
            <p:ph sz="quarter" idx="1"/>
          </p:nvPr>
        </p:nvSpPr>
        <p:spPr>
          <a:xfrm>
            <a:off x="165100" y="1363216"/>
            <a:ext cx="9396412" cy="4442048"/>
          </a:xfrm>
        </p:spPr>
        <p:txBody>
          <a:bodyPr>
            <a:normAutofit fontScale="77500" lnSpcReduction="20000"/>
          </a:bodyPr>
          <a:lstStyle/>
          <a:p>
            <a:r>
              <a:rPr lang="en-NZ" dirty="0" smtClean="0"/>
              <a:t>When </a:t>
            </a:r>
            <a:r>
              <a:rPr lang="en-NZ" dirty="0"/>
              <a:t>software is in the field, it is </a:t>
            </a:r>
            <a:r>
              <a:rPr lang="en-NZ" b="1" dirty="0" smtClean="0"/>
              <a:t>very</a:t>
            </a:r>
            <a:r>
              <a:rPr lang="en-NZ" dirty="0" smtClean="0"/>
              <a:t> </a:t>
            </a:r>
            <a:r>
              <a:rPr lang="en-NZ" dirty="0"/>
              <a:t>hazardous to change any of its features.  </a:t>
            </a:r>
            <a:endParaRPr lang="en-NZ" dirty="0" smtClean="0"/>
          </a:p>
          <a:p>
            <a:pPr lvl="1"/>
            <a:r>
              <a:rPr lang="en-NZ" dirty="0" smtClean="0"/>
              <a:t>This </a:t>
            </a:r>
            <a:r>
              <a:rPr lang="en-NZ" dirty="0"/>
              <a:t>is true even when a feature is reported as a "bug" by some stakeholders, </a:t>
            </a:r>
            <a:r>
              <a:rPr lang="en-NZ" dirty="0" smtClean="0"/>
              <a:t>and the </a:t>
            </a:r>
            <a:r>
              <a:rPr lang="en-NZ" dirty="0"/>
              <a:t>QA team agrees that it </a:t>
            </a:r>
            <a:r>
              <a:rPr lang="en-NZ" dirty="0" smtClean="0"/>
              <a:t>is </a:t>
            </a:r>
            <a:r>
              <a:rPr lang="en-NZ" dirty="0"/>
              <a:t>a bug.  </a:t>
            </a:r>
            <a:endParaRPr lang="en-NZ" dirty="0" smtClean="0"/>
          </a:p>
          <a:p>
            <a:pPr lvl="1"/>
            <a:r>
              <a:rPr lang="en-NZ" dirty="0"/>
              <a:t>O</a:t>
            </a:r>
            <a:r>
              <a:rPr lang="en-NZ" dirty="0" smtClean="0"/>
              <a:t>ther </a:t>
            </a:r>
            <a:r>
              <a:rPr lang="en-NZ" dirty="0"/>
              <a:t>stakeholders may have become </a:t>
            </a:r>
            <a:r>
              <a:rPr lang="en-NZ" dirty="0">
                <a:solidFill>
                  <a:srgbClr val="FF0000"/>
                </a:solidFill>
              </a:rPr>
              <a:t>accustomed to the buggy behaviour</a:t>
            </a:r>
            <a:r>
              <a:rPr lang="en-NZ" dirty="0"/>
              <a:t>, and are likely to be </a:t>
            </a:r>
            <a:r>
              <a:rPr lang="en-NZ" dirty="0">
                <a:solidFill>
                  <a:srgbClr val="FF0000"/>
                </a:solidFill>
              </a:rPr>
              <a:t>confused, annoyed, or even angered </a:t>
            </a:r>
            <a:r>
              <a:rPr lang="en-NZ" dirty="0"/>
              <a:t>when it is "fixed".  </a:t>
            </a:r>
          </a:p>
          <a:p>
            <a:endParaRPr lang="en-NZ" dirty="0" smtClean="0"/>
          </a:p>
          <a:p>
            <a:r>
              <a:rPr lang="en-NZ" dirty="0" smtClean="0"/>
              <a:t>In </a:t>
            </a:r>
            <a:r>
              <a:rPr lang="en-NZ" dirty="0"/>
              <a:t>a sports analogy, this hazard is called </a:t>
            </a:r>
            <a:endParaRPr lang="en-NZ" dirty="0" smtClean="0"/>
          </a:p>
          <a:p>
            <a:pPr lvl="1"/>
            <a:r>
              <a:rPr lang="en-NZ" dirty="0" smtClean="0"/>
              <a:t>"</a:t>
            </a:r>
            <a:r>
              <a:rPr lang="en-NZ" dirty="0"/>
              <a:t>changing the rules after the game has started".</a:t>
            </a:r>
          </a:p>
          <a:p>
            <a:endParaRPr lang="en-NZ" dirty="0" smtClean="0"/>
          </a:p>
          <a:p>
            <a:r>
              <a:rPr lang="en-NZ" dirty="0" smtClean="0"/>
              <a:t>My </a:t>
            </a:r>
            <a:r>
              <a:rPr lang="en-NZ" dirty="0"/>
              <a:t>advice: unless there's a major security risk, a major legal risk, or a major dissatisfaction among </a:t>
            </a:r>
            <a:r>
              <a:rPr lang="en-NZ" dirty="0" smtClean="0"/>
              <a:t>stakeholders with a </a:t>
            </a:r>
            <a:r>
              <a:rPr lang="en-NZ" dirty="0"/>
              <a:t>software product, </a:t>
            </a:r>
            <a:endParaRPr lang="en-NZ" dirty="0" smtClean="0"/>
          </a:p>
          <a:p>
            <a:pPr lvl="1"/>
            <a:r>
              <a:rPr lang="en-NZ" dirty="0"/>
              <a:t>U</a:t>
            </a:r>
            <a:r>
              <a:rPr lang="en-NZ" dirty="0" smtClean="0"/>
              <a:t>ser-visible </a:t>
            </a:r>
            <a:r>
              <a:rPr lang="en-NZ" dirty="0"/>
              <a:t>behaviour </a:t>
            </a:r>
            <a:r>
              <a:rPr lang="en-NZ" dirty="0">
                <a:solidFill>
                  <a:srgbClr val="FF0000"/>
                </a:solidFill>
              </a:rPr>
              <a:t>("look and feel") should remain </a:t>
            </a:r>
            <a:r>
              <a:rPr lang="en-NZ" dirty="0" smtClean="0">
                <a:solidFill>
                  <a:srgbClr val="FF0000"/>
                </a:solidFill>
              </a:rPr>
              <a:t>constant</a:t>
            </a:r>
            <a:r>
              <a:rPr lang="en-NZ" dirty="0" smtClean="0"/>
              <a:t>.  </a:t>
            </a:r>
          </a:p>
          <a:p>
            <a:pPr lvl="1"/>
            <a:r>
              <a:rPr lang="en-NZ" dirty="0" smtClean="0"/>
              <a:t>Even </a:t>
            </a:r>
            <a:r>
              <a:rPr lang="en-NZ" dirty="0"/>
              <a:t>during a major version-step, </a:t>
            </a:r>
            <a:r>
              <a:rPr lang="en-NZ" dirty="0" smtClean="0">
                <a:solidFill>
                  <a:srgbClr val="FF0000"/>
                </a:solidFill>
              </a:rPr>
              <a:t>feature-change should be minimised</a:t>
            </a:r>
            <a:r>
              <a:rPr lang="en-NZ" dirty="0" smtClean="0"/>
              <a:t>.</a:t>
            </a:r>
          </a:p>
          <a:p>
            <a:pPr lvl="1"/>
            <a:r>
              <a:rPr lang="en-NZ" dirty="0" smtClean="0"/>
              <a:t>I say this because I believe most users don’t want to learn new features, adjust </a:t>
            </a:r>
            <a:r>
              <a:rPr lang="en-NZ" dirty="0"/>
              <a:t>their </a:t>
            </a:r>
            <a:r>
              <a:rPr lang="en-NZ" dirty="0" smtClean="0"/>
              <a:t>behaviour,  or modify their expectations… but … </a:t>
            </a:r>
            <a:r>
              <a:rPr lang="en-NZ" dirty="0" smtClean="0">
                <a:solidFill>
                  <a:srgbClr val="FF0000"/>
                </a:solidFill>
              </a:rPr>
              <a:t>if a change is “really cool” then users will happily “invest” significant time and money in order to gain a novel experience</a:t>
            </a:r>
            <a:r>
              <a:rPr lang="en-NZ" dirty="0" smtClean="0"/>
              <a:t>!</a:t>
            </a:r>
            <a:endParaRPr lang="en-NZ" dirty="0"/>
          </a:p>
          <a:p>
            <a:endParaRPr lang="en-NZ" dirty="0"/>
          </a:p>
        </p:txBody>
      </p:sp>
      <p:sp>
        <p:nvSpPr>
          <p:cNvPr id="5" name="Date Placeholder 4"/>
          <p:cNvSpPr>
            <a:spLocks noGrp="1"/>
          </p:cNvSpPr>
          <p:nvPr>
            <p:ph type="dt" sz="half" idx="10"/>
          </p:nvPr>
        </p:nvSpPr>
        <p:spPr/>
        <p:txBody>
          <a:bodyPr/>
          <a:lstStyle/>
          <a:p>
            <a:pPr>
              <a:defRPr/>
            </a:pPr>
            <a:r>
              <a:rPr lang="en-US" smtClean="0"/>
              <a:t>2015 S1</a:t>
            </a:r>
            <a:endParaRPr lang="en-NZ"/>
          </a:p>
        </p:txBody>
      </p:sp>
      <p:sp>
        <p:nvSpPr>
          <p:cNvPr id="6" name="Slide Number Placeholder 5"/>
          <p:cNvSpPr>
            <a:spLocks noGrp="1"/>
          </p:cNvSpPr>
          <p:nvPr>
            <p:ph type="sldNum" sz="quarter" idx="12"/>
          </p:nvPr>
        </p:nvSpPr>
        <p:spPr/>
        <p:txBody>
          <a:bodyPr/>
          <a:lstStyle/>
          <a:p>
            <a:pPr>
              <a:defRPr/>
            </a:pPr>
            <a:fld id="{8663669D-2BA9-4702-B0D8-BA76FEAF13EF}" type="slidenum">
              <a:rPr lang="en-NZ" smtClean="0"/>
              <a:pPr>
                <a:defRPr/>
              </a:pPr>
              <a:t>28</a:t>
            </a:fld>
            <a:endParaRPr lang="en-NZ"/>
          </a:p>
        </p:txBody>
      </p:sp>
      <p:sp>
        <p:nvSpPr>
          <p:cNvPr id="4" name="Footer Placeholder 3"/>
          <p:cNvSpPr>
            <a:spLocks noGrp="1"/>
          </p:cNvSpPr>
          <p:nvPr>
            <p:ph type="ftr" sz="quarter" idx="11"/>
          </p:nvPr>
        </p:nvSpPr>
        <p:spPr/>
        <p:txBody>
          <a:bodyPr/>
          <a:lstStyle/>
          <a:p>
            <a:pPr>
              <a:defRPr/>
            </a:pPr>
            <a:r>
              <a:rPr lang="en-NZ" smtClean="0"/>
              <a:t>Software Quality</a:t>
            </a:r>
            <a:endParaRPr lang="en-NZ"/>
          </a:p>
        </p:txBody>
      </p:sp>
    </p:spTree>
    <p:extLst>
      <p:ext uri="{BB962C8B-B14F-4D97-AF65-F5344CB8AC3E}">
        <p14:creationId xmlns:p14="http://schemas.microsoft.com/office/powerpoint/2010/main" val="355525404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Managing stakeholder conflicts in XAT</a:t>
            </a:r>
            <a:endParaRPr lang="en-NZ" dirty="0"/>
          </a:p>
        </p:txBody>
      </p:sp>
      <p:sp>
        <p:nvSpPr>
          <p:cNvPr id="3" name="Content Placeholder 2"/>
          <p:cNvSpPr>
            <a:spLocks noGrp="1"/>
          </p:cNvSpPr>
          <p:nvPr>
            <p:ph sz="quarter" idx="1"/>
          </p:nvPr>
        </p:nvSpPr>
        <p:spPr>
          <a:xfrm>
            <a:off x="165100" y="1291208"/>
            <a:ext cx="9540428" cy="4946104"/>
          </a:xfrm>
        </p:spPr>
        <p:txBody>
          <a:bodyPr>
            <a:normAutofit fontScale="77500" lnSpcReduction="20000"/>
          </a:bodyPr>
          <a:lstStyle/>
          <a:p>
            <a:r>
              <a:rPr lang="en-NZ" dirty="0" smtClean="0"/>
              <a:t>XAT (and XP) has no explicit process for managing stakeholder conflict.</a:t>
            </a:r>
          </a:p>
          <a:p>
            <a:pPr lvl="1"/>
            <a:r>
              <a:rPr lang="en-NZ" dirty="0"/>
              <a:t>XP assumes the </a:t>
            </a:r>
            <a:r>
              <a:rPr lang="en-NZ" dirty="0" err="1"/>
              <a:t>devteam</a:t>
            </a:r>
            <a:r>
              <a:rPr lang="en-NZ" dirty="0"/>
              <a:t> will have good access to an “on-site </a:t>
            </a:r>
            <a:r>
              <a:rPr lang="en-NZ" dirty="0" smtClean="0"/>
              <a:t>customer”</a:t>
            </a:r>
          </a:p>
          <a:p>
            <a:pPr lvl="2"/>
            <a:r>
              <a:rPr lang="en-NZ" dirty="0" smtClean="0"/>
              <a:t>To learn more, see </a:t>
            </a:r>
            <a:r>
              <a:rPr lang="en-NZ" dirty="0" smtClean="0">
                <a:hlinkClick r:id="rId2"/>
              </a:rPr>
              <a:t>http</a:t>
            </a:r>
            <a:r>
              <a:rPr lang="en-NZ" dirty="0">
                <a:hlinkClick r:id="rId2"/>
              </a:rPr>
              <a:t>://</a:t>
            </a:r>
            <a:r>
              <a:rPr lang="en-NZ" dirty="0" smtClean="0">
                <a:hlinkClick r:id="rId2"/>
              </a:rPr>
              <a:t>agilemodeling.com/essays/activeStakeholderParticipation.htm</a:t>
            </a:r>
            <a:r>
              <a:rPr lang="en-NZ" dirty="0" smtClean="0"/>
              <a:t>.</a:t>
            </a:r>
            <a:endParaRPr lang="en-NZ" dirty="0"/>
          </a:p>
          <a:p>
            <a:pPr lvl="1"/>
            <a:r>
              <a:rPr lang="en-NZ" dirty="0" smtClean="0"/>
              <a:t>Most XP projects have a primary stakeholder: the organisation that commissions the software.</a:t>
            </a:r>
          </a:p>
          <a:p>
            <a:pPr lvl="2"/>
            <a:r>
              <a:rPr lang="en-NZ" dirty="0"/>
              <a:t>But see </a:t>
            </a:r>
            <a:r>
              <a:rPr lang="en-NZ" dirty="0" err="1"/>
              <a:t>Grünbacher</a:t>
            </a:r>
            <a:r>
              <a:rPr lang="en-NZ" dirty="0"/>
              <a:t> &amp; Hofer, “Complementing XP with Requirements Negotiation”, in </a:t>
            </a:r>
            <a:r>
              <a:rPr lang="en-NZ" i="1" dirty="0"/>
              <a:t>Proc. 3</a:t>
            </a:r>
            <a:r>
              <a:rPr lang="en-NZ" i="1" baseline="30000" dirty="0"/>
              <a:t>rd</a:t>
            </a:r>
            <a:r>
              <a:rPr lang="en-NZ" i="1" dirty="0"/>
              <a:t> Int’l Conf. on </a:t>
            </a:r>
            <a:r>
              <a:rPr lang="en-NZ" i="1" dirty="0" err="1"/>
              <a:t>eXtreme</a:t>
            </a:r>
            <a:r>
              <a:rPr lang="en-NZ" i="1" dirty="0"/>
              <a:t> Programming and Agile Processes in Software </a:t>
            </a:r>
            <a:r>
              <a:rPr lang="en-NZ" i="1" dirty="0" err="1"/>
              <a:t>Eng’g</a:t>
            </a:r>
            <a:r>
              <a:rPr lang="en-NZ" i="1" dirty="0"/>
              <a:t>,</a:t>
            </a:r>
            <a:r>
              <a:rPr lang="en-NZ" dirty="0"/>
              <a:t> 2002, available </a:t>
            </a:r>
            <a:r>
              <a:rPr lang="en-NZ" u="sng" dirty="0">
                <a:hlinkClick r:id="rId3"/>
              </a:rPr>
              <a:t>http://cf.agilealliance.org/articles/system/article/file/909/file.pdf</a:t>
            </a:r>
            <a:r>
              <a:rPr lang="en-NZ" u="sng" dirty="0" smtClean="0"/>
              <a:t>.</a:t>
            </a:r>
            <a:endParaRPr lang="en-NZ" dirty="0" smtClean="0"/>
          </a:p>
          <a:p>
            <a:endParaRPr lang="en-NZ" dirty="0" smtClean="0"/>
          </a:p>
          <a:p>
            <a:r>
              <a:rPr lang="en-NZ" dirty="0" smtClean="0"/>
              <a:t>Who could be a valid “on-site customer” for an XAT on </a:t>
            </a:r>
            <a:r>
              <a:rPr lang="en-NZ" dirty="0" err="1" smtClean="0">
                <a:latin typeface="Consolas" panose="020B0609020204030204" pitchFamily="49" charset="0"/>
                <a:cs typeface="Consolas" panose="020B0609020204030204" pitchFamily="49" charset="0"/>
              </a:rPr>
              <a:t>createAppletImageIcon</a:t>
            </a:r>
            <a:r>
              <a:rPr lang="en-NZ" dirty="0" smtClean="0">
                <a:latin typeface="Consolas" panose="020B0609020204030204" pitchFamily="49" charset="0"/>
                <a:cs typeface="Consolas" panose="020B0609020204030204" pitchFamily="49" charset="0"/>
              </a:rPr>
              <a:t>()</a:t>
            </a:r>
            <a:r>
              <a:rPr lang="en-NZ" dirty="0" smtClean="0"/>
              <a:t>?</a:t>
            </a:r>
          </a:p>
          <a:p>
            <a:pPr lvl="1"/>
            <a:r>
              <a:rPr lang="en-NZ" dirty="0" smtClean="0"/>
              <a:t>If they’re a professor, they’ll have a hard time understanding the student point of view.  </a:t>
            </a:r>
          </a:p>
          <a:p>
            <a:pPr lvl="1"/>
            <a:r>
              <a:rPr lang="en-NZ" dirty="0" smtClean="0"/>
              <a:t>If they’re a student, they’ll have a hard time understanding the prof’s point of view., </a:t>
            </a:r>
          </a:p>
          <a:p>
            <a:pPr lvl="1"/>
            <a:r>
              <a:rPr lang="en-NZ" dirty="0" smtClean="0"/>
              <a:t>If they are a prospective future user, they might have an entirely different point of view.</a:t>
            </a:r>
          </a:p>
          <a:p>
            <a:endParaRPr lang="en-NZ" dirty="0" smtClean="0"/>
          </a:p>
          <a:p>
            <a:r>
              <a:rPr lang="en-NZ" dirty="0" smtClean="0"/>
              <a:t>The </a:t>
            </a:r>
            <a:r>
              <a:rPr lang="en-NZ" dirty="0"/>
              <a:t>IBM Rational Unified Process, and </a:t>
            </a:r>
            <a:r>
              <a:rPr lang="en-NZ" dirty="0" smtClean="0"/>
              <a:t>many other </a:t>
            </a:r>
            <a:r>
              <a:rPr lang="en-NZ" dirty="0"/>
              <a:t>“IS-style” </a:t>
            </a:r>
            <a:r>
              <a:rPr lang="en-NZ" dirty="0" smtClean="0"/>
              <a:t>development processes, treat stakeholder conflict as a first-order concern.</a:t>
            </a:r>
          </a:p>
          <a:p>
            <a:pPr lvl="1"/>
            <a:r>
              <a:rPr lang="en-NZ" dirty="0" smtClean="0"/>
              <a:t>I think there can be no “magic bullet”: stakeholder conflict is a fundamental problem in software development.</a:t>
            </a:r>
          </a:p>
        </p:txBody>
      </p:sp>
      <p:sp>
        <p:nvSpPr>
          <p:cNvPr id="5" name="Date Placeholder 4"/>
          <p:cNvSpPr>
            <a:spLocks noGrp="1"/>
          </p:cNvSpPr>
          <p:nvPr>
            <p:ph type="dt" sz="half" idx="10"/>
          </p:nvPr>
        </p:nvSpPr>
        <p:spPr/>
        <p:txBody>
          <a:bodyPr/>
          <a:lstStyle/>
          <a:p>
            <a:pPr>
              <a:defRPr/>
            </a:pPr>
            <a:r>
              <a:rPr lang="en-US" smtClean="0"/>
              <a:t>2015 S1</a:t>
            </a:r>
            <a:endParaRPr lang="en-NZ"/>
          </a:p>
        </p:txBody>
      </p:sp>
      <p:sp>
        <p:nvSpPr>
          <p:cNvPr id="6" name="Slide Number Placeholder 5"/>
          <p:cNvSpPr>
            <a:spLocks noGrp="1"/>
          </p:cNvSpPr>
          <p:nvPr>
            <p:ph type="sldNum" sz="quarter" idx="12"/>
          </p:nvPr>
        </p:nvSpPr>
        <p:spPr/>
        <p:txBody>
          <a:bodyPr/>
          <a:lstStyle/>
          <a:p>
            <a:pPr>
              <a:defRPr/>
            </a:pPr>
            <a:fld id="{8663669D-2BA9-4702-B0D8-BA76FEAF13EF}" type="slidenum">
              <a:rPr lang="en-NZ" smtClean="0"/>
              <a:pPr>
                <a:defRPr/>
              </a:pPr>
              <a:t>29</a:t>
            </a:fld>
            <a:endParaRPr lang="en-NZ"/>
          </a:p>
        </p:txBody>
      </p:sp>
      <p:sp>
        <p:nvSpPr>
          <p:cNvPr id="4" name="Footer Placeholder 3"/>
          <p:cNvSpPr>
            <a:spLocks noGrp="1"/>
          </p:cNvSpPr>
          <p:nvPr>
            <p:ph type="ftr" sz="quarter" idx="11"/>
          </p:nvPr>
        </p:nvSpPr>
        <p:spPr/>
        <p:txBody>
          <a:bodyPr/>
          <a:lstStyle/>
          <a:p>
            <a:pPr>
              <a:defRPr/>
            </a:pPr>
            <a:r>
              <a:rPr lang="en-NZ" smtClean="0"/>
              <a:t>Software Quality</a:t>
            </a:r>
            <a:endParaRPr lang="en-NZ"/>
          </a:p>
        </p:txBody>
      </p:sp>
    </p:spTree>
    <p:extLst>
      <p:ext uri="{BB962C8B-B14F-4D97-AF65-F5344CB8AC3E}">
        <p14:creationId xmlns:p14="http://schemas.microsoft.com/office/powerpoint/2010/main" val="7969431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Learning Goals for Today</a:t>
            </a:r>
            <a:endParaRPr lang="en-NZ" dirty="0"/>
          </a:p>
        </p:txBody>
      </p:sp>
      <p:sp>
        <p:nvSpPr>
          <p:cNvPr id="3" name="Content Placeholder 2"/>
          <p:cNvSpPr>
            <a:spLocks noGrp="1"/>
          </p:cNvSpPr>
          <p:nvPr>
            <p:ph sz="quarter" idx="1"/>
          </p:nvPr>
        </p:nvSpPr>
        <p:spPr/>
        <p:txBody>
          <a:bodyPr>
            <a:normAutofit/>
          </a:bodyPr>
          <a:lstStyle/>
          <a:p>
            <a:r>
              <a:rPr lang="en-NZ" dirty="0" smtClean="0"/>
              <a:t>Have a working understanding of Extreme Programming (XP).</a:t>
            </a:r>
          </a:p>
          <a:p>
            <a:pPr lvl="1"/>
            <a:r>
              <a:rPr lang="en-NZ" dirty="0" smtClean="0"/>
              <a:t>Given a description of a software development process, discuss its conformance with XP principles.</a:t>
            </a:r>
          </a:p>
          <a:p>
            <a:pPr lvl="1"/>
            <a:r>
              <a:rPr lang="en-NZ" dirty="0" smtClean="0"/>
              <a:t>What are the major arguments for XP?  Against it?</a:t>
            </a:r>
          </a:p>
          <a:p>
            <a:pPr lvl="1"/>
            <a:r>
              <a:rPr lang="en-NZ" dirty="0" smtClean="0"/>
              <a:t>Name, and briefly describe, some of the 12 core practices of XP.</a:t>
            </a:r>
          </a:p>
          <a:p>
            <a:pPr lvl="1"/>
            <a:endParaRPr lang="en-NZ" dirty="0"/>
          </a:p>
          <a:p>
            <a:r>
              <a:rPr lang="en-NZ" dirty="0"/>
              <a:t>Have a working understanding of </a:t>
            </a:r>
            <a:r>
              <a:rPr lang="en-NZ" dirty="0" smtClean="0"/>
              <a:t>testing in XP.</a:t>
            </a:r>
            <a:endParaRPr lang="en-NZ" dirty="0"/>
          </a:p>
          <a:p>
            <a:pPr lvl="1"/>
            <a:r>
              <a:rPr lang="en-NZ" dirty="0"/>
              <a:t>Given a description of a software testing process, discuss its conformance with XT.</a:t>
            </a:r>
          </a:p>
          <a:p>
            <a:pPr lvl="1"/>
            <a:r>
              <a:rPr lang="en-NZ" dirty="0"/>
              <a:t>What are the major arguments for XT?  Against it?</a:t>
            </a:r>
          </a:p>
          <a:p>
            <a:pPr lvl="1"/>
            <a:r>
              <a:rPr lang="en-NZ" dirty="0"/>
              <a:t>Given a development scenario, discuss whether XT could be applied.  If it is applicable, what benefits might be expected from its use?</a:t>
            </a:r>
          </a:p>
          <a:p>
            <a:pPr lvl="1"/>
            <a:endParaRPr lang="en-NZ" dirty="0" smtClean="0"/>
          </a:p>
        </p:txBody>
      </p:sp>
      <p:sp>
        <p:nvSpPr>
          <p:cNvPr id="7" name="Slide Number Placeholder 6"/>
          <p:cNvSpPr>
            <a:spLocks noGrp="1"/>
          </p:cNvSpPr>
          <p:nvPr>
            <p:ph type="sldNum" sz="quarter" idx="12"/>
          </p:nvPr>
        </p:nvSpPr>
        <p:spPr/>
        <p:txBody>
          <a:bodyPr/>
          <a:lstStyle/>
          <a:p>
            <a:pPr>
              <a:defRPr/>
            </a:pPr>
            <a:fld id="{8663669D-2BA9-4702-B0D8-BA76FEAF13EF}" type="slidenum">
              <a:rPr lang="en-NZ" smtClean="0"/>
              <a:pPr>
                <a:defRPr/>
              </a:pPr>
              <a:t>3</a:t>
            </a:fld>
            <a:endParaRPr lang="en-NZ"/>
          </a:p>
        </p:txBody>
      </p:sp>
      <p:sp>
        <p:nvSpPr>
          <p:cNvPr id="6" name="Date Placeholder 5"/>
          <p:cNvSpPr>
            <a:spLocks noGrp="1"/>
          </p:cNvSpPr>
          <p:nvPr>
            <p:ph type="dt" sz="half" idx="10"/>
          </p:nvPr>
        </p:nvSpPr>
        <p:spPr/>
        <p:txBody>
          <a:bodyPr/>
          <a:lstStyle/>
          <a:p>
            <a:pPr>
              <a:defRPr/>
            </a:pPr>
            <a:r>
              <a:rPr lang="en-US" smtClean="0"/>
              <a:t>2015 S1</a:t>
            </a:r>
            <a:endParaRPr lang="en-NZ"/>
          </a:p>
        </p:txBody>
      </p:sp>
      <p:sp>
        <p:nvSpPr>
          <p:cNvPr id="8" name="Footer Placeholder 7"/>
          <p:cNvSpPr>
            <a:spLocks noGrp="1"/>
          </p:cNvSpPr>
          <p:nvPr>
            <p:ph type="ftr" sz="quarter" idx="11"/>
          </p:nvPr>
        </p:nvSpPr>
        <p:spPr/>
        <p:txBody>
          <a:bodyPr/>
          <a:lstStyle/>
          <a:p>
            <a:pPr>
              <a:defRPr/>
            </a:pPr>
            <a:r>
              <a:rPr lang="en-NZ" dirty="0" smtClean="0"/>
              <a:t>Software Quality</a:t>
            </a:r>
            <a:endParaRPr lang="en-NZ" dirty="0"/>
          </a:p>
        </p:txBody>
      </p:sp>
    </p:spTree>
    <p:extLst>
      <p:ext uri="{BB962C8B-B14F-4D97-AF65-F5344CB8AC3E}">
        <p14:creationId xmlns:p14="http://schemas.microsoft.com/office/powerpoint/2010/main" val="8979587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Myers’s Summative Evaluation of XP</a:t>
            </a:r>
            <a:endParaRPr lang="en-NZ" dirty="0"/>
          </a:p>
        </p:txBody>
      </p:sp>
      <p:sp>
        <p:nvSpPr>
          <p:cNvPr id="3" name="Content Placeholder 2"/>
          <p:cNvSpPr>
            <a:spLocks noGrp="1"/>
          </p:cNvSpPr>
          <p:nvPr>
            <p:ph sz="quarter" idx="1"/>
          </p:nvPr>
        </p:nvSpPr>
        <p:spPr>
          <a:xfrm>
            <a:off x="165100" y="1219200"/>
            <a:ext cx="9252396" cy="4802088"/>
          </a:xfrm>
        </p:spPr>
        <p:txBody>
          <a:bodyPr>
            <a:normAutofit fontScale="85000" lnSpcReduction="20000"/>
          </a:bodyPr>
          <a:lstStyle/>
          <a:p>
            <a:r>
              <a:rPr lang="en-NZ" dirty="0" smtClean="0"/>
              <a:t>“Although glamorous, XP is not for every project or every organization.”</a:t>
            </a:r>
          </a:p>
          <a:p>
            <a:endParaRPr lang="en-NZ" dirty="0" smtClean="0"/>
          </a:p>
          <a:p>
            <a:r>
              <a:rPr lang="en-NZ" dirty="0" smtClean="0"/>
              <a:t>“Proponents of XP [claim] that the chances of successful application development increase dramatically”</a:t>
            </a:r>
          </a:p>
          <a:p>
            <a:endParaRPr lang="en-NZ" dirty="0" smtClean="0"/>
          </a:p>
          <a:p>
            <a:r>
              <a:rPr lang="en-NZ" dirty="0" smtClean="0"/>
              <a:t>“Detractors say that because XP is a process, you must do all or nothing.  If you skip a practice, then … your program quality may suffer.”</a:t>
            </a:r>
          </a:p>
          <a:p>
            <a:endParaRPr lang="en-NZ" dirty="0" smtClean="0"/>
          </a:p>
          <a:p>
            <a:r>
              <a:rPr lang="en-NZ" dirty="0" smtClean="0"/>
              <a:t>“[D]</a:t>
            </a:r>
            <a:r>
              <a:rPr lang="en-NZ" dirty="0" err="1" smtClean="0"/>
              <a:t>etractors</a:t>
            </a:r>
            <a:r>
              <a:rPr lang="en-NZ" dirty="0" smtClean="0"/>
              <a:t> claim that the cost of changing a program in the future to add more features is more than the cost of initially anticipating and coding the requirement.”</a:t>
            </a:r>
          </a:p>
          <a:p>
            <a:endParaRPr lang="en-NZ" dirty="0" smtClean="0"/>
          </a:p>
          <a:p>
            <a:r>
              <a:rPr lang="en-NZ" dirty="0" smtClean="0"/>
              <a:t>“[S]</a:t>
            </a:r>
            <a:r>
              <a:rPr lang="en-NZ" dirty="0" err="1" smtClean="0"/>
              <a:t>ome</a:t>
            </a:r>
            <a:r>
              <a:rPr lang="en-NZ" dirty="0" smtClean="0"/>
              <a:t> programmers find working in pairs very cumbersome and invasive, therefore they do not embrace the XP methodology.”</a:t>
            </a:r>
          </a:p>
          <a:p>
            <a:endParaRPr lang="en-NZ" dirty="0"/>
          </a:p>
        </p:txBody>
      </p:sp>
      <p:sp>
        <p:nvSpPr>
          <p:cNvPr id="5" name="Slide Number Placeholder 4"/>
          <p:cNvSpPr>
            <a:spLocks noGrp="1"/>
          </p:cNvSpPr>
          <p:nvPr>
            <p:ph type="sldNum" sz="quarter" idx="12"/>
          </p:nvPr>
        </p:nvSpPr>
        <p:spPr/>
        <p:txBody>
          <a:bodyPr/>
          <a:lstStyle/>
          <a:p>
            <a:pPr>
              <a:defRPr/>
            </a:pPr>
            <a:fld id="{8663669D-2BA9-4702-B0D8-BA76FEAF13EF}" type="slidenum">
              <a:rPr lang="en-NZ" smtClean="0"/>
              <a:pPr>
                <a:defRPr/>
              </a:pPr>
              <a:t>30</a:t>
            </a:fld>
            <a:endParaRPr lang="en-NZ"/>
          </a:p>
        </p:txBody>
      </p:sp>
      <p:sp>
        <p:nvSpPr>
          <p:cNvPr id="7" name="Date Placeholder 6"/>
          <p:cNvSpPr>
            <a:spLocks noGrp="1"/>
          </p:cNvSpPr>
          <p:nvPr>
            <p:ph type="dt" sz="half" idx="10"/>
          </p:nvPr>
        </p:nvSpPr>
        <p:spPr/>
        <p:txBody>
          <a:bodyPr/>
          <a:lstStyle/>
          <a:p>
            <a:pPr>
              <a:defRPr/>
            </a:pPr>
            <a:r>
              <a:rPr lang="en-US" smtClean="0"/>
              <a:t>2015 S1</a:t>
            </a:r>
            <a:endParaRPr lang="en-NZ"/>
          </a:p>
        </p:txBody>
      </p:sp>
      <p:sp>
        <p:nvSpPr>
          <p:cNvPr id="8" name="Footer Placeholder 7"/>
          <p:cNvSpPr>
            <a:spLocks noGrp="1"/>
          </p:cNvSpPr>
          <p:nvPr>
            <p:ph type="ftr" sz="quarter" idx="11"/>
          </p:nvPr>
        </p:nvSpPr>
        <p:spPr/>
        <p:txBody>
          <a:bodyPr/>
          <a:lstStyle/>
          <a:p>
            <a:pPr>
              <a:defRPr/>
            </a:pPr>
            <a:r>
              <a:rPr lang="en-NZ" smtClean="0"/>
              <a:t>Software Quality</a:t>
            </a:r>
            <a:endParaRPr lang="en-NZ"/>
          </a:p>
        </p:txBody>
      </p:sp>
    </p:spTree>
    <p:extLst>
      <p:ext uri="{BB962C8B-B14F-4D97-AF65-F5344CB8AC3E}">
        <p14:creationId xmlns:p14="http://schemas.microsoft.com/office/powerpoint/2010/main" val="102831932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Is C3 a Success Story for XP?</a:t>
            </a:r>
            <a:endParaRPr lang="en-NZ" dirty="0"/>
          </a:p>
        </p:txBody>
      </p:sp>
      <p:sp>
        <p:nvSpPr>
          <p:cNvPr id="3" name="Content Placeholder 2"/>
          <p:cNvSpPr>
            <a:spLocks noGrp="1"/>
          </p:cNvSpPr>
          <p:nvPr>
            <p:ph sz="quarter" idx="1"/>
          </p:nvPr>
        </p:nvSpPr>
        <p:spPr>
          <a:xfrm>
            <a:off x="165100" y="1219200"/>
            <a:ext cx="9493250" cy="5018112"/>
          </a:xfrm>
        </p:spPr>
        <p:txBody>
          <a:bodyPr>
            <a:normAutofit fontScale="70000" lnSpcReduction="20000"/>
          </a:bodyPr>
          <a:lstStyle/>
          <a:p>
            <a:r>
              <a:rPr lang="en-NZ" i="1" dirty="0" smtClean="0"/>
              <a:t>“The </a:t>
            </a:r>
            <a:r>
              <a:rPr lang="en-NZ" i="1" dirty="0"/>
              <a:t>original estimate done by the C3 team in March 1996 was </a:t>
            </a:r>
            <a:r>
              <a:rPr lang="en-NZ" i="1" dirty="0" smtClean="0"/>
              <a:t>that the </a:t>
            </a:r>
            <a:r>
              <a:rPr lang="en-NZ" i="1" dirty="0"/>
              <a:t>project would be ready to ship in about a year. </a:t>
            </a:r>
            <a:endParaRPr lang="en-NZ" i="1" dirty="0" smtClean="0"/>
          </a:p>
          <a:p>
            <a:pPr lvl="1"/>
            <a:r>
              <a:rPr lang="en-NZ" i="1" dirty="0" smtClean="0"/>
              <a:t>It </a:t>
            </a:r>
            <a:r>
              <a:rPr lang="en-NZ" i="1" dirty="0"/>
              <a:t>launched in about a year. </a:t>
            </a:r>
            <a:endParaRPr lang="en-NZ" i="1" dirty="0" smtClean="0"/>
          </a:p>
          <a:p>
            <a:pPr lvl="1"/>
            <a:r>
              <a:rPr lang="en-NZ" i="1" dirty="0" smtClean="0"/>
              <a:t>I </a:t>
            </a:r>
            <a:r>
              <a:rPr lang="en-NZ" i="1" dirty="0"/>
              <a:t>think it was </a:t>
            </a:r>
            <a:r>
              <a:rPr lang="en-NZ" i="1" dirty="0">
                <a:solidFill>
                  <a:srgbClr val="FF0000"/>
                </a:solidFill>
              </a:rPr>
              <a:t>about two months later than was wanted owing to a late understanding of what the Customer needed for testing</a:t>
            </a:r>
            <a:r>
              <a:rPr lang="en-NZ" i="1" dirty="0" smtClean="0"/>
              <a:t>.</a:t>
            </a:r>
          </a:p>
          <a:p>
            <a:r>
              <a:rPr lang="en-NZ" i="1" dirty="0" smtClean="0"/>
              <a:t>“</a:t>
            </a:r>
            <a:r>
              <a:rPr lang="en-NZ" i="1" dirty="0" smtClean="0">
                <a:solidFill>
                  <a:srgbClr val="FF0000"/>
                </a:solidFill>
              </a:rPr>
              <a:t>The </a:t>
            </a:r>
            <a:r>
              <a:rPr lang="en-NZ" i="1" dirty="0">
                <a:solidFill>
                  <a:srgbClr val="FF0000"/>
                </a:solidFill>
              </a:rPr>
              <a:t>launch was considered a success by everyone</a:t>
            </a:r>
            <a:r>
              <a:rPr lang="en-NZ" i="1" dirty="0"/>
              <a:t>.</a:t>
            </a:r>
            <a:r>
              <a:rPr lang="en-NZ" dirty="0"/>
              <a:t> </a:t>
            </a:r>
          </a:p>
          <a:p>
            <a:r>
              <a:rPr lang="en-NZ" i="1" dirty="0" smtClean="0"/>
              <a:t>“Subsequent </a:t>
            </a:r>
            <a:r>
              <a:rPr lang="en-NZ" i="1" dirty="0"/>
              <a:t>launches of additional pay populations were wanted by top management within a year. </a:t>
            </a:r>
            <a:endParaRPr lang="en-NZ" i="1" dirty="0" smtClean="0"/>
          </a:p>
          <a:p>
            <a:pPr lvl="1"/>
            <a:r>
              <a:rPr lang="en-NZ" i="1" dirty="0" smtClean="0"/>
              <a:t>The </a:t>
            </a:r>
            <a:r>
              <a:rPr lang="en-NZ" i="1" dirty="0"/>
              <a:t>team thought that was </a:t>
            </a:r>
            <a:r>
              <a:rPr lang="en-NZ" i="1" dirty="0" smtClean="0"/>
              <a:t>possible… </a:t>
            </a:r>
            <a:r>
              <a:rPr lang="en-NZ" i="1" dirty="0"/>
              <a:t>After two? more years the next group was ready to ship in the team's opinion but </a:t>
            </a:r>
            <a:r>
              <a:rPr lang="en-NZ" i="1" dirty="0" smtClean="0"/>
              <a:t>something </a:t>
            </a:r>
            <a:r>
              <a:rPr lang="en-NZ" i="1" dirty="0"/>
              <a:t>always got in the way. </a:t>
            </a:r>
            <a:endParaRPr lang="en-NZ" i="1" dirty="0" smtClean="0"/>
          </a:p>
          <a:p>
            <a:pPr lvl="1"/>
            <a:r>
              <a:rPr lang="en-NZ" i="1" dirty="0"/>
              <a:t>I</a:t>
            </a:r>
            <a:r>
              <a:rPr lang="en-NZ" i="1" dirty="0" smtClean="0"/>
              <a:t>t </a:t>
            </a:r>
            <a:r>
              <a:rPr lang="en-NZ" i="1" dirty="0"/>
              <a:t>wasn't quite like the 90% done syndrome, but there was </a:t>
            </a:r>
            <a:r>
              <a:rPr lang="en-NZ" i="1" dirty="0">
                <a:solidFill>
                  <a:srgbClr val="FF0000"/>
                </a:solidFill>
              </a:rPr>
              <a:t>always another requirement that just had to be done</a:t>
            </a:r>
            <a:r>
              <a:rPr lang="en-NZ" i="1" dirty="0"/>
              <a:t>. </a:t>
            </a:r>
            <a:endParaRPr lang="en-NZ" i="1" dirty="0" smtClean="0"/>
          </a:p>
          <a:p>
            <a:pPr lvl="1"/>
            <a:r>
              <a:rPr lang="en-NZ" i="1" dirty="0" smtClean="0">
                <a:solidFill>
                  <a:srgbClr val="FF0000"/>
                </a:solidFill>
              </a:rPr>
              <a:t>Communication </a:t>
            </a:r>
            <a:r>
              <a:rPr lang="en-NZ" i="1" dirty="0">
                <a:solidFill>
                  <a:srgbClr val="FF0000"/>
                </a:solidFill>
              </a:rPr>
              <a:t>up and down the chain of command was broken</a:t>
            </a:r>
            <a:r>
              <a:rPr lang="en-NZ" i="1" dirty="0"/>
              <a:t>; every manager but one on both the IT side and Finance side was replaced or moved to a new position. </a:t>
            </a:r>
            <a:endParaRPr lang="en-NZ" i="1" dirty="0" smtClean="0"/>
          </a:p>
          <a:p>
            <a:r>
              <a:rPr lang="en-NZ" i="1" dirty="0" smtClean="0"/>
              <a:t>“Finally </a:t>
            </a:r>
            <a:r>
              <a:rPr lang="en-NZ" i="1" dirty="0"/>
              <a:t>the project was terminated. </a:t>
            </a:r>
            <a:endParaRPr lang="en-NZ" i="1" dirty="0" smtClean="0"/>
          </a:p>
          <a:p>
            <a:pPr lvl="1"/>
            <a:r>
              <a:rPr lang="en-NZ" i="1" dirty="0" smtClean="0"/>
              <a:t>At </a:t>
            </a:r>
            <a:r>
              <a:rPr lang="en-NZ" i="1" dirty="0"/>
              <a:t>this </a:t>
            </a:r>
            <a:r>
              <a:rPr lang="en-NZ" i="1" dirty="0" smtClean="0"/>
              <a:t>writing [2002], </a:t>
            </a:r>
            <a:r>
              <a:rPr lang="en-NZ" i="1" dirty="0"/>
              <a:t>C3 is no longer paying any employees, though it did so until the end of 2000.</a:t>
            </a:r>
            <a:r>
              <a:rPr lang="en-NZ" dirty="0"/>
              <a:t> </a:t>
            </a:r>
          </a:p>
          <a:p>
            <a:r>
              <a:rPr lang="en-NZ" i="1" dirty="0" smtClean="0"/>
              <a:t>“</a:t>
            </a:r>
            <a:r>
              <a:rPr lang="en-NZ" i="1" dirty="0" smtClean="0">
                <a:solidFill>
                  <a:srgbClr val="FF0000"/>
                </a:solidFill>
              </a:rPr>
              <a:t>Was </a:t>
            </a:r>
            <a:r>
              <a:rPr lang="en-NZ" i="1" dirty="0">
                <a:solidFill>
                  <a:srgbClr val="FF0000"/>
                </a:solidFill>
              </a:rPr>
              <a:t>it a process </a:t>
            </a:r>
            <a:r>
              <a:rPr lang="en-NZ" i="1" dirty="0" smtClean="0">
                <a:solidFill>
                  <a:srgbClr val="FF0000"/>
                </a:solidFill>
              </a:rPr>
              <a:t>failure?  It's </a:t>
            </a:r>
            <a:r>
              <a:rPr lang="en-NZ" i="1" dirty="0">
                <a:solidFill>
                  <a:srgbClr val="FF0000"/>
                </a:solidFill>
              </a:rPr>
              <a:t>hard to say</a:t>
            </a:r>
            <a:r>
              <a:rPr lang="en-NZ" i="1" dirty="0"/>
              <a:t>. </a:t>
            </a:r>
            <a:endParaRPr lang="en-NZ" i="1" dirty="0" smtClean="0"/>
          </a:p>
          <a:p>
            <a:r>
              <a:rPr lang="en-NZ" i="1" dirty="0" smtClean="0"/>
              <a:t>“The </a:t>
            </a:r>
            <a:r>
              <a:rPr lang="en-NZ" i="1" dirty="0"/>
              <a:t>things that XP deals with were all chugging along, </a:t>
            </a:r>
            <a:r>
              <a:rPr lang="en-NZ" i="1" dirty="0" smtClean="0"/>
              <a:t>but</a:t>
            </a:r>
          </a:p>
          <a:p>
            <a:pPr lvl="1"/>
            <a:r>
              <a:rPr lang="en-NZ" i="1" dirty="0" smtClean="0"/>
              <a:t>it </a:t>
            </a:r>
            <a:r>
              <a:rPr lang="en-NZ" i="1" dirty="0"/>
              <a:t>was as if the project had become uninteresting to the </a:t>
            </a:r>
            <a:r>
              <a:rPr lang="en-NZ" i="1" dirty="0">
                <a:solidFill>
                  <a:srgbClr val="FF0000"/>
                </a:solidFill>
              </a:rPr>
              <a:t>high-level stakeholders</a:t>
            </a:r>
            <a:r>
              <a:rPr lang="en-NZ" i="1" dirty="0"/>
              <a:t>, and </a:t>
            </a:r>
            <a:endParaRPr lang="en-NZ" i="1" dirty="0" smtClean="0"/>
          </a:p>
          <a:p>
            <a:pPr lvl="1"/>
            <a:r>
              <a:rPr lang="en-NZ" i="1" dirty="0" smtClean="0"/>
              <a:t>they </a:t>
            </a:r>
            <a:r>
              <a:rPr lang="en-NZ" i="1" dirty="0">
                <a:solidFill>
                  <a:srgbClr val="FF0000"/>
                </a:solidFill>
              </a:rPr>
              <a:t>forgot about it and then one day remembered and turned it off</a:t>
            </a:r>
            <a:r>
              <a:rPr lang="en-NZ" i="1" dirty="0" smtClean="0"/>
              <a:t>.”</a:t>
            </a:r>
          </a:p>
          <a:p>
            <a:pPr marL="0" indent="0">
              <a:buNone/>
            </a:pPr>
            <a:r>
              <a:rPr lang="en-NZ" i="1" dirty="0" smtClean="0"/>
              <a:t>Source: </a:t>
            </a:r>
            <a:r>
              <a:rPr lang="en-NZ" i="1" dirty="0" smtClean="0">
                <a:hlinkClick r:id="rId2"/>
              </a:rPr>
              <a:t>http</a:t>
            </a:r>
            <a:r>
              <a:rPr lang="en-NZ" i="1" dirty="0">
                <a:hlinkClick r:id="rId2"/>
              </a:rPr>
              <a:t>://</a:t>
            </a:r>
            <a:r>
              <a:rPr lang="en-NZ" i="1" dirty="0" smtClean="0">
                <a:hlinkClick r:id="rId2"/>
              </a:rPr>
              <a:t>c2.com/cgi/wiki?ChryslerComprehensiveCompensation</a:t>
            </a:r>
            <a:r>
              <a:rPr lang="en-NZ" i="1" dirty="0" smtClean="0"/>
              <a:t>, </a:t>
            </a:r>
            <a:r>
              <a:rPr lang="en-NZ" dirty="0" smtClean="0"/>
              <a:t>retrieved 15 October 2013.</a:t>
            </a:r>
            <a:r>
              <a:rPr lang="en-NZ" i="1" dirty="0" smtClean="0"/>
              <a:t> </a:t>
            </a:r>
            <a:endParaRPr lang="en-NZ" dirty="0"/>
          </a:p>
        </p:txBody>
      </p:sp>
      <p:sp>
        <p:nvSpPr>
          <p:cNvPr id="5" name="Slide Number Placeholder 4"/>
          <p:cNvSpPr>
            <a:spLocks noGrp="1"/>
          </p:cNvSpPr>
          <p:nvPr>
            <p:ph type="sldNum" sz="quarter" idx="12"/>
          </p:nvPr>
        </p:nvSpPr>
        <p:spPr/>
        <p:txBody>
          <a:bodyPr/>
          <a:lstStyle/>
          <a:p>
            <a:pPr>
              <a:defRPr/>
            </a:pPr>
            <a:fld id="{8663669D-2BA9-4702-B0D8-BA76FEAF13EF}" type="slidenum">
              <a:rPr lang="en-NZ" smtClean="0"/>
              <a:pPr>
                <a:defRPr/>
              </a:pPr>
              <a:t>31</a:t>
            </a:fld>
            <a:endParaRPr lang="en-NZ"/>
          </a:p>
        </p:txBody>
      </p:sp>
      <p:sp>
        <p:nvSpPr>
          <p:cNvPr id="7" name="Date Placeholder 6"/>
          <p:cNvSpPr>
            <a:spLocks noGrp="1"/>
          </p:cNvSpPr>
          <p:nvPr>
            <p:ph type="dt" sz="half" idx="10"/>
          </p:nvPr>
        </p:nvSpPr>
        <p:spPr/>
        <p:txBody>
          <a:bodyPr/>
          <a:lstStyle/>
          <a:p>
            <a:pPr>
              <a:defRPr/>
            </a:pPr>
            <a:r>
              <a:rPr lang="en-US" smtClean="0"/>
              <a:t>2015 S1</a:t>
            </a:r>
            <a:endParaRPr lang="en-NZ"/>
          </a:p>
        </p:txBody>
      </p:sp>
      <p:sp>
        <p:nvSpPr>
          <p:cNvPr id="8" name="Footer Placeholder 7"/>
          <p:cNvSpPr>
            <a:spLocks noGrp="1"/>
          </p:cNvSpPr>
          <p:nvPr>
            <p:ph type="ftr" sz="quarter" idx="11"/>
          </p:nvPr>
        </p:nvSpPr>
        <p:spPr/>
        <p:txBody>
          <a:bodyPr/>
          <a:lstStyle/>
          <a:p>
            <a:pPr>
              <a:defRPr/>
            </a:pPr>
            <a:r>
              <a:rPr lang="en-NZ" smtClean="0"/>
              <a:t>Software Quality</a:t>
            </a:r>
            <a:endParaRPr lang="en-NZ"/>
          </a:p>
        </p:txBody>
      </p:sp>
    </p:spTree>
    <p:extLst>
      <p:ext uri="{BB962C8B-B14F-4D97-AF65-F5344CB8AC3E}">
        <p14:creationId xmlns:p14="http://schemas.microsoft.com/office/powerpoint/2010/main" val="117078958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Is C3 a Success Story for XP?</a:t>
            </a:r>
            <a:endParaRPr lang="en-NZ" dirty="0"/>
          </a:p>
        </p:txBody>
      </p:sp>
      <p:sp>
        <p:nvSpPr>
          <p:cNvPr id="3" name="Content Placeholder 2"/>
          <p:cNvSpPr>
            <a:spLocks noGrp="1"/>
          </p:cNvSpPr>
          <p:nvPr>
            <p:ph sz="quarter" idx="1"/>
          </p:nvPr>
        </p:nvSpPr>
        <p:spPr>
          <a:xfrm>
            <a:off x="165100" y="1147192"/>
            <a:ext cx="9493250" cy="5450160"/>
          </a:xfrm>
        </p:spPr>
        <p:txBody>
          <a:bodyPr>
            <a:normAutofit fontScale="70000" lnSpcReduction="20000"/>
          </a:bodyPr>
          <a:lstStyle/>
          <a:p>
            <a:r>
              <a:rPr lang="en-NZ" dirty="0"/>
              <a:t>C3 was started in January 1995 with a 26-man team. </a:t>
            </a:r>
            <a:endParaRPr lang="en-NZ" dirty="0" smtClean="0"/>
          </a:p>
          <a:p>
            <a:pPr lvl="1"/>
            <a:r>
              <a:rPr lang="en-NZ" dirty="0" smtClean="0"/>
              <a:t>After </a:t>
            </a:r>
            <a:r>
              <a:rPr lang="en-NZ" dirty="0"/>
              <a:t>a year and a half, the project had hit a brick wall </a:t>
            </a:r>
            <a:r>
              <a:rPr lang="en-NZ" dirty="0" smtClean="0"/>
              <a:t>... </a:t>
            </a:r>
          </a:p>
          <a:p>
            <a:pPr lvl="1"/>
            <a:r>
              <a:rPr lang="en-NZ" dirty="0" smtClean="0"/>
              <a:t>Reportedly</a:t>
            </a:r>
            <a:r>
              <a:rPr lang="en-NZ" dirty="0"/>
              <a:t>, the development team had </a:t>
            </a:r>
            <a:r>
              <a:rPr lang="en-NZ" dirty="0">
                <a:solidFill>
                  <a:srgbClr val="FF0000"/>
                </a:solidFill>
              </a:rPr>
              <a:t>lost sight of its goal </a:t>
            </a:r>
            <a:r>
              <a:rPr lang="en-NZ" dirty="0"/>
              <a:t>of printing checks. </a:t>
            </a:r>
            <a:endParaRPr lang="en-NZ" dirty="0" smtClean="0"/>
          </a:p>
          <a:p>
            <a:pPr lvl="1"/>
            <a:r>
              <a:rPr lang="en-NZ" dirty="0" smtClean="0"/>
              <a:t>Also</a:t>
            </a:r>
            <a:r>
              <a:rPr lang="en-NZ" dirty="0"/>
              <a:t>, </a:t>
            </a:r>
            <a:r>
              <a:rPr lang="en-NZ" dirty="0">
                <a:solidFill>
                  <a:srgbClr val="FF0000"/>
                </a:solidFill>
              </a:rPr>
              <a:t>no good way of testing was in place</a:t>
            </a:r>
            <a:r>
              <a:rPr lang="en-NZ" dirty="0"/>
              <a:t>. </a:t>
            </a:r>
            <a:endParaRPr lang="en-NZ" dirty="0" smtClean="0"/>
          </a:p>
          <a:p>
            <a:r>
              <a:rPr lang="en-NZ" dirty="0" smtClean="0"/>
              <a:t>In </a:t>
            </a:r>
            <a:r>
              <a:rPr lang="en-NZ" dirty="0"/>
              <a:t>March 1996, Kent Beck took over the project</a:t>
            </a:r>
            <a:r>
              <a:rPr lang="en-NZ" dirty="0" smtClean="0"/>
              <a:t>.</a:t>
            </a:r>
          </a:p>
          <a:p>
            <a:pPr lvl="1"/>
            <a:r>
              <a:rPr lang="en-NZ" dirty="0" smtClean="0"/>
              <a:t>In </a:t>
            </a:r>
            <a:r>
              <a:rPr lang="en-NZ" dirty="0"/>
              <a:t>talking one-on-one with each team member, he </a:t>
            </a:r>
            <a:r>
              <a:rPr lang="en-NZ" dirty="0" smtClean="0"/>
              <a:t>had [basically] laid </a:t>
            </a:r>
            <a:r>
              <a:rPr lang="en-NZ" dirty="0"/>
              <a:t>out the ground rules for extreme programming (XP), which he then applied to C3</a:t>
            </a:r>
            <a:r>
              <a:rPr lang="en-NZ" dirty="0" smtClean="0"/>
              <a:t>.</a:t>
            </a:r>
          </a:p>
          <a:p>
            <a:r>
              <a:rPr lang="en-NZ" dirty="0"/>
              <a:t>T</a:t>
            </a:r>
            <a:r>
              <a:rPr lang="en-NZ" dirty="0" smtClean="0"/>
              <a:t>hen </a:t>
            </a:r>
            <a:r>
              <a:rPr lang="en-NZ" dirty="0"/>
              <a:t>he announced that in the short time of three weeks they would be printing out </a:t>
            </a:r>
            <a:r>
              <a:rPr lang="en-NZ" dirty="0">
                <a:solidFill>
                  <a:srgbClr val="FF0000"/>
                </a:solidFill>
              </a:rPr>
              <a:t>their first check</a:t>
            </a:r>
            <a:r>
              <a:rPr lang="en-NZ" dirty="0"/>
              <a:t>. </a:t>
            </a:r>
            <a:endParaRPr lang="en-NZ" dirty="0" smtClean="0"/>
          </a:p>
          <a:p>
            <a:pPr lvl="1"/>
            <a:r>
              <a:rPr lang="en-NZ" dirty="0" smtClean="0"/>
              <a:t>The </a:t>
            </a:r>
            <a:r>
              <a:rPr lang="en-NZ" dirty="0"/>
              <a:t>team was surprised at the announcement, since they had just spent eighteen months and not printed anything. </a:t>
            </a:r>
          </a:p>
          <a:p>
            <a:pPr lvl="1"/>
            <a:r>
              <a:rPr lang="en-NZ" dirty="0"/>
              <a:t>They made that goal. </a:t>
            </a:r>
            <a:endParaRPr lang="en-NZ" dirty="0" smtClean="0"/>
          </a:p>
          <a:p>
            <a:pPr lvl="1"/>
            <a:r>
              <a:rPr lang="en-NZ" dirty="0" smtClean="0">
                <a:solidFill>
                  <a:srgbClr val="FF0000"/>
                </a:solidFill>
              </a:rPr>
              <a:t>Next</a:t>
            </a:r>
            <a:r>
              <a:rPr lang="en-NZ" dirty="0">
                <a:solidFill>
                  <a:srgbClr val="FF0000"/>
                </a:solidFill>
              </a:rPr>
              <a:t>, it was onto the other 86,999 checks that needed to be printed. </a:t>
            </a:r>
          </a:p>
          <a:p>
            <a:pPr lvl="1"/>
            <a:r>
              <a:rPr lang="en-NZ" dirty="0"/>
              <a:t>By August 1998, C3 was paying about 10,000 people. </a:t>
            </a:r>
            <a:endParaRPr lang="en-NZ" dirty="0" smtClean="0"/>
          </a:p>
          <a:p>
            <a:r>
              <a:rPr lang="en-NZ" dirty="0"/>
              <a:t>The project was </a:t>
            </a:r>
            <a:r>
              <a:rPr lang="en-NZ" dirty="0">
                <a:solidFill>
                  <a:srgbClr val="FF0000"/>
                </a:solidFill>
              </a:rPr>
              <a:t>cancelled in January/February 2000</a:t>
            </a:r>
            <a:r>
              <a:rPr lang="en-NZ" dirty="0"/>
              <a:t> </a:t>
            </a:r>
            <a:r>
              <a:rPr lang="en-NZ" dirty="0" smtClean="0"/>
              <a:t>[because] </a:t>
            </a:r>
          </a:p>
          <a:p>
            <a:pPr lvl="1"/>
            <a:r>
              <a:rPr lang="en-NZ" dirty="0" smtClean="0">
                <a:solidFill>
                  <a:srgbClr val="FF0000"/>
                </a:solidFill>
              </a:rPr>
              <a:t>it </a:t>
            </a:r>
            <a:r>
              <a:rPr lang="en-NZ" dirty="0">
                <a:solidFill>
                  <a:srgbClr val="FF0000"/>
                </a:solidFill>
              </a:rPr>
              <a:t>was only paying one-third of Chrysler employees</a:t>
            </a:r>
            <a:r>
              <a:rPr lang="en-NZ" dirty="0"/>
              <a:t>, </a:t>
            </a:r>
            <a:endParaRPr lang="en-NZ" dirty="0" smtClean="0"/>
          </a:p>
          <a:p>
            <a:pPr lvl="1"/>
            <a:r>
              <a:rPr lang="en-NZ" dirty="0" smtClean="0"/>
              <a:t>the </a:t>
            </a:r>
            <a:r>
              <a:rPr lang="en-NZ" dirty="0"/>
              <a:t>Y2K period had passed and </a:t>
            </a:r>
            <a:endParaRPr lang="en-NZ" dirty="0" smtClean="0"/>
          </a:p>
          <a:p>
            <a:pPr lvl="1"/>
            <a:r>
              <a:rPr lang="en-NZ" dirty="0" smtClean="0"/>
              <a:t>the </a:t>
            </a:r>
            <a:r>
              <a:rPr lang="en-NZ" dirty="0"/>
              <a:t>mainframe software was still operating correctly, and </a:t>
            </a:r>
            <a:endParaRPr lang="en-NZ" dirty="0" smtClean="0"/>
          </a:p>
          <a:p>
            <a:pPr lvl="1"/>
            <a:r>
              <a:rPr lang="en-NZ" dirty="0" smtClean="0">
                <a:solidFill>
                  <a:srgbClr val="FF0000"/>
                </a:solidFill>
              </a:rPr>
              <a:t>the </a:t>
            </a:r>
            <a:r>
              <a:rPr lang="en-NZ" dirty="0">
                <a:solidFill>
                  <a:srgbClr val="FF0000"/>
                </a:solidFill>
              </a:rPr>
              <a:t>project was over budget</a:t>
            </a:r>
            <a:r>
              <a:rPr lang="en-NZ" dirty="0"/>
              <a:t>. </a:t>
            </a:r>
          </a:p>
          <a:p>
            <a:pPr marL="274638" lvl="1" indent="0">
              <a:buNone/>
            </a:pPr>
            <a:r>
              <a:rPr lang="en-NZ" sz="1500" dirty="0" smtClean="0"/>
              <a:t>Source: Harvey </a:t>
            </a:r>
            <a:r>
              <a:rPr lang="en-NZ" sz="1500" dirty="0" err="1" smtClean="0"/>
              <a:t>Herela</a:t>
            </a:r>
            <a:r>
              <a:rPr lang="en-NZ" sz="1500" dirty="0" smtClean="0"/>
              <a:t>, Case Study: The Chrysler Comprehensive Compensation System. </a:t>
            </a:r>
            <a:r>
              <a:rPr lang="en-NZ" sz="1500" dirty="0"/>
              <a:t>Galen Lab, U.C. </a:t>
            </a:r>
            <a:r>
              <a:rPr lang="en-NZ" sz="1500" dirty="0" smtClean="0"/>
              <a:t>Irvine, 21 April 2005. Available at </a:t>
            </a:r>
            <a:r>
              <a:rPr lang="en-NZ" sz="1500" dirty="0" smtClean="0">
                <a:hlinkClick r:id="rId2"/>
              </a:rPr>
              <a:t>http</a:t>
            </a:r>
            <a:r>
              <a:rPr lang="en-NZ" sz="1500" dirty="0">
                <a:hlinkClick r:id="rId2"/>
              </a:rPr>
              <a:t>://calla.ics.uci.edu/histories/ccc</a:t>
            </a:r>
            <a:r>
              <a:rPr lang="en-NZ" sz="1500" dirty="0" smtClean="0">
                <a:hlinkClick r:id="rId2"/>
              </a:rPr>
              <a:t>/</a:t>
            </a:r>
            <a:r>
              <a:rPr lang="en-NZ" sz="1500" dirty="0"/>
              <a:t> </a:t>
            </a:r>
            <a:r>
              <a:rPr lang="en-NZ" sz="1500" dirty="0" smtClean="0"/>
              <a:t>from 2007-2012.  See </a:t>
            </a:r>
            <a:r>
              <a:rPr lang="en-NZ" sz="1700" dirty="0">
                <a:hlinkClick r:id="rId3"/>
              </a:rPr>
              <a:t>http://web.archive.org/web/20070415000000*/http://calla.ics.uci.edu/histories/ccc</a:t>
            </a:r>
            <a:r>
              <a:rPr lang="en-NZ" sz="1700" dirty="0" smtClean="0">
                <a:hlinkClick r:id="rId3"/>
              </a:rPr>
              <a:t>/</a:t>
            </a:r>
            <a:r>
              <a:rPr lang="en-NZ" sz="1700" dirty="0" smtClean="0"/>
              <a:t>.</a:t>
            </a:r>
          </a:p>
        </p:txBody>
      </p:sp>
      <p:sp>
        <p:nvSpPr>
          <p:cNvPr id="5" name="Slide Number Placeholder 4"/>
          <p:cNvSpPr>
            <a:spLocks noGrp="1"/>
          </p:cNvSpPr>
          <p:nvPr>
            <p:ph type="sldNum" sz="quarter" idx="12"/>
          </p:nvPr>
        </p:nvSpPr>
        <p:spPr/>
        <p:txBody>
          <a:bodyPr/>
          <a:lstStyle/>
          <a:p>
            <a:pPr>
              <a:defRPr/>
            </a:pPr>
            <a:fld id="{8663669D-2BA9-4702-B0D8-BA76FEAF13EF}" type="slidenum">
              <a:rPr lang="en-NZ" smtClean="0"/>
              <a:pPr>
                <a:defRPr/>
              </a:pPr>
              <a:t>32</a:t>
            </a:fld>
            <a:endParaRPr lang="en-NZ" dirty="0"/>
          </a:p>
        </p:txBody>
      </p:sp>
      <p:sp>
        <p:nvSpPr>
          <p:cNvPr id="7" name="Date Placeholder 6"/>
          <p:cNvSpPr>
            <a:spLocks noGrp="1"/>
          </p:cNvSpPr>
          <p:nvPr>
            <p:ph type="dt" sz="half" idx="10"/>
          </p:nvPr>
        </p:nvSpPr>
        <p:spPr/>
        <p:txBody>
          <a:bodyPr/>
          <a:lstStyle/>
          <a:p>
            <a:pPr>
              <a:defRPr/>
            </a:pPr>
            <a:r>
              <a:rPr lang="en-US" smtClean="0"/>
              <a:t>2015 S1</a:t>
            </a:r>
            <a:endParaRPr lang="en-NZ"/>
          </a:p>
        </p:txBody>
      </p:sp>
      <p:sp>
        <p:nvSpPr>
          <p:cNvPr id="8" name="Footer Placeholder 7"/>
          <p:cNvSpPr>
            <a:spLocks noGrp="1"/>
          </p:cNvSpPr>
          <p:nvPr>
            <p:ph type="ftr" sz="quarter" idx="11"/>
          </p:nvPr>
        </p:nvSpPr>
        <p:spPr/>
        <p:txBody>
          <a:bodyPr/>
          <a:lstStyle/>
          <a:p>
            <a:pPr>
              <a:defRPr/>
            </a:pPr>
            <a:r>
              <a:rPr lang="en-NZ" smtClean="0"/>
              <a:t>Software Quality</a:t>
            </a:r>
            <a:endParaRPr lang="en-NZ"/>
          </a:p>
        </p:txBody>
      </p:sp>
    </p:spTree>
    <p:extLst>
      <p:ext uri="{BB962C8B-B14F-4D97-AF65-F5344CB8AC3E}">
        <p14:creationId xmlns:p14="http://schemas.microsoft.com/office/powerpoint/2010/main" val="238759432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Sanitising Inputs: A Humorous View</a:t>
            </a:r>
            <a:endParaRPr lang="en-NZ" dirty="0"/>
          </a:p>
        </p:txBody>
      </p:sp>
      <p:sp>
        <p:nvSpPr>
          <p:cNvPr id="3" name="Content Placeholder 2"/>
          <p:cNvSpPr>
            <a:spLocks noGrp="1"/>
          </p:cNvSpPr>
          <p:nvPr>
            <p:ph sz="quarter" idx="1"/>
          </p:nvPr>
        </p:nvSpPr>
        <p:spPr>
          <a:xfrm>
            <a:off x="920552" y="4675584"/>
            <a:ext cx="7668220" cy="769640"/>
          </a:xfrm>
        </p:spPr>
        <p:txBody>
          <a:bodyPr/>
          <a:lstStyle/>
          <a:p>
            <a:pPr marL="0" indent="0">
              <a:buNone/>
            </a:pPr>
            <a:r>
              <a:rPr lang="en-NZ" dirty="0">
                <a:hlinkClick r:id="rId2"/>
              </a:rPr>
              <a:t>http://</a:t>
            </a:r>
            <a:r>
              <a:rPr lang="en-NZ" dirty="0" smtClean="0">
                <a:hlinkClick r:id="rId2"/>
              </a:rPr>
              <a:t>imgs.xkcd.com/comics/exploits_of_a_mom.png</a:t>
            </a:r>
            <a:r>
              <a:rPr lang="en-NZ" dirty="0" smtClean="0"/>
              <a:t> </a:t>
            </a:r>
            <a:endParaRPr lang="en-NZ" dirty="0"/>
          </a:p>
        </p:txBody>
      </p:sp>
      <p:pic>
        <p:nvPicPr>
          <p:cNvPr id="1026" name="Picture 2" descr="C:\Users\ctho065\Desktop\exploits_of_a_mom.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3528" y="1737580"/>
            <a:ext cx="9472000" cy="2915556"/>
          </a:xfrm>
          <a:prstGeom prst="rect">
            <a:avLst/>
          </a:prstGeom>
          <a:noFill/>
          <a:extLst>
            <a:ext uri="{909E8E84-426E-40DD-AFC4-6F175D3DCCD1}">
              <a14:hiddenFill xmlns:a14="http://schemas.microsoft.com/office/drawing/2010/main">
                <a:solidFill>
                  <a:srgbClr val="FFFFFF"/>
                </a:solidFill>
              </a14:hiddenFill>
            </a:ext>
          </a:extLst>
        </p:spPr>
      </p:pic>
      <p:sp>
        <p:nvSpPr>
          <p:cNvPr id="5" name="Date Placeholder 4"/>
          <p:cNvSpPr>
            <a:spLocks noGrp="1"/>
          </p:cNvSpPr>
          <p:nvPr>
            <p:ph type="dt" sz="half" idx="10"/>
          </p:nvPr>
        </p:nvSpPr>
        <p:spPr/>
        <p:txBody>
          <a:bodyPr/>
          <a:lstStyle/>
          <a:p>
            <a:pPr>
              <a:defRPr/>
            </a:pPr>
            <a:r>
              <a:rPr lang="en-US" smtClean="0"/>
              <a:t>2015 S1</a:t>
            </a:r>
            <a:endParaRPr lang="en-NZ"/>
          </a:p>
        </p:txBody>
      </p:sp>
      <p:sp>
        <p:nvSpPr>
          <p:cNvPr id="6" name="Slide Number Placeholder 5"/>
          <p:cNvSpPr>
            <a:spLocks noGrp="1"/>
          </p:cNvSpPr>
          <p:nvPr>
            <p:ph type="sldNum" sz="quarter" idx="12"/>
          </p:nvPr>
        </p:nvSpPr>
        <p:spPr/>
        <p:txBody>
          <a:bodyPr/>
          <a:lstStyle/>
          <a:p>
            <a:pPr>
              <a:defRPr/>
            </a:pPr>
            <a:fld id="{8663669D-2BA9-4702-B0D8-BA76FEAF13EF}" type="slidenum">
              <a:rPr lang="en-NZ" smtClean="0"/>
              <a:pPr>
                <a:defRPr/>
              </a:pPr>
              <a:t>33</a:t>
            </a:fld>
            <a:endParaRPr lang="en-NZ"/>
          </a:p>
        </p:txBody>
      </p:sp>
      <p:sp>
        <p:nvSpPr>
          <p:cNvPr id="4" name="Footer Placeholder 3"/>
          <p:cNvSpPr>
            <a:spLocks noGrp="1"/>
          </p:cNvSpPr>
          <p:nvPr>
            <p:ph type="ftr" sz="quarter" idx="11"/>
          </p:nvPr>
        </p:nvSpPr>
        <p:spPr/>
        <p:txBody>
          <a:bodyPr/>
          <a:lstStyle/>
          <a:p>
            <a:pPr>
              <a:defRPr/>
            </a:pPr>
            <a:r>
              <a:rPr lang="en-NZ" smtClean="0"/>
              <a:t>Software Quality</a:t>
            </a:r>
            <a:endParaRPr lang="en-NZ"/>
          </a:p>
        </p:txBody>
      </p:sp>
    </p:spTree>
    <p:extLst>
      <p:ext uri="{BB962C8B-B14F-4D97-AF65-F5344CB8AC3E}">
        <p14:creationId xmlns:p14="http://schemas.microsoft.com/office/powerpoint/2010/main" val="289828992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The First </a:t>
            </a:r>
            <a:r>
              <a:rPr lang="en-NZ" dirty="0" smtClean="0"/>
              <a:t>“Computer Bug”</a:t>
            </a:r>
            <a:endParaRPr lang="en-NZ" dirty="0"/>
          </a:p>
        </p:txBody>
      </p:sp>
      <p:sp>
        <p:nvSpPr>
          <p:cNvPr id="3" name="Content Placeholder 2"/>
          <p:cNvSpPr>
            <a:spLocks noGrp="1"/>
          </p:cNvSpPr>
          <p:nvPr>
            <p:ph sz="quarter" idx="1"/>
          </p:nvPr>
        </p:nvSpPr>
        <p:spPr>
          <a:xfrm>
            <a:off x="128464" y="1196752"/>
            <a:ext cx="4608512" cy="5112568"/>
          </a:xfrm>
        </p:spPr>
        <p:txBody>
          <a:bodyPr>
            <a:normAutofit fontScale="85000" lnSpcReduction="10000"/>
          </a:bodyPr>
          <a:lstStyle/>
          <a:p>
            <a:r>
              <a:rPr lang="en-NZ" dirty="0" smtClean="0"/>
              <a:t>Moth </a:t>
            </a:r>
            <a:r>
              <a:rPr lang="en-NZ" dirty="0"/>
              <a:t>found trapped between points at Relay # 70, Panel F, of the Mark II Aiken Relay Calculator </a:t>
            </a:r>
            <a:endParaRPr lang="en-NZ" dirty="0" smtClean="0"/>
          </a:p>
          <a:p>
            <a:pPr lvl="1"/>
            <a:r>
              <a:rPr lang="en-NZ" dirty="0" smtClean="0"/>
              <a:t>while </a:t>
            </a:r>
            <a:r>
              <a:rPr lang="en-NZ" dirty="0"/>
              <a:t>it was being tested at Harvard University, 9 September 1945. </a:t>
            </a:r>
            <a:endParaRPr lang="en-NZ" dirty="0" smtClean="0"/>
          </a:p>
          <a:p>
            <a:r>
              <a:rPr lang="en-NZ" dirty="0" smtClean="0"/>
              <a:t>The </a:t>
            </a:r>
            <a:r>
              <a:rPr lang="en-NZ" dirty="0"/>
              <a:t>operators affixed the moth to the computer log, with the entry</a:t>
            </a:r>
            <a:r>
              <a:rPr lang="en-NZ" dirty="0" smtClean="0"/>
              <a:t>:</a:t>
            </a:r>
          </a:p>
          <a:p>
            <a:pPr lvl="1"/>
            <a:r>
              <a:rPr lang="en-NZ" dirty="0" smtClean="0">
                <a:solidFill>
                  <a:srgbClr val="FF0000"/>
                </a:solidFill>
              </a:rPr>
              <a:t>“First </a:t>
            </a:r>
            <a:r>
              <a:rPr lang="en-NZ" dirty="0">
                <a:solidFill>
                  <a:srgbClr val="FF0000"/>
                </a:solidFill>
              </a:rPr>
              <a:t>actual case of bug being </a:t>
            </a:r>
            <a:r>
              <a:rPr lang="en-NZ" dirty="0" smtClean="0">
                <a:solidFill>
                  <a:srgbClr val="FF0000"/>
                </a:solidFill>
              </a:rPr>
              <a:t>found”. </a:t>
            </a:r>
          </a:p>
          <a:p>
            <a:r>
              <a:rPr lang="en-NZ" dirty="0" smtClean="0"/>
              <a:t>They </a:t>
            </a:r>
            <a:r>
              <a:rPr lang="en-NZ" dirty="0"/>
              <a:t>put out the word that they had </a:t>
            </a:r>
            <a:r>
              <a:rPr lang="en-NZ" dirty="0" smtClean="0"/>
              <a:t>“debugged” </a:t>
            </a:r>
            <a:r>
              <a:rPr lang="en-NZ" dirty="0"/>
              <a:t>the machine, thus introducing the term </a:t>
            </a:r>
            <a:r>
              <a:rPr lang="en-NZ" dirty="0" smtClean="0"/>
              <a:t>“debugging </a:t>
            </a:r>
            <a:r>
              <a:rPr lang="en-NZ" dirty="0"/>
              <a:t>a computer </a:t>
            </a:r>
            <a:r>
              <a:rPr lang="en-NZ" dirty="0" smtClean="0"/>
              <a:t>program”.</a:t>
            </a:r>
            <a:endParaRPr lang="en-NZ" dirty="0"/>
          </a:p>
          <a:p>
            <a:pPr lvl="1"/>
            <a:r>
              <a:rPr lang="en-NZ" dirty="0" smtClean="0"/>
              <a:t>In </a:t>
            </a:r>
            <a:r>
              <a:rPr lang="en-NZ" dirty="0"/>
              <a:t>1988, the log, with the moth still taped by the entry, was in the Naval Surface Warfare Center Computer Museum at Dahlgren, Virginia</a:t>
            </a:r>
            <a:r>
              <a:rPr lang="en-NZ" dirty="0" smtClean="0"/>
              <a:t>.</a:t>
            </a:r>
            <a:endParaRPr lang="en-NZ" dirty="0"/>
          </a:p>
        </p:txBody>
      </p:sp>
      <p:sp>
        <p:nvSpPr>
          <p:cNvPr id="5" name="Content Placeholder 2"/>
          <p:cNvSpPr txBox="1">
            <a:spLocks/>
          </p:cNvSpPr>
          <p:nvPr/>
        </p:nvSpPr>
        <p:spPr bwMode="auto">
          <a:xfrm>
            <a:off x="5385048" y="5467672"/>
            <a:ext cx="3960440" cy="1201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fontScale="77500" lnSpcReduction="20000"/>
          </a:bodyPr>
          <a:lstStyle>
            <a:lvl1pPr marL="273050" indent="-273050" algn="l" rtl="0" eaLnBrk="0" fontAlgn="base" hangingPunct="0">
              <a:spcBef>
                <a:spcPts val="600"/>
              </a:spcBef>
              <a:spcAft>
                <a:spcPct val="0"/>
              </a:spcAft>
              <a:buClr>
                <a:schemeClr val="accent1"/>
              </a:buClr>
              <a:buSzPct val="76000"/>
              <a:buFont typeface="Wingdings 3" pitchFamily="18" charset="2"/>
              <a:buChar char=""/>
              <a:defRPr sz="2600" kern="1200">
                <a:solidFill>
                  <a:schemeClr val="tx1"/>
                </a:solidFill>
                <a:latin typeface="+mn-lt"/>
                <a:ea typeface="+mn-ea"/>
                <a:cs typeface="+mn-cs"/>
              </a:defRPr>
            </a:lvl1pPr>
            <a:lvl2pPr marL="547688" indent="-273050" algn="l" rtl="0" eaLnBrk="0" fontAlgn="base" hangingPunct="0">
              <a:spcBef>
                <a:spcPts val="500"/>
              </a:spcBef>
              <a:spcAft>
                <a:spcPct val="0"/>
              </a:spcAft>
              <a:buClr>
                <a:schemeClr val="accent2"/>
              </a:buClr>
              <a:buSzPct val="76000"/>
              <a:buFont typeface="Wingdings 3" pitchFamily="18" charset="2"/>
              <a:buChar char=""/>
              <a:defRPr sz="2300" kern="1200">
                <a:solidFill>
                  <a:schemeClr val="tx2"/>
                </a:solidFill>
                <a:latin typeface="+mn-lt"/>
                <a:ea typeface="+mn-ea"/>
                <a:cs typeface="+mn-cs"/>
              </a:defRPr>
            </a:lvl2pPr>
            <a:lvl3pPr marL="822325" indent="-228600" algn="l" rtl="0" eaLnBrk="0" fontAlgn="base" hangingPunct="0">
              <a:spcBef>
                <a:spcPts val="500"/>
              </a:spcBef>
              <a:spcAft>
                <a:spcPct val="0"/>
              </a:spcAft>
              <a:buClr>
                <a:srgbClr val="BCBCBC"/>
              </a:buClr>
              <a:buSzPct val="76000"/>
              <a:buFont typeface="Wingdings 3" pitchFamily="18" charset="2"/>
              <a:buChar char=""/>
              <a:defRPr sz="2000" kern="1200">
                <a:solidFill>
                  <a:schemeClr val="tx1"/>
                </a:solidFill>
                <a:latin typeface="+mn-lt"/>
                <a:ea typeface="+mn-ea"/>
                <a:cs typeface="+mn-cs"/>
              </a:defRPr>
            </a:lvl3pPr>
            <a:lvl4pPr marL="1096963" indent="-228600" algn="l" rtl="0" eaLnBrk="0" fontAlgn="base" hangingPunct="0">
              <a:spcBef>
                <a:spcPts val="400"/>
              </a:spcBef>
              <a:spcAft>
                <a:spcPct val="0"/>
              </a:spcAft>
              <a:buClr>
                <a:srgbClr val="8BA2B4"/>
              </a:buClr>
              <a:buSzPct val="70000"/>
              <a:buFont typeface="Wingdings" pitchFamily="2" charset="2"/>
              <a:buChar char=""/>
              <a:defRPr kern="1200">
                <a:solidFill>
                  <a:schemeClr val="tx1"/>
                </a:solidFill>
                <a:latin typeface="+mn-lt"/>
                <a:ea typeface="+mn-ea"/>
                <a:cs typeface="+mn-cs"/>
              </a:defRPr>
            </a:lvl4pPr>
            <a:lvl5pPr marL="1371600" indent="-228600" algn="l" rtl="0" eaLnBrk="0" fontAlgn="base" hangingPunct="0">
              <a:spcBef>
                <a:spcPts val="300"/>
              </a:spcBef>
              <a:spcAft>
                <a:spcPct val="0"/>
              </a:spcAft>
              <a:buClr>
                <a:schemeClr val="accent2"/>
              </a:buClr>
              <a:buSzPct val="70000"/>
              <a:buFont typeface="Wingdings" pitchFamily="2" charset="2"/>
              <a:buChar char=""/>
              <a:defRPr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a:lstStyle>
          <a:p>
            <a:pPr marL="0" indent="0" algn="ctr">
              <a:buNone/>
            </a:pPr>
            <a:r>
              <a:rPr lang="en-NZ" dirty="0" smtClean="0"/>
              <a:t>Courtesy of the Naval Surface Warfare Center, Dahlgren, VA., </a:t>
            </a:r>
            <a:r>
              <a:rPr lang="en-NZ" dirty="0"/>
              <a:t>1988. </a:t>
            </a:r>
            <a:r>
              <a:rPr lang="en-NZ" sz="2000" dirty="0">
                <a:hlinkClick r:id="rId2"/>
              </a:rPr>
              <a:t>http://</a:t>
            </a:r>
            <a:r>
              <a:rPr lang="en-NZ" sz="2000" dirty="0" smtClean="0">
                <a:hlinkClick r:id="rId2"/>
              </a:rPr>
              <a:t>www.history.navy.mil/photos/images/h96000/h96566kc.htm</a:t>
            </a:r>
            <a:endParaRPr lang="en-NZ" sz="2000"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8984" y="1344712"/>
            <a:ext cx="4933950" cy="4100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Date Placeholder 5"/>
          <p:cNvSpPr>
            <a:spLocks noGrp="1"/>
          </p:cNvSpPr>
          <p:nvPr>
            <p:ph type="dt" sz="half" idx="10"/>
          </p:nvPr>
        </p:nvSpPr>
        <p:spPr/>
        <p:txBody>
          <a:bodyPr/>
          <a:lstStyle/>
          <a:p>
            <a:pPr>
              <a:defRPr/>
            </a:pPr>
            <a:r>
              <a:rPr lang="en-US" smtClean="0"/>
              <a:t>2015 S1</a:t>
            </a:r>
            <a:endParaRPr lang="en-NZ"/>
          </a:p>
        </p:txBody>
      </p:sp>
      <p:sp>
        <p:nvSpPr>
          <p:cNvPr id="7" name="Slide Number Placeholder 6"/>
          <p:cNvSpPr>
            <a:spLocks noGrp="1"/>
          </p:cNvSpPr>
          <p:nvPr>
            <p:ph type="sldNum" sz="quarter" idx="12"/>
          </p:nvPr>
        </p:nvSpPr>
        <p:spPr/>
        <p:txBody>
          <a:bodyPr/>
          <a:lstStyle/>
          <a:p>
            <a:pPr>
              <a:defRPr/>
            </a:pPr>
            <a:fld id="{8663669D-2BA9-4702-B0D8-BA76FEAF13EF}" type="slidenum">
              <a:rPr lang="en-NZ" smtClean="0"/>
              <a:pPr>
                <a:defRPr/>
              </a:pPr>
              <a:t>34</a:t>
            </a:fld>
            <a:endParaRPr lang="en-NZ"/>
          </a:p>
        </p:txBody>
      </p:sp>
      <p:sp>
        <p:nvSpPr>
          <p:cNvPr id="4" name="Footer Placeholder 3"/>
          <p:cNvSpPr>
            <a:spLocks noGrp="1"/>
          </p:cNvSpPr>
          <p:nvPr>
            <p:ph type="ftr" sz="quarter" idx="11"/>
          </p:nvPr>
        </p:nvSpPr>
        <p:spPr/>
        <p:txBody>
          <a:bodyPr/>
          <a:lstStyle/>
          <a:p>
            <a:pPr>
              <a:defRPr/>
            </a:pPr>
            <a:r>
              <a:rPr lang="en-NZ" smtClean="0"/>
              <a:t>Software Quality</a:t>
            </a:r>
            <a:endParaRPr lang="en-NZ"/>
          </a:p>
        </p:txBody>
      </p:sp>
    </p:spTree>
    <p:extLst>
      <p:ext uri="{BB962C8B-B14F-4D97-AF65-F5344CB8AC3E}">
        <p14:creationId xmlns:p14="http://schemas.microsoft.com/office/powerpoint/2010/main" val="194213716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Where are we now?</a:t>
            </a:r>
            <a:endParaRPr lang="en-NZ" dirty="0"/>
          </a:p>
        </p:txBody>
      </p:sp>
      <p:sp>
        <p:nvSpPr>
          <p:cNvPr id="3" name="Content Placeholder 2"/>
          <p:cNvSpPr>
            <a:spLocks noGrp="1"/>
          </p:cNvSpPr>
          <p:nvPr>
            <p:ph sz="quarter" idx="1"/>
          </p:nvPr>
        </p:nvSpPr>
        <p:spPr/>
        <p:txBody>
          <a:bodyPr>
            <a:normAutofit fontScale="92500" lnSpcReduction="20000"/>
          </a:bodyPr>
          <a:lstStyle/>
          <a:p>
            <a:r>
              <a:rPr lang="en-NZ" dirty="0" smtClean="0"/>
              <a:t>Many development methodologies have been proposed </a:t>
            </a:r>
          </a:p>
          <a:p>
            <a:pPr lvl="1"/>
            <a:r>
              <a:rPr lang="en-NZ" dirty="0" smtClean="0"/>
              <a:t>Each tends to gather a number of zealots who:</a:t>
            </a:r>
          </a:p>
          <a:p>
            <a:pPr lvl="2"/>
            <a:r>
              <a:rPr lang="en-NZ" dirty="0" smtClean="0"/>
              <a:t>advocate application of the methodology under all circumstances</a:t>
            </a:r>
          </a:p>
          <a:p>
            <a:pPr lvl="2"/>
            <a:r>
              <a:rPr lang="en-NZ" dirty="0" smtClean="0"/>
              <a:t>spend significant time ‘proving’ the methodology works under all circumstances.</a:t>
            </a:r>
          </a:p>
          <a:p>
            <a:pPr lvl="1"/>
            <a:r>
              <a:rPr lang="en-NZ" dirty="0" smtClean="0">
                <a:solidFill>
                  <a:srgbClr val="0070C0"/>
                </a:solidFill>
              </a:rPr>
              <a:t>Architects</a:t>
            </a:r>
            <a:r>
              <a:rPr lang="en-NZ" dirty="0" smtClean="0"/>
              <a:t> originally stated that </a:t>
            </a:r>
            <a:r>
              <a:rPr lang="en-NZ" u="sng" dirty="0" smtClean="0"/>
              <a:t>all</a:t>
            </a:r>
            <a:r>
              <a:rPr lang="en-NZ" dirty="0" smtClean="0"/>
              <a:t> practices must be carried out:</a:t>
            </a:r>
          </a:p>
          <a:p>
            <a:pPr lvl="2"/>
            <a:r>
              <a:rPr lang="en-NZ" dirty="0" smtClean="0"/>
              <a:t>each supports the others</a:t>
            </a:r>
          </a:p>
          <a:p>
            <a:pPr lvl="2"/>
            <a:r>
              <a:rPr lang="en-NZ" dirty="0" smtClean="0"/>
              <a:t>if you omit some, there will be gaps in the process </a:t>
            </a:r>
          </a:p>
          <a:p>
            <a:pPr lvl="2"/>
            <a:endParaRPr lang="en-NZ" dirty="0" smtClean="0"/>
          </a:p>
          <a:p>
            <a:r>
              <a:rPr lang="en-NZ" dirty="0" smtClean="0"/>
              <a:t>The current wisdom is that no one approach is guaranteed to be effective in all cases</a:t>
            </a:r>
          </a:p>
          <a:p>
            <a:pPr lvl="1"/>
            <a:r>
              <a:rPr lang="en-NZ" dirty="0" smtClean="0"/>
              <a:t>Each organisation must tailor a development process suitable for its specific contexts</a:t>
            </a:r>
          </a:p>
          <a:p>
            <a:pPr lvl="1"/>
            <a:r>
              <a:rPr lang="en-NZ" dirty="0" smtClean="0"/>
              <a:t>‘Agile’ has morphed to mean ‘flexible’</a:t>
            </a:r>
          </a:p>
          <a:p>
            <a:pPr lvl="1"/>
            <a:endParaRPr lang="en-NZ" dirty="0"/>
          </a:p>
          <a:p>
            <a:r>
              <a:rPr lang="en-NZ" dirty="0" smtClean="0"/>
              <a:t>When the next ‘silver bullet’ arrives (as it surely will),  you should ask ‘what is the evidence?’</a:t>
            </a:r>
            <a:endParaRPr lang="en-NZ" dirty="0"/>
          </a:p>
          <a:p>
            <a:pPr lvl="1"/>
            <a:endParaRPr lang="en-NZ" dirty="0" smtClean="0"/>
          </a:p>
        </p:txBody>
      </p:sp>
      <p:sp>
        <p:nvSpPr>
          <p:cNvPr id="7" name="Slide Number Placeholder 6"/>
          <p:cNvSpPr>
            <a:spLocks noGrp="1"/>
          </p:cNvSpPr>
          <p:nvPr>
            <p:ph type="sldNum" sz="quarter" idx="12"/>
          </p:nvPr>
        </p:nvSpPr>
        <p:spPr/>
        <p:txBody>
          <a:bodyPr/>
          <a:lstStyle/>
          <a:p>
            <a:pPr>
              <a:defRPr/>
            </a:pPr>
            <a:fld id="{8663669D-2BA9-4702-B0D8-BA76FEAF13EF}" type="slidenum">
              <a:rPr lang="en-NZ" smtClean="0"/>
              <a:pPr>
                <a:defRPr/>
              </a:pPr>
              <a:t>35</a:t>
            </a:fld>
            <a:endParaRPr lang="en-NZ" dirty="0"/>
          </a:p>
        </p:txBody>
      </p:sp>
      <p:sp>
        <p:nvSpPr>
          <p:cNvPr id="6" name="Date Placeholder 5"/>
          <p:cNvSpPr>
            <a:spLocks noGrp="1"/>
          </p:cNvSpPr>
          <p:nvPr>
            <p:ph type="dt" sz="half" idx="10"/>
          </p:nvPr>
        </p:nvSpPr>
        <p:spPr/>
        <p:txBody>
          <a:bodyPr/>
          <a:lstStyle/>
          <a:p>
            <a:pPr>
              <a:defRPr/>
            </a:pPr>
            <a:r>
              <a:rPr lang="en-US" smtClean="0"/>
              <a:t>2015 S1</a:t>
            </a:r>
            <a:endParaRPr lang="en-NZ"/>
          </a:p>
        </p:txBody>
      </p:sp>
      <p:sp>
        <p:nvSpPr>
          <p:cNvPr id="8" name="Footer Placeholder 7"/>
          <p:cNvSpPr>
            <a:spLocks noGrp="1"/>
          </p:cNvSpPr>
          <p:nvPr>
            <p:ph type="ftr" sz="quarter" idx="11"/>
          </p:nvPr>
        </p:nvSpPr>
        <p:spPr/>
        <p:txBody>
          <a:bodyPr/>
          <a:lstStyle/>
          <a:p>
            <a:pPr>
              <a:defRPr/>
            </a:pPr>
            <a:r>
              <a:rPr lang="en-NZ" smtClean="0"/>
              <a:t>Software Quality</a:t>
            </a:r>
            <a:endParaRPr lang="en-NZ"/>
          </a:p>
        </p:txBody>
      </p:sp>
    </p:spTree>
    <p:extLst>
      <p:ext uri="{BB962C8B-B14F-4D97-AF65-F5344CB8AC3E}">
        <p14:creationId xmlns:p14="http://schemas.microsoft.com/office/powerpoint/2010/main" val="18755844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Extreme Programming (XP)</a:t>
            </a:r>
            <a:endParaRPr lang="en-NZ" dirty="0"/>
          </a:p>
        </p:txBody>
      </p:sp>
      <p:sp>
        <p:nvSpPr>
          <p:cNvPr id="3" name="Content Placeholder 2"/>
          <p:cNvSpPr>
            <a:spLocks noGrp="1"/>
          </p:cNvSpPr>
          <p:nvPr>
            <p:ph sz="quarter" idx="1"/>
          </p:nvPr>
        </p:nvSpPr>
        <p:spPr>
          <a:xfrm>
            <a:off x="165100" y="1219200"/>
            <a:ext cx="9493250" cy="2785864"/>
          </a:xfrm>
        </p:spPr>
        <p:txBody>
          <a:bodyPr>
            <a:normAutofit/>
          </a:bodyPr>
          <a:lstStyle/>
          <a:p>
            <a:r>
              <a:rPr lang="en-NZ" dirty="0" smtClean="0"/>
              <a:t>Last lesson, we introduced the agile methodologies as a reaction to traditional software development approaches.</a:t>
            </a:r>
          </a:p>
          <a:p>
            <a:pPr lvl="1"/>
            <a:endParaRPr lang="en-NZ" dirty="0"/>
          </a:p>
          <a:p>
            <a:r>
              <a:rPr lang="en-NZ" dirty="0" smtClean="0"/>
              <a:t>Today, we will focus on one of these, Extreme Programming (XP).</a:t>
            </a:r>
          </a:p>
          <a:p>
            <a:r>
              <a:rPr lang="en-NZ" dirty="0" smtClean="0"/>
              <a:t>In particular, we will discuss testing in an XP context.</a:t>
            </a:r>
            <a:endParaRPr lang="en-NZ" dirty="0"/>
          </a:p>
          <a:p>
            <a:pPr lvl="1"/>
            <a:endParaRPr lang="en-NZ" dirty="0" smtClean="0"/>
          </a:p>
        </p:txBody>
      </p:sp>
      <p:sp>
        <p:nvSpPr>
          <p:cNvPr id="7" name="Slide Number Placeholder 6"/>
          <p:cNvSpPr>
            <a:spLocks noGrp="1"/>
          </p:cNvSpPr>
          <p:nvPr>
            <p:ph type="sldNum" sz="quarter" idx="12"/>
          </p:nvPr>
        </p:nvSpPr>
        <p:spPr/>
        <p:txBody>
          <a:bodyPr/>
          <a:lstStyle/>
          <a:p>
            <a:pPr>
              <a:defRPr/>
            </a:pPr>
            <a:fld id="{8663669D-2BA9-4702-B0D8-BA76FEAF13EF}" type="slidenum">
              <a:rPr lang="en-NZ" smtClean="0"/>
              <a:pPr>
                <a:defRPr/>
              </a:pPr>
              <a:t>4</a:t>
            </a:fld>
            <a:endParaRPr lang="en-NZ"/>
          </a:p>
        </p:txBody>
      </p:sp>
      <p:sp>
        <p:nvSpPr>
          <p:cNvPr id="6" name="Date Placeholder 5"/>
          <p:cNvSpPr>
            <a:spLocks noGrp="1"/>
          </p:cNvSpPr>
          <p:nvPr>
            <p:ph type="dt" sz="half" idx="10"/>
          </p:nvPr>
        </p:nvSpPr>
        <p:spPr/>
        <p:txBody>
          <a:bodyPr/>
          <a:lstStyle/>
          <a:p>
            <a:pPr>
              <a:defRPr/>
            </a:pPr>
            <a:r>
              <a:rPr lang="en-US" smtClean="0"/>
              <a:t>2015 S1</a:t>
            </a:r>
            <a:endParaRPr lang="en-NZ"/>
          </a:p>
        </p:txBody>
      </p:sp>
      <p:sp>
        <p:nvSpPr>
          <p:cNvPr id="8" name="Footer Placeholder 7"/>
          <p:cNvSpPr>
            <a:spLocks noGrp="1"/>
          </p:cNvSpPr>
          <p:nvPr>
            <p:ph type="ftr" sz="quarter" idx="11"/>
          </p:nvPr>
        </p:nvSpPr>
        <p:spPr/>
        <p:txBody>
          <a:bodyPr/>
          <a:lstStyle/>
          <a:p>
            <a:pPr>
              <a:defRPr/>
            </a:pPr>
            <a:r>
              <a:rPr lang="en-NZ" dirty="0" smtClean="0"/>
              <a:t>Software Quality</a:t>
            </a:r>
            <a:endParaRPr lang="en-NZ" dirty="0"/>
          </a:p>
        </p:txBody>
      </p:sp>
    </p:spTree>
    <p:extLst>
      <p:ext uri="{BB962C8B-B14F-4D97-AF65-F5344CB8AC3E}">
        <p14:creationId xmlns:p14="http://schemas.microsoft.com/office/powerpoint/2010/main" val="42026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2066" y="152400"/>
            <a:ext cx="8437438" cy="990600"/>
          </a:xfrm>
        </p:spPr>
        <p:txBody>
          <a:bodyPr/>
          <a:lstStyle/>
          <a:p>
            <a:r>
              <a:rPr lang="en-NZ" dirty="0" smtClean="0"/>
              <a:t>A Brief History of</a:t>
            </a:r>
            <a:r>
              <a:rPr lang="en-NZ" dirty="0"/>
              <a:t> </a:t>
            </a:r>
            <a:r>
              <a:rPr lang="en-NZ" dirty="0" smtClean="0"/>
              <a:t>XP</a:t>
            </a:r>
            <a:endParaRPr lang="en-NZ" dirty="0"/>
          </a:p>
        </p:txBody>
      </p:sp>
      <p:sp>
        <p:nvSpPr>
          <p:cNvPr id="3" name="Content Placeholder 2"/>
          <p:cNvSpPr>
            <a:spLocks noGrp="1"/>
          </p:cNvSpPr>
          <p:nvPr>
            <p:ph sz="quarter" idx="1"/>
          </p:nvPr>
        </p:nvSpPr>
        <p:spPr/>
        <p:txBody>
          <a:bodyPr>
            <a:normAutofit/>
          </a:bodyPr>
          <a:lstStyle/>
          <a:p>
            <a:r>
              <a:rPr lang="en-NZ" dirty="0" smtClean="0"/>
              <a:t>“XP </a:t>
            </a:r>
            <a:r>
              <a:rPr lang="en-NZ" dirty="0"/>
              <a:t>was invented in 1996, </a:t>
            </a:r>
            <a:endParaRPr lang="en-NZ" dirty="0" smtClean="0"/>
          </a:p>
          <a:p>
            <a:pPr lvl="1"/>
            <a:r>
              <a:rPr lang="en-NZ" dirty="0" smtClean="0"/>
              <a:t>when </a:t>
            </a:r>
            <a:r>
              <a:rPr lang="en-NZ" dirty="0">
                <a:solidFill>
                  <a:schemeClr val="tx1"/>
                </a:solidFill>
              </a:rPr>
              <a:t>Kent Beck</a:t>
            </a:r>
            <a:r>
              <a:rPr lang="en-NZ" dirty="0"/>
              <a:t>, a software developer, </a:t>
            </a:r>
            <a:endParaRPr lang="en-NZ" dirty="0" smtClean="0"/>
          </a:p>
          <a:p>
            <a:pPr lvl="1"/>
            <a:r>
              <a:rPr lang="en-NZ" dirty="0" smtClean="0"/>
              <a:t>was called in </a:t>
            </a:r>
            <a:r>
              <a:rPr lang="en-NZ" dirty="0"/>
              <a:t>by an American car maker, </a:t>
            </a:r>
            <a:r>
              <a:rPr lang="en-NZ" dirty="0" smtClean="0"/>
              <a:t>Chrysler, </a:t>
            </a:r>
          </a:p>
          <a:p>
            <a:pPr lvl="1"/>
            <a:r>
              <a:rPr lang="en-NZ" dirty="0" smtClean="0"/>
              <a:t>to </a:t>
            </a:r>
            <a:r>
              <a:rPr lang="en-NZ" dirty="0">
                <a:solidFill>
                  <a:srgbClr val="FF0000"/>
                </a:solidFill>
              </a:rPr>
              <a:t>rescue a project </a:t>
            </a:r>
            <a:r>
              <a:rPr lang="en-NZ" dirty="0"/>
              <a:t>which </a:t>
            </a:r>
            <a:r>
              <a:rPr lang="en-NZ" dirty="0" smtClean="0"/>
              <a:t>had proved </a:t>
            </a:r>
            <a:r>
              <a:rPr lang="en-NZ" dirty="0"/>
              <a:t>so frustrating that it had been scrapped. </a:t>
            </a:r>
            <a:endParaRPr lang="en-NZ" dirty="0" smtClean="0"/>
          </a:p>
          <a:p>
            <a:r>
              <a:rPr lang="en-NZ" dirty="0" smtClean="0"/>
              <a:t>“As </a:t>
            </a:r>
            <a:r>
              <a:rPr lang="en-NZ" dirty="0"/>
              <a:t>Mr Beck worked on </a:t>
            </a:r>
            <a:r>
              <a:rPr lang="en-NZ" dirty="0" smtClean="0"/>
              <a:t>this benighted </a:t>
            </a:r>
            <a:r>
              <a:rPr lang="en-NZ" dirty="0"/>
              <a:t>venture, </a:t>
            </a:r>
            <a:endParaRPr lang="en-NZ" dirty="0" smtClean="0"/>
          </a:p>
          <a:p>
            <a:pPr lvl="1"/>
            <a:r>
              <a:rPr lang="en-NZ" dirty="0" smtClean="0"/>
              <a:t>known </a:t>
            </a:r>
            <a:r>
              <a:rPr lang="en-NZ" dirty="0"/>
              <a:t>as Chrysler Comprehensive Compensation </a:t>
            </a:r>
            <a:r>
              <a:rPr lang="en-NZ" dirty="0" smtClean="0"/>
              <a:t>(C3),</a:t>
            </a:r>
          </a:p>
          <a:p>
            <a:pPr lvl="1"/>
            <a:r>
              <a:rPr lang="en-NZ" dirty="0" smtClean="0"/>
              <a:t>he </a:t>
            </a:r>
            <a:r>
              <a:rPr lang="en-NZ" dirty="0"/>
              <a:t>formulated a set of directions for keeping code </a:t>
            </a:r>
            <a:r>
              <a:rPr lang="en-NZ" dirty="0" smtClean="0"/>
              <a:t>‘</a:t>
            </a:r>
            <a:r>
              <a:rPr lang="en-NZ" dirty="0" smtClean="0">
                <a:solidFill>
                  <a:srgbClr val="FF0000"/>
                </a:solidFill>
              </a:rPr>
              <a:t>elegantly written</a:t>
            </a:r>
            <a:r>
              <a:rPr lang="en-NZ" dirty="0" smtClean="0"/>
              <a:t>’. </a:t>
            </a:r>
          </a:p>
          <a:p>
            <a:r>
              <a:rPr lang="en-NZ" dirty="0" smtClean="0"/>
              <a:t>“The C3 system </a:t>
            </a:r>
            <a:r>
              <a:rPr lang="en-NZ" dirty="0"/>
              <a:t>now provides </a:t>
            </a:r>
            <a:endParaRPr lang="en-NZ" dirty="0" smtClean="0"/>
          </a:p>
          <a:p>
            <a:pPr lvl="1"/>
            <a:r>
              <a:rPr lang="en-NZ" dirty="0" smtClean="0">
                <a:solidFill>
                  <a:srgbClr val="FF0000"/>
                </a:solidFill>
              </a:rPr>
              <a:t>correct</a:t>
            </a:r>
            <a:r>
              <a:rPr lang="en-NZ" dirty="0" smtClean="0"/>
              <a:t> </a:t>
            </a:r>
            <a:r>
              <a:rPr lang="en-NZ" dirty="0"/>
              <a:t>monthly payroll information for more </a:t>
            </a:r>
            <a:r>
              <a:rPr lang="en-NZ" dirty="0" smtClean="0"/>
              <a:t>than 86,000 </a:t>
            </a:r>
            <a:r>
              <a:rPr lang="en-NZ" dirty="0"/>
              <a:t>employees. </a:t>
            </a:r>
            <a:endParaRPr lang="en-NZ" dirty="0" smtClean="0"/>
          </a:p>
          <a:p>
            <a:pPr lvl="1"/>
            <a:r>
              <a:rPr lang="en-NZ" dirty="0" smtClean="0"/>
              <a:t>Its </a:t>
            </a:r>
            <a:r>
              <a:rPr lang="en-NZ" dirty="0"/>
              <a:t>success is ascribed to </a:t>
            </a:r>
            <a:r>
              <a:rPr lang="en-NZ" dirty="0">
                <a:solidFill>
                  <a:srgbClr val="FF0000"/>
                </a:solidFill>
              </a:rPr>
              <a:t>Mr Beck's golden rules</a:t>
            </a:r>
            <a:r>
              <a:rPr lang="en-NZ" dirty="0" smtClean="0"/>
              <a:t>.” </a:t>
            </a:r>
            <a:r>
              <a:rPr lang="en-NZ" sz="1600" dirty="0" smtClean="0"/>
              <a:t>[</a:t>
            </a:r>
            <a:r>
              <a:rPr lang="en-NZ" sz="1600" i="1" dirty="0" smtClean="0"/>
              <a:t>The Economist</a:t>
            </a:r>
            <a:r>
              <a:rPr lang="en-NZ" sz="1600" dirty="0" smtClean="0"/>
              <a:t>, 9 December </a:t>
            </a:r>
            <a:r>
              <a:rPr lang="en-NZ" sz="1600" dirty="0" smtClean="0">
                <a:solidFill>
                  <a:srgbClr val="FF0000"/>
                </a:solidFill>
              </a:rPr>
              <a:t>2000</a:t>
            </a:r>
            <a:r>
              <a:rPr lang="en-NZ" sz="1600" dirty="0" smtClean="0"/>
              <a:t>]</a:t>
            </a:r>
            <a:endParaRPr lang="en-NZ" sz="1600" dirty="0"/>
          </a:p>
          <a:p>
            <a:endParaRPr lang="en-NZ" dirty="0"/>
          </a:p>
        </p:txBody>
      </p:sp>
      <p:sp>
        <p:nvSpPr>
          <p:cNvPr id="5" name="Slide Number Placeholder 4"/>
          <p:cNvSpPr>
            <a:spLocks noGrp="1"/>
          </p:cNvSpPr>
          <p:nvPr>
            <p:ph type="sldNum" sz="quarter" idx="12"/>
          </p:nvPr>
        </p:nvSpPr>
        <p:spPr/>
        <p:txBody>
          <a:bodyPr/>
          <a:lstStyle/>
          <a:p>
            <a:pPr>
              <a:defRPr/>
            </a:pPr>
            <a:fld id="{8663669D-2BA9-4702-B0D8-BA76FEAF13EF}" type="slidenum">
              <a:rPr lang="en-NZ" smtClean="0"/>
              <a:pPr>
                <a:defRPr/>
              </a:pPr>
              <a:t>5</a:t>
            </a:fld>
            <a:endParaRPr lang="en-NZ"/>
          </a:p>
        </p:txBody>
      </p:sp>
      <p:sp>
        <p:nvSpPr>
          <p:cNvPr id="7" name="Date Placeholder 6"/>
          <p:cNvSpPr>
            <a:spLocks noGrp="1"/>
          </p:cNvSpPr>
          <p:nvPr>
            <p:ph type="dt" sz="half" idx="10"/>
          </p:nvPr>
        </p:nvSpPr>
        <p:spPr/>
        <p:txBody>
          <a:bodyPr/>
          <a:lstStyle/>
          <a:p>
            <a:pPr>
              <a:defRPr/>
            </a:pPr>
            <a:r>
              <a:rPr lang="en-US" smtClean="0"/>
              <a:t>2015 S1</a:t>
            </a:r>
            <a:endParaRPr lang="en-NZ"/>
          </a:p>
        </p:txBody>
      </p:sp>
      <p:sp>
        <p:nvSpPr>
          <p:cNvPr id="8" name="Footer Placeholder 7"/>
          <p:cNvSpPr>
            <a:spLocks noGrp="1"/>
          </p:cNvSpPr>
          <p:nvPr>
            <p:ph type="ftr" sz="quarter" idx="11"/>
          </p:nvPr>
        </p:nvSpPr>
        <p:spPr/>
        <p:txBody>
          <a:bodyPr/>
          <a:lstStyle/>
          <a:p>
            <a:pPr>
              <a:defRPr/>
            </a:pPr>
            <a:r>
              <a:rPr lang="en-NZ" smtClean="0"/>
              <a:t>Software Quality</a:t>
            </a:r>
            <a:endParaRPr lang="en-NZ"/>
          </a:p>
        </p:txBody>
      </p:sp>
    </p:spTree>
    <p:extLst>
      <p:ext uri="{BB962C8B-B14F-4D97-AF65-F5344CB8AC3E}">
        <p14:creationId xmlns:p14="http://schemas.microsoft.com/office/powerpoint/2010/main" val="33708375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 XP Values (in1998)</a:t>
            </a:r>
            <a:endParaRPr lang="en-NZ" dirty="0"/>
          </a:p>
        </p:txBody>
      </p:sp>
      <p:sp>
        <p:nvSpPr>
          <p:cNvPr id="3" name="Content Placeholder 2"/>
          <p:cNvSpPr>
            <a:spLocks noGrp="1"/>
          </p:cNvSpPr>
          <p:nvPr>
            <p:ph sz="quarter" idx="1"/>
          </p:nvPr>
        </p:nvSpPr>
        <p:spPr/>
        <p:txBody>
          <a:bodyPr/>
          <a:lstStyle/>
          <a:p>
            <a:r>
              <a:rPr lang="en-NZ" dirty="0" smtClean="0"/>
              <a:t>“Extreme Programming rests on the values of </a:t>
            </a:r>
            <a:r>
              <a:rPr lang="en-NZ" i="1" dirty="0" smtClean="0"/>
              <a:t>simplicity, communication, testing, </a:t>
            </a:r>
            <a:r>
              <a:rPr lang="en-NZ" dirty="0" smtClean="0"/>
              <a:t>and </a:t>
            </a:r>
            <a:r>
              <a:rPr lang="en-NZ" i="1" dirty="0" smtClean="0"/>
              <a:t>aggressiveness.”</a:t>
            </a:r>
          </a:p>
          <a:p>
            <a:pPr lvl="1"/>
            <a:r>
              <a:rPr lang="en-NZ" dirty="0" smtClean="0"/>
              <a:t>“Extreme programmers do the </a:t>
            </a:r>
            <a:r>
              <a:rPr lang="en-NZ" dirty="0" smtClean="0">
                <a:solidFill>
                  <a:srgbClr val="FF0000"/>
                </a:solidFill>
              </a:rPr>
              <a:t>simplest</a:t>
            </a:r>
            <a:r>
              <a:rPr lang="en-NZ" dirty="0" smtClean="0"/>
              <a:t> thing that could possibly work.”</a:t>
            </a:r>
          </a:p>
          <a:p>
            <a:pPr lvl="1"/>
            <a:r>
              <a:rPr lang="en-NZ" dirty="0" smtClean="0"/>
              <a:t>“Extreme programmers leave the system in the </a:t>
            </a:r>
            <a:r>
              <a:rPr lang="en-NZ" dirty="0" smtClean="0">
                <a:solidFill>
                  <a:srgbClr val="FF0000"/>
                </a:solidFill>
              </a:rPr>
              <a:t>simplest</a:t>
            </a:r>
            <a:r>
              <a:rPr lang="en-NZ" dirty="0" smtClean="0"/>
              <a:t> condition possible.”</a:t>
            </a:r>
          </a:p>
          <a:p>
            <a:pPr lvl="2"/>
            <a:r>
              <a:rPr lang="en-NZ" dirty="0" smtClean="0"/>
              <a:t>“Having built these simple objects, we </a:t>
            </a:r>
            <a:r>
              <a:rPr lang="en-NZ" dirty="0" smtClean="0">
                <a:solidFill>
                  <a:srgbClr val="FF0000"/>
                </a:solidFill>
              </a:rPr>
              <a:t>refactor</a:t>
            </a:r>
            <a:r>
              <a:rPr lang="en-NZ" dirty="0" smtClean="0"/>
              <a:t> our code to eliminate any redundancy and ugliness in the code just installed.”</a:t>
            </a:r>
          </a:p>
          <a:p>
            <a:pPr lvl="1"/>
            <a:r>
              <a:rPr lang="en-NZ" dirty="0" smtClean="0"/>
              <a:t>“</a:t>
            </a:r>
            <a:r>
              <a:rPr lang="en-NZ" dirty="0" smtClean="0">
                <a:solidFill>
                  <a:srgbClr val="FF0000"/>
                </a:solidFill>
              </a:rPr>
              <a:t>Customers are part of the team </a:t>
            </a:r>
            <a:r>
              <a:rPr lang="en-NZ" dirty="0" smtClean="0"/>
              <a:t>throughout development.”</a:t>
            </a:r>
          </a:p>
          <a:p>
            <a:pPr lvl="1"/>
            <a:r>
              <a:rPr lang="en-NZ" dirty="0" smtClean="0"/>
              <a:t>“</a:t>
            </a:r>
            <a:r>
              <a:rPr lang="en-NZ" dirty="0" smtClean="0">
                <a:solidFill>
                  <a:srgbClr val="FF0000"/>
                </a:solidFill>
              </a:rPr>
              <a:t>We graph functional test scores every day</a:t>
            </a:r>
            <a:r>
              <a:rPr lang="en-NZ" dirty="0" smtClean="0"/>
              <a:t>, showing green for correct results and red for incorrect.”</a:t>
            </a:r>
          </a:p>
          <a:p>
            <a:pPr lvl="1"/>
            <a:r>
              <a:rPr lang="en-NZ" dirty="0" smtClean="0"/>
              <a:t>“There’s no waiting for features needed in some other class, so we move quickly.” </a:t>
            </a:r>
            <a:r>
              <a:rPr lang="en-NZ" sz="1600" dirty="0" smtClean="0"/>
              <a:t>[The C3 Team, “Chrysler Goes to ‘Extremes’, </a:t>
            </a:r>
            <a:r>
              <a:rPr lang="en-NZ" sz="1600" i="1" dirty="0" smtClean="0"/>
              <a:t>Distributed Computing</a:t>
            </a:r>
            <a:r>
              <a:rPr lang="en-NZ" sz="1600" dirty="0" smtClean="0"/>
              <a:t>, Oct 1998, pp. 24-8]</a:t>
            </a:r>
          </a:p>
          <a:p>
            <a:pPr lvl="1"/>
            <a:endParaRPr lang="en-NZ" dirty="0" smtClean="0"/>
          </a:p>
        </p:txBody>
      </p:sp>
      <p:sp>
        <p:nvSpPr>
          <p:cNvPr id="5" name="Slide Number Placeholder 4"/>
          <p:cNvSpPr>
            <a:spLocks noGrp="1"/>
          </p:cNvSpPr>
          <p:nvPr>
            <p:ph type="sldNum" sz="quarter" idx="12"/>
          </p:nvPr>
        </p:nvSpPr>
        <p:spPr/>
        <p:txBody>
          <a:bodyPr/>
          <a:lstStyle/>
          <a:p>
            <a:pPr>
              <a:defRPr/>
            </a:pPr>
            <a:fld id="{8663669D-2BA9-4702-B0D8-BA76FEAF13EF}" type="slidenum">
              <a:rPr lang="en-NZ" smtClean="0"/>
              <a:pPr>
                <a:defRPr/>
              </a:pPr>
              <a:t>6</a:t>
            </a:fld>
            <a:endParaRPr lang="en-NZ"/>
          </a:p>
        </p:txBody>
      </p:sp>
      <p:sp>
        <p:nvSpPr>
          <p:cNvPr id="7" name="Date Placeholder 6"/>
          <p:cNvSpPr>
            <a:spLocks noGrp="1"/>
          </p:cNvSpPr>
          <p:nvPr>
            <p:ph type="dt" sz="half" idx="10"/>
          </p:nvPr>
        </p:nvSpPr>
        <p:spPr/>
        <p:txBody>
          <a:bodyPr/>
          <a:lstStyle/>
          <a:p>
            <a:pPr>
              <a:defRPr/>
            </a:pPr>
            <a:r>
              <a:rPr lang="en-US" smtClean="0"/>
              <a:t>2015 S1</a:t>
            </a:r>
            <a:endParaRPr lang="en-NZ"/>
          </a:p>
        </p:txBody>
      </p:sp>
      <p:sp>
        <p:nvSpPr>
          <p:cNvPr id="8" name="Footer Placeholder 7"/>
          <p:cNvSpPr>
            <a:spLocks noGrp="1"/>
          </p:cNvSpPr>
          <p:nvPr>
            <p:ph type="ftr" sz="quarter" idx="11"/>
          </p:nvPr>
        </p:nvSpPr>
        <p:spPr/>
        <p:txBody>
          <a:bodyPr/>
          <a:lstStyle/>
          <a:p>
            <a:pPr>
              <a:defRPr/>
            </a:pPr>
            <a:r>
              <a:rPr lang="en-NZ" smtClean="0"/>
              <a:t>Software Quality</a:t>
            </a:r>
            <a:endParaRPr lang="en-NZ"/>
          </a:p>
        </p:txBody>
      </p:sp>
    </p:spTree>
    <p:extLst>
      <p:ext uri="{BB962C8B-B14F-4D97-AF65-F5344CB8AC3E}">
        <p14:creationId xmlns:p14="http://schemas.microsoft.com/office/powerpoint/2010/main" val="17401510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The Purpose of XP (according to Myers)</a:t>
            </a:r>
            <a:endParaRPr lang="en-NZ" dirty="0"/>
          </a:p>
        </p:txBody>
      </p:sp>
      <p:sp>
        <p:nvSpPr>
          <p:cNvPr id="3" name="Content Placeholder 2"/>
          <p:cNvSpPr>
            <a:spLocks noGrp="1"/>
          </p:cNvSpPr>
          <p:nvPr>
            <p:ph sz="quarter" idx="1"/>
          </p:nvPr>
        </p:nvSpPr>
        <p:spPr/>
        <p:txBody>
          <a:bodyPr/>
          <a:lstStyle/>
          <a:p>
            <a:r>
              <a:rPr lang="en-NZ" dirty="0" smtClean="0"/>
              <a:t>“The purpose of the XP development methodology is </a:t>
            </a:r>
          </a:p>
          <a:p>
            <a:pPr lvl="1"/>
            <a:r>
              <a:rPr lang="en-NZ" dirty="0" smtClean="0"/>
              <a:t>to </a:t>
            </a:r>
            <a:r>
              <a:rPr lang="en-NZ" dirty="0" smtClean="0">
                <a:solidFill>
                  <a:srgbClr val="FF0000"/>
                </a:solidFill>
              </a:rPr>
              <a:t>create quality programs in short time frames</a:t>
            </a:r>
            <a:r>
              <a:rPr lang="en-NZ" dirty="0" smtClean="0"/>
              <a:t>.”</a:t>
            </a:r>
          </a:p>
          <a:p>
            <a:r>
              <a:rPr lang="en-NZ" dirty="0" smtClean="0"/>
              <a:t>“Classical software processes still work, </a:t>
            </a:r>
          </a:p>
          <a:p>
            <a:pPr lvl="1"/>
            <a:r>
              <a:rPr lang="en-NZ" dirty="0" smtClean="0"/>
              <a:t>but often take too much time, </a:t>
            </a:r>
          </a:p>
          <a:p>
            <a:pPr lvl="1"/>
            <a:r>
              <a:rPr lang="en-NZ" dirty="0" smtClean="0"/>
              <a:t>which equates to lost income </a:t>
            </a:r>
          </a:p>
          <a:p>
            <a:pPr lvl="1"/>
            <a:r>
              <a:rPr lang="en-NZ" dirty="0" smtClean="0"/>
              <a:t>in the competitive arena of software development.”</a:t>
            </a:r>
          </a:p>
        </p:txBody>
      </p:sp>
      <p:sp>
        <p:nvSpPr>
          <p:cNvPr id="5" name="Slide Number Placeholder 4"/>
          <p:cNvSpPr>
            <a:spLocks noGrp="1"/>
          </p:cNvSpPr>
          <p:nvPr>
            <p:ph type="sldNum" sz="quarter" idx="12"/>
          </p:nvPr>
        </p:nvSpPr>
        <p:spPr/>
        <p:txBody>
          <a:bodyPr/>
          <a:lstStyle/>
          <a:p>
            <a:pPr>
              <a:defRPr/>
            </a:pPr>
            <a:fld id="{8663669D-2BA9-4702-B0D8-BA76FEAF13EF}" type="slidenum">
              <a:rPr lang="en-NZ" smtClean="0"/>
              <a:pPr>
                <a:defRPr/>
              </a:pPr>
              <a:t>7</a:t>
            </a:fld>
            <a:endParaRPr lang="en-NZ"/>
          </a:p>
        </p:txBody>
      </p:sp>
      <p:sp>
        <p:nvSpPr>
          <p:cNvPr id="7" name="Date Placeholder 6"/>
          <p:cNvSpPr>
            <a:spLocks noGrp="1"/>
          </p:cNvSpPr>
          <p:nvPr>
            <p:ph type="dt" sz="half" idx="10"/>
          </p:nvPr>
        </p:nvSpPr>
        <p:spPr/>
        <p:txBody>
          <a:bodyPr/>
          <a:lstStyle/>
          <a:p>
            <a:pPr>
              <a:defRPr/>
            </a:pPr>
            <a:r>
              <a:rPr lang="en-US" smtClean="0"/>
              <a:t>2015 S1</a:t>
            </a:r>
            <a:endParaRPr lang="en-NZ"/>
          </a:p>
        </p:txBody>
      </p:sp>
      <p:sp>
        <p:nvSpPr>
          <p:cNvPr id="8" name="Footer Placeholder 7"/>
          <p:cNvSpPr>
            <a:spLocks noGrp="1"/>
          </p:cNvSpPr>
          <p:nvPr>
            <p:ph type="ftr" sz="quarter" idx="11"/>
          </p:nvPr>
        </p:nvSpPr>
        <p:spPr/>
        <p:txBody>
          <a:bodyPr/>
          <a:lstStyle/>
          <a:p>
            <a:pPr>
              <a:defRPr/>
            </a:pPr>
            <a:r>
              <a:rPr lang="en-NZ" smtClean="0"/>
              <a:t>Software Quality</a:t>
            </a:r>
            <a:endParaRPr lang="en-NZ"/>
          </a:p>
        </p:txBody>
      </p:sp>
    </p:spTree>
    <p:extLst>
      <p:ext uri="{BB962C8B-B14F-4D97-AF65-F5344CB8AC3E}">
        <p14:creationId xmlns:p14="http://schemas.microsoft.com/office/powerpoint/2010/main" val="31615879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Basics of XP (according to Myers)</a:t>
            </a:r>
            <a:endParaRPr lang="en-NZ" dirty="0"/>
          </a:p>
        </p:txBody>
      </p:sp>
      <p:sp>
        <p:nvSpPr>
          <p:cNvPr id="3" name="Content Placeholder 2"/>
          <p:cNvSpPr>
            <a:spLocks noGrp="1"/>
          </p:cNvSpPr>
          <p:nvPr>
            <p:ph sz="quarter" idx="1"/>
          </p:nvPr>
        </p:nvSpPr>
        <p:spPr>
          <a:xfrm>
            <a:off x="165100" y="1219200"/>
            <a:ext cx="9493250" cy="5162128"/>
          </a:xfrm>
        </p:spPr>
        <p:txBody>
          <a:bodyPr>
            <a:normAutofit fontScale="92500" lnSpcReduction="10000"/>
          </a:bodyPr>
          <a:lstStyle/>
          <a:p>
            <a:r>
              <a:rPr lang="en-NZ" dirty="0" smtClean="0"/>
              <a:t>XP focuses on implementing simple designs,</a:t>
            </a:r>
          </a:p>
          <a:p>
            <a:pPr lvl="1"/>
            <a:r>
              <a:rPr lang="en-NZ" dirty="0" smtClean="0">
                <a:solidFill>
                  <a:srgbClr val="FF0000"/>
                </a:solidFill>
              </a:rPr>
              <a:t>Communicating</a:t>
            </a:r>
            <a:r>
              <a:rPr lang="en-NZ" dirty="0" smtClean="0"/>
              <a:t> between developers and customers,</a:t>
            </a:r>
          </a:p>
          <a:p>
            <a:pPr lvl="1"/>
            <a:r>
              <a:rPr lang="en-NZ" dirty="0" smtClean="0">
                <a:solidFill>
                  <a:srgbClr val="FF0000"/>
                </a:solidFill>
              </a:rPr>
              <a:t>Constantly testing </a:t>
            </a:r>
            <a:r>
              <a:rPr lang="en-NZ" dirty="0" smtClean="0"/>
              <a:t>your code base,</a:t>
            </a:r>
          </a:p>
          <a:p>
            <a:pPr lvl="1"/>
            <a:r>
              <a:rPr lang="en-NZ" dirty="0" smtClean="0">
                <a:solidFill>
                  <a:srgbClr val="FF0000"/>
                </a:solidFill>
              </a:rPr>
              <a:t>Refactoring</a:t>
            </a:r>
            <a:r>
              <a:rPr lang="en-NZ" dirty="0" smtClean="0"/>
              <a:t> to accommodate specification changes, and</a:t>
            </a:r>
          </a:p>
          <a:p>
            <a:pPr lvl="1"/>
            <a:r>
              <a:rPr lang="en-NZ" dirty="0" smtClean="0">
                <a:solidFill>
                  <a:srgbClr val="FF0000"/>
                </a:solidFill>
              </a:rPr>
              <a:t>Seeking customer feedback</a:t>
            </a:r>
            <a:r>
              <a:rPr lang="en-NZ" dirty="0" smtClean="0"/>
              <a:t>.”</a:t>
            </a:r>
          </a:p>
          <a:p>
            <a:r>
              <a:rPr lang="en-NZ" i="1" dirty="0" smtClean="0"/>
              <a:t>? Is this an accurate description of XP?  </a:t>
            </a:r>
            <a:r>
              <a:rPr lang="en-NZ" dirty="0" smtClean="0"/>
              <a:t>In their 1998 article, the C3 team described the purpose of refactoring differently:</a:t>
            </a:r>
          </a:p>
          <a:p>
            <a:pPr lvl="1"/>
            <a:r>
              <a:rPr lang="en-NZ" dirty="0" smtClean="0"/>
              <a:t>“Having </a:t>
            </a:r>
            <a:r>
              <a:rPr lang="en-NZ" dirty="0"/>
              <a:t>built these simple objects, we </a:t>
            </a:r>
            <a:r>
              <a:rPr lang="en-NZ" dirty="0">
                <a:solidFill>
                  <a:srgbClr val="FF0000"/>
                </a:solidFill>
              </a:rPr>
              <a:t>refactor</a:t>
            </a:r>
            <a:r>
              <a:rPr lang="en-NZ" dirty="0"/>
              <a:t> our code to eliminate any redundancy and ugliness in the code just installed</a:t>
            </a:r>
            <a:r>
              <a:rPr lang="en-NZ" dirty="0" smtClean="0"/>
              <a:t>.”</a:t>
            </a:r>
          </a:p>
          <a:p>
            <a:r>
              <a:rPr lang="en-NZ" dirty="0"/>
              <a:t>XP is a general approach to software development, not a specific process </a:t>
            </a:r>
            <a:endParaRPr lang="en-NZ" dirty="0" smtClean="0"/>
          </a:p>
          <a:p>
            <a:pPr lvl="1"/>
            <a:r>
              <a:rPr lang="en-NZ" dirty="0" smtClean="0"/>
              <a:t>Kent Beck (and other “gurus” of XP) have refined their ideas about XP, over the past 16 years.</a:t>
            </a:r>
          </a:p>
          <a:p>
            <a:pPr lvl="1"/>
            <a:r>
              <a:rPr lang="en-NZ" i="1" dirty="0" smtClean="0"/>
              <a:t>? When was it decided that XP is a ‘general approach’ – I’m sure this was not the case at the start?</a:t>
            </a:r>
            <a:endParaRPr lang="en-NZ" i="1" dirty="0"/>
          </a:p>
        </p:txBody>
      </p:sp>
      <p:sp>
        <p:nvSpPr>
          <p:cNvPr id="5" name="Slide Number Placeholder 4"/>
          <p:cNvSpPr>
            <a:spLocks noGrp="1"/>
          </p:cNvSpPr>
          <p:nvPr>
            <p:ph type="sldNum" sz="quarter" idx="12"/>
          </p:nvPr>
        </p:nvSpPr>
        <p:spPr/>
        <p:txBody>
          <a:bodyPr/>
          <a:lstStyle/>
          <a:p>
            <a:pPr>
              <a:defRPr/>
            </a:pPr>
            <a:fld id="{8663669D-2BA9-4702-B0D8-BA76FEAF13EF}" type="slidenum">
              <a:rPr lang="en-NZ" smtClean="0"/>
              <a:pPr>
                <a:defRPr/>
              </a:pPr>
              <a:t>8</a:t>
            </a:fld>
            <a:endParaRPr lang="en-NZ" dirty="0"/>
          </a:p>
        </p:txBody>
      </p:sp>
      <p:sp>
        <p:nvSpPr>
          <p:cNvPr id="7" name="Date Placeholder 6"/>
          <p:cNvSpPr>
            <a:spLocks noGrp="1"/>
          </p:cNvSpPr>
          <p:nvPr>
            <p:ph type="dt" sz="half" idx="10"/>
          </p:nvPr>
        </p:nvSpPr>
        <p:spPr/>
        <p:txBody>
          <a:bodyPr/>
          <a:lstStyle/>
          <a:p>
            <a:pPr>
              <a:defRPr/>
            </a:pPr>
            <a:r>
              <a:rPr lang="en-US" smtClean="0"/>
              <a:t>2015 S1</a:t>
            </a:r>
            <a:endParaRPr lang="en-NZ"/>
          </a:p>
        </p:txBody>
      </p:sp>
      <p:sp>
        <p:nvSpPr>
          <p:cNvPr id="8" name="Footer Placeholder 7"/>
          <p:cNvSpPr>
            <a:spLocks noGrp="1"/>
          </p:cNvSpPr>
          <p:nvPr>
            <p:ph type="ftr" sz="quarter" idx="11"/>
          </p:nvPr>
        </p:nvSpPr>
        <p:spPr/>
        <p:txBody>
          <a:bodyPr/>
          <a:lstStyle/>
          <a:p>
            <a:pPr>
              <a:defRPr/>
            </a:pPr>
            <a:r>
              <a:rPr lang="en-NZ" smtClean="0"/>
              <a:t>Software Quality</a:t>
            </a:r>
            <a:endParaRPr lang="en-NZ"/>
          </a:p>
        </p:txBody>
      </p:sp>
      <p:sp>
        <p:nvSpPr>
          <p:cNvPr id="9" name="Content Placeholder 2"/>
          <p:cNvSpPr txBox="1">
            <a:spLocks/>
          </p:cNvSpPr>
          <p:nvPr/>
        </p:nvSpPr>
        <p:spPr bwMode="auto">
          <a:xfrm>
            <a:off x="1568624" y="5949280"/>
            <a:ext cx="6840760" cy="5760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lvl1pPr marL="273050" indent="-273050" algn="l" rtl="0" eaLnBrk="0" fontAlgn="base" hangingPunct="0">
              <a:spcBef>
                <a:spcPts val="600"/>
              </a:spcBef>
              <a:spcAft>
                <a:spcPct val="0"/>
              </a:spcAft>
              <a:buClr>
                <a:schemeClr val="accent1"/>
              </a:buClr>
              <a:buSzPct val="76000"/>
              <a:buFont typeface="Wingdings 3" pitchFamily="18" charset="2"/>
              <a:buChar char=""/>
              <a:defRPr sz="2600" kern="1200">
                <a:solidFill>
                  <a:schemeClr val="tx1"/>
                </a:solidFill>
                <a:latin typeface="+mn-lt"/>
                <a:ea typeface="+mn-ea"/>
                <a:cs typeface="+mn-cs"/>
              </a:defRPr>
            </a:lvl1pPr>
            <a:lvl2pPr marL="547688" indent="-273050" algn="l" rtl="0" eaLnBrk="0" fontAlgn="base" hangingPunct="0">
              <a:spcBef>
                <a:spcPts val="500"/>
              </a:spcBef>
              <a:spcAft>
                <a:spcPct val="0"/>
              </a:spcAft>
              <a:buClr>
                <a:schemeClr val="accent2"/>
              </a:buClr>
              <a:buSzPct val="76000"/>
              <a:buFont typeface="Wingdings 3" pitchFamily="18" charset="2"/>
              <a:buChar char=""/>
              <a:defRPr sz="2300" kern="1200">
                <a:solidFill>
                  <a:schemeClr val="tx2"/>
                </a:solidFill>
                <a:latin typeface="+mn-lt"/>
                <a:ea typeface="+mn-ea"/>
                <a:cs typeface="+mn-cs"/>
              </a:defRPr>
            </a:lvl2pPr>
            <a:lvl3pPr marL="822325" indent="-228600" algn="l" rtl="0" eaLnBrk="0" fontAlgn="base" hangingPunct="0">
              <a:spcBef>
                <a:spcPts val="500"/>
              </a:spcBef>
              <a:spcAft>
                <a:spcPct val="0"/>
              </a:spcAft>
              <a:buClr>
                <a:srgbClr val="BCBCBC"/>
              </a:buClr>
              <a:buSzPct val="76000"/>
              <a:buFont typeface="Wingdings 3" pitchFamily="18" charset="2"/>
              <a:buChar char=""/>
              <a:defRPr sz="2000" kern="1200">
                <a:solidFill>
                  <a:schemeClr val="tx1"/>
                </a:solidFill>
                <a:latin typeface="+mn-lt"/>
                <a:ea typeface="+mn-ea"/>
                <a:cs typeface="+mn-cs"/>
              </a:defRPr>
            </a:lvl3pPr>
            <a:lvl4pPr marL="1096963" indent="-228600" algn="l" rtl="0" eaLnBrk="0" fontAlgn="base" hangingPunct="0">
              <a:spcBef>
                <a:spcPts val="400"/>
              </a:spcBef>
              <a:spcAft>
                <a:spcPct val="0"/>
              </a:spcAft>
              <a:buClr>
                <a:srgbClr val="8BA2B4"/>
              </a:buClr>
              <a:buSzPct val="70000"/>
              <a:buFont typeface="Wingdings" pitchFamily="2" charset="2"/>
              <a:buChar char=""/>
              <a:defRPr kern="1200">
                <a:solidFill>
                  <a:schemeClr val="tx1"/>
                </a:solidFill>
                <a:latin typeface="+mn-lt"/>
                <a:ea typeface="+mn-ea"/>
                <a:cs typeface="+mn-cs"/>
              </a:defRPr>
            </a:lvl4pPr>
            <a:lvl5pPr marL="1371600" indent="-228600" algn="l" rtl="0" eaLnBrk="0" fontAlgn="base" hangingPunct="0">
              <a:spcBef>
                <a:spcPts val="300"/>
              </a:spcBef>
              <a:spcAft>
                <a:spcPct val="0"/>
              </a:spcAft>
              <a:buClr>
                <a:schemeClr val="accent2"/>
              </a:buClr>
              <a:buSzPct val="70000"/>
              <a:buFont typeface="Wingdings" pitchFamily="2" charset="2"/>
              <a:buChar char=""/>
              <a:defRPr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a:lstStyle>
          <a:p>
            <a:pPr marL="274638" lvl="1" indent="0" algn="ctr">
              <a:spcBef>
                <a:spcPts val="0"/>
              </a:spcBef>
              <a:buNone/>
            </a:pPr>
            <a:r>
              <a:rPr lang="en-NZ" sz="1600" b="1" dirty="0">
                <a:hlinkClick r:id="rId2"/>
              </a:rPr>
              <a:t>http://</a:t>
            </a:r>
            <a:r>
              <a:rPr lang="en-NZ" sz="1600" b="1" dirty="0" smtClean="0">
                <a:hlinkClick r:id="rId2"/>
              </a:rPr>
              <a:t>laerer.rhs.dk/vibekes/4%20sem-sym/articels/TheNewXP.pdf</a:t>
            </a:r>
            <a:endParaRPr lang="en-NZ" b="1" dirty="0" smtClean="0"/>
          </a:p>
          <a:p>
            <a:pPr lvl="1"/>
            <a:endParaRPr lang="en-NZ" dirty="0" smtClean="0"/>
          </a:p>
        </p:txBody>
      </p:sp>
    </p:spTree>
    <p:extLst>
      <p:ext uri="{BB962C8B-B14F-4D97-AF65-F5344CB8AC3E}">
        <p14:creationId xmlns:p14="http://schemas.microsoft.com/office/powerpoint/2010/main" val="36354771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Strengths of XP (Myers)</a:t>
            </a:r>
            <a:endParaRPr lang="en-NZ" dirty="0"/>
          </a:p>
        </p:txBody>
      </p:sp>
      <p:sp>
        <p:nvSpPr>
          <p:cNvPr id="3" name="Content Placeholder 2"/>
          <p:cNvSpPr>
            <a:spLocks noGrp="1"/>
          </p:cNvSpPr>
          <p:nvPr>
            <p:ph sz="quarter" idx="1"/>
          </p:nvPr>
        </p:nvSpPr>
        <p:spPr/>
        <p:txBody>
          <a:bodyPr>
            <a:normAutofit lnSpcReduction="10000"/>
          </a:bodyPr>
          <a:lstStyle/>
          <a:p>
            <a:r>
              <a:rPr lang="en-NZ" dirty="0" smtClean="0"/>
              <a:t>“XP tends to work well for </a:t>
            </a:r>
          </a:p>
          <a:p>
            <a:pPr lvl="1"/>
            <a:r>
              <a:rPr lang="en-NZ" dirty="0" smtClean="0"/>
              <a:t>small to medium-size development efforts </a:t>
            </a:r>
          </a:p>
          <a:p>
            <a:pPr lvl="1"/>
            <a:r>
              <a:rPr lang="en-NZ" dirty="0" smtClean="0"/>
              <a:t>in environments that have frequent specification changes and </a:t>
            </a:r>
          </a:p>
          <a:p>
            <a:pPr lvl="1"/>
            <a:r>
              <a:rPr lang="en-NZ" dirty="0" smtClean="0"/>
              <a:t>where near-instant communication is possible.”</a:t>
            </a:r>
          </a:p>
          <a:p>
            <a:r>
              <a:rPr lang="en-NZ" dirty="0" smtClean="0"/>
              <a:t>“XP… avoids the large-scale project syndrome, in which the customer and the programming team meet to design every detail of the application before coding begins.”</a:t>
            </a:r>
          </a:p>
          <a:p>
            <a:pPr lvl="1"/>
            <a:r>
              <a:rPr lang="en-NZ" dirty="0" smtClean="0"/>
              <a:t>“Project managers know this approach has its drawbacks because customer specifications and requirements constantly change to reflect new business rules or marketplace conditions.”</a:t>
            </a:r>
          </a:p>
          <a:p>
            <a:pPr lvl="1"/>
            <a:r>
              <a:rPr lang="en-NZ" dirty="0" smtClean="0"/>
              <a:t>Myers doesn’t point out that customers rarely know “what they want” until they see a prototype of what is possible – then they can discuss what they like, what they don’t like, and what new features they want.</a:t>
            </a:r>
            <a:endParaRPr lang="en-NZ" dirty="0"/>
          </a:p>
        </p:txBody>
      </p:sp>
      <p:sp>
        <p:nvSpPr>
          <p:cNvPr id="5" name="Slide Number Placeholder 4"/>
          <p:cNvSpPr>
            <a:spLocks noGrp="1"/>
          </p:cNvSpPr>
          <p:nvPr>
            <p:ph type="sldNum" sz="quarter" idx="12"/>
          </p:nvPr>
        </p:nvSpPr>
        <p:spPr/>
        <p:txBody>
          <a:bodyPr/>
          <a:lstStyle/>
          <a:p>
            <a:pPr>
              <a:defRPr/>
            </a:pPr>
            <a:fld id="{8663669D-2BA9-4702-B0D8-BA76FEAF13EF}" type="slidenum">
              <a:rPr lang="en-NZ" smtClean="0"/>
              <a:pPr>
                <a:defRPr/>
              </a:pPr>
              <a:t>9</a:t>
            </a:fld>
            <a:endParaRPr lang="en-NZ"/>
          </a:p>
        </p:txBody>
      </p:sp>
      <p:sp>
        <p:nvSpPr>
          <p:cNvPr id="7" name="Date Placeholder 6"/>
          <p:cNvSpPr>
            <a:spLocks noGrp="1"/>
          </p:cNvSpPr>
          <p:nvPr>
            <p:ph type="dt" sz="half" idx="10"/>
          </p:nvPr>
        </p:nvSpPr>
        <p:spPr/>
        <p:txBody>
          <a:bodyPr/>
          <a:lstStyle/>
          <a:p>
            <a:pPr>
              <a:defRPr/>
            </a:pPr>
            <a:r>
              <a:rPr lang="en-US" smtClean="0"/>
              <a:t>2015 S1</a:t>
            </a:r>
            <a:endParaRPr lang="en-NZ"/>
          </a:p>
        </p:txBody>
      </p:sp>
      <p:sp>
        <p:nvSpPr>
          <p:cNvPr id="8" name="Footer Placeholder 7"/>
          <p:cNvSpPr>
            <a:spLocks noGrp="1"/>
          </p:cNvSpPr>
          <p:nvPr>
            <p:ph type="ftr" sz="quarter" idx="11"/>
          </p:nvPr>
        </p:nvSpPr>
        <p:spPr/>
        <p:txBody>
          <a:bodyPr/>
          <a:lstStyle/>
          <a:p>
            <a:pPr>
              <a:defRPr/>
            </a:pPr>
            <a:r>
              <a:rPr lang="en-NZ" smtClean="0"/>
              <a:t>Software Quality</a:t>
            </a:r>
            <a:endParaRPr lang="en-NZ"/>
          </a:p>
        </p:txBody>
      </p:sp>
    </p:spTree>
    <p:extLst>
      <p:ext uri="{BB962C8B-B14F-4D97-AF65-F5344CB8AC3E}">
        <p14:creationId xmlns:p14="http://schemas.microsoft.com/office/powerpoint/2010/main" val="156609283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S105_10">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themeOverride>
</file>

<file path=ppt/theme/themeOverride2.xml><?xml version="1.0" encoding="utf-8"?>
<a:themeOverride xmlns:a="http://schemas.openxmlformats.org/drawingml/2006/main">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themeOverride>
</file>

<file path=docProps/app.xml><?xml version="1.0" encoding="utf-8"?>
<Properties xmlns="http://schemas.openxmlformats.org/officeDocument/2006/extended-properties" xmlns:vt="http://schemas.openxmlformats.org/officeDocument/2006/docPropsVTypes">
  <Template/>
  <TotalTime>3159</TotalTime>
  <Words>4246</Words>
  <Application>Microsoft Office PowerPoint</Application>
  <PresentationFormat>A4 Paper (210x297 mm)</PresentationFormat>
  <Paragraphs>427</Paragraphs>
  <Slides>35</Slides>
  <Notes>1</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CS105_10</vt:lpstr>
      <vt:lpstr>CompSci 230 Software Design and Construction </vt:lpstr>
      <vt:lpstr>Lecture plan</vt:lpstr>
      <vt:lpstr>Learning Goals for Today</vt:lpstr>
      <vt:lpstr>Extreme Programming (XP)</vt:lpstr>
      <vt:lpstr>A Brief History of XP</vt:lpstr>
      <vt:lpstr> XP Values (in1998)</vt:lpstr>
      <vt:lpstr>The Purpose of XP (according to Myers)</vt:lpstr>
      <vt:lpstr>Basics of XP (according to Myers)</vt:lpstr>
      <vt:lpstr>Strengths of XP (Myers)</vt:lpstr>
      <vt:lpstr>Strengths of XP (cont.)</vt:lpstr>
      <vt:lpstr>XP in a Nutshell (Myers)</vt:lpstr>
      <vt:lpstr>The Importance of Planning in XP (Myers)</vt:lpstr>
      <vt:lpstr>Examples of User Stories</vt:lpstr>
      <vt:lpstr>Use Case Diagrams</vt:lpstr>
      <vt:lpstr>12 Original Practices of XP</vt:lpstr>
      <vt:lpstr>Testing is Central in XP</vt:lpstr>
      <vt:lpstr>Testing is Central in XP</vt:lpstr>
      <vt:lpstr>Testing is Central in XP</vt:lpstr>
      <vt:lpstr>Extreme Unit Testing</vt:lpstr>
      <vt:lpstr>Benefits of “Test-First Coding” (Myers)</vt:lpstr>
      <vt:lpstr>The “Shining Point” of XP</vt:lpstr>
      <vt:lpstr>The importance of automated testing</vt:lpstr>
      <vt:lpstr>Extreme acceptance testing (XAT)</vt:lpstr>
      <vt:lpstr>Relation of XAT to user stories</vt:lpstr>
      <vt:lpstr>Automation of XAT?</vt:lpstr>
      <vt:lpstr>XAT: a Validation or a Verification?</vt:lpstr>
      <vt:lpstr>The Peril of Changing Requirements</vt:lpstr>
      <vt:lpstr>Software updates are hazardous</vt:lpstr>
      <vt:lpstr>Managing stakeholder conflicts in XAT</vt:lpstr>
      <vt:lpstr>Myers’s Summative Evaluation of XP</vt:lpstr>
      <vt:lpstr>Is C3 a Success Story for XP?</vt:lpstr>
      <vt:lpstr>Is C3 a Success Story for XP?</vt:lpstr>
      <vt:lpstr>Sanitising Inputs: A Humorous View</vt:lpstr>
      <vt:lpstr>The First “Computer Bug”</vt:lpstr>
      <vt:lpstr>Where are we now?</vt:lpstr>
    </vt:vector>
  </TitlesOfParts>
  <Company>The University of Auckland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 Chang</dc:creator>
  <cp:lastModifiedBy>Diana Kirk</cp:lastModifiedBy>
  <cp:revision>312</cp:revision>
  <cp:lastPrinted>2013-04-02T00:08:27Z</cp:lastPrinted>
  <dcterms:created xsi:type="dcterms:W3CDTF">2003-06-18T01:49:53Z</dcterms:created>
  <dcterms:modified xsi:type="dcterms:W3CDTF">2015-05-07T21:55:46Z</dcterms:modified>
</cp:coreProperties>
</file>